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Default Extension="svg" ContentType="image/sv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79" r:id="rId3"/>
    <p:sldId id="280" r:id="rId4"/>
    <p:sldId id="258" r:id="rId5"/>
    <p:sldId id="281" r:id="rId6"/>
    <p:sldId id="276" r:id="rId7"/>
    <p:sldId id="266" r:id="rId8"/>
    <p:sldId id="284" r:id="rId9"/>
    <p:sldId id="264" r:id="rId10"/>
    <p:sldId id="277" r:id="rId11"/>
    <p:sldId id="282" r:id="rId12"/>
    <p:sldId id="267" r:id="rId13"/>
    <p:sldId id="283" r:id="rId14"/>
    <p:sldId id="278" r:id="rId15"/>
    <p:sldId id="273" r:id="rId16"/>
    <p:sldId id="285" r:id="rId17"/>
    <p:sldId id="274" r:id="rId18"/>
    <p:sldId id="265" r:id="rId19"/>
  </p:sldIdLst>
  <p:sldSz cx="18288000" cy="10287000"/>
  <p:notesSz cx="6858000" cy="9144000"/>
  <p:embeddedFontLst>
    <p:embeddedFont>
      <p:font typeface="Calibri" pitchFamily="34" charset="0"/>
      <p:regular r:id="rId20"/>
      <p:bold r:id="rId21"/>
      <p:italic r:id="rId22"/>
      <p:boldItalic r:id="rId23"/>
    </p:embeddedFont>
    <p:embeddedFont>
      <p:font typeface="Open Sans"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19B"/>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622" autoAdjust="0"/>
  </p:normalViewPr>
  <p:slideViewPr>
    <p:cSldViewPr>
      <p:cViewPr varScale="1">
        <p:scale>
          <a:sx n="46" d="100"/>
          <a:sy n="46" d="100"/>
        </p:scale>
        <p:origin x="-756" y="1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D031DF-E4F1-41DC-B5DC-9AAFA6283A3B}" type="doc">
      <dgm:prSet loTypeId="urn:microsoft.com/office/officeart/2005/8/layout/arrow4" loCatId="relationship" qsTypeId="urn:microsoft.com/office/officeart/2005/8/quickstyle/simple1" qsCatId="simple" csTypeId="urn:microsoft.com/office/officeart/2005/8/colors/accent1_2" csCatId="accent1" phldr="1"/>
      <dgm:spPr/>
      <dgm:t>
        <a:bodyPr/>
        <a:lstStyle/>
        <a:p>
          <a:endParaRPr lang="en-GB"/>
        </a:p>
      </dgm:t>
    </dgm:pt>
    <dgm:pt modelId="{2AC7A3F2-BAC5-4075-8F2D-7BD0EE71A894}">
      <dgm:prSet phldrT="[Text]" custT="1"/>
      <dgm:spPr/>
      <dgm:t>
        <a:bodyPr/>
        <a:lstStyle/>
        <a:p>
          <a:pPr>
            <a:buFont typeface="Arial" panose="020B0604020202020204" pitchFamily="34" charset="0"/>
            <a:buChar char="•"/>
          </a:pPr>
          <a:r>
            <a:rPr lang="en-US" sz="2900" b="1" dirty="0">
              <a:effectLst/>
              <a:latin typeface="Open Sans" panose="020B0606030504020204" pitchFamily="34" charset="0"/>
              <a:ea typeface="Open Sans" panose="020B0606030504020204" pitchFamily="34" charset="0"/>
              <a:cs typeface="Open Sans" panose="020B0606030504020204" pitchFamily="34" charset="0"/>
            </a:rPr>
            <a:t>Motivators</a:t>
          </a:r>
          <a:endParaRPr lang="en-US" sz="2900" dirty="0">
            <a:effectLst/>
            <a:latin typeface="Open Sans" panose="020B0606030504020204" pitchFamily="34" charset="0"/>
            <a:ea typeface="Open Sans" panose="020B0606030504020204" pitchFamily="34" charset="0"/>
            <a:cs typeface="Open Sans" panose="020B0606030504020204" pitchFamily="34" charset="0"/>
          </a:endParaRPr>
        </a:p>
        <a:p>
          <a:pPr>
            <a:buFont typeface="Arial" panose="020B0604020202020204" pitchFamily="34" charset="0"/>
            <a:buChar char="•"/>
          </a:pPr>
          <a:r>
            <a:rPr lang="en-GB" sz="2200" dirty="0">
              <a:latin typeface="Open Sans" panose="020B0606030504020204" pitchFamily="34" charset="0"/>
              <a:ea typeface="Open Sans" panose="020B0606030504020204" pitchFamily="34" charset="0"/>
              <a:cs typeface="Open Sans" panose="020B0606030504020204" pitchFamily="34" charset="0"/>
            </a:rPr>
            <a:t>·  </a:t>
          </a:r>
          <a:r>
            <a:rPr lang="en-GB" sz="2200" b="1" dirty="0">
              <a:latin typeface="Open Sans" panose="020B0606030504020204" pitchFamily="34" charset="0"/>
              <a:ea typeface="Open Sans" panose="020B0606030504020204" pitchFamily="34" charset="0"/>
              <a:cs typeface="Open Sans" panose="020B0606030504020204" pitchFamily="34" charset="0"/>
            </a:rPr>
            <a:t>Lack of Recognition and Career Development</a:t>
          </a:r>
          <a:r>
            <a:rPr lang="en-GB" sz="2200" dirty="0">
              <a:latin typeface="Open Sans" panose="020B0606030504020204" pitchFamily="34" charset="0"/>
              <a:ea typeface="Open Sans" panose="020B0606030504020204" pitchFamily="34" charset="0"/>
              <a:cs typeface="Open Sans" panose="020B0606030504020204" pitchFamily="34" charset="0"/>
            </a:rPr>
            <a:t> leads to demotivation among skilled workers (Chang et al., 2024).</a:t>
          </a:r>
        </a:p>
        <a:p>
          <a:r>
            <a:rPr lang="en-GB" sz="2200" dirty="0">
              <a:latin typeface="Open Sans" panose="020B0606030504020204" pitchFamily="34" charset="0"/>
              <a:ea typeface="Open Sans" panose="020B0606030504020204" pitchFamily="34" charset="0"/>
              <a:cs typeface="Open Sans" panose="020B0606030504020204" pitchFamily="34" charset="0"/>
            </a:rPr>
            <a:t>·  </a:t>
          </a:r>
          <a:r>
            <a:rPr lang="en-GB" sz="2200" b="1" dirty="0">
              <a:latin typeface="Open Sans" panose="020B0606030504020204" pitchFamily="34" charset="0"/>
              <a:ea typeface="Open Sans" panose="020B0606030504020204" pitchFamily="34" charset="0"/>
              <a:cs typeface="Open Sans" panose="020B0606030504020204" pitchFamily="34" charset="0"/>
            </a:rPr>
            <a:t>Poor Communication Channels</a:t>
          </a:r>
          <a:r>
            <a:rPr lang="en-GB" sz="2200" dirty="0">
              <a:latin typeface="Open Sans" panose="020B0606030504020204" pitchFamily="34" charset="0"/>
              <a:ea typeface="Open Sans" panose="020B0606030504020204" pitchFamily="34" charset="0"/>
              <a:cs typeface="Open Sans" panose="020B0606030504020204" pitchFamily="34" charset="0"/>
            </a:rPr>
            <a:t> weaken feedback and reduce engagement with operational changes (Lim, 2024).</a:t>
          </a:r>
        </a:p>
      </dgm:t>
    </dgm:pt>
    <dgm:pt modelId="{7FAFB000-A800-43AF-B95E-A1FA19F3A759}" type="parTrans" cxnId="{5065109F-2DFC-4BCB-B4AB-A48E3FE69057}">
      <dgm:prSet/>
      <dgm:spPr/>
      <dgm:t>
        <a:bodyPr/>
        <a:lstStyle/>
        <a:p>
          <a:endParaRPr lang="en-GB"/>
        </a:p>
      </dgm:t>
    </dgm:pt>
    <dgm:pt modelId="{1F9A0683-6620-44B7-8696-813A5743BCFB}" type="sibTrans" cxnId="{5065109F-2DFC-4BCB-B4AB-A48E3FE69057}">
      <dgm:prSet/>
      <dgm:spPr/>
      <dgm:t>
        <a:bodyPr/>
        <a:lstStyle/>
        <a:p>
          <a:endParaRPr lang="en-GB"/>
        </a:p>
      </dgm:t>
    </dgm:pt>
    <dgm:pt modelId="{4CC48F1F-74A8-4FB2-BF4B-68AD9E0A5822}">
      <dgm:prSet phldrT="[Text]" custT="1"/>
      <dgm:spPr/>
      <dgm:t>
        <a:bodyPr/>
        <a:lstStyle/>
        <a:p>
          <a:pPr>
            <a:buFont typeface="Arial" panose="020B0604020202020204" pitchFamily="34" charset="0"/>
            <a:buChar char="•"/>
          </a:pPr>
          <a:r>
            <a:rPr lang="en-US" sz="3200" b="1" dirty="0">
              <a:effectLst/>
              <a:latin typeface="Open Sans" panose="020B0606030504020204" pitchFamily="34" charset="0"/>
              <a:ea typeface="Open Sans" panose="020B0606030504020204" pitchFamily="34" charset="0"/>
              <a:cs typeface="Open Sans" panose="020B0606030504020204" pitchFamily="34" charset="0"/>
            </a:rPr>
            <a:t>Hygiene Factors</a:t>
          </a:r>
          <a:endParaRPr lang="en-US" sz="3200" dirty="0">
            <a:effectLst/>
            <a:latin typeface="Open Sans" panose="020B0606030504020204" pitchFamily="34" charset="0"/>
            <a:ea typeface="Open Sans" panose="020B0606030504020204" pitchFamily="34" charset="0"/>
            <a:cs typeface="Open Sans" panose="020B0606030504020204" pitchFamily="34" charset="0"/>
          </a:endParaRPr>
        </a:p>
        <a:p>
          <a:pPr>
            <a:buFont typeface="Arial" panose="020B0604020202020204" pitchFamily="34" charset="0"/>
            <a:buChar char="•"/>
          </a:pPr>
          <a:r>
            <a:rPr lang="en-GB" sz="2200" b="1" dirty="0">
              <a:latin typeface="Open Sans" panose="020B0606030504020204" pitchFamily="34" charset="0"/>
              <a:ea typeface="Open Sans" panose="020B0606030504020204" pitchFamily="34" charset="0"/>
              <a:cs typeface="Open Sans" panose="020B0606030504020204" pitchFamily="34" charset="0"/>
            </a:rPr>
            <a:t>Use of Recruitment Agencies</a:t>
          </a:r>
          <a:r>
            <a:rPr lang="en-GB" sz="2200" dirty="0">
              <a:latin typeface="Open Sans" panose="020B0606030504020204" pitchFamily="34" charset="0"/>
              <a:ea typeface="Open Sans" panose="020B0606030504020204" pitchFamily="34" charset="0"/>
              <a:cs typeface="Open Sans" panose="020B0606030504020204" pitchFamily="34" charset="0"/>
            </a:rPr>
            <a:t> creates low job security and weak organisational belonging, worsening turnover (Chang et al., 2024).</a:t>
          </a:r>
        </a:p>
        <a:p>
          <a:pPr>
            <a:buFont typeface="Symbol" panose="05050102010706020507" pitchFamily="18" charset="2"/>
            <a:buChar char=""/>
          </a:pPr>
          <a:r>
            <a:rPr lang="en-GB" sz="2200" b="1" dirty="0">
              <a:latin typeface="Open Sans" panose="020B0606030504020204" pitchFamily="34" charset="0"/>
              <a:ea typeface="Open Sans" panose="020B0606030504020204" pitchFamily="34" charset="0"/>
              <a:cs typeface="Open Sans" panose="020B0606030504020204" pitchFamily="34" charset="0"/>
            </a:rPr>
            <a:t>Vehicle Restrictions &amp; Route Scheduling</a:t>
          </a:r>
          <a:r>
            <a:rPr lang="en-GB" sz="2200" dirty="0">
              <a:latin typeface="Open Sans" panose="020B0606030504020204" pitchFamily="34" charset="0"/>
              <a:ea typeface="Open Sans" panose="020B0606030504020204" pitchFamily="34" charset="0"/>
              <a:cs typeface="Open Sans" panose="020B0606030504020204" pitchFamily="34" charset="0"/>
            </a:rPr>
            <a:t> perceived as limiting autonomy rather than supportive, causing disengagement (Lim, 2024).</a:t>
          </a:r>
        </a:p>
      </dgm:t>
    </dgm:pt>
    <dgm:pt modelId="{4B2C9F16-8E2D-499D-9215-C854402D511F}" type="parTrans" cxnId="{A4916D7B-3C50-413D-9FC2-46272DBFABE6}">
      <dgm:prSet/>
      <dgm:spPr/>
      <dgm:t>
        <a:bodyPr/>
        <a:lstStyle/>
        <a:p>
          <a:endParaRPr lang="en-GB"/>
        </a:p>
      </dgm:t>
    </dgm:pt>
    <dgm:pt modelId="{9817F40A-5706-4FFB-B2E5-3E64708D6CDE}" type="sibTrans" cxnId="{A4916D7B-3C50-413D-9FC2-46272DBFABE6}">
      <dgm:prSet/>
      <dgm:spPr/>
      <dgm:t>
        <a:bodyPr/>
        <a:lstStyle/>
        <a:p>
          <a:endParaRPr lang="en-GB"/>
        </a:p>
      </dgm:t>
    </dgm:pt>
    <dgm:pt modelId="{11E95467-CB19-43BF-96D4-928BA641E873}" type="pres">
      <dgm:prSet presAssocID="{E4D031DF-E4F1-41DC-B5DC-9AAFA6283A3B}" presName="compositeShape" presStyleCnt="0">
        <dgm:presLayoutVars>
          <dgm:chMax val="2"/>
          <dgm:dir/>
          <dgm:resizeHandles val="exact"/>
        </dgm:presLayoutVars>
      </dgm:prSet>
      <dgm:spPr/>
      <dgm:t>
        <a:bodyPr/>
        <a:lstStyle/>
        <a:p>
          <a:endParaRPr lang="en-US"/>
        </a:p>
      </dgm:t>
    </dgm:pt>
    <dgm:pt modelId="{ACD3FFCC-FF01-4C40-B65F-11799A58A093}" type="pres">
      <dgm:prSet presAssocID="{2AC7A3F2-BAC5-4075-8F2D-7BD0EE71A894}" presName="upArrow" presStyleLbl="node1" presStyleIdx="0" presStyleCnt="2" custScaleX="60219"/>
      <dgm:spPr>
        <a:solidFill>
          <a:srgbClr val="00B050"/>
        </a:solidFill>
      </dgm:spPr>
    </dgm:pt>
    <dgm:pt modelId="{FD3FC847-B725-4568-9BFF-4E36B30821F8}" type="pres">
      <dgm:prSet presAssocID="{2AC7A3F2-BAC5-4075-8F2D-7BD0EE71A894}" presName="upArrowText" presStyleLbl="revTx" presStyleIdx="0" presStyleCnt="2" custScaleX="131517" custLinFactNeighborX="5973">
        <dgm:presLayoutVars>
          <dgm:chMax val="0"/>
          <dgm:bulletEnabled val="1"/>
        </dgm:presLayoutVars>
      </dgm:prSet>
      <dgm:spPr/>
      <dgm:t>
        <a:bodyPr/>
        <a:lstStyle/>
        <a:p>
          <a:endParaRPr lang="en-US"/>
        </a:p>
      </dgm:t>
    </dgm:pt>
    <dgm:pt modelId="{A9903365-05A7-45C7-BFC1-DBAAD261E1A1}" type="pres">
      <dgm:prSet presAssocID="{4CC48F1F-74A8-4FB2-BF4B-68AD9E0A5822}" presName="downArrow" presStyleLbl="node1" presStyleIdx="1" presStyleCnt="2" custScaleX="60219"/>
      <dgm:spPr>
        <a:solidFill>
          <a:srgbClr val="FF0000"/>
        </a:solidFill>
      </dgm:spPr>
    </dgm:pt>
    <dgm:pt modelId="{95A3A3E1-2F65-41FA-A2E9-9DC448445B23}" type="pres">
      <dgm:prSet presAssocID="{4CC48F1F-74A8-4FB2-BF4B-68AD9E0A5822}" presName="downArrowText" presStyleLbl="revTx" presStyleIdx="1" presStyleCnt="2" custScaleX="123558">
        <dgm:presLayoutVars>
          <dgm:chMax val="0"/>
          <dgm:bulletEnabled val="1"/>
        </dgm:presLayoutVars>
      </dgm:prSet>
      <dgm:spPr/>
      <dgm:t>
        <a:bodyPr/>
        <a:lstStyle/>
        <a:p>
          <a:endParaRPr lang="en-US"/>
        </a:p>
      </dgm:t>
    </dgm:pt>
  </dgm:ptLst>
  <dgm:cxnLst>
    <dgm:cxn modelId="{85D8B897-62E9-457E-B775-7EF2EF688002}" type="presOf" srcId="{4CC48F1F-74A8-4FB2-BF4B-68AD9E0A5822}" destId="{95A3A3E1-2F65-41FA-A2E9-9DC448445B23}" srcOrd="0" destOrd="0" presId="urn:microsoft.com/office/officeart/2005/8/layout/arrow4"/>
    <dgm:cxn modelId="{722D1B93-4932-4927-A8A2-21FDF965A80C}" type="presOf" srcId="{E4D031DF-E4F1-41DC-B5DC-9AAFA6283A3B}" destId="{11E95467-CB19-43BF-96D4-928BA641E873}" srcOrd="0" destOrd="0" presId="urn:microsoft.com/office/officeart/2005/8/layout/arrow4"/>
    <dgm:cxn modelId="{5065109F-2DFC-4BCB-B4AB-A48E3FE69057}" srcId="{E4D031DF-E4F1-41DC-B5DC-9AAFA6283A3B}" destId="{2AC7A3F2-BAC5-4075-8F2D-7BD0EE71A894}" srcOrd="0" destOrd="0" parTransId="{7FAFB000-A800-43AF-B95E-A1FA19F3A759}" sibTransId="{1F9A0683-6620-44B7-8696-813A5743BCFB}"/>
    <dgm:cxn modelId="{BBE4B9DF-88E9-49B0-8DFD-EE04392F4056}" type="presOf" srcId="{2AC7A3F2-BAC5-4075-8F2D-7BD0EE71A894}" destId="{FD3FC847-B725-4568-9BFF-4E36B30821F8}" srcOrd="0" destOrd="0" presId="urn:microsoft.com/office/officeart/2005/8/layout/arrow4"/>
    <dgm:cxn modelId="{A4916D7B-3C50-413D-9FC2-46272DBFABE6}" srcId="{E4D031DF-E4F1-41DC-B5DC-9AAFA6283A3B}" destId="{4CC48F1F-74A8-4FB2-BF4B-68AD9E0A5822}" srcOrd="1" destOrd="0" parTransId="{4B2C9F16-8E2D-499D-9215-C854402D511F}" sibTransId="{9817F40A-5706-4FFB-B2E5-3E64708D6CDE}"/>
    <dgm:cxn modelId="{B38131BB-B280-4B15-8C46-610A66439C66}" type="presParOf" srcId="{11E95467-CB19-43BF-96D4-928BA641E873}" destId="{ACD3FFCC-FF01-4C40-B65F-11799A58A093}" srcOrd="0" destOrd="0" presId="urn:microsoft.com/office/officeart/2005/8/layout/arrow4"/>
    <dgm:cxn modelId="{A013BDAE-4FD8-4700-9AFF-DB29B8E42B75}" type="presParOf" srcId="{11E95467-CB19-43BF-96D4-928BA641E873}" destId="{FD3FC847-B725-4568-9BFF-4E36B30821F8}" srcOrd="1" destOrd="0" presId="urn:microsoft.com/office/officeart/2005/8/layout/arrow4"/>
    <dgm:cxn modelId="{7C88059B-0CA6-4D88-82F0-7424FF5CC072}" type="presParOf" srcId="{11E95467-CB19-43BF-96D4-928BA641E873}" destId="{A9903365-05A7-45C7-BFC1-DBAAD261E1A1}" srcOrd="2" destOrd="0" presId="urn:microsoft.com/office/officeart/2005/8/layout/arrow4"/>
    <dgm:cxn modelId="{5C18D025-F04C-46AE-9541-A80AA54A2A29}" type="presParOf" srcId="{11E95467-CB19-43BF-96D4-928BA641E873}" destId="{95A3A3E1-2F65-41FA-A2E9-9DC448445B23}" srcOrd="3" destOrd="0" presId="urn:microsoft.com/office/officeart/2005/8/layout/arrow4"/>
  </dgm:cxnLst>
  <dgm:bg/>
  <dgm:whole/>
  <dgm:extLst>
    <a:ext uri="http://schemas.microsoft.com/office/drawing/2008/diagram">
      <dsp:dataModelExt xmlns=""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D3FFCC-FF01-4C40-B65F-11799A58A093}">
      <dsp:nvSpPr>
        <dsp:cNvPr id="0" name=""/>
        <dsp:cNvSpPr/>
      </dsp:nvSpPr>
      <dsp:spPr>
        <a:xfrm>
          <a:off x="1063018" y="0"/>
          <a:ext cx="2268106" cy="2824822"/>
        </a:xfrm>
        <a:prstGeom prst="up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3FC847-B725-4568-9BFF-4E36B30821F8}">
      <dsp:nvSpPr>
        <dsp:cNvPr id="0" name=""/>
        <dsp:cNvSpPr/>
      </dsp:nvSpPr>
      <dsp:spPr>
        <a:xfrm>
          <a:off x="3257657" y="0"/>
          <a:ext cx="12574737" cy="2824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248" tIns="0" rIns="206248" bIns="206248" numCol="1" spcCol="1270" anchor="ctr" anchorCtr="0">
          <a:noAutofit/>
        </a:bodyPr>
        <a:lstStyle/>
        <a:p>
          <a:pPr marL="0" lvl="0" indent="0" algn="l" defTabSz="1289050">
            <a:lnSpc>
              <a:spcPct val="90000"/>
            </a:lnSpc>
            <a:spcBef>
              <a:spcPct val="0"/>
            </a:spcBef>
            <a:spcAft>
              <a:spcPct val="35000"/>
            </a:spcAft>
            <a:buFont typeface="Arial" panose="020B0604020202020204" pitchFamily="34" charset="0"/>
            <a:buNone/>
          </a:pPr>
          <a:r>
            <a:rPr lang="en-US" sz="2900" b="1" kern="1200" dirty="0">
              <a:effectLst/>
              <a:latin typeface="Open Sans" panose="020B0606030504020204" pitchFamily="34" charset="0"/>
              <a:ea typeface="Open Sans" panose="020B0606030504020204" pitchFamily="34" charset="0"/>
              <a:cs typeface="Open Sans" panose="020B0606030504020204" pitchFamily="34" charset="0"/>
            </a:rPr>
            <a:t>Motivators</a:t>
          </a:r>
          <a:endParaRPr lang="en-US" sz="2900" kern="1200" dirty="0">
            <a:effectLst/>
            <a:latin typeface="Open Sans" panose="020B0606030504020204" pitchFamily="34" charset="0"/>
            <a:ea typeface="Open Sans" panose="020B0606030504020204" pitchFamily="34" charset="0"/>
            <a:cs typeface="Open Sans" panose="020B0606030504020204" pitchFamily="34" charset="0"/>
          </a:endParaRPr>
        </a:p>
        <a:p>
          <a:pPr marL="0" lvl="0" indent="0" algn="l" defTabSz="1289050">
            <a:lnSpc>
              <a:spcPct val="90000"/>
            </a:lnSpc>
            <a:spcBef>
              <a:spcPct val="0"/>
            </a:spcBef>
            <a:spcAft>
              <a:spcPct val="35000"/>
            </a:spcAft>
            <a:buFont typeface="Arial" panose="020B0604020202020204" pitchFamily="34" charset="0"/>
            <a:buNone/>
          </a:pPr>
          <a:r>
            <a:rPr lang="en-GB" sz="2200" kern="1200" dirty="0">
              <a:latin typeface="Open Sans" panose="020B0606030504020204" pitchFamily="34" charset="0"/>
              <a:ea typeface="Open Sans" panose="020B0606030504020204" pitchFamily="34" charset="0"/>
              <a:cs typeface="Open Sans" panose="020B0606030504020204" pitchFamily="34" charset="0"/>
            </a:rPr>
            <a:t>·  </a:t>
          </a:r>
          <a:r>
            <a:rPr lang="en-GB" sz="2200" b="1" kern="1200" dirty="0">
              <a:latin typeface="Open Sans" panose="020B0606030504020204" pitchFamily="34" charset="0"/>
              <a:ea typeface="Open Sans" panose="020B0606030504020204" pitchFamily="34" charset="0"/>
              <a:cs typeface="Open Sans" panose="020B0606030504020204" pitchFamily="34" charset="0"/>
            </a:rPr>
            <a:t>Lack of Recognition and Career Development</a:t>
          </a:r>
          <a:r>
            <a:rPr lang="en-GB" sz="2200" kern="1200" dirty="0">
              <a:latin typeface="Open Sans" panose="020B0606030504020204" pitchFamily="34" charset="0"/>
              <a:ea typeface="Open Sans" panose="020B0606030504020204" pitchFamily="34" charset="0"/>
              <a:cs typeface="Open Sans" panose="020B0606030504020204" pitchFamily="34" charset="0"/>
            </a:rPr>
            <a:t> leads to demotivation among skilled workers (Chang et al., 2024).</a:t>
          </a:r>
        </a:p>
        <a:p>
          <a:pPr marL="0" lvl="0" indent="0" algn="l" defTabSz="1289050">
            <a:lnSpc>
              <a:spcPct val="90000"/>
            </a:lnSpc>
            <a:spcBef>
              <a:spcPct val="0"/>
            </a:spcBef>
            <a:spcAft>
              <a:spcPct val="35000"/>
            </a:spcAft>
            <a:buNone/>
          </a:pPr>
          <a:r>
            <a:rPr lang="en-GB" sz="2200" kern="1200" dirty="0">
              <a:latin typeface="Open Sans" panose="020B0606030504020204" pitchFamily="34" charset="0"/>
              <a:ea typeface="Open Sans" panose="020B0606030504020204" pitchFamily="34" charset="0"/>
              <a:cs typeface="Open Sans" panose="020B0606030504020204" pitchFamily="34" charset="0"/>
            </a:rPr>
            <a:t>·  </a:t>
          </a:r>
          <a:r>
            <a:rPr lang="en-GB" sz="2200" b="1" kern="1200" dirty="0">
              <a:latin typeface="Open Sans" panose="020B0606030504020204" pitchFamily="34" charset="0"/>
              <a:ea typeface="Open Sans" panose="020B0606030504020204" pitchFamily="34" charset="0"/>
              <a:cs typeface="Open Sans" panose="020B0606030504020204" pitchFamily="34" charset="0"/>
            </a:rPr>
            <a:t>Poor Communication Channels</a:t>
          </a:r>
          <a:r>
            <a:rPr lang="en-GB" sz="2200" kern="1200" dirty="0">
              <a:latin typeface="Open Sans" panose="020B0606030504020204" pitchFamily="34" charset="0"/>
              <a:ea typeface="Open Sans" panose="020B0606030504020204" pitchFamily="34" charset="0"/>
              <a:cs typeface="Open Sans" panose="020B0606030504020204" pitchFamily="34" charset="0"/>
            </a:rPr>
            <a:t> weaken feedback and reduce engagement with operational changes (Lim, 2024).</a:t>
          </a:r>
        </a:p>
      </dsp:txBody>
      <dsp:txXfrm>
        <a:off x="3257657" y="0"/>
        <a:ext cx="12574737" cy="2824822"/>
      </dsp:txXfrm>
    </dsp:sp>
    <dsp:sp modelId="{A9903365-05A7-45C7-BFC1-DBAAD261E1A1}">
      <dsp:nvSpPr>
        <dsp:cNvPr id="0" name=""/>
        <dsp:cNvSpPr/>
      </dsp:nvSpPr>
      <dsp:spPr>
        <a:xfrm>
          <a:off x="2192947" y="3060223"/>
          <a:ext cx="2268106" cy="2824822"/>
        </a:xfrm>
        <a:prstGeom prst="downArrow">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A3A3E1-2F65-41FA-A2E9-9DC448445B23}">
      <dsp:nvSpPr>
        <dsp:cNvPr id="0" name=""/>
        <dsp:cNvSpPr/>
      </dsp:nvSpPr>
      <dsp:spPr>
        <a:xfrm>
          <a:off x="4196981" y="3060223"/>
          <a:ext cx="11813753" cy="2824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0" rIns="227584" bIns="227584" numCol="1" spcCol="1270" anchor="ctr" anchorCtr="0">
          <a:noAutofit/>
        </a:bodyPr>
        <a:lstStyle/>
        <a:p>
          <a:pPr marL="0" lvl="0" indent="0" algn="l" defTabSz="1422400">
            <a:lnSpc>
              <a:spcPct val="90000"/>
            </a:lnSpc>
            <a:spcBef>
              <a:spcPct val="0"/>
            </a:spcBef>
            <a:spcAft>
              <a:spcPct val="35000"/>
            </a:spcAft>
            <a:buFont typeface="Arial" panose="020B0604020202020204" pitchFamily="34" charset="0"/>
            <a:buNone/>
          </a:pPr>
          <a:r>
            <a:rPr lang="en-US" sz="3200" b="1" kern="1200" dirty="0">
              <a:effectLst/>
              <a:latin typeface="Open Sans" panose="020B0606030504020204" pitchFamily="34" charset="0"/>
              <a:ea typeface="Open Sans" panose="020B0606030504020204" pitchFamily="34" charset="0"/>
              <a:cs typeface="Open Sans" panose="020B0606030504020204" pitchFamily="34" charset="0"/>
            </a:rPr>
            <a:t>Hygiene Factors</a:t>
          </a:r>
          <a:endParaRPr lang="en-US" sz="3200" kern="1200" dirty="0">
            <a:effectLst/>
            <a:latin typeface="Open Sans" panose="020B0606030504020204" pitchFamily="34" charset="0"/>
            <a:ea typeface="Open Sans" panose="020B0606030504020204" pitchFamily="34" charset="0"/>
            <a:cs typeface="Open Sans" panose="020B0606030504020204" pitchFamily="34" charset="0"/>
          </a:endParaRPr>
        </a:p>
        <a:p>
          <a:pPr marL="0" lvl="0" indent="0" algn="l" defTabSz="1422400">
            <a:lnSpc>
              <a:spcPct val="90000"/>
            </a:lnSpc>
            <a:spcBef>
              <a:spcPct val="0"/>
            </a:spcBef>
            <a:spcAft>
              <a:spcPct val="35000"/>
            </a:spcAft>
            <a:buFont typeface="Arial" panose="020B0604020202020204" pitchFamily="34" charset="0"/>
            <a:buNone/>
          </a:pPr>
          <a:r>
            <a:rPr lang="en-GB" sz="2200" b="1" kern="1200" dirty="0">
              <a:latin typeface="Open Sans" panose="020B0606030504020204" pitchFamily="34" charset="0"/>
              <a:ea typeface="Open Sans" panose="020B0606030504020204" pitchFamily="34" charset="0"/>
              <a:cs typeface="Open Sans" panose="020B0606030504020204" pitchFamily="34" charset="0"/>
            </a:rPr>
            <a:t>Use of Recruitment Agencies</a:t>
          </a:r>
          <a:r>
            <a:rPr lang="en-GB" sz="2200" kern="1200" dirty="0">
              <a:latin typeface="Open Sans" panose="020B0606030504020204" pitchFamily="34" charset="0"/>
              <a:ea typeface="Open Sans" panose="020B0606030504020204" pitchFamily="34" charset="0"/>
              <a:cs typeface="Open Sans" panose="020B0606030504020204" pitchFamily="34" charset="0"/>
            </a:rPr>
            <a:t> creates low job security and weak organisational belonging, worsening turnover (Chang et al., 2024).</a:t>
          </a:r>
        </a:p>
        <a:p>
          <a:pPr marL="0" lvl="0" indent="0" algn="l" defTabSz="1422400">
            <a:lnSpc>
              <a:spcPct val="90000"/>
            </a:lnSpc>
            <a:spcBef>
              <a:spcPct val="0"/>
            </a:spcBef>
            <a:spcAft>
              <a:spcPct val="35000"/>
            </a:spcAft>
            <a:buFont typeface="Symbol" panose="05050102010706020507" pitchFamily="18" charset="2"/>
            <a:buNone/>
          </a:pPr>
          <a:r>
            <a:rPr lang="en-GB" sz="2200" b="1" kern="1200" dirty="0">
              <a:latin typeface="Open Sans" panose="020B0606030504020204" pitchFamily="34" charset="0"/>
              <a:ea typeface="Open Sans" panose="020B0606030504020204" pitchFamily="34" charset="0"/>
              <a:cs typeface="Open Sans" panose="020B0606030504020204" pitchFamily="34" charset="0"/>
            </a:rPr>
            <a:t>Vehicle Restrictions &amp; Route Scheduling</a:t>
          </a:r>
          <a:r>
            <a:rPr lang="en-GB" sz="2200" kern="1200" dirty="0">
              <a:latin typeface="Open Sans" panose="020B0606030504020204" pitchFamily="34" charset="0"/>
              <a:ea typeface="Open Sans" panose="020B0606030504020204" pitchFamily="34" charset="0"/>
              <a:cs typeface="Open Sans" panose="020B0606030504020204" pitchFamily="34" charset="0"/>
            </a:rPr>
            <a:t> perceived as limiting autonomy rather than supportive, causing disengagement (Lim, 2024).</a:t>
          </a:r>
        </a:p>
      </dsp:txBody>
      <dsp:txXfrm>
        <a:off x="4196981" y="3060223"/>
        <a:ext cx="11813753" cy="2824822"/>
      </dsp:txXfrm>
    </dsp:sp>
  </dsp:spTree>
</dsp:drawing>
</file>

<file path=ppt/diagrams/layout1.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sv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2.sv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12369512" y="0"/>
            <a:ext cx="5918488" cy="10287000"/>
          </a:xfrm>
          <a:custGeom>
            <a:avLst/>
            <a:gdLst/>
            <a:ahLst/>
            <a:cxnLst/>
            <a:rect l="l" t="t" r="r" b="b"/>
            <a:pathLst>
              <a:path w="1558779" h="1916227">
                <a:moveTo>
                  <a:pt x="0" y="0"/>
                </a:moveTo>
                <a:lnTo>
                  <a:pt x="1558779" y="0"/>
                </a:lnTo>
                <a:lnTo>
                  <a:pt x="1558779" y="1916227"/>
                </a:lnTo>
                <a:lnTo>
                  <a:pt x="0" y="1916227"/>
                </a:lnTo>
                <a:close/>
              </a:path>
            </a:pathLst>
          </a:custGeom>
          <a:solidFill>
            <a:srgbClr val="002F70"/>
          </a:solidFill>
        </p:spPr>
        <p:txBody>
          <a:bodyPr/>
          <a:lstStyle/>
          <a:p>
            <a:endParaRPr lang="en-GB" dirty="0"/>
          </a:p>
        </p:txBody>
      </p:sp>
      <p:sp>
        <p:nvSpPr>
          <p:cNvPr id="4" name="TextBox 4"/>
          <p:cNvSpPr txBox="1"/>
          <p:nvPr/>
        </p:nvSpPr>
        <p:spPr>
          <a:xfrm>
            <a:off x="12419855" y="408129"/>
            <a:ext cx="5918488" cy="9878871"/>
          </a:xfrm>
          <a:prstGeom prst="rect">
            <a:avLst/>
          </a:prstGeom>
        </p:spPr>
        <p:txBody>
          <a:bodyPr lIns="50800" tIns="50800" rIns="50800" bIns="50800" rtlCol="0" anchor="ctr"/>
          <a:lstStyle/>
          <a:p>
            <a:pPr algn="ctr">
              <a:lnSpc>
                <a:spcPts val="2659"/>
              </a:lnSpc>
              <a:spcBef>
                <a:spcPct val="0"/>
              </a:spcBef>
            </a:pPr>
            <a:endParaRPr/>
          </a:p>
        </p:txBody>
      </p:sp>
      <p:sp>
        <p:nvSpPr>
          <p:cNvPr id="5" name="TextBox 5"/>
          <p:cNvSpPr txBox="1"/>
          <p:nvPr/>
        </p:nvSpPr>
        <p:spPr>
          <a:xfrm>
            <a:off x="1981200" y="1866900"/>
            <a:ext cx="10056176" cy="677108"/>
          </a:xfrm>
          <a:prstGeom prst="rect">
            <a:avLst/>
          </a:prstGeom>
        </p:spPr>
        <p:txBody>
          <a:bodyPr wrap="square" lIns="0" tIns="0" rIns="0" bIns="0" rtlCol="0" anchor="t">
            <a:spAutoFit/>
          </a:bodyPr>
          <a:lstStyle/>
          <a:p>
            <a:pPr algn="l"/>
            <a:r>
              <a:rPr lang="en-US" sz="4400" b="1" dirty="0">
                <a:solidFill>
                  <a:srgbClr val="000000"/>
                </a:solidFill>
                <a:latin typeface="Roboto Bold"/>
                <a:ea typeface="Roboto Bold"/>
                <a:cs typeface="Roboto Bold"/>
                <a:sym typeface="Roboto Bold"/>
              </a:rPr>
              <a:t>Engineering Management Leadership</a:t>
            </a:r>
          </a:p>
        </p:txBody>
      </p:sp>
      <p:sp>
        <p:nvSpPr>
          <p:cNvPr id="6" name="TextBox 6"/>
          <p:cNvSpPr txBox="1"/>
          <p:nvPr/>
        </p:nvSpPr>
        <p:spPr>
          <a:xfrm>
            <a:off x="1981200" y="2566557"/>
            <a:ext cx="8739382" cy="830997"/>
          </a:xfrm>
          <a:prstGeom prst="rect">
            <a:avLst/>
          </a:prstGeom>
        </p:spPr>
        <p:txBody>
          <a:bodyPr wrap="square" lIns="0" tIns="0" rIns="0" bIns="0" rtlCol="0" anchor="t">
            <a:spAutoFit/>
          </a:bodyPr>
          <a:lstStyle/>
          <a:p>
            <a:pPr algn="l"/>
            <a:r>
              <a:rPr lang="en-US" sz="5400" b="1" dirty="0">
                <a:solidFill>
                  <a:srgbClr val="002F70"/>
                </a:solidFill>
                <a:latin typeface="Roboto Bold"/>
                <a:ea typeface="Roboto Bold"/>
                <a:cs typeface="Roboto Bold"/>
                <a:sym typeface="Roboto Bold"/>
              </a:rPr>
              <a:t>ACEA 7006</a:t>
            </a:r>
          </a:p>
        </p:txBody>
      </p:sp>
      <p:sp>
        <p:nvSpPr>
          <p:cNvPr id="11" name="Freeform 11"/>
          <p:cNvSpPr/>
          <p:nvPr/>
        </p:nvSpPr>
        <p:spPr>
          <a:xfrm flipH="1">
            <a:off x="-1069087" y="6914404"/>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2" cstate="print">
              <a:extLst>
                <a:ext uri="{96DAC541-7B7A-43D3-8B79-37D633B846F1}">
                  <asvg:svgBlip xmlns="" xmlns:asvg="http://schemas.microsoft.com/office/drawing/2016/SVG/main" r:embed="rId3"/>
                </a:ext>
              </a:extLst>
            </a:blip>
            <a:stretch>
              <a:fillRect/>
            </a:stretch>
          </a:blipFill>
        </p:spPr>
      </p:sp>
      <p:sp>
        <p:nvSpPr>
          <p:cNvPr id="2" name="TextBox 6">
            <a:extLst>
              <a:ext uri="{FF2B5EF4-FFF2-40B4-BE49-F238E27FC236}">
                <a16:creationId xmlns="" xmlns:a16="http://schemas.microsoft.com/office/drawing/2014/main" id="{BB17156E-FD5F-4EE6-A702-C586CA9768BC}"/>
              </a:ext>
            </a:extLst>
          </p:cNvPr>
          <p:cNvSpPr txBox="1"/>
          <p:nvPr/>
        </p:nvSpPr>
        <p:spPr>
          <a:xfrm>
            <a:off x="1981200" y="5012009"/>
            <a:ext cx="9753600" cy="2708434"/>
          </a:xfrm>
          <a:prstGeom prst="rect">
            <a:avLst/>
          </a:prstGeom>
        </p:spPr>
        <p:txBody>
          <a:bodyPr wrap="square" lIns="0" tIns="0" rIns="0" bIns="0" rtlCol="0" anchor="t">
            <a:spAutoFit/>
          </a:bodyPr>
          <a:lstStyle/>
          <a:p>
            <a:pPr algn="l"/>
            <a:r>
              <a:rPr lang="en-US" sz="8800" b="1" dirty="0">
                <a:solidFill>
                  <a:srgbClr val="002F70"/>
                </a:solidFill>
                <a:latin typeface="Roboto Bold"/>
                <a:ea typeface="Roboto Bold"/>
                <a:cs typeface="Roboto Bold"/>
                <a:sym typeface="Roboto Bold"/>
              </a:rPr>
              <a:t>Business Analysis And Planning</a:t>
            </a:r>
          </a:p>
        </p:txBody>
      </p:sp>
      <p:pic>
        <p:nvPicPr>
          <p:cNvPr id="1026" name="Picture 2" descr="University of Wales Trinity Saint David - myday">
            <a:extLst>
              <a:ext uri="{FF2B5EF4-FFF2-40B4-BE49-F238E27FC236}">
                <a16:creationId xmlns="" xmlns:a16="http://schemas.microsoft.com/office/drawing/2014/main" id="{F9850210-47F3-99C3-926E-CDE8E8D8071F}"/>
              </a:ext>
            </a:extLst>
          </p:cNvPr>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2985510" y="5347564"/>
            <a:ext cx="4686491" cy="2085975"/>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C218065-A95F-8697-DCDC-A0CFC3CA96A9}"/>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37274FEE-C6ED-8130-0184-E77D35BDD437}"/>
              </a:ext>
            </a:extLst>
          </p:cNvPr>
          <p:cNvSpPr/>
          <p:nvPr/>
        </p:nvSpPr>
        <p:spPr>
          <a:xfrm>
            <a:off x="-152400" y="-24104"/>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B928C381-5322-BECD-73F9-37894A4B64BC}"/>
              </a:ext>
            </a:extLst>
          </p:cNvPr>
          <p:cNvSpPr txBox="1"/>
          <p:nvPr/>
        </p:nvSpPr>
        <p:spPr>
          <a:xfrm>
            <a:off x="1962150" y="616244"/>
            <a:ext cx="14363700" cy="738664"/>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Business Context &amp; Key Challenges</a:t>
            </a:r>
          </a:p>
        </p:txBody>
      </p:sp>
      <p:sp>
        <p:nvSpPr>
          <p:cNvPr id="4" name="Freeform 4">
            <a:extLst>
              <a:ext uri="{FF2B5EF4-FFF2-40B4-BE49-F238E27FC236}">
                <a16:creationId xmlns="" xmlns:a16="http://schemas.microsoft.com/office/drawing/2014/main" id="{6F96C0FE-18CB-B9F6-E6D4-55C34C76E3D1}"/>
              </a:ext>
            </a:extLst>
          </p:cNvPr>
          <p:cNvSpPr/>
          <p:nvPr/>
        </p:nvSpPr>
        <p:spPr>
          <a:xfrm flipH="1">
            <a:off x="-1219200" y="7389907"/>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a:extLst>
              <a:ext uri="{FF2B5EF4-FFF2-40B4-BE49-F238E27FC236}">
                <a16:creationId xmlns="" xmlns:a16="http://schemas.microsoft.com/office/drawing/2014/main" id="{48FA96D5-AD0B-E72F-48FE-45D411FBA564}"/>
              </a:ext>
            </a:extLst>
          </p:cNvPr>
          <p:cNvSpPr txBox="1"/>
          <p:nvPr/>
        </p:nvSpPr>
        <p:spPr>
          <a:xfrm>
            <a:off x="762000" y="1866900"/>
            <a:ext cx="16992600" cy="6086666"/>
          </a:xfrm>
          <a:prstGeom prst="rect">
            <a:avLst/>
          </a:prstGeom>
        </p:spPr>
        <p:txBody>
          <a:bodyPr wrap="square" lIns="0" tIns="0" rIns="0" bIns="0" rtlCol="0" anchor="t">
            <a:spAutoFit/>
          </a:bodyPr>
          <a:lstStyle/>
          <a:p>
            <a:pPr marL="0" marR="0" algn="just">
              <a:lnSpc>
                <a:spcPct val="150000"/>
              </a:lnSpc>
              <a:spcAft>
                <a:spcPts val="800"/>
              </a:spcAft>
              <a:buNone/>
            </a:pPr>
            <a:r>
              <a:rPr lang="en-US" sz="2400" kern="0" dirty="0">
                <a:effectLst/>
                <a:latin typeface="Open Sans" panose="020B0606030504020204" pitchFamily="34" charset="0"/>
                <a:ea typeface="Open Sans" panose="020B0606030504020204" pitchFamily="34" charset="0"/>
                <a:cs typeface="Open Sans" panose="020B0606030504020204" pitchFamily="34" charset="0"/>
              </a:rPr>
              <a:t>Operating in a highly competitive logistics sector, the company is under constant pressure to improve profitability while maintaining exceptional customer service. With a fleet of 3 to 5-year-old MAN trucks, recent initiatives such as speed governors and advanced routing software aim to boost efficiency and reduce emissions.</a:t>
            </a:r>
          </a:p>
          <a:p>
            <a:pPr marL="0" marR="0" algn="just">
              <a:lnSpc>
                <a:spcPct val="150000"/>
              </a:lnSpc>
              <a:spcAft>
                <a:spcPts val="800"/>
              </a:spcAft>
              <a:buNone/>
            </a:pPr>
            <a:endParaRPr lang="en-US" sz="2400" kern="0" dirty="0">
              <a:effectLst/>
              <a:latin typeface="Open Sans" panose="020B0606030504020204" pitchFamily="34" charset="0"/>
              <a:ea typeface="Open Sans" panose="020B0606030504020204" pitchFamily="34" charset="0"/>
              <a:cs typeface="Open Sans" panose="020B0606030504020204" pitchFamily="34" charset="0"/>
            </a:endParaRPr>
          </a:p>
          <a:p>
            <a:pPr marL="0" marR="0" algn="just">
              <a:lnSpc>
                <a:spcPct val="150000"/>
              </a:lnSpc>
              <a:spcAft>
                <a:spcPts val="800"/>
              </a:spcAft>
              <a:buNone/>
            </a:pPr>
            <a:r>
              <a:rPr lang="en-US" sz="3200" kern="0" dirty="0">
                <a:solidFill>
                  <a:schemeClr val="accent1">
                    <a:lumMod val="75000"/>
                  </a:schemeClr>
                </a:solidFill>
                <a:effectLst/>
                <a:latin typeface="Roboto" pitchFamily="2" charset="0"/>
                <a:ea typeface="Roboto" pitchFamily="2" charset="0"/>
                <a:cs typeface="Open Sans" panose="020B0606030504020204" pitchFamily="34" charset="0"/>
              </a:rPr>
              <a:t>Key Challenges:</a:t>
            </a:r>
          </a:p>
          <a:p>
            <a:pPr marL="342900" marR="0" indent="-342900" algn="just">
              <a:lnSpc>
                <a:spcPct val="150000"/>
              </a:lnSpc>
              <a:spcAft>
                <a:spcPts val="800"/>
              </a:spcAft>
              <a:buFont typeface="Wingdings" panose="05000000000000000000" pitchFamily="2" charset="2"/>
              <a:buChar char="Ø"/>
            </a:pPr>
            <a:r>
              <a:rPr lang="en-US" sz="2800" kern="0" dirty="0">
                <a:effectLst/>
                <a:latin typeface="Open Sans" panose="020B0606030504020204" pitchFamily="34" charset="0"/>
                <a:ea typeface="Open Sans" panose="020B0606030504020204" pitchFamily="34" charset="0"/>
                <a:cs typeface="Open Sans" panose="020B0606030504020204" pitchFamily="34" charset="0"/>
              </a:rPr>
              <a:t>Ongoing staff shortages and difficulty recruiting skilled workers.</a:t>
            </a:r>
          </a:p>
          <a:p>
            <a:pPr marL="342900" marR="0" indent="-342900" algn="just">
              <a:lnSpc>
                <a:spcPct val="150000"/>
              </a:lnSpc>
              <a:spcAft>
                <a:spcPts val="800"/>
              </a:spcAft>
              <a:buFont typeface="Wingdings" panose="05000000000000000000" pitchFamily="2" charset="2"/>
              <a:buChar char="Ø"/>
            </a:pPr>
            <a:r>
              <a:rPr lang="en-US" sz="2800" kern="0" dirty="0">
                <a:effectLst/>
                <a:latin typeface="Open Sans" panose="020B0606030504020204" pitchFamily="34" charset="0"/>
                <a:ea typeface="Open Sans" panose="020B0606030504020204" pitchFamily="34" charset="0"/>
                <a:cs typeface="Open Sans" panose="020B0606030504020204" pitchFamily="34" charset="0"/>
              </a:rPr>
              <a:t>Resistance to change from the workforce, such as agency hiring backlash.</a:t>
            </a:r>
          </a:p>
          <a:p>
            <a:pPr marL="342900" marR="0" indent="-342900" algn="just">
              <a:lnSpc>
                <a:spcPct val="150000"/>
              </a:lnSpc>
              <a:spcAft>
                <a:spcPts val="800"/>
              </a:spcAft>
              <a:buFont typeface="Wingdings" panose="05000000000000000000" pitchFamily="2" charset="2"/>
              <a:buChar char="Ø"/>
            </a:pPr>
            <a:r>
              <a:rPr lang="en-US" sz="2800" kern="0" dirty="0">
                <a:effectLst/>
                <a:latin typeface="Open Sans" panose="020B0606030504020204" pitchFamily="34" charset="0"/>
                <a:ea typeface="Open Sans" panose="020B0606030504020204" pitchFamily="34" charset="0"/>
                <a:cs typeface="Open Sans" panose="020B0606030504020204" pitchFamily="34" charset="0"/>
              </a:rPr>
              <a:t>Need to </a:t>
            </a:r>
            <a:r>
              <a:rPr lang="en-US" sz="2800" kern="0" dirty="0" err="1">
                <a:effectLst/>
                <a:latin typeface="Open Sans" panose="020B0606030504020204" pitchFamily="34" charset="0"/>
                <a:ea typeface="Open Sans" panose="020B0606030504020204" pitchFamily="34" charset="0"/>
                <a:cs typeface="Open Sans" panose="020B0606030504020204" pitchFamily="34" charset="0"/>
              </a:rPr>
              <a:t>decarbonise</a:t>
            </a:r>
            <a:r>
              <a:rPr lang="en-US" sz="2800" kern="0" dirty="0">
                <a:effectLst/>
                <a:latin typeface="Open Sans" panose="020B0606030504020204" pitchFamily="34" charset="0"/>
                <a:ea typeface="Open Sans" panose="020B0606030504020204" pitchFamily="34" charset="0"/>
                <a:cs typeface="Open Sans" panose="020B0606030504020204" pitchFamily="34" charset="0"/>
              </a:rPr>
              <a:t> fleet without major cost or service impact.</a:t>
            </a:r>
          </a:p>
          <a:p>
            <a:pPr marL="342900" marR="0" indent="-342900" algn="just">
              <a:lnSpc>
                <a:spcPct val="150000"/>
              </a:lnSpc>
              <a:spcAft>
                <a:spcPts val="800"/>
              </a:spcAft>
              <a:buFont typeface="Wingdings" panose="05000000000000000000" pitchFamily="2" charset="2"/>
              <a:buChar char="Ø"/>
            </a:pPr>
            <a:r>
              <a:rPr lang="en-US" sz="2800" kern="0" dirty="0">
                <a:effectLst/>
                <a:latin typeface="Open Sans" panose="020B0606030504020204" pitchFamily="34" charset="0"/>
                <a:ea typeface="Open Sans" panose="020B0606030504020204" pitchFamily="34" charset="0"/>
                <a:cs typeface="Open Sans" panose="020B0606030504020204" pitchFamily="34" charset="0"/>
              </a:rPr>
              <a:t>Balancing operational change with service quality and improved working conditions.</a:t>
            </a:r>
          </a:p>
        </p:txBody>
      </p:sp>
    </p:spTree>
    <p:extLst>
      <p:ext uri="{BB962C8B-B14F-4D97-AF65-F5344CB8AC3E}">
        <p14:creationId xmlns="" xmlns:p14="http://schemas.microsoft.com/office/powerpoint/2010/main" val="42261679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9EF25D0-6D7F-F188-E7C6-B9AC8C920108}"/>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E92B4435-696E-0D0B-8914-38705EB0C80B}"/>
              </a:ext>
            </a:extLst>
          </p:cNvPr>
          <p:cNvSpPr/>
          <p:nvPr/>
        </p:nvSpPr>
        <p:spPr>
          <a:xfrm>
            <a:off x="0" y="8066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18" name="TextBox 18">
            <a:extLst>
              <a:ext uri="{FF2B5EF4-FFF2-40B4-BE49-F238E27FC236}">
                <a16:creationId xmlns="" xmlns:a16="http://schemas.microsoft.com/office/drawing/2014/main" id="{C2DE2580-57A6-AFB8-9BE7-6AE312BCF8E2}"/>
              </a:ext>
            </a:extLst>
          </p:cNvPr>
          <p:cNvSpPr txBox="1"/>
          <p:nvPr/>
        </p:nvSpPr>
        <p:spPr>
          <a:xfrm>
            <a:off x="971550" y="704103"/>
            <a:ext cx="16344900" cy="1477328"/>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Root Cause Analysis of Employee Retention Using Herzberg’s Two-Factor Theory</a:t>
            </a:r>
          </a:p>
        </p:txBody>
      </p:sp>
      <p:sp>
        <p:nvSpPr>
          <p:cNvPr id="20" name="Freeform 20">
            <a:extLst>
              <a:ext uri="{FF2B5EF4-FFF2-40B4-BE49-F238E27FC236}">
                <a16:creationId xmlns="" xmlns:a16="http://schemas.microsoft.com/office/drawing/2014/main" id="{7F5CC489-2FB0-C129-3086-1122AEF01B1A}"/>
              </a:ext>
            </a:extLst>
          </p:cNvPr>
          <p:cNvSpPr/>
          <p:nvPr/>
        </p:nvSpPr>
        <p:spPr>
          <a:xfrm flipH="1">
            <a:off x="-1069087" y="6914404"/>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21" name="Freeform 21">
            <a:extLst>
              <a:ext uri="{FF2B5EF4-FFF2-40B4-BE49-F238E27FC236}">
                <a16:creationId xmlns="" xmlns:a16="http://schemas.microsoft.com/office/drawing/2014/main" id="{DA29C8D8-2C86-6395-979E-E4BF041E2035}"/>
              </a:ext>
            </a:extLst>
          </p:cNvPr>
          <p:cNvSpPr/>
          <p:nvPr/>
        </p:nvSpPr>
        <p:spPr>
          <a:xfrm flipV="1">
            <a:off x="15020542" y="-1343771"/>
            <a:ext cx="4195574" cy="4687793"/>
          </a:xfrm>
          <a:custGeom>
            <a:avLst/>
            <a:gdLst/>
            <a:ahLst/>
            <a:cxnLst/>
            <a:rect l="l" t="t" r="r" b="b"/>
            <a:pathLst>
              <a:path w="4195574" h="4687793">
                <a:moveTo>
                  <a:pt x="0" y="4687792"/>
                </a:moveTo>
                <a:lnTo>
                  <a:pt x="4195574" y="4687792"/>
                </a:lnTo>
                <a:lnTo>
                  <a:pt x="4195574" y="0"/>
                </a:lnTo>
                <a:lnTo>
                  <a:pt x="0" y="0"/>
                </a:lnTo>
                <a:lnTo>
                  <a:pt x="0" y="4687792"/>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graphicFrame>
        <p:nvGraphicFramePr>
          <p:cNvPr id="3" name="Diagram 2">
            <a:extLst>
              <a:ext uri="{FF2B5EF4-FFF2-40B4-BE49-F238E27FC236}">
                <a16:creationId xmlns="" xmlns:a16="http://schemas.microsoft.com/office/drawing/2014/main" id="{D449FF65-C139-BCED-AB4D-D87E1B1D779E}"/>
              </a:ext>
            </a:extLst>
          </p:cNvPr>
          <p:cNvGraphicFramePr/>
          <p:nvPr>
            <p:extLst>
              <p:ext uri="{D42A27DB-BD31-4B8C-83A1-F6EECF244321}">
                <p14:modId xmlns="" xmlns:p14="http://schemas.microsoft.com/office/powerpoint/2010/main" val="1458238860"/>
              </p:ext>
            </p:extLst>
          </p:nvPr>
        </p:nvGraphicFramePr>
        <p:xfrm>
          <a:off x="607123" y="3747204"/>
          <a:ext cx="17073754" cy="588504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 name="TextBox 4">
            <a:extLst>
              <a:ext uri="{FF2B5EF4-FFF2-40B4-BE49-F238E27FC236}">
                <a16:creationId xmlns="" xmlns:a16="http://schemas.microsoft.com/office/drawing/2014/main" id="{EE2FF993-25A8-15AE-E08B-0B0176CDF78D}"/>
              </a:ext>
            </a:extLst>
          </p:cNvPr>
          <p:cNvSpPr txBox="1"/>
          <p:nvPr/>
        </p:nvSpPr>
        <p:spPr>
          <a:xfrm>
            <a:off x="607123" y="2414997"/>
            <a:ext cx="16935450" cy="1141274"/>
          </a:xfrm>
          <a:prstGeom prst="rect">
            <a:avLst/>
          </a:prstGeom>
          <a:noFill/>
        </p:spPr>
        <p:txBody>
          <a:bodyPr wrap="square">
            <a:spAutoFit/>
          </a:bodyPr>
          <a:lstStyle/>
          <a:p>
            <a:pPr marL="0" marR="0" algn="just">
              <a:lnSpc>
                <a:spcPct val="150000"/>
              </a:lnSpc>
              <a:spcAft>
                <a:spcPts val="800"/>
              </a:spcAft>
              <a:buNone/>
            </a:pPr>
            <a:r>
              <a:rPr lang="en-GB" sz="2400" kern="100" dirty="0">
                <a:effectLst/>
                <a:latin typeface="Open Sans" panose="020B0606030504020204" pitchFamily="34" charset="0"/>
                <a:ea typeface="Open Sans" panose="020B0606030504020204" pitchFamily="34" charset="0"/>
                <a:cs typeface="Open Sans" panose="020B0606030504020204" pitchFamily="34" charset="0"/>
              </a:rPr>
              <a:t>Herzberg’s Two-Factor Theory distinguishes </a:t>
            </a:r>
            <a:r>
              <a:rPr lang="en-GB" sz="2400" i="1" kern="100" dirty="0">
                <a:effectLst/>
                <a:latin typeface="Open Sans" panose="020B0606030504020204" pitchFamily="34" charset="0"/>
                <a:ea typeface="Open Sans" panose="020B0606030504020204" pitchFamily="34" charset="0"/>
                <a:cs typeface="Open Sans" panose="020B0606030504020204" pitchFamily="34" charset="0"/>
              </a:rPr>
              <a:t>motivators</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like intrinsic factors from </a:t>
            </a:r>
            <a:r>
              <a:rPr lang="en-GB" sz="2400" i="1" kern="100" dirty="0">
                <a:effectLst/>
                <a:latin typeface="Open Sans" panose="020B0606030504020204" pitchFamily="34" charset="0"/>
                <a:ea typeface="Open Sans" panose="020B0606030504020204" pitchFamily="34" charset="0"/>
                <a:cs typeface="Open Sans" panose="020B0606030504020204" pitchFamily="34" charset="0"/>
              </a:rPr>
              <a:t>hygiene factors</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such as extrinsic conditions (Ybañez, 2024). </a:t>
            </a:r>
            <a:r>
              <a:rPr lang="en-US" sz="2400" kern="100" dirty="0">
                <a:effectLst/>
                <a:latin typeface="Open Sans" panose="020B0606030504020204" pitchFamily="34" charset="0"/>
                <a:ea typeface="Open Sans" panose="020B0606030504020204" pitchFamily="34" charset="0"/>
                <a:cs typeface="Open Sans" panose="020B0606030504020204" pitchFamily="34" charset="0"/>
              </a:rPr>
              <a:t> Applying this in our logistics context reveals specific root causes:</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 xmlns:p14="http://schemas.microsoft.com/office/powerpoint/2010/main" val="823044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28600" y="-25659"/>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p:cNvSpPr txBox="1"/>
          <p:nvPr/>
        </p:nvSpPr>
        <p:spPr>
          <a:xfrm>
            <a:off x="1962150" y="616244"/>
            <a:ext cx="14363700" cy="1477328"/>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Addressing Staff Shortages &amp; Resistance through Leadership</a:t>
            </a:r>
          </a:p>
        </p:txBody>
      </p:sp>
      <p:sp>
        <p:nvSpPr>
          <p:cNvPr id="4" name="Freeform 4"/>
          <p:cNvSpPr/>
          <p:nvPr/>
        </p:nvSpPr>
        <p:spPr>
          <a:xfrm flipH="1">
            <a:off x="-1219200" y="7389907"/>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p:cNvSpPr txBox="1"/>
          <p:nvPr/>
        </p:nvSpPr>
        <p:spPr>
          <a:xfrm>
            <a:off x="647700" y="2781300"/>
            <a:ext cx="16992600" cy="5521961"/>
          </a:xfrm>
          <a:prstGeom prst="rect">
            <a:avLst/>
          </a:prstGeom>
        </p:spPr>
        <p:txBody>
          <a:bodyPr wrap="square" lIns="0" tIns="0" rIns="0" bIns="0" rtlCol="0" anchor="t">
            <a:spAutoFit/>
          </a:bodyPr>
          <a:lstStyle/>
          <a:p>
            <a:pPr marL="0" marR="0" algn="l">
              <a:lnSpc>
                <a:spcPct val="150000"/>
              </a:lnSpc>
              <a:spcAft>
                <a:spcPts val="800"/>
              </a:spcAft>
              <a:buNone/>
            </a:pPr>
            <a:r>
              <a:rPr lang="en-GB" sz="2800" kern="0" dirty="0">
                <a:solidFill>
                  <a:schemeClr val="accent1">
                    <a:lumMod val="75000"/>
                  </a:schemeClr>
                </a:solidFill>
                <a:latin typeface="Roboto" pitchFamily="2" charset="0"/>
                <a:ea typeface="Roboto" pitchFamily="2" charset="0"/>
                <a:cs typeface="Open Sans" panose="020B0606030504020204" pitchFamily="34" charset="0"/>
              </a:rPr>
              <a:t>Transformational Approach</a:t>
            </a:r>
          </a:p>
          <a:p>
            <a:pPr marL="0" marR="0" algn="l">
              <a:lnSpc>
                <a:spcPct val="150000"/>
              </a:lnSpc>
              <a:spcAft>
                <a:spcPts val="800"/>
              </a:spcAft>
              <a:buNone/>
            </a:pPr>
            <a:r>
              <a:rPr lang="en-GB" sz="2400" kern="0" dirty="0">
                <a:effectLst/>
                <a:latin typeface="Open Sans" panose="020B0606030504020204" pitchFamily="34" charset="0"/>
                <a:ea typeface="Open Sans" panose="020B0606030504020204" pitchFamily="34" charset="0"/>
                <a:cs typeface="Open Sans" panose="020B0606030504020204" pitchFamily="34" charset="0"/>
              </a:rPr>
              <a:t>Inspire a shared vision for sustainability and improved workflows through open communication and recognition. This cultivates engagement, reduces turnover, and strengthens retention by fostering a supportive, purpose-driven culture (Sinha &amp; Mukherjee, 2024).</a:t>
            </a:r>
          </a:p>
          <a:p>
            <a:pPr marL="0" marR="0" algn="l">
              <a:lnSpc>
                <a:spcPct val="150000"/>
              </a:lnSpc>
              <a:spcAft>
                <a:spcPts val="800"/>
              </a:spcAft>
              <a:buNone/>
            </a:pP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0" marR="0" algn="l">
              <a:lnSpc>
                <a:spcPct val="150000"/>
              </a:lnSpc>
              <a:spcAft>
                <a:spcPts val="800"/>
              </a:spcAft>
            </a:pPr>
            <a:r>
              <a:rPr lang="en-GB" sz="2800" kern="0" dirty="0">
                <a:solidFill>
                  <a:schemeClr val="accent1">
                    <a:lumMod val="75000"/>
                  </a:schemeClr>
                </a:solidFill>
                <a:effectLst/>
                <a:latin typeface="Roboto" pitchFamily="2" charset="0"/>
                <a:ea typeface="Roboto" pitchFamily="2" charset="0"/>
                <a:cs typeface="Open Sans" panose="020B0606030504020204" pitchFamily="34" charset="0"/>
              </a:rPr>
              <a:t>Situational </a:t>
            </a:r>
            <a:r>
              <a:rPr lang="en-GB" sz="2800" kern="0" dirty="0">
                <a:solidFill>
                  <a:schemeClr val="accent1">
                    <a:lumMod val="75000"/>
                  </a:schemeClr>
                </a:solidFill>
                <a:latin typeface="Roboto" pitchFamily="2" charset="0"/>
                <a:ea typeface="Roboto" pitchFamily="2" charset="0"/>
                <a:cs typeface="Open Sans" panose="020B0606030504020204" pitchFamily="34" charset="0"/>
              </a:rPr>
              <a:t>Leadership</a:t>
            </a:r>
            <a:endParaRPr lang="en-GB" sz="2800" kern="0" dirty="0">
              <a:solidFill>
                <a:schemeClr val="accent1">
                  <a:lumMod val="75000"/>
                </a:schemeClr>
              </a:solidFill>
              <a:effectLst/>
              <a:latin typeface="Roboto" pitchFamily="2" charset="0"/>
              <a:ea typeface="Roboto" pitchFamily="2" charset="0"/>
              <a:cs typeface="Open Sans" panose="020B0606030504020204" pitchFamily="34" charset="0"/>
            </a:endParaRPr>
          </a:p>
          <a:p>
            <a:pPr marL="0" marR="0" algn="l">
              <a:lnSpc>
                <a:spcPct val="150000"/>
              </a:lnSpc>
              <a:spcAft>
                <a:spcPts val="800"/>
              </a:spcAft>
            </a:pPr>
            <a:r>
              <a:rPr lang="en-GB" sz="2400" kern="0" dirty="0">
                <a:effectLst/>
                <a:latin typeface="Open Sans" panose="020B0606030504020204" pitchFamily="34" charset="0"/>
                <a:ea typeface="Open Sans" panose="020B0606030504020204" pitchFamily="34" charset="0"/>
                <a:cs typeface="Open Sans" panose="020B0606030504020204" pitchFamily="34" charset="0"/>
              </a:rPr>
              <a:t>Adapt leadership styles to staff readiness – direct new recruits with clear guidance, while empowering skilled teams managing complex tasks like decarbonization. Flexibility in approach enhances job satisfaction and retention (</a:t>
            </a:r>
            <a:r>
              <a:rPr lang="en-GB" sz="2400" kern="0" dirty="0" err="1">
                <a:effectLst/>
                <a:latin typeface="Open Sans" panose="020B0606030504020204" pitchFamily="34" charset="0"/>
                <a:ea typeface="Open Sans" panose="020B0606030504020204" pitchFamily="34" charset="0"/>
                <a:cs typeface="Open Sans" panose="020B0606030504020204" pitchFamily="34" charset="0"/>
              </a:rPr>
              <a:t>Xuecheng</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et al., 2022).</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82D81E5-C834-B455-00AB-AB897AFB2346}"/>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2E7D08BB-1249-A479-F7F5-C8C44BC817C8}"/>
              </a:ext>
            </a:extLst>
          </p:cNvPr>
          <p:cNvSpPr/>
          <p:nvPr/>
        </p:nvSpPr>
        <p:spPr>
          <a:xfrm>
            <a:off x="0" y="67284"/>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573F2E97-22AA-BDDD-078B-762149CA861C}"/>
              </a:ext>
            </a:extLst>
          </p:cNvPr>
          <p:cNvSpPr txBox="1"/>
          <p:nvPr/>
        </p:nvSpPr>
        <p:spPr>
          <a:xfrm>
            <a:off x="1962150" y="616244"/>
            <a:ext cx="14363700" cy="738664"/>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Succession Planning Framework for Logistics</a:t>
            </a:r>
          </a:p>
        </p:txBody>
      </p:sp>
      <p:sp>
        <p:nvSpPr>
          <p:cNvPr id="4" name="Freeform 4">
            <a:extLst>
              <a:ext uri="{FF2B5EF4-FFF2-40B4-BE49-F238E27FC236}">
                <a16:creationId xmlns="" xmlns:a16="http://schemas.microsoft.com/office/drawing/2014/main" id="{27EB55AD-FE9A-C290-5670-59A037AAEEC4}"/>
              </a:ext>
            </a:extLst>
          </p:cNvPr>
          <p:cNvSpPr/>
          <p:nvPr/>
        </p:nvSpPr>
        <p:spPr>
          <a:xfrm flipH="1">
            <a:off x="-1219200" y="7389907"/>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a:extLst>
              <a:ext uri="{FF2B5EF4-FFF2-40B4-BE49-F238E27FC236}">
                <a16:creationId xmlns="" xmlns:a16="http://schemas.microsoft.com/office/drawing/2014/main" id="{3CE5B54B-E313-3011-C1AA-1078B1F1387D}"/>
              </a:ext>
            </a:extLst>
          </p:cNvPr>
          <p:cNvSpPr txBox="1"/>
          <p:nvPr/>
        </p:nvSpPr>
        <p:spPr>
          <a:xfrm>
            <a:off x="533400" y="2095261"/>
            <a:ext cx="17068800" cy="6188810"/>
          </a:xfrm>
          <a:prstGeom prst="rect">
            <a:avLst/>
          </a:prstGeom>
        </p:spPr>
        <p:txBody>
          <a:bodyPr wrap="square" lIns="0" tIns="0" rIns="0" bIns="0" rtlCol="0" anchor="t">
            <a:spAutoFit/>
          </a:bodyPr>
          <a:lstStyle/>
          <a:p>
            <a:pPr>
              <a:lnSpc>
                <a:spcPct val="150000"/>
              </a:lnSpc>
              <a:spcAft>
                <a:spcPts val="1200"/>
              </a:spcAft>
              <a:buNone/>
            </a:pPr>
            <a:r>
              <a:rPr lang="en-US" sz="2400" dirty="0">
                <a:latin typeface="Open Sans" panose="020B0606030504020204" pitchFamily="34" charset="0"/>
                <a:ea typeface="Open Sans" panose="020B0606030504020204" pitchFamily="34" charset="0"/>
                <a:cs typeface="Open Sans" panose="020B0606030504020204" pitchFamily="34" charset="0"/>
              </a:rPr>
              <a:t>A targeted framework should be grounded in talent management theory and integrate structured internal development, talent identification, and leadership continuity. Using Keller’s (2018) strategic model, succession planning aligns with lean operations and agile workforce development, upskilling frontline talent at all levels.</a:t>
            </a:r>
          </a:p>
          <a:p>
            <a:pPr>
              <a:lnSpc>
                <a:spcPct val="150000"/>
              </a:lnSpc>
              <a:spcAft>
                <a:spcPts val="1200"/>
              </a:spcAft>
              <a:buNone/>
            </a:pPr>
            <a:r>
              <a:rPr lang="en-US" sz="2800" b="1" dirty="0">
                <a:solidFill>
                  <a:schemeClr val="accent1">
                    <a:lumMod val="75000"/>
                  </a:schemeClr>
                </a:solidFill>
                <a:latin typeface="Roboto" pitchFamily="2" charset="0"/>
                <a:ea typeface="Roboto" pitchFamily="2" charset="0"/>
                <a:cs typeface="Open Sans" panose="020B0606030504020204" pitchFamily="34" charset="0"/>
              </a:rPr>
              <a:t>Key Components</a:t>
            </a:r>
            <a:endParaRPr lang="en-US" sz="2800" dirty="0">
              <a:solidFill>
                <a:schemeClr val="accent1">
                  <a:lumMod val="75000"/>
                </a:schemeClr>
              </a:solidFill>
              <a:latin typeface="Roboto" pitchFamily="2" charset="0"/>
              <a:ea typeface="Roboto" pitchFamily="2" charset="0"/>
              <a:cs typeface="Open Sans" panose="020B0606030504020204" pitchFamily="34" charset="0"/>
            </a:endParaRPr>
          </a:p>
          <a:p>
            <a:pPr marL="342900" indent="-342900">
              <a:lnSpc>
                <a:spcPct val="150000"/>
              </a:lnSpc>
              <a:spcAft>
                <a:spcPts val="1200"/>
              </a:spcAft>
              <a:buFont typeface="Wingdings" panose="05000000000000000000" pitchFamily="2" charset="2"/>
              <a:buChar char="q"/>
            </a:pPr>
            <a:r>
              <a:rPr lang="en-US" sz="2400" b="1" dirty="0">
                <a:latin typeface="Open Sans" panose="020B0606030504020204" pitchFamily="34" charset="0"/>
                <a:ea typeface="Open Sans" panose="020B0606030504020204" pitchFamily="34" charset="0"/>
                <a:cs typeface="Open Sans" panose="020B0606030504020204" pitchFamily="34" charset="0"/>
              </a:rPr>
              <a:t>Career Progression</a:t>
            </a:r>
            <a:r>
              <a:rPr lang="en-US" sz="2400" dirty="0">
                <a:latin typeface="Open Sans" panose="020B0606030504020204" pitchFamily="34" charset="0"/>
                <a:ea typeface="Open Sans" panose="020B0606030504020204" pitchFamily="34" charset="0"/>
                <a:cs typeface="Open Sans" panose="020B0606030504020204" pitchFamily="34" charset="0"/>
              </a:rPr>
              <a:t>: Implement internal pathways, mentorship schemes, and rotational assignments to retain employees and boost satisfaction (Tetteh &amp; </a:t>
            </a:r>
            <a:r>
              <a:rPr lang="en-US" sz="2400" dirty="0" err="1">
                <a:latin typeface="Open Sans" panose="020B0606030504020204" pitchFamily="34" charset="0"/>
                <a:ea typeface="Open Sans" panose="020B0606030504020204" pitchFamily="34" charset="0"/>
                <a:cs typeface="Open Sans" panose="020B0606030504020204" pitchFamily="34" charset="0"/>
              </a:rPr>
              <a:t>Asumeng</a:t>
            </a:r>
            <a:r>
              <a:rPr lang="en-US" sz="2400" dirty="0">
                <a:latin typeface="Open Sans" panose="020B0606030504020204" pitchFamily="34" charset="0"/>
                <a:ea typeface="Open Sans" panose="020B0606030504020204" pitchFamily="34" charset="0"/>
                <a:cs typeface="Open Sans" panose="020B0606030504020204" pitchFamily="34" charset="0"/>
              </a:rPr>
              <a:t>, 2022).</a:t>
            </a:r>
          </a:p>
          <a:p>
            <a:pPr marL="342900" indent="-342900">
              <a:lnSpc>
                <a:spcPct val="150000"/>
              </a:lnSpc>
              <a:spcAft>
                <a:spcPts val="1200"/>
              </a:spcAft>
              <a:buFont typeface="Wingdings" panose="05000000000000000000" pitchFamily="2" charset="2"/>
              <a:buChar char="q"/>
            </a:pPr>
            <a:r>
              <a:rPr lang="en-US" sz="2400" b="1" dirty="0">
                <a:latin typeface="Open Sans" panose="020B0606030504020204" pitchFamily="34" charset="0"/>
                <a:ea typeface="Open Sans" panose="020B0606030504020204" pitchFamily="34" charset="0"/>
                <a:cs typeface="Open Sans" panose="020B0606030504020204" pitchFamily="34" charset="0"/>
              </a:rPr>
              <a:t>Leadership Continuity</a:t>
            </a:r>
            <a:r>
              <a:rPr lang="en-US" sz="2400" dirty="0">
                <a:latin typeface="Open Sans" panose="020B0606030504020204" pitchFamily="34" charset="0"/>
                <a:ea typeface="Open Sans" panose="020B0606030504020204" pitchFamily="34" charset="0"/>
                <a:cs typeface="Open Sans" panose="020B0606030504020204" pitchFamily="34" charset="0"/>
              </a:rPr>
              <a:t>: Identify high-potential staff and embed job security, supervisor support, and tailored non-monetary rewards to mitigate attrition risks (Hassan &amp; Siddiqui, 2020).</a:t>
            </a:r>
          </a:p>
          <a:p>
            <a:pPr>
              <a:lnSpc>
                <a:spcPct val="150000"/>
              </a:lnSpc>
              <a:spcAft>
                <a:spcPts val="1200"/>
              </a:spcAft>
            </a:pPr>
            <a:r>
              <a:rPr lang="en-US" sz="2400" dirty="0">
                <a:latin typeface="Open Sans" panose="020B0606030504020204" pitchFamily="34" charset="0"/>
                <a:ea typeface="Open Sans" panose="020B0606030504020204" pitchFamily="34" charset="0"/>
                <a:cs typeface="Open Sans" panose="020B0606030504020204" pitchFamily="34" charset="0"/>
              </a:rPr>
              <a:t>This framework develops a dedicated, adaptable talent pipeline that maintains operational excellence amidst sectoral disruption.</a:t>
            </a:r>
          </a:p>
        </p:txBody>
      </p:sp>
    </p:spTree>
    <p:extLst>
      <p:ext uri="{BB962C8B-B14F-4D97-AF65-F5344CB8AC3E}">
        <p14:creationId xmlns="" xmlns:p14="http://schemas.microsoft.com/office/powerpoint/2010/main" val="1965034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298B007-6146-17AE-8E54-8C9FA9413061}"/>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8D6C1380-5AC0-8B78-6F30-25EEC79D5216}"/>
              </a:ext>
            </a:extLst>
          </p:cNvPr>
          <p:cNvSpPr/>
          <p:nvPr/>
        </p:nvSpPr>
        <p:spPr>
          <a:xfrm>
            <a:off x="-152400" y="-24104"/>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40A26C15-0F82-A222-7372-869B46EF1215}"/>
              </a:ext>
            </a:extLst>
          </p:cNvPr>
          <p:cNvSpPr txBox="1"/>
          <p:nvPr/>
        </p:nvSpPr>
        <p:spPr>
          <a:xfrm>
            <a:off x="1962150" y="616244"/>
            <a:ext cx="14363700" cy="738664"/>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Applying Kotters Change Model for Retention</a:t>
            </a:r>
          </a:p>
        </p:txBody>
      </p:sp>
      <p:sp>
        <p:nvSpPr>
          <p:cNvPr id="4" name="Freeform 4">
            <a:extLst>
              <a:ext uri="{FF2B5EF4-FFF2-40B4-BE49-F238E27FC236}">
                <a16:creationId xmlns="" xmlns:a16="http://schemas.microsoft.com/office/drawing/2014/main" id="{4CA8F0DB-3730-964F-825D-6D577E1AE648}"/>
              </a:ext>
            </a:extLst>
          </p:cNvPr>
          <p:cNvSpPr/>
          <p:nvPr/>
        </p:nvSpPr>
        <p:spPr>
          <a:xfrm flipH="1">
            <a:off x="-1219200" y="7389907"/>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pic>
        <p:nvPicPr>
          <p:cNvPr id="1028" name="Picture 4">
            <a:extLst>
              <a:ext uri="{FF2B5EF4-FFF2-40B4-BE49-F238E27FC236}">
                <a16:creationId xmlns="" xmlns:a16="http://schemas.microsoft.com/office/drawing/2014/main" id="{171CABC0-AA90-F941-3B26-E4F404D5F5FC}"/>
              </a:ext>
            </a:extLst>
          </p:cNvPr>
          <p:cNvPicPr>
            <a:picLocks noChangeAspect="1" noChangeArrowheads="1"/>
          </p:cNvPicPr>
          <p:nvPr/>
        </p:nvPicPr>
        <p:blipFill rotWithShape="1">
          <a:blip r:embed="rId5">
            <a:extLst>
              <a:ext uri="{28A0092B-C50C-407E-A947-70E740481C1C}">
                <a14:useLocalDpi xmlns="" xmlns:a14="http://schemas.microsoft.com/office/drawing/2010/main" val="0"/>
              </a:ext>
            </a:extLst>
          </a:blip>
          <a:srcRect l="8452" t="19388" r="10081" b="9890"/>
          <a:stretch/>
        </p:blipFill>
        <p:spPr bwMode="auto">
          <a:xfrm>
            <a:off x="1762125" y="2093572"/>
            <a:ext cx="14763750" cy="767425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25651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D5390CD-A700-9B6A-F4E4-C3D5577C8C8E}"/>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DF619AF1-D91B-7463-9BBB-53CE87E2B3C1}"/>
              </a:ext>
            </a:extLst>
          </p:cNvPr>
          <p:cNvSpPr/>
          <p:nvPr/>
        </p:nvSpPr>
        <p:spPr>
          <a:xfrm>
            <a:off x="-152400" y="-24104"/>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80254A78-E335-6342-A401-60F77CB4568D}"/>
              </a:ext>
            </a:extLst>
          </p:cNvPr>
          <p:cNvSpPr txBox="1"/>
          <p:nvPr/>
        </p:nvSpPr>
        <p:spPr>
          <a:xfrm>
            <a:off x="1962150" y="616244"/>
            <a:ext cx="14363700" cy="738664"/>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Measuring Retention Success</a:t>
            </a:r>
          </a:p>
        </p:txBody>
      </p:sp>
      <p:sp>
        <p:nvSpPr>
          <p:cNvPr id="4" name="Freeform 4">
            <a:extLst>
              <a:ext uri="{FF2B5EF4-FFF2-40B4-BE49-F238E27FC236}">
                <a16:creationId xmlns="" xmlns:a16="http://schemas.microsoft.com/office/drawing/2014/main" id="{A385F9D2-9040-DC51-0DBE-79FFDA3BC41F}"/>
              </a:ext>
            </a:extLst>
          </p:cNvPr>
          <p:cNvSpPr/>
          <p:nvPr/>
        </p:nvSpPr>
        <p:spPr>
          <a:xfrm flipH="1">
            <a:off x="-1640587" y="7384588"/>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a:extLst>
              <a:ext uri="{FF2B5EF4-FFF2-40B4-BE49-F238E27FC236}">
                <a16:creationId xmlns="" xmlns:a16="http://schemas.microsoft.com/office/drawing/2014/main" id="{4A284860-1125-DD8F-85DB-D2D793D45B0A}"/>
              </a:ext>
            </a:extLst>
          </p:cNvPr>
          <p:cNvSpPr txBox="1"/>
          <p:nvPr/>
        </p:nvSpPr>
        <p:spPr>
          <a:xfrm>
            <a:off x="533400" y="1790700"/>
            <a:ext cx="16916400" cy="6706901"/>
          </a:xfrm>
          <a:prstGeom prst="rect">
            <a:avLst/>
          </a:prstGeom>
        </p:spPr>
        <p:txBody>
          <a:bodyPr wrap="square" lIns="0" tIns="0" rIns="0" bIns="0" rtlCol="0" anchor="t">
            <a:spAutoFit/>
          </a:bodyPr>
          <a:lstStyle/>
          <a:p>
            <a:pPr marL="0" marR="0" algn="l">
              <a:lnSpc>
                <a:spcPct val="150000"/>
              </a:lnSpc>
              <a:spcAft>
                <a:spcPts val="800"/>
              </a:spcAft>
              <a:buNone/>
            </a:pPr>
            <a:r>
              <a:rPr lang="en-GB" sz="2400" kern="0" dirty="0">
                <a:effectLst/>
                <a:latin typeface="Open Sans" panose="020B0606030504020204" pitchFamily="34" charset="0"/>
                <a:ea typeface="Open Sans" panose="020B0606030504020204" pitchFamily="34" charset="0"/>
                <a:cs typeface="Open Sans" panose="020B0606030504020204" pitchFamily="34" charset="0"/>
              </a:rPr>
              <a:t>To evaluate the effectiveness of retention efforts in a logistics context, four specific KPIs are proposed:</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l">
              <a:lnSpc>
                <a:spcPct val="150000"/>
              </a:lnSpc>
              <a:spcAft>
                <a:spcPts val="800"/>
              </a:spcAft>
              <a:buFont typeface="Wingdings" panose="05000000000000000000" pitchFamily="2" charset="2"/>
              <a:buChar char="q"/>
              <a:tabLst>
                <a:tab pos="457200" algn="l"/>
              </a:tabLst>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Annual Turnover Rate (ATR):</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This quantifies total voluntary exits over total employees annually. A decrease post-intervention signals improved retention (</a:t>
            </a:r>
            <a:r>
              <a:rPr lang="en-GB" sz="2400" kern="0" dirty="0" err="1">
                <a:effectLst/>
                <a:latin typeface="Open Sans" panose="020B0606030504020204" pitchFamily="34" charset="0"/>
                <a:ea typeface="Open Sans" panose="020B0606030504020204" pitchFamily="34" charset="0"/>
                <a:cs typeface="Open Sans" panose="020B0606030504020204" pitchFamily="34" charset="0"/>
              </a:rPr>
              <a:t>Sishuwa</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&amp; Phiri, 2020).</a:t>
            </a:r>
          </a:p>
          <a:p>
            <a:pPr marL="342900" marR="0" lvl="0" indent="-342900" algn="l">
              <a:lnSpc>
                <a:spcPct val="150000"/>
              </a:lnSpc>
              <a:spcAft>
                <a:spcPts val="800"/>
              </a:spcAft>
              <a:buFont typeface="Wingdings" panose="05000000000000000000" pitchFamily="2" charset="2"/>
              <a:buChar char="q"/>
              <a:tabLst>
                <a:tab pos="457200" algn="l"/>
              </a:tabLst>
            </a:pPr>
            <a:endParaRPr lang="en-GB" sz="1200" kern="100" dirty="0">
              <a:effectLst/>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l">
              <a:lnSpc>
                <a:spcPct val="150000"/>
              </a:lnSpc>
              <a:spcAft>
                <a:spcPts val="800"/>
              </a:spcAft>
              <a:buFont typeface="Wingdings" panose="05000000000000000000" pitchFamily="2" charset="2"/>
              <a:buChar char="q"/>
              <a:tabLst>
                <a:tab pos="457200" algn="l"/>
              </a:tabLst>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Employee Stability Index (ESI):</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Measures long-term retention by tracking employees with over one year of service. This metric reveals if core staff are being retained and aligns with operational stability goals.</a:t>
            </a:r>
          </a:p>
          <a:p>
            <a:pPr marL="342900" marR="0" lvl="0" indent="-342900" algn="l">
              <a:lnSpc>
                <a:spcPct val="150000"/>
              </a:lnSpc>
              <a:spcAft>
                <a:spcPts val="800"/>
              </a:spcAft>
              <a:buFont typeface="Wingdings" panose="05000000000000000000" pitchFamily="2" charset="2"/>
              <a:buChar char="q"/>
              <a:tabLst>
                <a:tab pos="457200" algn="l"/>
              </a:tabLst>
            </a:pPr>
            <a:endParaRPr lang="en-GB" sz="1200" kern="100" dirty="0">
              <a:effectLst/>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l">
              <a:lnSpc>
                <a:spcPct val="150000"/>
              </a:lnSpc>
              <a:spcAft>
                <a:spcPts val="800"/>
              </a:spcAft>
              <a:buFont typeface="Wingdings" panose="05000000000000000000" pitchFamily="2" charset="2"/>
              <a:buChar char="q"/>
              <a:tabLst>
                <a:tab pos="457200" algn="l"/>
              </a:tabLst>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Engagement-to-Retention Conversion (ERC):</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This method links engagement survey data with actual retention, revealing how sentiment predicts loyalty.</a:t>
            </a:r>
          </a:p>
          <a:p>
            <a:pPr marL="342900" marR="0" lvl="0" indent="-342900" algn="l">
              <a:lnSpc>
                <a:spcPct val="150000"/>
              </a:lnSpc>
              <a:spcAft>
                <a:spcPts val="800"/>
              </a:spcAft>
              <a:buFont typeface="Wingdings" panose="05000000000000000000" pitchFamily="2" charset="2"/>
              <a:buChar char="q"/>
              <a:tabLst>
                <a:tab pos="457200" algn="l"/>
              </a:tabLst>
            </a:pPr>
            <a:endParaRPr lang="en-GB" sz="1200" kern="100" dirty="0">
              <a:effectLst/>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l">
              <a:lnSpc>
                <a:spcPct val="150000"/>
              </a:lnSpc>
              <a:spcAft>
                <a:spcPts val="800"/>
              </a:spcAft>
              <a:buFont typeface="Wingdings" panose="05000000000000000000" pitchFamily="2" charset="2"/>
              <a:buChar char="q"/>
              <a:tabLst>
                <a:tab pos="457200" algn="l"/>
              </a:tabLst>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Critical Role Retention Rate (CRRR):</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Tracks retention of roles like fleet coordinators and planners, where loss impacts operations most. Targeted improvements here show real-time impact (Chang et al., 2024).</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 xmlns:p14="http://schemas.microsoft.com/office/powerpoint/2010/main" val="1007880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919BA9D-2788-A940-EF34-027EAA3CACA7}"/>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6A954297-0A04-52DB-75E4-2153626CAAF6}"/>
              </a:ext>
            </a:extLst>
          </p:cNvPr>
          <p:cNvSpPr/>
          <p:nvPr/>
        </p:nvSpPr>
        <p:spPr>
          <a:xfrm>
            <a:off x="0" y="1905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18" name="TextBox 18">
            <a:extLst>
              <a:ext uri="{FF2B5EF4-FFF2-40B4-BE49-F238E27FC236}">
                <a16:creationId xmlns="" xmlns:a16="http://schemas.microsoft.com/office/drawing/2014/main" id="{0F0A3AD4-2981-0662-202F-90433A86E9BB}"/>
              </a:ext>
            </a:extLst>
          </p:cNvPr>
          <p:cNvSpPr txBox="1"/>
          <p:nvPr/>
        </p:nvSpPr>
        <p:spPr>
          <a:xfrm>
            <a:off x="4457700" y="446826"/>
            <a:ext cx="9372600" cy="1477328"/>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Succession Planning and Employee Retention Roadmap</a:t>
            </a:r>
          </a:p>
        </p:txBody>
      </p:sp>
      <p:sp>
        <p:nvSpPr>
          <p:cNvPr id="20" name="Freeform 20">
            <a:extLst>
              <a:ext uri="{FF2B5EF4-FFF2-40B4-BE49-F238E27FC236}">
                <a16:creationId xmlns="" xmlns:a16="http://schemas.microsoft.com/office/drawing/2014/main" id="{9BF69C87-0199-FE98-DAF4-44CCC127BC7E}"/>
              </a:ext>
            </a:extLst>
          </p:cNvPr>
          <p:cNvSpPr/>
          <p:nvPr/>
        </p:nvSpPr>
        <p:spPr>
          <a:xfrm flipH="1">
            <a:off x="-1069087" y="6914404"/>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21" name="Freeform 21">
            <a:extLst>
              <a:ext uri="{FF2B5EF4-FFF2-40B4-BE49-F238E27FC236}">
                <a16:creationId xmlns="" xmlns:a16="http://schemas.microsoft.com/office/drawing/2014/main" id="{1661C6A8-1ABD-A085-456A-6CE81438C8C9}"/>
              </a:ext>
            </a:extLst>
          </p:cNvPr>
          <p:cNvSpPr/>
          <p:nvPr/>
        </p:nvSpPr>
        <p:spPr>
          <a:xfrm flipV="1">
            <a:off x="15020542" y="-1343771"/>
            <a:ext cx="4195574" cy="4687793"/>
          </a:xfrm>
          <a:custGeom>
            <a:avLst/>
            <a:gdLst/>
            <a:ahLst/>
            <a:cxnLst/>
            <a:rect l="l" t="t" r="r" b="b"/>
            <a:pathLst>
              <a:path w="4195574" h="4687793">
                <a:moveTo>
                  <a:pt x="0" y="4687792"/>
                </a:moveTo>
                <a:lnTo>
                  <a:pt x="4195574" y="4687792"/>
                </a:lnTo>
                <a:lnTo>
                  <a:pt x="4195574" y="0"/>
                </a:lnTo>
                <a:lnTo>
                  <a:pt x="0" y="0"/>
                </a:lnTo>
                <a:lnTo>
                  <a:pt x="0" y="4687792"/>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pic>
        <p:nvPicPr>
          <p:cNvPr id="4" name="Picture 3">
            <a:extLst>
              <a:ext uri="{FF2B5EF4-FFF2-40B4-BE49-F238E27FC236}">
                <a16:creationId xmlns="" xmlns:a16="http://schemas.microsoft.com/office/drawing/2014/main" id="{936C2933-83C6-6854-D25C-C2D42560D3E3}"/>
              </a:ext>
            </a:extLst>
          </p:cNvPr>
          <p:cNvPicPr>
            <a:picLocks noChangeAspect="1"/>
          </p:cNvPicPr>
          <p:nvPr/>
        </p:nvPicPr>
        <p:blipFill>
          <a:blip r:embed="rId5"/>
          <a:srcRect l="13738" r="14596" b="2680"/>
          <a:stretch/>
        </p:blipFill>
        <p:spPr>
          <a:xfrm>
            <a:off x="3956623" y="1866900"/>
            <a:ext cx="10374755" cy="7924800"/>
          </a:xfrm>
          <a:prstGeom prst="rect">
            <a:avLst/>
          </a:prstGeom>
        </p:spPr>
      </p:pic>
    </p:spTree>
    <p:extLst>
      <p:ext uri="{BB962C8B-B14F-4D97-AF65-F5344CB8AC3E}">
        <p14:creationId xmlns="" xmlns:p14="http://schemas.microsoft.com/office/powerpoint/2010/main" val="2871113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066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18" name="TextBox 18"/>
          <p:cNvSpPr txBox="1"/>
          <p:nvPr/>
        </p:nvSpPr>
        <p:spPr>
          <a:xfrm>
            <a:off x="3908737" y="464702"/>
            <a:ext cx="10577261" cy="1477328"/>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Evaluating Current Fleet </a:t>
            </a:r>
            <a:r>
              <a:rPr lang="en-US" sz="4800" dirty="0" err="1">
                <a:solidFill>
                  <a:srgbClr val="00419B"/>
                </a:solidFill>
                <a:latin typeface="Roboto"/>
                <a:ea typeface="Roboto"/>
                <a:cs typeface="Roboto"/>
                <a:sym typeface="Roboto"/>
              </a:rPr>
              <a:t>Decarbonisation</a:t>
            </a:r>
            <a:r>
              <a:rPr lang="en-US" sz="4800" dirty="0">
                <a:solidFill>
                  <a:srgbClr val="00419B"/>
                </a:solidFill>
                <a:latin typeface="Roboto"/>
                <a:ea typeface="Roboto"/>
                <a:cs typeface="Roboto"/>
                <a:sym typeface="Roboto"/>
              </a:rPr>
              <a:t> &amp; </a:t>
            </a:r>
            <a:r>
              <a:rPr lang="en-US" sz="4800" dirty="0" err="1">
                <a:solidFill>
                  <a:srgbClr val="00419B"/>
                </a:solidFill>
                <a:latin typeface="Roboto"/>
                <a:ea typeface="Roboto"/>
                <a:cs typeface="Roboto"/>
                <a:sym typeface="Roboto"/>
              </a:rPr>
              <a:t>Labour</a:t>
            </a:r>
            <a:r>
              <a:rPr lang="en-US" sz="4800" dirty="0">
                <a:solidFill>
                  <a:srgbClr val="00419B"/>
                </a:solidFill>
                <a:latin typeface="Roboto"/>
                <a:ea typeface="Roboto"/>
                <a:cs typeface="Roboto"/>
                <a:sym typeface="Roboto"/>
              </a:rPr>
              <a:t> Strategy</a:t>
            </a:r>
          </a:p>
        </p:txBody>
      </p:sp>
      <p:sp>
        <p:nvSpPr>
          <p:cNvPr id="20" name="Freeform 20"/>
          <p:cNvSpPr/>
          <p:nvPr/>
        </p:nvSpPr>
        <p:spPr>
          <a:xfrm flipH="1">
            <a:off x="-1069087" y="6914404"/>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21" name="Freeform 21"/>
          <p:cNvSpPr/>
          <p:nvPr/>
        </p:nvSpPr>
        <p:spPr>
          <a:xfrm flipV="1">
            <a:off x="15020542" y="-1343771"/>
            <a:ext cx="4195574" cy="4687793"/>
          </a:xfrm>
          <a:custGeom>
            <a:avLst/>
            <a:gdLst/>
            <a:ahLst/>
            <a:cxnLst/>
            <a:rect l="l" t="t" r="r" b="b"/>
            <a:pathLst>
              <a:path w="4195574" h="4687793">
                <a:moveTo>
                  <a:pt x="0" y="4687792"/>
                </a:moveTo>
                <a:lnTo>
                  <a:pt x="4195574" y="4687792"/>
                </a:lnTo>
                <a:lnTo>
                  <a:pt x="4195574" y="0"/>
                </a:lnTo>
                <a:lnTo>
                  <a:pt x="0" y="0"/>
                </a:lnTo>
                <a:lnTo>
                  <a:pt x="0" y="4687792"/>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4">
            <a:extLst>
              <a:ext uri="{FF2B5EF4-FFF2-40B4-BE49-F238E27FC236}">
                <a16:creationId xmlns="" xmlns:a16="http://schemas.microsoft.com/office/drawing/2014/main" id="{18A82FF8-1B0B-2E8D-92F5-6CFC19A22E56}"/>
              </a:ext>
            </a:extLst>
          </p:cNvPr>
          <p:cNvSpPr txBox="1"/>
          <p:nvPr/>
        </p:nvSpPr>
        <p:spPr>
          <a:xfrm>
            <a:off x="607123" y="1942030"/>
            <a:ext cx="16935450" cy="6086218"/>
          </a:xfrm>
          <a:prstGeom prst="rect">
            <a:avLst/>
          </a:prstGeom>
          <a:noFill/>
        </p:spPr>
        <p:txBody>
          <a:bodyPr wrap="square">
            <a:spAutoFit/>
          </a:bodyPr>
          <a:lstStyle/>
          <a:p>
            <a:pPr marL="0" marR="0" algn="just">
              <a:lnSpc>
                <a:spcPct val="150000"/>
              </a:lnSpc>
              <a:spcAft>
                <a:spcPts val="800"/>
              </a:spcAft>
              <a:buNone/>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Decarbonisation Measures</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just">
              <a:lnSpc>
                <a:spcPct val="150000"/>
              </a:lnSpc>
              <a:spcAft>
                <a:spcPts val="800"/>
              </a:spcAft>
              <a:buSzPct val="11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Route optimisation software</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Implementing route planning tools has delivered environmental and cost benefits. By allocating efficient paths and minimizing idle time, fuel consumption and CO₂ emissions can decrease by up to 15%.  (Xue et al., 2022).</a:t>
            </a:r>
          </a:p>
          <a:p>
            <a:pPr marL="342900" marR="0" lvl="0" indent="-342900" algn="just">
              <a:lnSpc>
                <a:spcPct val="150000"/>
              </a:lnSpc>
              <a:spcAft>
                <a:spcPts val="800"/>
              </a:spcAft>
              <a:buSzPct val="11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Speed governors: </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Installing 56 mph limiters improves fuel economy. Nonetheless, practical benefits decrease as payload, terrain, and delivery urgency change (</a:t>
            </a:r>
            <a:r>
              <a:rPr lang="en-GB" sz="2400" kern="100" dirty="0" err="1">
                <a:effectLst/>
                <a:latin typeface="Open Sans" panose="020B0606030504020204" pitchFamily="34" charset="0"/>
                <a:ea typeface="Open Sans" panose="020B0606030504020204" pitchFamily="34" charset="0"/>
                <a:cs typeface="Open Sans" panose="020B0606030504020204" pitchFamily="34" charset="0"/>
              </a:rPr>
              <a:t>Toktaş</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et al., 2024).</a:t>
            </a:r>
          </a:p>
          <a:p>
            <a:pPr marR="0" lvl="0" algn="just">
              <a:lnSpc>
                <a:spcPct val="150000"/>
              </a:lnSpc>
              <a:spcAft>
                <a:spcPts val="800"/>
              </a:spcAft>
              <a:buSzPts val="1000"/>
              <a:tabLst>
                <a:tab pos="457200" algn="l"/>
              </a:tabLst>
            </a:pP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0" marR="0" algn="just">
              <a:lnSpc>
                <a:spcPct val="150000"/>
              </a:lnSpc>
              <a:spcAft>
                <a:spcPts val="800"/>
              </a:spcAft>
              <a:buNone/>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Recruitment Agency Reliance</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R="0" lvl="0" algn="just">
              <a:lnSpc>
                <a:spcPct val="150000"/>
              </a:lnSpc>
              <a:spcAft>
                <a:spcPts val="800"/>
              </a:spcAft>
              <a:buSzPts val="1000"/>
              <a:tabLst>
                <a:tab pos="457200" algn="l"/>
              </a:tabLst>
            </a:pPr>
            <a:r>
              <a:rPr lang="en-GB" sz="2400" kern="100" dirty="0">
                <a:effectLst/>
                <a:latin typeface="Open Sans" panose="020B0606030504020204" pitchFamily="34" charset="0"/>
                <a:ea typeface="Open Sans" panose="020B0606030504020204" pitchFamily="34" charset="0"/>
                <a:cs typeface="Open Sans" panose="020B0606030504020204" pitchFamily="34" charset="0"/>
              </a:rPr>
              <a:t>Agencies help address labour shortages but often fail to secure long‑term engagement. Culture mismatches and missing retention plans lower motivation and stability (Kumar et al., 2024).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D8F614D-E5D3-6FFF-D9B2-2B13A29B3AE1}"/>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B0EC1DD4-9089-F9D0-4F4B-EC19C3DA4A10}"/>
              </a:ext>
            </a:extLst>
          </p:cNvPr>
          <p:cNvSpPr/>
          <p:nvPr/>
        </p:nvSpPr>
        <p:spPr>
          <a:xfrm>
            <a:off x="-152400" y="-24104"/>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CDF11424-A260-C2B2-D131-80012263731B}"/>
              </a:ext>
            </a:extLst>
          </p:cNvPr>
          <p:cNvSpPr txBox="1"/>
          <p:nvPr/>
        </p:nvSpPr>
        <p:spPr>
          <a:xfrm>
            <a:off x="1962150" y="616244"/>
            <a:ext cx="14363700" cy="738664"/>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Short Term </a:t>
            </a:r>
            <a:r>
              <a:rPr lang="en-US" sz="4800" dirty="0" err="1">
                <a:solidFill>
                  <a:srgbClr val="00419B"/>
                </a:solidFill>
                <a:latin typeface="Roboto"/>
                <a:ea typeface="Roboto"/>
                <a:cs typeface="Roboto"/>
                <a:sym typeface="Roboto"/>
              </a:rPr>
              <a:t>Decarbonisation</a:t>
            </a:r>
            <a:r>
              <a:rPr lang="en-US" sz="4800" dirty="0">
                <a:solidFill>
                  <a:srgbClr val="00419B"/>
                </a:solidFill>
                <a:latin typeface="Roboto"/>
                <a:ea typeface="Roboto"/>
                <a:cs typeface="Roboto"/>
                <a:sym typeface="Roboto"/>
              </a:rPr>
              <a:t> Strategies</a:t>
            </a:r>
          </a:p>
        </p:txBody>
      </p:sp>
      <p:sp>
        <p:nvSpPr>
          <p:cNvPr id="4" name="Freeform 4">
            <a:extLst>
              <a:ext uri="{FF2B5EF4-FFF2-40B4-BE49-F238E27FC236}">
                <a16:creationId xmlns="" xmlns:a16="http://schemas.microsoft.com/office/drawing/2014/main" id="{762131F6-F79F-971E-DC8B-E96C733BF494}"/>
              </a:ext>
            </a:extLst>
          </p:cNvPr>
          <p:cNvSpPr/>
          <p:nvPr/>
        </p:nvSpPr>
        <p:spPr>
          <a:xfrm flipH="1">
            <a:off x="-1640587" y="7384588"/>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a:extLst>
              <a:ext uri="{FF2B5EF4-FFF2-40B4-BE49-F238E27FC236}">
                <a16:creationId xmlns="" xmlns:a16="http://schemas.microsoft.com/office/drawing/2014/main" id="{FF17F4BA-09AB-FD4D-3A0B-525F945ED1A4}"/>
              </a:ext>
            </a:extLst>
          </p:cNvPr>
          <p:cNvSpPr txBox="1"/>
          <p:nvPr/>
        </p:nvSpPr>
        <p:spPr>
          <a:xfrm>
            <a:off x="457200" y="1866900"/>
            <a:ext cx="11618213" cy="7448706"/>
          </a:xfrm>
          <a:prstGeom prst="rect">
            <a:avLst/>
          </a:prstGeom>
        </p:spPr>
        <p:txBody>
          <a:bodyPr wrap="square" lIns="0" tIns="0" rIns="0" bIns="0" rtlCol="0" anchor="t">
            <a:spAutoFit/>
          </a:bodyPr>
          <a:lstStyle/>
          <a:p>
            <a:pPr marL="0" marR="0" algn="l">
              <a:lnSpc>
                <a:spcPct val="150000"/>
              </a:lnSpc>
              <a:spcAft>
                <a:spcPts val="800"/>
              </a:spcAft>
              <a:buNone/>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Telematics &amp; Real‑Time Monitoring</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a:r>
            <a:br>
              <a:rPr lang="en-GB" sz="2400" kern="0" dirty="0">
                <a:effectLst/>
                <a:latin typeface="Open Sans" panose="020B0606030504020204" pitchFamily="34" charset="0"/>
                <a:ea typeface="Open Sans" panose="020B0606030504020204" pitchFamily="34" charset="0"/>
                <a:cs typeface="Open Sans" panose="020B0606030504020204" pitchFamily="34" charset="0"/>
              </a:rPr>
            </a:br>
            <a:r>
              <a:rPr lang="en-GB" sz="2400" kern="0" dirty="0">
                <a:effectLst/>
                <a:latin typeface="Open Sans" panose="020B0606030504020204" pitchFamily="34" charset="0"/>
                <a:ea typeface="Open Sans" panose="020B0606030504020204" pitchFamily="34" charset="0"/>
                <a:cs typeface="Open Sans" panose="020B0606030504020204" pitchFamily="34" charset="0"/>
              </a:rPr>
              <a:t>Implement telematics with driver behaviour analytics and predictive maintenance to reduce fuel consumption, supporting lean objectives through waste identification (Xue et al., 2022).</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0" marR="0" algn="l">
              <a:lnSpc>
                <a:spcPct val="150000"/>
              </a:lnSpc>
              <a:spcAft>
                <a:spcPts val="800"/>
              </a:spcAft>
              <a:buNone/>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Drop‑In Biofuels</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a:r>
            <a:br>
              <a:rPr lang="en-GB" sz="2400" kern="0" dirty="0">
                <a:effectLst/>
                <a:latin typeface="Open Sans" panose="020B0606030504020204" pitchFamily="34" charset="0"/>
                <a:ea typeface="Open Sans" panose="020B0606030504020204" pitchFamily="34" charset="0"/>
                <a:cs typeface="Open Sans" panose="020B0606030504020204" pitchFamily="34" charset="0"/>
              </a:rPr>
            </a:br>
            <a:r>
              <a:rPr lang="en-GB" sz="2400" kern="0" dirty="0">
                <a:effectLst/>
                <a:latin typeface="Open Sans" panose="020B0606030504020204" pitchFamily="34" charset="0"/>
                <a:ea typeface="Open Sans" panose="020B0606030504020204" pitchFamily="34" charset="0"/>
                <a:cs typeface="Open Sans" panose="020B0606030504020204" pitchFamily="34" charset="0"/>
              </a:rPr>
              <a:t>Adopt hydrotreated vegetable oil (HVO) in existing vehicles to achieve immediate CO₂ reductions without infrastructure overhaul (Tomos et al., 2024).</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0" marR="0" algn="l">
              <a:lnSpc>
                <a:spcPct val="150000"/>
              </a:lnSpc>
              <a:spcAft>
                <a:spcPts val="800"/>
              </a:spcAft>
              <a:buNone/>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Tactical Route Re‑Sequencing</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a:r>
            <a:br>
              <a:rPr lang="en-GB" sz="2400" kern="0" dirty="0">
                <a:effectLst/>
                <a:latin typeface="Open Sans" panose="020B0606030504020204" pitchFamily="34" charset="0"/>
                <a:ea typeface="Open Sans" panose="020B0606030504020204" pitchFamily="34" charset="0"/>
                <a:cs typeface="Open Sans" panose="020B0606030504020204" pitchFamily="34" charset="0"/>
              </a:rPr>
            </a:br>
            <a:r>
              <a:rPr lang="en-GB" sz="2400" kern="0" dirty="0">
                <a:effectLst/>
                <a:latin typeface="Open Sans" panose="020B0606030504020204" pitchFamily="34" charset="0"/>
                <a:ea typeface="Open Sans" panose="020B0606030504020204" pitchFamily="34" charset="0"/>
                <a:cs typeface="Open Sans" panose="020B0606030504020204" pitchFamily="34" charset="0"/>
              </a:rPr>
              <a:t>Re-sequence deliveries based on density and time‑window constraints to lower mileage and emissions while preserving operational agility (</a:t>
            </a:r>
            <a:r>
              <a:rPr lang="en-GB" sz="2400" kern="0" dirty="0" err="1">
                <a:effectLst/>
                <a:latin typeface="Open Sans" panose="020B0606030504020204" pitchFamily="34" charset="0"/>
                <a:ea typeface="Open Sans" panose="020B0606030504020204" pitchFamily="34" charset="0"/>
                <a:cs typeface="Open Sans" panose="020B0606030504020204" pitchFamily="34" charset="0"/>
              </a:rPr>
              <a:t>Toktaş</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et al., 2024).</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0" marR="0" algn="l">
              <a:lnSpc>
                <a:spcPct val="150000"/>
              </a:lnSpc>
              <a:spcAft>
                <a:spcPts val="800"/>
              </a:spcAft>
            </a:pPr>
            <a:r>
              <a:rPr lang="en-GB" sz="2400" b="1" kern="0" dirty="0">
                <a:effectLst/>
                <a:latin typeface="Open Sans" panose="020B0606030504020204" pitchFamily="34" charset="0"/>
                <a:ea typeface="Open Sans" panose="020B0606030504020204" pitchFamily="34" charset="0"/>
                <a:cs typeface="Open Sans" panose="020B0606030504020204" pitchFamily="34" charset="0"/>
              </a:rPr>
              <a:t>Driver Eco‑Training</a:t>
            </a:r>
            <a:r>
              <a:rPr lang="en-GB" sz="2400" kern="0" dirty="0">
                <a:effectLst/>
                <a:latin typeface="Open Sans" panose="020B0606030504020204" pitchFamily="34" charset="0"/>
                <a:ea typeface="Open Sans" panose="020B0606030504020204" pitchFamily="34" charset="0"/>
                <a:cs typeface="Open Sans" panose="020B0606030504020204" pitchFamily="34" charset="0"/>
              </a:rPr>
              <a:t/>
            </a:r>
            <a:br>
              <a:rPr lang="en-GB" sz="2400" kern="0" dirty="0">
                <a:effectLst/>
                <a:latin typeface="Open Sans" panose="020B0606030504020204" pitchFamily="34" charset="0"/>
                <a:ea typeface="Open Sans" panose="020B0606030504020204" pitchFamily="34" charset="0"/>
                <a:cs typeface="Open Sans" panose="020B0606030504020204" pitchFamily="34" charset="0"/>
              </a:rPr>
            </a:br>
            <a:r>
              <a:rPr lang="en-GB" sz="2400" kern="0" dirty="0">
                <a:effectLst/>
                <a:latin typeface="Open Sans" panose="020B0606030504020204" pitchFamily="34" charset="0"/>
                <a:ea typeface="Open Sans" panose="020B0606030504020204" pitchFamily="34" charset="0"/>
                <a:cs typeface="Open Sans" panose="020B0606030504020204" pitchFamily="34" charset="0"/>
              </a:rPr>
              <a:t>Introduce eco‑training programs that improve fuel efficiency and enhance job satisfaction and retention (Guo et al., 2024).</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2050" name="Picture 2">
            <a:extLst>
              <a:ext uri="{FF2B5EF4-FFF2-40B4-BE49-F238E27FC236}">
                <a16:creationId xmlns="" xmlns:a16="http://schemas.microsoft.com/office/drawing/2014/main" id="{777B3FA4-D3A5-92C8-7B63-3F7473DFA517}"/>
              </a:ext>
            </a:extLst>
          </p:cNvPr>
          <p:cNvPicPr>
            <a:picLocks noChangeAspect="1" noChangeArrowheads="1"/>
          </p:cNvPicPr>
          <p:nvPr/>
        </p:nvPicPr>
        <p:blipFill rotWithShape="1">
          <a:blip r:embed="rId5">
            <a:extLst>
              <a:ext uri="{28A0092B-C50C-407E-A947-70E740481C1C}">
                <a14:useLocalDpi xmlns="" xmlns:a14="http://schemas.microsoft.com/office/drawing/2010/main" val="0"/>
              </a:ext>
            </a:extLst>
          </a:blip>
          <a:srcRect b="8188"/>
          <a:stretch/>
        </p:blipFill>
        <p:spPr bwMode="auto">
          <a:xfrm>
            <a:off x="12725399" y="2933700"/>
            <a:ext cx="5229289" cy="4953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68965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6BBAFC7-D847-FBBA-6156-479F4A7449F2}"/>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881E41DF-F5DA-7201-79C3-1EC9CD1D4E78}"/>
              </a:ext>
            </a:extLst>
          </p:cNvPr>
          <p:cNvSpPr/>
          <p:nvPr/>
        </p:nvSpPr>
        <p:spPr>
          <a:xfrm>
            <a:off x="0" y="8066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18" name="TextBox 18">
            <a:extLst>
              <a:ext uri="{FF2B5EF4-FFF2-40B4-BE49-F238E27FC236}">
                <a16:creationId xmlns="" xmlns:a16="http://schemas.microsoft.com/office/drawing/2014/main" id="{6EC4C286-0DCF-D6C7-C570-0CDD97FF7C2F}"/>
              </a:ext>
            </a:extLst>
          </p:cNvPr>
          <p:cNvSpPr txBox="1"/>
          <p:nvPr/>
        </p:nvSpPr>
        <p:spPr>
          <a:xfrm>
            <a:off x="0" y="483752"/>
            <a:ext cx="16344900" cy="1477328"/>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Life Cycle Assessment (LCA) for Sustainable Fleet Transition</a:t>
            </a:r>
          </a:p>
        </p:txBody>
      </p:sp>
      <p:sp>
        <p:nvSpPr>
          <p:cNvPr id="20" name="Freeform 20">
            <a:extLst>
              <a:ext uri="{FF2B5EF4-FFF2-40B4-BE49-F238E27FC236}">
                <a16:creationId xmlns="" xmlns:a16="http://schemas.microsoft.com/office/drawing/2014/main" id="{9FCA8C8D-2E30-E018-BCBF-239A13C8FA32}"/>
              </a:ext>
            </a:extLst>
          </p:cNvPr>
          <p:cNvSpPr/>
          <p:nvPr/>
        </p:nvSpPr>
        <p:spPr>
          <a:xfrm flipH="1">
            <a:off x="-1069087" y="6914404"/>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21" name="Freeform 21">
            <a:extLst>
              <a:ext uri="{FF2B5EF4-FFF2-40B4-BE49-F238E27FC236}">
                <a16:creationId xmlns="" xmlns:a16="http://schemas.microsoft.com/office/drawing/2014/main" id="{6FC6D35A-FBC0-9EFF-3752-8BB3835D7A02}"/>
              </a:ext>
            </a:extLst>
          </p:cNvPr>
          <p:cNvSpPr/>
          <p:nvPr/>
        </p:nvSpPr>
        <p:spPr>
          <a:xfrm flipV="1">
            <a:off x="15020542" y="-1343771"/>
            <a:ext cx="4195574" cy="4687793"/>
          </a:xfrm>
          <a:custGeom>
            <a:avLst/>
            <a:gdLst/>
            <a:ahLst/>
            <a:cxnLst/>
            <a:rect l="l" t="t" r="r" b="b"/>
            <a:pathLst>
              <a:path w="4195574" h="4687793">
                <a:moveTo>
                  <a:pt x="0" y="4687792"/>
                </a:moveTo>
                <a:lnTo>
                  <a:pt x="4195574" y="4687792"/>
                </a:lnTo>
                <a:lnTo>
                  <a:pt x="4195574" y="0"/>
                </a:lnTo>
                <a:lnTo>
                  <a:pt x="0" y="0"/>
                </a:lnTo>
                <a:lnTo>
                  <a:pt x="0" y="4687792"/>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4">
            <a:extLst>
              <a:ext uri="{FF2B5EF4-FFF2-40B4-BE49-F238E27FC236}">
                <a16:creationId xmlns="" xmlns:a16="http://schemas.microsoft.com/office/drawing/2014/main" id="{B1F71CE1-60B5-E469-8741-3FDB7A28F243}"/>
              </a:ext>
            </a:extLst>
          </p:cNvPr>
          <p:cNvSpPr txBox="1"/>
          <p:nvPr/>
        </p:nvSpPr>
        <p:spPr>
          <a:xfrm>
            <a:off x="607123" y="1942030"/>
            <a:ext cx="16935450" cy="6086218"/>
          </a:xfrm>
          <a:prstGeom prst="rect">
            <a:avLst/>
          </a:prstGeom>
          <a:noFill/>
        </p:spPr>
        <p:txBody>
          <a:bodyPr wrap="square">
            <a:spAutoFit/>
          </a:bodyPr>
          <a:lstStyle/>
          <a:p>
            <a:pPr marL="0" marR="0" algn="just">
              <a:lnSpc>
                <a:spcPct val="150000"/>
              </a:lnSpc>
              <a:spcAft>
                <a:spcPts val="800"/>
              </a:spcAft>
              <a:buNone/>
            </a:pPr>
            <a:r>
              <a:rPr lang="en-GB" sz="2400" kern="100" dirty="0">
                <a:effectLst/>
                <a:latin typeface="Open Sans" panose="020B0606030504020204" pitchFamily="34" charset="0"/>
                <a:ea typeface="Open Sans" panose="020B0606030504020204" pitchFamily="34" charset="0"/>
                <a:cs typeface="Open Sans" panose="020B0606030504020204" pitchFamily="34" charset="0"/>
              </a:rPr>
              <a:t>LCA offers a structured method to assess environmental impacts across a truck’s life cycle—from manufacturing to disposal. Findings indicate that the majority of emissions stem from the use phase, underscoring the importance of addressing fuel type and driving behaviour (Xue et al., 2022).</a:t>
            </a:r>
          </a:p>
          <a:p>
            <a:pPr marL="0" marR="0" algn="just">
              <a:lnSpc>
                <a:spcPct val="150000"/>
              </a:lnSpc>
              <a:spcAft>
                <a:spcPts val="800"/>
              </a:spcAft>
              <a:buNone/>
            </a:pP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0" marR="0" algn="just">
              <a:lnSpc>
                <a:spcPct val="150000"/>
              </a:lnSpc>
              <a:spcAft>
                <a:spcPts val="800"/>
              </a:spcAft>
              <a:buNone/>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Strategic Decarbonisation Measures</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just">
              <a:lnSpc>
                <a:spcPct val="150000"/>
              </a:lnSpc>
              <a:spcAft>
                <a:spcPts val="800"/>
              </a:spcAft>
              <a:buSzPct val="9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Biofuel Integration</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Using biofuel (HVO) reduces life cycle emissions where electrification is limited (Tomos et al., 2024).</a:t>
            </a:r>
          </a:p>
          <a:p>
            <a:pPr marL="342900" marR="0" lvl="0" indent="-342900" algn="just">
              <a:lnSpc>
                <a:spcPct val="150000"/>
              </a:lnSpc>
              <a:spcAft>
                <a:spcPts val="800"/>
              </a:spcAft>
              <a:buSzPct val="9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Operational Optimisation</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Retrofitting trucks and enhancing logistics planning cut emissions without fleet replacement.</a:t>
            </a:r>
          </a:p>
          <a:p>
            <a:pPr marL="342900" marR="0" lvl="0" indent="-342900" algn="just">
              <a:lnSpc>
                <a:spcPct val="150000"/>
              </a:lnSpc>
              <a:spcAft>
                <a:spcPts val="800"/>
              </a:spcAft>
              <a:buSzPct val="9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Phased Electrification</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LCA supports a gradual EV rollout, maximising benefits as grid decarbonisation advances.</a:t>
            </a:r>
          </a:p>
        </p:txBody>
      </p:sp>
    </p:spTree>
    <p:extLst>
      <p:ext uri="{BB962C8B-B14F-4D97-AF65-F5344CB8AC3E}">
        <p14:creationId xmlns="" xmlns:p14="http://schemas.microsoft.com/office/powerpoint/2010/main" val="248767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1E1483A-4112-06EF-9535-3C569DC270AE}"/>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60FAD95B-70D0-6BCF-98C0-24FAC690F5D0}"/>
              </a:ext>
            </a:extLst>
          </p:cNvPr>
          <p:cNvSpPr/>
          <p:nvPr/>
        </p:nvSpPr>
        <p:spPr>
          <a:xfrm>
            <a:off x="-1905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dirty="0"/>
          </a:p>
        </p:txBody>
      </p:sp>
      <p:sp>
        <p:nvSpPr>
          <p:cNvPr id="18" name="TextBox 18">
            <a:extLst>
              <a:ext uri="{FF2B5EF4-FFF2-40B4-BE49-F238E27FC236}">
                <a16:creationId xmlns="" xmlns:a16="http://schemas.microsoft.com/office/drawing/2014/main" id="{B6B882A0-787A-F915-6195-6335D57798D7}"/>
              </a:ext>
            </a:extLst>
          </p:cNvPr>
          <p:cNvSpPr txBox="1"/>
          <p:nvPr/>
        </p:nvSpPr>
        <p:spPr>
          <a:xfrm>
            <a:off x="971550" y="704103"/>
            <a:ext cx="16344900" cy="738664"/>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Long Term </a:t>
            </a:r>
            <a:r>
              <a:rPr lang="en-US" sz="4800" dirty="0" err="1">
                <a:solidFill>
                  <a:srgbClr val="00419B"/>
                </a:solidFill>
                <a:latin typeface="Roboto"/>
                <a:ea typeface="Roboto"/>
                <a:cs typeface="Roboto"/>
                <a:sym typeface="Roboto"/>
              </a:rPr>
              <a:t>Decarbonisation</a:t>
            </a:r>
            <a:r>
              <a:rPr lang="en-US" sz="4800" dirty="0">
                <a:solidFill>
                  <a:srgbClr val="00419B"/>
                </a:solidFill>
                <a:latin typeface="Roboto"/>
                <a:ea typeface="Roboto"/>
                <a:cs typeface="Roboto"/>
                <a:sym typeface="Roboto"/>
              </a:rPr>
              <a:t> Strategies</a:t>
            </a:r>
          </a:p>
        </p:txBody>
      </p:sp>
      <p:sp>
        <p:nvSpPr>
          <p:cNvPr id="19" name="TextBox 19">
            <a:extLst>
              <a:ext uri="{FF2B5EF4-FFF2-40B4-BE49-F238E27FC236}">
                <a16:creationId xmlns="" xmlns:a16="http://schemas.microsoft.com/office/drawing/2014/main" id="{D388F6FA-6139-E1ED-F5DE-C3E4CA67E25A}"/>
              </a:ext>
            </a:extLst>
          </p:cNvPr>
          <p:cNvSpPr txBox="1"/>
          <p:nvPr/>
        </p:nvSpPr>
        <p:spPr>
          <a:xfrm>
            <a:off x="1028700" y="2019300"/>
            <a:ext cx="10477500" cy="7671074"/>
          </a:xfrm>
          <a:prstGeom prst="rect">
            <a:avLst/>
          </a:prstGeom>
        </p:spPr>
        <p:txBody>
          <a:bodyPr wrap="square" lIns="0" tIns="0" rIns="0" bIns="0" rtlCol="0" anchor="t">
            <a:spAutoFit/>
          </a:bodyPr>
          <a:lstStyle/>
          <a:p>
            <a:pPr marL="0" marR="0" algn="just">
              <a:lnSpc>
                <a:spcPct val="150000"/>
              </a:lnSpc>
              <a:spcAft>
                <a:spcPts val="800"/>
              </a:spcAft>
              <a:buNone/>
            </a:pPr>
            <a:r>
              <a:rPr lang="en-GB" sz="2200" kern="100" dirty="0">
                <a:effectLst/>
                <a:latin typeface="Open Sans" panose="020B0606030504020204" pitchFamily="34" charset="0"/>
                <a:ea typeface="Open Sans" panose="020B0606030504020204" pitchFamily="34" charset="0"/>
                <a:cs typeface="Open Sans" panose="020B0606030504020204" pitchFamily="34" charset="0"/>
              </a:rPr>
              <a:t>To achieve long term sustainable fleet decarbonisation, the company should adopt an integrated approach aligned with the Triple Bottom Line: </a:t>
            </a:r>
            <a:r>
              <a:rPr lang="en-GB" sz="2200" b="1" kern="100" dirty="0">
                <a:effectLst/>
                <a:latin typeface="Open Sans" panose="020B0606030504020204" pitchFamily="34" charset="0"/>
                <a:ea typeface="Open Sans" panose="020B0606030504020204" pitchFamily="34" charset="0"/>
                <a:cs typeface="Open Sans" panose="020B0606030504020204" pitchFamily="34" charset="0"/>
              </a:rPr>
              <a:t>People, Planet, and Profit</a:t>
            </a:r>
            <a:r>
              <a:rPr lang="en-GB" sz="2200" kern="100" dirty="0">
                <a:effectLst/>
                <a:latin typeface="Open Sans" panose="020B0606030504020204" pitchFamily="34" charset="0"/>
                <a:ea typeface="Open Sans" panose="020B0606030504020204" pitchFamily="34" charset="0"/>
                <a:cs typeface="Open Sans" panose="020B0606030504020204" pitchFamily="34" charset="0"/>
              </a:rPr>
              <a:t>.</a:t>
            </a:r>
          </a:p>
          <a:p>
            <a:pPr marL="342900" marR="0" lvl="0" indent="-342900" algn="just">
              <a:lnSpc>
                <a:spcPct val="150000"/>
              </a:lnSpc>
              <a:spcAft>
                <a:spcPts val="800"/>
              </a:spcAft>
              <a:buSzPts val="1000"/>
              <a:buFont typeface="Symbol" panose="05050102010706020507" pitchFamily="18" charset="2"/>
              <a:buChar char=""/>
              <a:tabLst>
                <a:tab pos="457200" algn="l"/>
              </a:tabLst>
            </a:pPr>
            <a:r>
              <a:rPr lang="en-GB" sz="2200" b="1" kern="100" dirty="0">
                <a:effectLst/>
                <a:latin typeface="Open Sans" panose="020B0606030504020204" pitchFamily="34" charset="0"/>
                <a:ea typeface="Open Sans" panose="020B0606030504020204" pitchFamily="34" charset="0"/>
                <a:cs typeface="Open Sans" panose="020B0606030504020204" pitchFamily="34" charset="0"/>
              </a:rPr>
              <a:t>Planet – Environmental Impact</a:t>
            </a:r>
            <a:endParaRPr lang="en-GB" sz="2200" kern="100" dirty="0">
              <a:effectLst/>
              <a:latin typeface="Open Sans" panose="020B0606030504020204" pitchFamily="34" charset="0"/>
              <a:ea typeface="Open Sans" panose="020B0606030504020204" pitchFamily="34" charset="0"/>
              <a:cs typeface="Open Sans" panose="020B0606030504020204" pitchFamily="34" charset="0"/>
            </a:endParaRPr>
          </a:p>
          <a:p>
            <a:pPr marL="457200" marR="0" algn="just">
              <a:lnSpc>
                <a:spcPct val="150000"/>
              </a:lnSpc>
              <a:spcAft>
                <a:spcPts val="800"/>
              </a:spcAft>
              <a:buNone/>
            </a:pPr>
            <a:r>
              <a:rPr lang="en-GB" sz="2200" kern="100" dirty="0">
                <a:effectLst/>
                <a:latin typeface="Open Sans" panose="020B0606030504020204" pitchFamily="34" charset="0"/>
                <a:ea typeface="Open Sans" panose="020B0606030504020204" pitchFamily="34" charset="0"/>
                <a:cs typeface="Open Sans" panose="020B0606030504020204" pitchFamily="34" charset="0"/>
              </a:rPr>
              <a:t>Electrifying the fleet with battery electric and hydrogen fuel cell trucks significantly lowers lifecycle emissions (Xue et al., 2022).</a:t>
            </a:r>
          </a:p>
          <a:p>
            <a:pPr marL="342900" marR="0" lvl="0" indent="-342900" algn="just">
              <a:lnSpc>
                <a:spcPct val="150000"/>
              </a:lnSpc>
              <a:spcAft>
                <a:spcPts val="800"/>
              </a:spcAft>
              <a:buSzPts val="1000"/>
              <a:buFont typeface="Symbol" panose="05050102010706020507" pitchFamily="18" charset="2"/>
              <a:buChar char=""/>
              <a:tabLst>
                <a:tab pos="457200" algn="l"/>
              </a:tabLst>
            </a:pPr>
            <a:r>
              <a:rPr lang="en-GB" sz="2200" b="1" kern="100" dirty="0">
                <a:effectLst/>
                <a:latin typeface="Open Sans" panose="020B0606030504020204" pitchFamily="34" charset="0"/>
                <a:ea typeface="Open Sans" panose="020B0606030504020204" pitchFamily="34" charset="0"/>
                <a:cs typeface="Open Sans" panose="020B0606030504020204" pitchFamily="34" charset="0"/>
              </a:rPr>
              <a:t>Profit – Economic Viability</a:t>
            </a:r>
            <a:endParaRPr lang="en-GB" sz="2200" kern="100" dirty="0">
              <a:effectLst/>
              <a:latin typeface="Open Sans" panose="020B0606030504020204" pitchFamily="34" charset="0"/>
              <a:ea typeface="Open Sans" panose="020B0606030504020204" pitchFamily="34" charset="0"/>
              <a:cs typeface="Open Sans" panose="020B0606030504020204" pitchFamily="34" charset="0"/>
            </a:endParaRPr>
          </a:p>
          <a:p>
            <a:pPr marL="457200" marR="0" algn="just">
              <a:lnSpc>
                <a:spcPct val="150000"/>
              </a:lnSpc>
              <a:spcAft>
                <a:spcPts val="800"/>
              </a:spcAft>
              <a:buNone/>
            </a:pPr>
            <a:r>
              <a:rPr lang="en-GB" sz="2200" kern="100" dirty="0">
                <a:effectLst/>
                <a:latin typeface="Open Sans" panose="020B0606030504020204" pitchFamily="34" charset="0"/>
                <a:ea typeface="Open Sans" panose="020B0606030504020204" pitchFamily="34" charset="0"/>
                <a:cs typeface="Open Sans" panose="020B0606030504020204" pitchFamily="34" charset="0"/>
              </a:rPr>
              <a:t>A phased fleet renewal, paired with investments in depot-based charging infrastructure, ensures cost-effective operations and maintenance savings (Eikenberry, 2020).</a:t>
            </a:r>
          </a:p>
          <a:p>
            <a:pPr marL="342900" marR="0" lvl="0" indent="-342900" algn="just">
              <a:lnSpc>
                <a:spcPct val="150000"/>
              </a:lnSpc>
              <a:spcAft>
                <a:spcPts val="800"/>
              </a:spcAft>
              <a:buSzPts val="1000"/>
              <a:buFont typeface="Symbol" panose="05050102010706020507" pitchFamily="18" charset="2"/>
              <a:buChar char=""/>
              <a:tabLst>
                <a:tab pos="457200" algn="l"/>
              </a:tabLst>
            </a:pPr>
            <a:r>
              <a:rPr lang="en-GB" sz="2200" b="1" kern="100" dirty="0">
                <a:effectLst/>
                <a:latin typeface="Open Sans" panose="020B0606030504020204" pitchFamily="34" charset="0"/>
                <a:ea typeface="Open Sans" panose="020B0606030504020204" pitchFamily="34" charset="0"/>
                <a:cs typeface="Open Sans" panose="020B0606030504020204" pitchFamily="34" charset="0"/>
              </a:rPr>
              <a:t>People – Workforce Readiness</a:t>
            </a:r>
            <a:endParaRPr lang="en-GB" sz="2200" kern="100" dirty="0">
              <a:effectLst/>
              <a:latin typeface="Open Sans" panose="020B0606030504020204" pitchFamily="34" charset="0"/>
              <a:ea typeface="Open Sans" panose="020B0606030504020204" pitchFamily="34" charset="0"/>
              <a:cs typeface="Open Sans" panose="020B0606030504020204" pitchFamily="34" charset="0"/>
            </a:endParaRPr>
          </a:p>
          <a:p>
            <a:pPr marL="457200" marR="0" algn="just">
              <a:lnSpc>
                <a:spcPct val="150000"/>
              </a:lnSpc>
              <a:spcAft>
                <a:spcPts val="800"/>
              </a:spcAft>
            </a:pPr>
            <a:r>
              <a:rPr lang="en-GB" sz="2200" kern="100" dirty="0">
                <a:effectLst/>
                <a:latin typeface="Open Sans" panose="020B0606030504020204" pitchFamily="34" charset="0"/>
                <a:ea typeface="Open Sans" panose="020B0606030504020204" pitchFamily="34" charset="0"/>
                <a:cs typeface="Open Sans" panose="020B0606030504020204" pitchFamily="34" charset="0"/>
              </a:rPr>
              <a:t>Reskilling programs and enhanced driver ergonomics improve job satisfaction and retention (Breckon et al., 2019). Additionally, digital route optimisation boosts reliability and balances workloads (Sultan et al., 2023).</a:t>
            </a:r>
          </a:p>
        </p:txBody>
      </p:sp>
      <p:sp>
        <p:nvSpPr>
          <p:cNvPr id="20" name="Freeform 20">
            <a:extLst>
              <a:ext uri="{FF2B5EF4-FFF2-40B4-BE49-F238E27FC236}">
                <a16:creationId xmlns="" xmlns:a16="http://schemas.microsoft.com/office/drawing/2014/main" id="{0E68B6ED-7A62-2400-F1A6-4C196A67312B}"/>
              </a:ext>
            </a:extLst>
          </p:cNvPr>
          <p:cNvSpPr/>
          <p:nvPr/>
        </p:nvSpPr>
        <p:spPr>
          <a:xfrm flipH="1">
            <a:off x="-2409442" y="5923803"/>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21" name="Freeform 21">
            <a:extLst>
              <a:ext uri="{FF2B5EF4-FFF2-40B4-BE49-F238E27FC236}">
                <a16:creationId xmlns="" xmlns:a16="http://schemas.microsoft.com/office/drawing/2014/main" id="{39364BD3-12C2-28AF-7FC2-905B4BCE8676}"/>
              </a:ext>
            </a:extLst>
          </p:cNvPr>
          <p:cNvSpPr/>
          <p:nvPr/>
        </p:nvSpPr>
        <p:spPr>
          <a:xfrm flipV="1">
            <a:off x="15020542" y="-1343771"/>
            <a:ext cx="4195574" cy="4687793"/>
          </a:xfrm>
          <a:custGeom>
            <a:avLst/>
            <a:gdLst/>
            <a:ahLst/>
            <a:cxnLst/>
            <a:rect l="l" t="t" r="r" b="b"/>
            <a:pathLst>
              <a:path w="4195574" h="4687793">
                <a:moveTo>
                  <a:pt x="0" y="4687792"/>
                </a:moveTo>
                <a:lnTo>
                  <a:pt x="4195574" y="4687792"/>
                </a:lnTo>
                <a:lnTo>
                  <a:pt x="4195574" y="0"/>
                </a:lnTo>
                <a:lnTo>
                  <a:pt x="0" y="0"/>
                </a:lnTo>
                <a:lnTo>
                  <a:pt x="0" y="4687792"/>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pic>
        <p:nvPicPr>
          <p:cNvPr id="3074" name="Picture 2">
            <a:extLst>
              <a:ext uri="{FF2B5EF4-FFF2-40B4-BE49-F238E27FC236}">
                <a16:creationId xmlns="" xmlns:a16="http://schemas.microsoft.com/office/drawing/2014/main" id="{CF199A48-31DF-FE3D-592F-E1F4764846FD}"/>
              </a:ext>
            </a:extLst>
          </p:cNvPr>
          <p:cNvPicPr>
            <a:picLocks noChangeAspect="1" noChangeArrowheads="1"/>
          </p:cNvPicPr>
          <p:nvPr/>
        </p:nvPicPr>
        <p:blipFill rotWithShape="1">
          <a:blip r:embed="rId5">
            <a:extLst>
              <a:ext uri="{28A0092B-C50C-407E-A947-70E740481C1C}">
                <a14:useLocalDpi xmlns="" xmlns:a14="http://schemas.microsoft.com/office/drawing/2010/main" val="0"/>
              </a:ext>
            </a:extLst>
          </a:blip>
          <a:srcRect t="19334"/>
          <a:stretch/>
        </p:blipFill>
        <p:spPr bwMode="auto">
          <a:xfrm>
            <a:off x="11858154" y="3543299"/>
            <a:ext cx="6058841" cy="536948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549061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F593E69-747D-49F6-E9D1-7DA7242399FE}"/>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BDA3FB08-82AF-6410-BC68-752856884632}"/>
              </a:ext>
            </a:extLst>
          </p:cNvPr>
          <p:cNvSpPr/>
          <p:nvPr/>
        </p:nvSpPr>
        <p:spPr>
          <a:xfrm>
            <a:off x="-152400" y="-24104"/>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92E43F38-55E7-7089-98B4-DAC21E580F40}"/>
              </a:ext>
            </a:extLst>
          </p:cNvPr>
          <p:cNvSpPr txBox="1"/>
          <p:nvPr/>
        </p:nvSpPr>
        <p:spPr>
          <a:xfrm>
            <a:off x="1962150" y="616244"/>
            <a:ext cx="14363700" cy="738664"/>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Adopting New Technology</a:t>
            </a:r>
          </a:p>
        </p:txBody>
      </p:sp>
      <p:sp>
        <p:nvSpPr>
          <p:cNvPr id="4" name="Freeform 4">
            <a:extLst>
              <a:ext uri="{FF2B5EF4-FFF2-40B4-BE49-F238E27FC236}">
                <a16:creationId xmlns="" xmlns:a16="http://schemas.microsoft.com/office/drawing/2014/main" id="{7C76693A-89FD-BB49-7E04-0F7D51EB3327}"/>
              </a:ext>
            </a:extLst>
          </p:cNvPr>
          <p:cNvSpPr/>
          <p:nvPr/>
        </p:nvSpPr>
        <p:spPr>
          <a:xfrm flipH="1">
            <a:off x="-1640587" y="7384588"/>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a:extLst>
              <a:ext uri="{FF2B5EF4-FFF2-40B4-BE49-F238E27FC236}">
                <a16:creationId xmlns="" xmlns:a16="http://schemas.microsoft.com/office/drawing/2014/main" id="{AEB0236E-F99A-33CC-EB99-98A78B3587F2}"/>
              </a:ext>
            </a:extLst>
          </p:cNvPr>
          <p:cNvSpPr txBox="1"/>
          <p:nvPr/>
        </p:nvSpPr>
        <p:spPr>
          <a:xfrm>
            <a:off x="457200" y="1866900"/>
            <a:ext cx="16687800" cy="5337295"/>
          </a:xfrm>
          <a:prstGeom prst="rect">
            <a:avLst/>
          </a:prstGeom>
        </p:spPr>
        <p:txBody>
          <a:bodyPr wrap="square" lIns="0" tIns="0" rIns="0" bIns="0" rtlCol="0" anchor="t">
            <a:spAutoFit/>
          </a:bodyPr>
          <a:lstStyle/>
          <a:p>
            <a:pPr marL="0" marR="0" algn="just">
              <a:lnSpc>
                <a:spcPct val="150000"/>
              </a:lnSpc>
              <a:spcAft>
                <a:spcPts val="800"/>
              </a:spcAft>
              <a:buNone/>
            </a:pPr>
            <a:r>
              <a:rPr lang="en-GB" sz="2400" kern="100" dirty="0">
                <a:effectLst/>
                <a:latin typeface="Open Sans" panose="020B0606030504020204" pitchFamily="34" charset="0"/>
                <a:ea typeface="Open Sans" panose="020B0606030504020204" pitchFamily="34" charset="0"/>
                <a:cs typeface="Open Sans" panose="020B0606030504020204" pitchFamily="34" charset="0"/>
              </a:rPr>
              <a:t>To support the adoption of low-emission technologies, the company can apply the Technology Acceptance Model (TAM), focusing on two key factors: perceived usefulness (PU) and perceived ease of use (PEOU).</a:t>
            </a:r>
          </a:p>
          <a:p>
            <a:pPr marL="0" marR="0" algn="just">
              <a:lnSpc>
                <a:spcPct val="150000"/>
              </a:lnSpc>
              <a:spcAft>
                <a:spcPts val="800"/>
              </a:spcAft>
              <a:buNone/>
            </a:pP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just">
              <a:lnSpc>
                <a:spcPct val="150000"/>
              </a:lnSpc>
              <a:spcAft>
                <a:spcPts val="800"/>
              </a:spcAft>
              <a:buSzPct val="90000"/>
              <a:buFont typeface="Wingdings" panose="05000000000000000000" pitchFamily="2" charset="2"/>
              <a:buChar char="q"/>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Enhancing Perceived Usefulness</a:t>
            </a:r>
            <a:r>
              <a:rPr lang="en-GB" sz="2400" b="1" kern="100" dirty="0">
                <a:latin typeface="Open Sans" panose="020B0606030504020204" pitchFamily="34" charset="0"/>
                <a:ea typeface="Open Sans" panose="020B0606030504020204" pitchFamily="34" charset="0"/>
                <a:cs typeface="Open Sans" panose="020B0606030504020204" pitchFamily="34" charset="0"/>
              </a:rPr>
              <a:t>: </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Demonstrate how hybrid and electric trucks improve fuel efficiency and compliance. When staff recognize operational value, acceptance increases (</a:t>
            </a:r>
            <a:r>
              <a:rPr lang="en-GB" sz="2400" kern="100" dirty="0" err="1">
                <a:effectLst/>
                <a:latin typeface="Open Sans" panose="020B0606030504020204" pitchFamily="34" charset="0"/>
                <a:ea typeface="Open Sans" panose="020B0606030504020204" pitchFamily="34" charset="0"/>
                <a:cs typeface="Open Sans" panose="020B0606030504020204" pitchFamily="34" charset="0"/>
              </a:rPr>
              <a:t>Marisda</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et al., 2020).</a:t>
            </a:r>
          </a:p>
          <a:p>
            <a:pPr marL="342900" marR="0" lvl="0" indent="-342900" algn="just">
              <a:lnSpc>
                <a:spcPct val="150000"/>
              </a:lnSpc>
              <a:spcAft>
                <a:spcPts val="800"/>
              </a:spcAft>
              <a:buSzPct val="90000"/>
              <a:buFont typeface="Wingdings" panose="05000000000000000000" pitchFamily="2" charset="2"/>
              <a:buChar char="q"/>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Improving Ease of Use</a:t>
            </a:r>
            <a:r>
              <a:rPr lang="en-GB" sz="2400" b="1" kern="100" dirty="0">
                <a:latin typeface="Open Sans" panose="020B0606030504020204" pitchFamily="34" charset="0"/>
                <a:ea typeface="Open Sans" panose="020B0606030504020204" pitchFamily="34" charset="0"/>
                <a:cs typeface="Open Sans" panose="020B0606030504020204" pitchFamily="34" charset="0"/>
              </a:rPr>
              <a:t>: </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Introduce user-friendly digital platforms and provide tailored training for smart scheduling, emissions tracking, and vehicle systems (Breckon et al., 2019).</a:t>
            </a:r>
          </a:p>
          <a:p>
            <a:pPr marL="342900" marR="0" lvl="0" indent="-342900" algn="just">
              <a:lnSpc>
                <a:spcPct val="150000"/>
              </a:lnSpc>
              <a:spcAft>
                <a:spcPts val="800"/>
              </a:spcAft>
              <a:buSzPct val="90000"/>
              <a:buFont typeface="Wingdings" panose="05000000000000000000" pitchFamily="2" charset="2"/>
              <a:buChar char="q"/>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Encouraging Participation</a:t>
            </a:r>
            <a:r>
              <a:rPr lang="en-GB" sz="2400" b="1" kern="100" dirty="0">
                <a:latin typeface="Open Sans" panose="020B0606030504020204" pitchFamily="34" charset="0"/>
                <a:ea typeface="Open Sans" panose="020B0606030504020204" pitchFamily="34" charset="0"/>
                <a:cs typeface="Open Sans" panose="020B0606030504020204" pitchFamily="34" charset="0"/>
              </a:rPr>
              <a:t>: </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Engage staff in pilot projects and promote early adopters as internal champions to strengthen behavioural intention and actual usage (</a:t>
            </a:r>
            <a:r>
              <a:rPr lang="en-GB" sz="2400" kern="100" dirty="0" err="1">
                <a:effectLst/>
                <a:latin typeface="Open Sans" panose="020B0606030504020204" pitchFamily="34" charset="0"/>
                <a:ea typeface="Open Sans" panose="020B0606030504020204" pitchFamily="34" charset="0"/>
                <a:cs typeface="Open Sans" panose="020B0606030504020204" pitchFamily="34" charset="0"/>
              </a:rPr>
              <a:t>Marisda</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et al., 2020).</a:t>
            </a:r>
          </a:p>
        </p:txBody>
      </p:sp>
    </p:spTree>
    <p:extLst>
      <p:ext uri="{BB962C8B-B14F-4D97-AF65-F5344CB8AC3E}">
        <p14:creationId xmlns="" xmlns:p14="http://schemas.microsoft.com/office/powerpoint/2010/main" val="2126450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0AD79DF-4856-D418-4584-5FCC1A88C0E0}"/>
            </a:ext>
          </a:extLst>
        </p:cNvPr>
        <p:cNvGrpSpPr/>
        <p:nvPr/>
      </p:nvGrpSpPr>
      <p:grpSpPr>
        <a:xfrm>
          <a:off x="0" y="0"/>
          <a:ext cx="0" cy="0"/>
          <a:chOff x="0" y="0"/>
          <a:chExt cx="0" cy="0"/>
        </a:xfrm>
      </p:grpSpPr>
      <p:sp>
        <p:nvSpPr>
          <p:cNvPr id="3" name="TextBox 3">
            <a:extLst>
              <a:ext uri="{FF2B5EF4-FFF2-40B4-BE49-F238E27FC236}">
                <a16:creationId xmlns="" xmlns:a16="http://schemas.microsoft.com/office/drawing/2014/main" id="{265C8B96-5319-89A0-5995-666558C7DCE5}"/>
              </a:ext>
            </a:extLst>
          </p:cNvPr>
          <p:cNvSpPr txBox="1"/>
          <p:nvPr/>
        </p:nvSpPr>
        <p:spPr>
          <a:xfrm>
            <a:off x="457200" y="370522"/>
            <a:ext cx="17145000" cy="1477328"/>
          </a:xfrm>
          <a:prstGeom prst="rect">
            <a:avLst/>
          </a:prstGeom>
        </p:spPr>
        <p:txBody>
          <a:bodyPr wrap="square" lIns="0" tIns="0" rIns="0" bIns="0" rtlCol="0" anchor="t">
            <a:spAutoFit/>
          </a:bodyPr>
          <a:lstStyle/>
          <a:p>
            <a:pPr algn="ctr"/>
            <a:r>
              <a:rPr lang="en-US" sz="4800" dirty="0">
                <a:solidFill>
                  <a:srgbClr val="00419B"/>
                </a:solidFill>
                <a:latin typeface="Roboto"/>
                <a:ea typeface="Roboto"/>
                <a:cs typeface="Roboto"/>
                <a:sym typeface="Roboto"/>
              </a:rPr>
              <a:t>Risk Mitigation Strategies for </a:t>
            </a:r>
            <a:r>
              <a:rPr lang="en-US" sz="4800" dirty="0" err="1">
                <a:solidFill>
                  <a:srgbClr val="00419B"/>
                </a:solidFill>
                <a:latin typeface="Roboto"/>
                <a:ea typeface="Roboto"/>
                <a:cs typeface="Roboto"/>
                <a:sym typeface="Roboto"/>
              </a:rPr>
              <a:t>Decarbonising</a:t>
            </a:r>
            <a:r>
              <a:rPr lang="en-US" sz="4800" dirty="0">
                <a:solidFill>
                  <a:srgbClr val="00419B"/>
                </a:solidFill>
                <a:latin typeface="Roboto"/>
                <a:ea typeface="Roboto"/>
                <a:cs typeface="Roboto"/>
                <a:sym typeface="Roboto"/>
              </a:rPr>
              <a:t> Logistics Operations</a:t>
            </a:r>
          </a:p>
        </p:txBody>
      </p:sp>
      <p:sp>
        <p:nvSpPr>
          <p:cNvPr id="4" name="Freeform 4">
            <a:extLst>
              <a:ext uri="{FF2B5EF4-FFF2-40B4-BE49-F238E27FC236}">
                <a16:creationId xmlns="" xmlns:a16="http://schemas.microsoft.com/office/drawing/2014/main" id="{86EAAC4E-8CD8-9CDF-0DD7-140613ACBF62}"/>
              </a:ext>
            </a:extLst>
          </p:cNvPr>
          <p:cNvSpPr/>
          <p:nvPr/>
        </p:nvSpPr>
        <p:spPr>
          <a:xfrm flipH="1">
            <a:off x="-1640587" y="7384588"/>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2" cstate="print">
              <a:extLst>
                <a:ext uri="{96DAC541-7B7A-43D3-8B79-37D633B846F1}">
                  <asvg:svgBlip xmlns="" xmlns:asvg="http://schemas.microsoft.com/office/drawing/2016/SVG/main" r:embed="rId3"/>
                </a:ext>
              </a:extLst>
            </a:blip>
            <a:stretch>
              <a:fillRect/>
            </a:stretch>
          </a:blipFill>
        </p:spPr>
      </p:sp>
      <p:sp>
        <p:nvSpPr>
          <p:cNvPr id="5" name="TextBox 5">
            <a:extLst>
              <a:ext uri="{FF2B5EF4-FFF2-40B4-BE49-F238E27FC236}">
                <a16:creationId xmlns="" xmlns:a16="http://schemas.microsoft.com/office/drawing/2014/main" id="{C0A273D0-EA52-339F-6BCD-94A49B678960}"/>
              </a:ext>
            </a:extLst>
          </p:cNvPr>
          <p:cNvSpPr txBox="1"/>
          <p:nvPr/>
        </p:nvSpPr>
        <p:spPr>
          <a:xfrm>
            <a:off x="457200" y="2197853"/>
            <a:ext cx="11582400" cy="5839804"/>
          </a:xfrm>
          <a:prstGeom prst="rect">
            <a:avLst/>
          </a:prstGeom>
        </p:spPr>
        <p:txBody>
          <a:bodyPr wrap="square" lIns="0" tIns="0" rIns="0" bIns="0" rtlCol="0" anchor="t">
            <a:spAutoFit/>
          </a:bodyPr>
          <a:lstStyle/>
          <a:p>
            <a:pPr marL="0" marR="0" algn="just">
              <a:lnSpc>
                <a:spcPct val="150000"/>
              </a:lnSpc>
              <a:spcAft>
                <a:spcPts val="800"/>
              </a:spcAft>
              <a:buNone/>
            </a:pPr>
            <a:r>
              <a:rPr lang="en-GB" sz="2200" kern="100" dirty="0">
                <a:effectLst/>
                <a:latin typeface="Open Sans" panose="020B0606030504020204" pitchFamily="34" charset="0"/>
                <a:ea typeface="Open Sans" panose="020B0606030504020204" pitchFamily="34" charset="0"/>
                <a:cs typeface="Open Sans" panose="020B0606030504020204" pitchFamily="34" charset="0"/>
              </a:rPr>
              <a:t>To manage operational and decarbonisation risks effectively, the company should adopt an integrated, research-driven approach.</a:t>
            </a:r>
          </a:p>
          <a:p>
            <a:pPr marL="342900" marR="0" lvl="0" indent="-342900" algn="just">
              <a:lnSpc>
                <a:spcPct val="150000"/>
              </a:lnSpc>
              <a:spcAft>
                <a:spcPts val="800"/>
              </a:spcAft>
              <a:buSzPts val="1000"/>
              <a:buFont typeface="Symbol" panose="05050102010706020507" pitchFamily="18" charset="2"/>
              <a:buChar char=""/>
              <a:tabLst>
                <a:tab pos="457200" algn="l"/>
              </a:tabLst>
            </a:pPr>
            <a:r>
              <a:rPr lang="en-GB" sz="2200" b="1" kern="100" dirty="0">
                <a:effectLst/>
                <a:latin typeface="Open Sans" panose="020B0606030504020204" pitchFamily="34" charset="0"/>
                <a:ea typeface="Open Sans" panose="020B0606030504020204" pitchFamily="34" charset="0"/>
                <a:cs typeface="Open Sans" panose="020B0606030504020204" pitchFamily="34" charset="0"/>
              </a:rPr>
              <a:t>Risk Management Frameworks</a:t>
            </a:r>
            <a:r>
              <a:rPr lang="en-GB" sz="2200" b="1" kern="100" dirty="0">
                <a:latin typeface="Open Sans" panose="020B0606030504020204" pitchFamily="34" charset="0"/>
                <a:ea typeface="Open Sans" panose="020B0606030504020204" pitchFamily="34" charset="0"/>
                <a:cs typeface="Open Sans" panose="020B0606030504020204" pitchFamily="34" charset="0"/>
              </a:rPr>
              <a:t>: </a:t>
            </a:r>
            <a:r>
              <a:rPr lang="en-GB" sz="2200" kern="100" dirty="0">
                <a:effectLst/>
                <a:latin typeface="Open Sans" panose="020B0606030504020204" pitchFamily="34" charset="0"/>
                <a:ea typeface="Open Sans" panose="020B0606030504020204" pitchFamily="34" charset="0"/>
                <a:cs typeface="Open Sans" panose="020B0606030504020204" pitchFamily="34" charset="0"/>
              </a:rPr>
              <a:t>Implement ISO 31000 to systematically identify and prioritise risks such as fleet failures and delays (Rahmah et al., 2025). Use FMEA to enable proactive mitigation and efficient resource allocation.</a:t>
            </a:r>
          </a:p>
          <a:p>
            <a:pPr marL="342900" marR="0" lvl="0" indent="-342900" algn="just">
              <a:lnSpc>
                <a:spcPct val="150000"/>
              </a:lnSpc>
              <a:spcAft>
                <a:spcPts val="800"/>
              </a:spcAft>
              <a:buSzPts val="1000"/>
              <a:buFont typeface="Symbol" panose="05050102010706020507" pitchFamily="18" charset="2"/>
              <a:buChar char=""/>
              <a:tabLst>
                <a:tab pos="457200" algn="l"/>
              </a:tabLst>
            </a:pPr>
            <a:r>
              <a:rPr lang="en-GB" sz="2200" b="1" kern="100" dirty="0">
                <a:effectLst/>
                <a:latin typeface="Open Sans" panose="020B0606030504020204" pitchFamily="34" charset="0"/>
                <a:ea typeface="Open Sans" panose="020B0606030504020204" pitchFamily="34" charset="0"/>
                <a:cs typeface="Open Sans" panose="020B0606030504020204" pitchFamily="34" charset="0"/>
              </a:rPr>
              <a:t>Phased Technology Adoption</a:t>
            </a:r>
            <a:r>
              <a:rPr lang="en-GB" sz="2200" b="1" kern="100" dirty="0">
                <a:latin typeface="Open Sans" panose="020B0606030504020204" pitchFamily="34" charset="0"/>
                <a:ea typeface="Open Sans" panose="020B0606030504020204" pitchFamily="34" charset="0"/>
                <a:cs typeface="Open Sans" panose="020B0606030504020204" pitchFamily="34" charset="0"/>
              </a:rPr>
              <a:t>: </a:t>
            </a:r>
            <a:r>
              <a:rPr lang="en-GB" sz="2200" kern="100" dirty="0">
                <a:effectLst/>
                <a:latin typeface="Open Sans" panose="020B0606030504020204" pitchFamily="34" charset="0"/>
                <a:ea typeface="Open Sans" panose="020B0606030504020204" pitchFamily="34" charset="0"/>
                <a:cs typeface="Open Sans" panose="020B0606030504020204" pitchFamily="34" charset="0"/>
              </a:rPr>
              <a:t>Gradually transition to hybrid and battery-electric trucks to reduce financial risk, support decarbonisation, and avoid fuel market volatility (Xue et al., 2022).</a:t>
            </a:r>
          </a:p>
          <a:p>
            <a:pPr marL="342900" marR="0" lvl="0" indent="-342900" algn="just">
              <a:lnSpc>
                <a:spcPct val="150000"/>
              </a:lnSpc>
              <a:spcAft>
                <a:spcPts val="800"/>
              </a:spcAft>
              <a:buSzPts val="1000"/>
              <a:buFont typeface="Symbol" panose="05050102010706020507" pitchFamily="18" charset="2"/>
              <a:buChar char=""/>
              <a:tabLst>
                <a:tab pos="457200" algn="l"/>
              </a:tabLst>
            </a:pPr>
            <a:r>
              <a:rPr lang="en-GB" sz="2200" b="1" kern="100" dirty="0">
                <a:effectLst/>
                <a:latin typeface="Open Sans" panose="020B0606030504020204" pitchFamily="34" charset="0"/>
                <a:ea typeface="Open Sans" panose="020B0606030504020204" pitchFamily="34" charset="0"/>
                <a:cs typeface="Open Sans" panose="020B0606030504020204" pitchFamily="34" charset="0"/>
              </a:rPr>
              <a:t>Digital Infrastructure Investment</a:t>
            </a:r>
            <a:r>
              <a:rPr lang="en-GB" sz="2200" b="1" kern="100" dirty="0">
                <a:latin typeface="Open Sans" panose="020B0606030504020204" pitchFamily="34" charset="0"/>
                <a:ea typeface="Open Sans" panose="020B0606030504020204" pitchFamily="34" charset="0"/>
                <a:cs typeface="Open Sans" panose="020B0606030504020204" pitchFamily="34" charset="0"/>
              </a:rPr>
              <a:t>: </a:t>
            </a:r>
            <a:r>
              <a:rPr lang="en-GB" sz="2200" kern="100" dirty="0">
                <a:effectLst/>
                <a:latin typeface="Open Sans" panose="020B0606030504020204" pitchFamily="34" charset="0"/>
                <a:ea typeface="Open Sans" panose="020B0606030504020204" pitchFamily="34" charset="0"/>
                <a:cs typeface="Open Sans" panose="020B0606030504020204" pitchFamily="34" charset="0"/>
              </a:rPr>
              <a:t>Deploy AI-enabled route planning and fleet monitoring to improve supply chain visibility and address disruptions from staff shortages and inefficiencies (Kim &amp; Kim, 2024).</a:t>
            </a:r>
          </a:p>
        </p:txBody>
      </p:sp>
      <p:pic>
        <p:nvPicPr>
          <p:cNvPr id="4100" name="Picture 4">
            <a:extLst>
              <a:ext uri="{FF2B5EF4-FFF2-40B4-BE49-F238E27FC236}">
                <a16:creationId xmlns="" xmlns:a16="http://schemas.microsoft.com/office/drawing/2014/main" id="{36D5F201-7415-F5C1-B7FB-6920598BBF26}"/>
              </a:ext>
            </a:extLst>
          </p:cNvPr>
          <p:cNvPicPr>
            <a:picLocks noChangeAspect="1" noChangeArrowheads="1"/>
          </p:cNvPicPr>
          <p:nvPr/>
        </p:nvPicPr>
        <p:blipFill rotWithShape="1">
          <a:blip r:embed="rId4">
            <a:extLst>
              <a:ext uri="{28A0092B-C50C-407E-A947-70E740481C1C}">
                <a14:useLocalDpi xmlns="" xmlns:a14="http://schemas.microsoft.com/office/drawing/2010/main" val="0"/>
              </a:ext>
            </a:extLst>
          </a:blip>
          <a:srcRect t="10742" b="3333"/>
          <a:stretch/>
        </p:blipFill>
        <p:spPr bwMode="auto">
          <a:xfrm>
            <a:off x="13148072" y="1828800"/>
            <a:ext cx="4454128" cy="66294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86863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3A1540E-BBBA-5FBF-2BF9-B9F671502C40}"/>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DCB93E6B-95EB-DD7F-CCB4-DE76CF45B2DE}"/>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41C47D36-FD96-5B86-0A7E-8EA9BAA493D6}"/>
              </a:ext>
            </a:extLst>
          </p:cNvPr>
          <p:cNvSpPr txBox="1"/>
          <p:nvPr/>
        </p:nvSpPr>
        <p:spPr>
          <a:xfrm>
            <a:off x="1028700" y="686258"/>
            <a:ext cx="16230600" cy="553998"/>
          </a:xfrm>
          <a:prstGeom prst="rect">
            <a:avLst/>
          </a:prstGeom>
        </p:spPr>
        <p:txBody>
          <a:bodyPr wrap="square" lIns="0" tIns="0" rIns="0" bIns="0" rtlCol="0" anchor="t">
            <a:spAutoFit/>
          </a:bodyPr>
          <a:lstStyle/>
          <a:p>
            <a:pPr algn="ctr"/>
            <a:r>
              <a:rPr lang="en-US" sz="3600" dirty="0">
                <a:solidFill>
                  <a:srgbClr val="00419B"/>
                </a:solidFill>
                <a:latin typeface="Roboto"/>
                <a:ea typeface="Roboto"/>
                <a:cs typeface="Roboto"/>
                <a:sym typeface="Roboto"/>
              </a:rPr>
              <a:t>Key Performance Indicators for Measuring Fleet </a:t>
            </a:r>
            <a:r>
              <a:rPr lang="en-US" sz="3600" dirty="0" err="1">
                <a:solidFill>
                  <a:srgbClr val="00419B"/>
                </a:solidFill>
                <a:latin typeface="Roboto"/>
                <a:ea typeface="Roboto"/>
                <a:cs typeface="Roboto"/>
                <a:sym typeface="Roboto"/>
              </a:rPr>
              <a:t>Decarbonisation</a:t>
            </a:r>
            <a:endParaRPr lang="en-US" sz="3600" dirty="0">
              <a:solidFill>
                <a:srgbClr val="00419B"/>
              </a:solidFill>
              <a:latin typeface="Roboto"/>
              <a:ea typeface="Roboto"/>
              <a:cs typeface="Roboto"/>
              <a:sym typeface="Roboto"/>
            </a:endParaRPr>
          </a:p>
        </p:txBody>
      </p:sp>
      <p:sp>
        <p:nvSpPr>
          <p:cNvPr id="4" name="Freeform 4">
            <a:extLst>
              <a:ext uri="{FF2B5EF4-FFF2-40B4-BE49-F238E27FC236}">
                <a16:creationId xmlns="" xmlns:a16="http://schemas.microsoft.com/office/drawing/2014/main" id="{C7F618F0-4326-E4B0-072E-DD3F6B963878}"/>
              </a:ext>
            </a:extLst>
          </p:cNvPr>
          <p:cNvSpPr/>
          <p:nvPr/>
        </p:nvSpPr>
        <p:spPr>
          <a:xfrm flipH="1">
            <a:off x="-1219200" y="7389907"/>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a:extLst>
              <a:ext uri="{FF2B5EF4-FFF2-40B4-BE49-F238E27FC236}">
                <a16:creationId xmlns="" xmlns:a16="http://schemas.microsoft.com/office/drawing/2014/main" id="{5A43F93D-8AD2-3F13-074F-64A3F90B5585}"/>
              </a:ext>
            </a:extLst>
          </p:cNvPr>
          <p:cNvSpPr txBox="1"/>
          <p:nvPr/>
        </p:nvSpPr>
        <p:spPr>
          <a:xfrm>
            <a:off x="609600" y="1794254"/>
            <a:ext cx="16840200" cy="7322454"/>
          </a:xfrm>
          <a:prstGeom prst="rect">
            <a:avLst/>
          </a:prstGeom>
        </p:spPr>
        <p:txBody>
          <a:bodyPr wrap="square" lIns="0" tIns="0" rIns="0" bIns="0" rtlCol="0" anchor="t">
            <a:spAutoFit/>
          </a:bodyPr>
          <a:lstStyle/>
          <a:p>
            <a:pPr marL="0" marR="0" algn="just">
              <a:lnSpc>
                <a:spcPct val="150000"/>
              </a:lnSpc>
              <a:spcAft>
                <a:spcPts val="800"/>
              </a:spcAft>
              <a:buNone/>
            </a:pPr>
            <a:r>
              <a:rPr lang="en-GB" sz="2400" kern="100" dirty="0">
                <a:effectLst/>
                <a:latin typeface="Open Sans" panose="020B0606030504020204" pitchFamily="34" charset="0"/>
                <a:ea typeface="Open Sans" panose="020B0606030504020204" pitchFamily="34" charset="0"/>
                <a:cs typeface="Open Sans" panose="020B0606030504020204" pitchFamily="34" charset="0"/>
              </a:rPr>
              <a:t>To assess decarbonisation progress, the company should monitor KPIs aligned with environmental, operational, and financial goals.</a:t>
            </a:r>
          </a:p>
          <a:p>
            <a:pPr marL="342900" marR="0" lvl="0" indent="-342900" algn="just">
              <a:lnSpc>
                <a:spcPct val="200000"/>
              </a:lnSpc>
              <a:spcAft>
                <a:spcPts val="800"/>
              </a:spcAft>
              <a:buSzPct val="9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CO₂ Emissions per Kilometre (</a:t>
            </a:r>
            <a:r>
              <a:rPr lang="en-GB" sz="2400" b="1" kern="100" dirty="0" err="1">
                <a:effectLst/>
                <a:latin typeface="Open Sans" panose="020B0606030504020204" pitchFamily="34" charset="0"/>
                <a:ea typeface="Open Sans" panose="020B0606030504020204" pitchFamily="34" charset="0"/>
                <a:cs typeface="Open Sans" panose="020B0606030504020204" pitchFamily="34" charset="0"/>
              </a:rPr>
              <a:t>gCO</a:t>
            </a: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₂/km)</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A core environmental metric used in transport audits, it directly measures carbon performance (Xue et al., 2022).</a:t>
            </a:r>
          </a:p>
          <a:p>
            <a:pPr marL="342900" marR="0" lvl="0" indent="-342900" algn="just">
              <a:lnSpc>
                <a:spcPct val="200000"/>
              </a:lnSpc>
              <a:spcAft>
                <a:spcPts val="800"/>
              </a:spcAft>
              <a:buSzPct val="9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Fuel Consumption per Route (L/km)</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Indicates energy efficiency and route optimisation effectiveness, reflecting improvements from eco-driving tools and fleet upgrades (</a:t>
            </a:r>
            <a:r>
              <a:rPr lang="en-GB" sz="2400" kern="100" dirty="0" err="1">
                <a:effectLst/>
                <a:latin typeface="Open Sans" panose="020B0606030504020204" pitchFamily="34" charset="0"/>
                <a:ea typeface="Open Sans" panose="020B0606030504020204" pitchFamily="34" charset="0"/>
                <a:cs typeface="Open Sans" panose="020B0606030504020204" pitchFamily="34" charset="0"/>
              </a:rPr>
              <a:t>Miklautsch</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&amp; </a:t>
            </a:r>
            <a:r>
              <a:rPr lang="en-GB" sz="2400" kern="100" dirty="0" err="1">
                <a:effectLst/>
                <a:latin typeface="Open Sans" panose="020B0606030504020204" pitchFamily="34" charset="0"/>
                <a:ea typeface="Open Sans" panose="020B0606030504020204" pitchFamily="34" charset="0"/>
                <a:cs typeface="Open Sans" panose="020B0606030504020204" pitchFamily="34" charset="0"/>
              </a:rPr>
              <a:t>Woschank</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2022).</a:t>
            </a:r>
          </a:p>
          <a:p>
            <a:pPr marL="342900" marR="0" lvl="0" indent="-342900" algn="just">
              <a:lnSpc>
                <a:spcPct val="200000"/>
              </a:lnSpc>
              <a:spcAft>
                <a:spcPts val="800"/>
              </a:spcAft>
              <a:buSzPct val="9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Renewable Energy Usage (%)</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Tracks adoption of electric or hydrogen-powered vehicles in fleet operations (Eikenberry, 2020).</a:t>
            </a:r>
          </a:p>
          <a:p>
            <a:pPr marL="342900" marR="0" lvl="0" indent="-342900" algn="just">
              <a:lnSpc>
                <a:spcPct val="200000"/>
              </a:lnSpc>
              <a:spcAft>
                <a:spcPts val="800"/>
              </a:spcAft>
              <a:buSzPct val="90000"/>
              <a:buFont typeface="Wingdings" panose="05000000000000000000" pitchFamily="2" charset="2"/>
              <a:buChar char="Ø"/>
              <a:tabLst>
                <a:tab pos="457200" algn="l"/>
              </a:tabLst>
            </a:pPr>
            <a:r>
              <a:rPr lang="en-GB" sz="2400" b="1" kern="100" dirty="0">
                <a:effectLst/>
                <a:latin typeface="Open Sans" panose="020B0606030504020204" pitchFamily="34" charset="0"/>
                <a:ea typeface="Open Sans" panose="020B0606030504020204" pitchFamily="34" charset="0"/>
                <a:cs typeface="Open Sans" panose="020B0606030504020204" pitchFamily="34" charset="0"/>
              </a:rPr>
              <a:t>Carbon Cost Savings (£/tonne CO₂)</a:t>
            </a:r>
            <a:r>
              <a:rPr lang="en-GB" sz="2400" kern="100" dirty="0">
                <a:effectLst/>
                <a:latin typeface="Open Sans" panose="020B0606030504020204" pitchFamily="34" charset="0"/>
                <a:ea typeface="Open Sans" panose="020B0606030504020204" pitchFamily="34" charset="0"/>
                <a:cs typeface="Open Sans" panose="020B0606030504020204" pitchFamily="34" charset="0"/>
              </a:rPr>
              <a:t>: Links emissions reduction to financial performance, supporting Lean principles.</a:t>
            </a:r>
          </a:p>
        </p:txBody>
      </p:sp>
    </p:spTree>
    <p:extLst>
      <p:ext uri="{BB962C8B-B14F-4D97-AF65-F5344CB8AC3E}">
        <p14:creationId xmlns="" xmlns:p14="http://schemas.microsoft.com/office/powerpoint/2010/main" val="4169455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FCEBF26-E049-AEB1-8774-5034F644B5B8}"/>
            </a:ext>
          </a:extLst>
        </p:cNvPr>
        <p:cNvGrpSpPr/>
        <p:nvPr/>
      </p:nvGrpSpPr>
      <p:grpSpPr>
        <a:xfrm>
          <a:off x="0" y="0"/>
          <a:ext cx="0" cy="0"/>
          <a:chOff x="0" y="0"/>
          <a:chExt cx="0" cy="0"/>
        </a:xfrm>
      </p:grpSpPr>
      <p:sp>
        <p:nvSpPr>
          <p:cNvPr id="2" name="Freeform 2">
            <a:extLst>
              <a:ext uri="{FF2B5EF4-FFF2-40B4-BE49-F238E27FC236}">
                <a16:creationId xmlns="" xmlns:a16="http://schemas.microsoft.com/office/drawing/2014/main" id="{FB8A2750-5C3F-F2AA-9400-2FBED31CD5CB}"/>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TextBox 3">
            <a:extLst>
              <a:ext uri="{FF2B5EF4-FFF2-40B4-BE49-F238E27FC236}">
                <a16:creationId xmlns="" xmlns:a16="http://schemas.microsoft.com/office/drawing/2014/main" id="{CA5D3620-07F0-3A04-9A20-26B8F3CE4C4B}"/>
              </a:ext>
            </a:extLst>
          </p:cNvPr>
          <p:cNvSpPr txBox="1"/>
          <p:nvPr/>
        </p:nvSpPr>
        <p:spPr>
          <a:xfrm>
            <a:off x="1028700" y="686258"/>
            <a:ext cx="16230600" cy="553998"/>
          </a:xfrm>
          <a:prstGeom prst="rect">
            <a:avLst/>
          </a:prstGeom>
        </p:spPr>
        <p:txBody>
          <a:bodyPr wrap="square" lIns="0" tIns="0" rIns="0" bIns="0" rtlCol="0" anchor="t">
            <a:spAutoFit/>
          </a:bodyPr>
          <a:lstStyle/>
          <a:p>
            <a:pPr algn="ctr"/>
            <a:r>
              <a:rPr lang="en-US" sz="3600" dirty="0">
                <a:solidFill>
                  <a:srgbClr val="00419B"/>
                </a:solidFill>
                <a:latin typeface="Roboto"/>
                <a:ea typeface="Roboto"/>
                <a:cs typeface="Roboto"/>
                <a:sym typeface="Roboto"/>
              </a:rPr>
              <a:t>Conclusion</a:t>
            </a:r>
          </a:p>
        </p:txBody>
      </p:sp>
      <p:sp>
        <p:nvSpPr>
          <p:cNvPr id="4" name="Freeform 4">
            <a:extLst>
              <a:ext uri="{FF2B5EF4-FFF2-40B4-BE49-F238E27FC236}">
                <a16:creationId xmlns="" xmlns:a16="http://schemas.microsoft.com/office/drawing/2014/main" id="{A7A4B734-13A2-EC60-9278-D285F9D868D9}"/>
              </a:ext>
            </a:extLst>
          </p:cNvPr>
          <p:cNvSpPr/>
          <p:nvPr/>
        </p:nvSpPr>
        <p:spPr>
          <a:xfrm flipH="1">
            <a:off x="-1219200" y="7389907"/>
            <a:ext cx="4195574" cy="4687793"/>
          </a:xfrm>
          <a:custGeom>
            <a:avLst/>
            <a:gdLst/>
            <a:ahLst/>
            <a:cxnLst/>
            <a:rect l="l" t="t" r="r" b="b"/>
            <a:pathLst>
              <a:path w="4195574" h="4687793">
                <a:moveTo>
                  <a:pt x="4195574" y="0"/>
                </a:moveTo>
                <a:lnTo>
                  <a:pt x="0" y="0"/>
                </a:lnTo>
                <a:lnTo>
                  <a:pt x="0" y="4687792"/>
                </a:lnTo>
                <a:lnTo>
                  <a:pt x="4195574" y="4687792"/>
                </a:lnTo>
                <a:lnTo>
                  <a:pt x="4195574"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5" name="TextBox 5">
            <a:extLst>
              <a:ext uri="{FF2B5EF4-FFF2-40B4-BE49-F238E27FC236}">
                <a16:creationId xmlns="" xmlns:a16="http://schemas.microsoft.com/office/drawing/2014/main" id="{4D506025-AEE2-F749-58C4-A531B19785A8}"/>
              </a:ext>
            </a:extLst>
          </p:cNvPr>
          <p:cNvSpPr txBox="1"/>
          <p:nvPr/>
        </p:nvSpPr>
        <p:spPr>
          <a:xfrm>
            <a:off x="723900" y="1885877"/>
            <a:ext cx="16840200" cy="3323987"/>
          </a:xfrm>
          <a:prstGeom prst="rect">
            <a:avLst/>
          </a:prstGeom>
        </p:spPr>
        <p:txBody>
          <a:bodyPr wrap="square" lIns="0" tIns="0" rIns="0" bIns="0" rtlCol="0" anchor="t">
            <a:spAutoFit/>
          </a:bodyPr>
          <a:lstStyle/>
          <a:p>
            <a:pPr marL="0" marR="0" algn="just">
              <a:lnSpc>
                <a:spcPct val="150000"/>
              </a:lnSpc>
              <a:spcAft>
                <a:spcPts val="800"/>
              </a:spcAft>
            </a:pPr>
            <a:r>
              <a:rPr lang="en-US" sz="2400" kern="100" dirty="0">
                <a:effectLst/>
                <a:latin typeface="Open Sans" panose="020B0606030504020204" pitchFamily="34" charset="0"/>
                <a:ea typeface="Open Sans" panose="020B0606030504020204" pitchFamily="34" charset="0"/>
                <a:cs typeface="Open Sans" panose="020B0606030504020204" pitchFamily="34" charset="0"/>
              </a:rPr>
              <a:t>A structured lean-agile succession framework that integrates mentorship cohorts, cross-functional rotations, and open performance feedback boosts employee engagement and retention while facilitating knowledge transfer. At the same time, </a:t>
            </a:r>
            <a:r>
              <a:rPr lang="en-US" sz="2400" kern="100" dirty="0" smtClean="0">
                <a:effectLst/>
                <a:latin typeface="Open Sans" panose="020B0606030504020204" pitchFamily="34" charset="0"/>
                <a:ea typeface="Open Sans" panose="020B0606030504020204" pitchFamily="34" charset="0"/>
                <a:cs typeface="Open Sans" panose="020B0606030504020204" pitchFamily="34" charset="0"/>
              </a:rPr>
              <a:t>utilizing </a:t>
            </a:r>
            <a:r>
              <a:rPr lang="en-US" sz="2400" kern="100" dirty="0">
                <a:effectLst/>
                <a:latin typeface="Open Sans" panose="020B0606030504020204" pitchFamily="34" charset="0"/>
                <a:ea typeface="Open Sans" panose="020B0606030504020204" pitchFamily="34" charset="0"/>
                <a:cs typeface="Open Sans" panose="020B0606030504020204" pitchFamily="34" charset="0"/>
              </a:rPr>
              <a:t>advanced telematics and route </a:t>
            </a:r>
            <a:r>
              <a:rPr lang="en-US" sz="2400" kern="100" dirty="0" smtClean="0">
                <a:effectLst/>
                <a:latin typeface="Open Sans" panose="020B0606030504020204" pitchFamily="34" charset="0"/>
                <a:ea typeface="Open Sans" panose="020B0606030504020204" pitchFamily="34" charset="0"/>
                <a:cs typeface="Open Sans" panose="020B0606030504020204" pitchFamily="34" charset="0"/>
              </a:rPr>
              <a:t>optimization </a:t>
            </a:r>
            <a:r>
              <a:rPr lang="en-US" sz="2400" kern="100" dirty="0">
                <a:effectLst/>
                <a:latin typeface="Open Sans" panose="020B0606030504020204" pitchFamily="34" charset="0"/>
                <a:ea typeface="Open Sans" panose="020B0606030504020204" pitchFamily="34" charset="0"/>
                <a:cs typeface="Open Sans" panose="020B0606030504020204" pitchFamily="34" charset="0"/>
              </a:rPr>
              <a:t>software, along with the gradual integration of hydrotreated vegetable oil and electric trucks, reduces fleet emissions and improves fuel efficiency. Collectively, these interconnected strategies ensure that operational excellence and decarbonization objectives progress together, maintaining service quality and long-term sustainability in a competitive logistics environment.</a:t>
            </a:r>
            <a:endParaRPr lang="en-GB" sz="2400" kern="100" dirty="0">
              <a:effectLst/>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 xmlns:p14="http://schemas.microsoft.com/office/powerpoint/2010/main" val="3567532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8">
            <a:extLst>
              <a:ext uri="{FF2B5EF4-FFF2-40B4-BE49-F238E27FC236}">
                <a16:creationId xmlns="" xmlns:a16="http://schemas.microsoft.com/office/drawing/2014/main" id="{8E35084E-D508-D4CA-0AC4-2160EC6E843E}"/>
              </a:ext>
            </a:extLst>
          </p:cNvPr>
          <p:cNvSpPr txBox="1"/>
          <p:nvPr/>
        </p:nvSpPr>
        <p:spPr>
          <a:xfrm>
            <a:off x="419100" y="633530"/>
            <a:ext cx="2857500" cy="492443"/>
          </a:xfrm>
          <a:prstGeom prst="rect">
            <a:avLst/>
          </a:prstGeom>
        </p:spPr>
        <p:txBody>
          <a:bodyPr wrap="square" lIns="0" tIns="0" rIns="0" bIns="0" rtlCol="0" anchor="t">
            <a:spAutoFit/>
          </a:bodyPr>
          <a:lstStyle/>
          <a:p>
            <a:r>
              <a:rPr lang="en-US" sz="3200" dirty="0">
                <a:solidFill>
                  <a:srgbClr val="00419B"/>
                </a:solidFill>
                <a:latin typeface="Roboto"/>
                <a:ea typeface="Roboto"/>
                <a:cs typeface="Roboto"/>
                <a:sym typeface="Roboto"/>
              </a:rPr>
              <a:t>References</a:t>
            </a:r>
          </a:p>
        </p:txBody>
      </p:sp>
      <p:sp>
        <p:nvSpPr>
          <p:cNvPr id="4" name="TextBox 3">
            <a:extLst>
              <a:ext uri="{FF2B5EF4-FFF2-40B4-BE49-F238E27FC236}">
                <a16:creationId xmlns="" xmlns:a16="http://schemas.microsoft.com/office/drawing/2014/main" id="{D58F67E0-2D33-E294-DF64-12F922691452}"/>
              </a:ext>
            </a:extLst>
          </p:cNvPr>
          <p:cNvSpPr txBox="1"/>
          <p:nvPr/>
        </p:nvSpPr>
        <p:spPr>
          <a:xfrm>
            <a:off x="419100" y="1229736"/>
            <a:ext cx="17411700" cy="9185079"/>
          </a:xfrm>
          <a:prstGeom prst="rect">
            <a:avLst/>
          </a:prstGeom>
          <a:noFill/>
        </p:spPr>
        <p:txBody>
          <a:bodyPr wrap="square">
            <a:spAutoFit/>
          </a:bodyPr>
          <a:lstStyle/>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Chang, S., Saad, H. S., Aisya, N. Q., Yee, S. P., &amp; Selvam, S. K. (2024). Why do People Stay? A Study on Factors Influencing Employees Retention in the Logistics Industry. </a:t>
            </a:r>
            <a:r>
              <a:rPr lang="en-GB" sz="1100" i="1" dirty="0">
                <a:effectLst/>
                <a:latin typeface="Open Sans" panose="020B0606030504020204" pitchFamily="34" charset="0"/>
                <a:ea typeface="Open Sans" panose="020B0606030504020204" pitchFamily="34" charset="0"/>
                <a:cs typeface="Open Sans" panose="020B0606030504020204" pitchFamily="34" charset="0"/>
              </a:rPr>
              <a:t>International Journal of Academic Research in Business and Social Sciences</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14</a:t>
            </a:r>
            <a:r>
              <a:rPr lang="en-GB" sz="1100" dirty="0">
                <a:effectLst/>
                <a:latin typeface="Open Sans" panose="020B0606030504020204" pitchFamily="34" charset="0"/>
                <a:ea typeface="Open Sans" panose="020B0606030504020204" pitchFamily="34" charset="0"/>
                <a:cs typeface="Open Sans" panose="020B0606030504020204" pitchFamily="34" charset="0"/>
              </a:rPr>
              <a:t>(10), 734–750. https://doi.org/10.6007/ijarbss/v14-i10/22931</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Eikenberry, S. E. (2020). Hybrids are an effective transitional technology for limiting US passenger fleet carbon emissions. </a:t>
            </a:r>
            <a:r>
              <a:rPr lang="en-GB" sz="1100" i="1" dirty="0">
                <a:effectLst/>
                <a:latin typeface="Open Sans" panose="020B0606030504020204" pitchFamily="34" charset="0"/>
                <a:ea typeface="Open Sans" panose="020B0606030504020204" pitchFamily="34" charset="0"/>
                <a:cs typeface="Open Sans" panose="020B0606030504020204" pitchFamily="34" charset="0"/>
              </a:rPr>
              <a:t>AIMS Environmental Science</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7</a:t>
            </a:r>
            <a:r>
              <a:rPr lang="en-GB" sz="1100" dirty="0">
                <a:effectLst/>
                <a:latin typeface="Open Sans" panose="020B0606030504020204" pitchFamily="34" charset="0"/>
                <a:ea typeface="Open Sans" panose="020B0606030504020204" pitchFamily="34" charset="0"/>
                <a:cs typeface="Open Sans" panose="020B0606030504020204" pitchFamily="34" charset="0"/>
              </a:rPr>
              <a:t>(2), 117–139. https://doi.org/10.3934/environsci.2020007</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Guo, S., Kutanoglu, E., Goodarzi, S., &amp; Singh, M. (2024). Exploring the cost–carbon trade‐off in using a mixed fleet of hydrogen trucks and diesel trucks. </a:t>
            </a:r>
            <a:r>
              <a:rPr lang="en-GB" sz="1100" i="1" dirty="0">
                <a:effectLst/>
                <a:latin typeface="Open Sans" panose="020B0606030504020204" pitchFamily="34" charset="0"/>
                <a:ea typeface="Open Sans" panose="020B0606030504020204" pitchFamily="34" charset="0"/>
                <a:cs typeface="Open Sans" panose="020B0606030504020204" pitchFamily="34" charset="0"/>
              </a:rPr>
              <a:t>Decision Sciences</a:t>
            </a:r>
            <a:r>
              <a:rPr lang="en-GB" sz="1100" dirty="0">
                <a:effectLst/>
                <a:latin typeface="Open Sans" panose="020B0606030504020204" pitchFamily="34" charset="0"/>
                <a:ea typeface="Open Sans" panose="020B0606030504020204" pitchFamily="34" charset="0"/>
                <a:cs typeface="Open Sans" panose="020B0606030504020204" pitchFamily="34" charset="0"/>
              </a:rPr>
              <a:t>. https://doi.org/10.1111/deci.12659</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Hassan, S. N. ul, &amp; Siddiqui, D. A. (2020). Impact of effective succession planning practices on employee retention: Exploring the mediating roles. </a:t>
            </a:r>
            <a:r>
              <a:rPr lang="en-GB" sz="1100" i="1" dirty="0">
                <a:effectLst/>
                <a:latin typeface="Open Sans" panose="020B0606030504020204" pitchFamily="34" charset="0"/>
                <a:ea typeface="Open Sans" panose="020B0606030504020204" pitchFamily="34" charset="0"/>
                <a:cs typeface="Open Sans" panose="020B0606030504020204" pitchFamily="34" charset="0"/>
              </a:rPr>
              <a:t>SSRN Electronic Journal</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10</a:t>
            </a:r>
            <a:r>
              <a:rPr lang="en-GB" sz="1100" dirty="0">
                <a:effectLst/>
                <a:latin typeface="Open Sans" panose="020B0606030504020204" pitchFamily="34" charset="0"/>
                <a:ea typeface="Open Sans" panose="020B0606030504020204" pitchFamily="34" charset="0"/>
                <a:cs typeface="Open Sans" panose="020B0606030504020204" pitchFamily="34" charset="0"/>
              </a:rPr>
              <a:t>(2). https://doi.org/10.2139/ssrn.3556924</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Keller, J. (2018). Succession planning management. </a:t>
            </a:r>
            <a:r>
              <a:rPr lang="en-GB" sz="1100" i="1" dirty="0">
                <a:effectLst/>
                <a:latin typeface="Open Sans" panose="020B0606030504020204" pitchFamily="34" charset="0"/>
                <a:ea typeface="Open Sans" panose="020B0606030504020204" pitchFamily="34" charset="0"/>
                <a:cs typeface="Open Sans" panose="020B0606030504020204" pitchFamily="34" charset="0"/>
              </a:rPr>
              <a:t>Succession Planning</a:t>
            </a:r>
            <a:r>
              <a:rPr lang="en-GB" sz="1100" dirty="0">
                <a:effectLst/>
                <a:latin typeface="Open Sans" panose="020B0606030504020204" pitchFamily="34" charset="0"/>
                <a:ea typeface="Open Sans" panose="020B0606030504020204" pitchFamily="34" charset="0"/>
                <a:cs typeface="Open Sans" panose="020B0606030504020204" pitchFamily="34" charset="0"/>
              </a:rPr>
              <a:t>, 41–48. https://doi.org/10.1007/978-3-319-72532-1_4</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Kim, C.-Y., &amp; Kim, S.-H. (2024). Efficiency analysis of shipping, aviation, land transport, and railway industries using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dea-malmquist</a:t>
            </a:r>
            <a:r>
              <a:rPr lang="en-GB" sz="1100" dirty="0">
                <a:effectLst/>
                <a:latin typeface="Open Sans" panose="020B0606030504020204" pitchFamily="34" charset="0"/>
                <a:ea typeface="Open Sans" panose="020B0606030504020204" pitchFamily="34" charset="0"/>
                <a:cs typeface="Open Sans" panose="020B0606030504020204" pitchFamily="34" charset="0"/>
              </a:rPr>
              <a:t> : Focusing on supply chain risks. </a:t>
            </a:r>
            <a:r>
              <a:rPr lang="en-GB" sz="1100" i="1" dirty="0">
                <a:effectLst/>
                <a:latin typeface="Open Sans" panose="020B0606030504020204" pitchFamily="34" charset="0"/>
                <a:ea typeface="Open Sans" panose="020B0606030504020204" pitchFamily="34" charset="0"/>
                <a:cs typeface="Open Sans" panose="020B0606030504020204" pitchFamily="34" charset="0"/>
              </a:rPr>
              <a:t>Korean Logistics Research Association</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34</a:t>
            </a:r>
            <a:r>
              <a:rPr lang="en-GB" sz="1100" dirty="0">
                <a:effectLst/>
                <a:latin typeface="Open Sans" panose="020B0606030504020204" pitchFamily="34" charset="0"/>
                <a:ea typeface="Open Sans" panose="020B0606030504020204" pitchFamily="34" charset="0"/>
                <a:cs typeface="Open Sans" panose="020B0606030504020204" pitchFamily="34" charset="0"/>
              </a:rPr>
              <a:t>(5), 77–87. https://doi.org/10.17825/klr.2024.34.5.77</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Kumar, A., Singh, A., Kumar, A., Singh, A., &amp; Garg, B. (2024).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Modeling</a:t>
            </a:r>
            <a:r>
              <a:rPr lang="en-GB" sz="1100" dirty="0">
                <a:effectLst/>
                <a:latin typeface="Open Sans" panose="020B0606030504020204" pitchFamily="34" charset="0"/>
                <a:ea typeface="Open Sans" panose="020B0606030504020204" pitchFamily="34" charset="0"/>
                <a:cs typeface="Open Sans" panose="020B0606030504020204" pitchFamily="34" charset="0"/>
              </a:rPr>
              <a:t> Framework for Sustained Supply Chain: A Triple Bottom Line Approach. </a:t>
            </a:r>
            <a:r>
              <a:rPr lang="en-GB" sz="1100" i="1" dirty="0">
                <a:effectLst/>
                <a:latin typeface="Open Sans" panose="020B0606030504020204" pitchFamily="34" charset="0"/>
                <a:ea typeface="Open Sans" panose="020B0606030504020204" pitchFamily="34" charset="0"/>
                <a:cs typeface="Open Sans" panose="020B0606030504020204" pitchFamily="34" charset="0"/>
              </a:rPr>
              <a:t>2024 ASU International Conference in Emerging Technologies for Sustainability and Intelligent Systems (ICETSIS)</a:t>
            </a:r>
            <a:r>
              <a:rPr lang="en-GB" sz="1100" dirty="0">
                <a:effectLst/>
                <a:latin typeface="Open Sans" panose="020B0606030504020204" pitchFamily="34" charset="0"/>
                <a:ea typeface="Open Sans" panose="020B0606030504020204" pitchFamily="34" charset="0"/>
                <a:cs typeface="Open Sans" panose="020B0606030504020204" pitchFamily="34" charset="0"/>
              </a:rPr>
              <a:t>. https://doi.org/10.1109/icetsis61505.2024.10459683</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Lim, M. A. (2024). Herzberg’s Two-Factor Theory of Motivation and Employee Retention: Basis for Proposed Human Resource Management Guidelines. </a:t>
            </a:r>
            <a:r>
              <a:rPr lang="en-GB" sz="1100" i="1" dirty="0">
                <a:effectLst/>
                <a:latin typeface="Open Sans" panose="020B0606030504020204" pitchFamily="34" charset="0"/>
                <a:ea typeface="Open Sans" panose="020B0606030504020204" pitchFamily="34" charset="0"/>
                <a:cs typeface="Open Sans" panose="020B0606030504020204" pitchFamily="34" charset="0"/>
              </a:rPr>
              <a:t>International Journal of Research Publication and Reviews</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5</a:t>
            </a:r>
            <a:r>
              <a:rPr lang="en-GB" sz="1100" dirty="0">
                <a:effectLst/>
                <a:latin typeface="Open Sans" panose="020B0606030504020204" pitchFamily="34" charset="0"/>
                <a:ea typeface="Open Sans" panose="020B0606030504020204" pitchFamily="34" charset="0"/>
                <a:cs typeface="Open Sans" panose="020B0606030504020204" pitchFamily="34" charset="0"/>
              </a:rPr>
              <a:t>(12), 1125–1133. https://doi.org/10.55248/gengpi.5.1224.3433</a:t>
            </a:r>
          </a:p>
          <a:p>
            <a:pPr marL="457200" marR="0" indent="-457200">
              <a:lnSpc>
                <a:spcPct val="200000"/>
              </a:lnSpc>
              <a:buNone/>
            </a:pPr>
            <a:r>
              <a:rPr lang="en-GB" sz="1100" dirty="0" err="1">
                <a:effectLst/>
                <a:latin typeface="Open Sans" panose="020B0606030504020204" pitchFamily="34" charset="0"/>
                <a:ea typeface="Open Sans" panose="020B0606030504020204" pitchFamily="34" charset="0"/>
                <a:cs typeface="Open Sans" panose="020B0606030504020204" pitchFamily="34" charset="0"/>
              </a:rPr>
              <a:t>Marisda</a:t>
            </a:r>
            <a:r>
              <a:rPr lang="en-GB" sz="1100" dirty="0">
                <a:effectLst/>
                <a:latin typeface="Open Sans" panose="020B0606030504020204" pitchFamily="34" charset="0"/>
                <a:ea typeface="Open Sans" panose="020B0606030504020204" pitchFamily="34" charset="0"/>
                <a:cs typeface="Open Sans" panose="020B0606030504020204" pitchFamily="34" charset="0"/>
              </a:rPr>
              <a:t>, M., Keke, Y., Pratiwi, S., &amp;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Irenita</a:t>
            </a:r>
            <a:r>
              <a:rPr lang="en-GB" sz="1100" dirty="0">
                <a:effectLst/>
                <a:latin typeface="Open Sans" panose="020B0606030504020204" pitchFamily="34" charset="0"/>
                <a:ea typeface="Open Sans" panose="020B0606030504020204" pitchFamily="34" charset="0"/>
                <a:cs typeface="Open Sans" panose="020B0606030504020204" pitchFamily="34" charset="0"/>
              </a:rPr>
              <a:t>, N. (2020). The application of the technology acceptance model (TAM) method for the acceptance of autonomous trucks as logistics delivery services. </a:t>
            </a:r>
            <a:r>
              <a:rPr lang="en-GB" sz="1100" i="1" dirty="0">
                <a:effectLst/>
                <a:latin typeface="Open Sans" panose="020B0606030504020204" pitchFamily="34" charset="0"/>
                <a:ea typeface="Open Sans" panose="020B0606030504020204" pitchFamily="34" charset="0"/>
                <a:cs typeface="Open Sans" panose="020B0606030504020204" pitchFamily="34" charset="0"/>
              </a:rPr>
              <a:t>Advances in Transportation and Logistics Research</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3</a:t>
            </a:r>
            <a:r>
              <a:rPr lang="en-GB" sz="1100" dirty="0">
                <a:effectLst/>
                <a:latin typeface="Open Sans" panose="020B0606030504020204" pitchFamily="34" charset="0"/>
                <a:ea typeface="Open Sans" panose="020B0606030504020204" pitchFamily="34" charset="0"/>
                <a:cs typeface="Open Sans" panose="020B0606030504020204" pitchFamily="34" charset="0"/>
              </a:rPr>
              <a:t>, 766–775. https://doi.org/10.25292/atlr.v3i0.347</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Rahmah, T. L.,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Novianti</a:t>
            </a:r>
            <a:r>
              <a:rPr lang="en-GB" sz="1100" dirty="0">
                <a:effectLst/>
                <a:latin typeface="Open Sans" panose="020B0606030504020204" pitchFamily="34" charset="0"/>
                <a:ea typeface="Open Sans" panose="020B0606030504020204" pitchFamily="34" charset="0"/>
                <a:cs typeface="Open Sans" panose="020B0606030504020204" pitchFamily="34" charset="0"/>
              </a:rPr>
              <a:t>, T., &amp;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Mulyati</a:t>
            </a:r>
            <a:r>
              <a:rPr lang="en-GB" sz="1100" dirty="0">
                <a:effectLst/>
                <a:latin typeface="Open Sans" panose="020B0606030504020204" pitchFamily="34" charset="0"/>
                <a:ea typeface="Open Sans" panose="020B0606030504020204" pitchFamily="34" charset="0"/>
                <a:cs typeface="Open Sans" panose="020B0606030504020204" pitchFamily="34" charset="0"/>
              </a:rPr>
              <a:t>, H. (2025). Analysis of operational risk management in logistic companies: A case study of PT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sugiarto</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jaya</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mandiri</a:t>
            </a:r>
            <a:r>
              <a:rPr lang="en-GB" sz="1100" dirty="0">
                <a:effectLst/>
                <a:latin typeface="Open Sans" panose="020B0606030504020204" pitchFamily="34" charset="0"/>
                <a:ea typeface="Open Sans" panose="020B0606030504020204" pitchFamily="34" charset="0"/>
                <a:cs typeface="Open Sans" panose="020B0606030504020204" pitchFamily="34" charset="0"/>
              </a:rPr>
              <a:t> transport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bogor</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International Journal of Research and Review</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12</a:t>
            </a:r>
            <a:r>
              <a:rPr lang="en-GB" sz="1100" dirty="0">
                <a:effectLst/>
                <a:latin typeface="Open Sans" panose="020B0606030504020204" pitchFamily="34" charset="0"/>
                <a:ea typeface="Open Sans" panose="020B0606030504020204" pitchFamily="34" charset="0"/>
                <a:cs typeface="Open Sans" panose="020B0606030504020204" pitchFamily="34" charset="0"/>
              </a:rPr>
              <a:t>(1), 140–147. https://doi.org/10.52403/ijrr.20250117</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Sinha, M. K., &amp; Mukherjee, K. (2024). The role of transformational leadership for talent retention and engagement. </a:t>
            </a:r>
            <a:r>
              <a:rPr lang="en-GB" sz="1100" i="1" dirty="0" err="1">
                <a:effectLst/>
                <a:latin typeface="Open Sans" panose="020B0606030504020204" pitchFamily="34" charset="0"/>
                <a:ea typeface="Open Sans" panose="020B0606030504020204" pitchFamily="34" charset="0"/>
                <a:cs typeface="Open Sans" panose="020B0606030504020204" pitchFamily="34" charset="0"/>
              </a:rPr>
              <a:t>ShodhKosh</a:t>
            </a:r>
            <a:r>
              <a:rPr lang="en-GB" sz="1100" i="1" dirty="0">
                <a:effectLst/>
                <a:latin typeface="Open Sans" panose="020B0606030504020204" pitchFamily="34" charset="0"/>
                <a:ea typeface="Open Sans" panose="020B0606030504020204" pitchFamily="34" charset="0"/>
                <a:cs typeface="Open Sans" panose="020B0606030504020204" pitchFamily="34" charset="0"/>
              </a:rPr>
              <a:t> Journal of Visual and Performing Arts</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5</a:t>
            </a:r>
            <a:r>
              <a:rPr lang="en-GB" sz="1100" dirty="0">
                <a:effectLst/>
                <a:latin typeface="Open Sans" panose="020B0606030504020204" pitchFamily="34" charset="0"/>
                <a:ea typeface="Open Sans" panose="020B0606030504020204" pitchFamily="34" charset="0"/>
                <a:cs typeface="Open Sans" panose="020B0606030504020204" pitchFamily="34" charset="0"/>
              </a:rPr>
              <a:t>(5). https://doi.org/10.29121/shodhkosh.v5.i5.2024.3915</a:t>
            </a:r>
          </a:p>
          <a:p>
            <a:pPr marL="457200" marR="0" indent="-457200">
              <a:lnSpc>
                <a:spcPct val="200000"/>
              </a:lnSpc>
              <a:buNone/>
            </a:pPr>
            <a:r>
              <a:rPr lang="en-GB" sz="1100" dirty="0" err="1">
                <a:effectLst/>
                <a:latin typeface="Open Sans" panose="020B0606030504020204" pitchFamily="34" charset="0"/>
                <a:ea typeface="Open Sans" panose="020B0606030504020204" pitchFamily="34" charset="0"/>
                <a:cs typeface="Open Sans" panose="020B0606030504020204" pitchFamily="34" charset="0"/>
              </a:rPr>
              <a:t>Sishuwa</a:t>
            </a:r>
            <a:r>
              <a:rPr lang="en-GB" sz="1100" dirty="0">
                <a:effectLst/>
                <a:latin typeface="Open Sans" panose="020B0606030504020204" pitchFamily="34" charset="0"/>
                <a:ea typeface="Open Sans" panose="020B0606030504020204" pitchFamily="34" charset="0"/>
                <a:cs typeface="Open Sans" panose="020B0606030504020204" pitchFamily="34" charset="0"/>
              </a:rPr>
              <a:t>, Y., &amp; Phiri, J. (2020). Factors influencing employee retention in the transport and logistics industry. </a:t>
            </a:r>
            <a:r>
              <a:rPr lang="en-GB" sz="1100" i="1" dirty="0">
                <a:effectLst/>
                <a:latin typeface="Open Sans" panose="020B0606030504020204" pitchFamily="34" charset="0"/>
                <a:ea typeface="Open Sans" panose="020B0606030504020204" pitchFamily="34" charset="0"/>
                <a:cs typeface="Open Sans" panose="020B0606030504020204" pitchFamily="34" charset="0"/>
              </a:rPr>
              <a:t>Open Journal of Social Sciences</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08</a:t>
            </a:r>
            <a:r>
              <a:rPr lang="en-GB" sz="1100" dirty="0">
                <a:effectLst/>
                <a:latin typeface="Open Sans" panose="020B0606030504020204" pitchFamily="34" charset="0"/>
                <a:ea typeface="Open Sans" panose="020B0606030504020204" pitchFamily="34" charset="0"/>
                <a:cs typeface="Open Sans" panose="020B0606030504020204" pitchFamily="34" charset="0"/>
              </a:rPr>
              <a:t>(06), 145–160. https://doi.org/10.4236/jss.2020.86013</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Sultan, M. A., Kramberger, T., Barakat, M., &amp; Ali, A. H. (2023). Barriers to applying last-mile logistics in the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egyptian</a:t>
            </a:r>
            <a:r>
              <a:rPr lang="en-GB" sz="1100" dirty="0">
                <a:effectLst/>
                <a:latin typeface="Open Sans" panose="020B0606030504020204" pitchFamily="34" charset="0"/>
                <a:ea typeface="Open Sans" panose="020B0606030504020204" pitchFamily="34" charset="0"/>
                <a:cs typeface="Open Sans" panose="020B0606030504020204" pitchFamily="34" charset="0"/>
              </a:rPr>
              <a:t> market: An extension of the technology acceptance model. </a:t>
            </a:r>
            <a:r>
              <a:rPr lang="en-GB" sz="1100" i="1" dirty="0">
                <a:effectLst/>
                <a:latin typeface="Open Sans" panose="020B0606030504020204" pitchFamily="34" charset="0"/>
                <a:ea typeface="Open Sans" panose="020B0606030504020204" pitchFamily="34" charset="0"/>
                <a:cs typeface="Open Sans" panose="020B0606030504020204" pitchFamily="34" charset="0"/>
              </a:rPr>
              <a:t>Sustainability</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15</a:t>
            </a:r>
            <a:r>
              <a:rPr lang="en-GB" sz="1100" dirty="0">
                <a:effectLst/>
                <a:latin typeface="Open Sans" panose="020B0606030504020204" pitchFamily="34" charset="0"/>
                <a:ea typeface="Open Sans" panose="020B0606030504020204" pitchFamily="34" charset="0"/>
                <a:cs typeface="Open Sans" panose="020B0606030504020204" pitchFamily="34" charset="0"/>
              </a:rPr>
              <a:t>(17), 12748. https://doi.org/10.3390/su151712748</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Tetteh, J., &amp;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Asumeng</a:t>
            </a:r>
            <a:r>
              <a:rPr lang="en-GB" sz="1100" dirty="0">
                <a:effectLst/>
                <a:latin typeface="Open Sans" panose="020B0606030504020204" pitchFamily="34" charset="0"/>
                <a:ea typeface="Open Sans" panose="020B0606030504020204" pitchFamily="34" charset="0"/>
                <a:cs typeface="Open Sans" panose="020B0606030504020204" pitchFamily="34" charset="0"/>
              </a:rPr>
              <a:t>, M. A. (2022). Succession planning, employee retention and career development programmes in selected organisations in Ghana. </a:t>
            </a:r>
            <a:r>
              <a:rPr lang="en-GB" sz="1100" i="1" dirty="0">
                <a:effectLst/>
                <a:latin typeface="Open Sans" panose="020B0606030504020204" pitchFamily="34" charset="0"/>
                <a:ea typeface="Open Sans" panose="020B0606030504020204" pitchFamily="34" charset="0"/>
                <a:cs typeface="Open Sans" panose="020B0606030504020204" pitchFamily="34" charset="0"/>
              </a:rPr>
              <a:t>African Journal of Management Research</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27</a:t>
            </a:r>
            <a:r>
              <a:rPr lang="en-GB" sz="1100" dirty="0">
                <a:effectLst/>
                <a:latin typeface="Open Sans" panose="020B0606030504020204" pitchFamily="34" charset="0"/>
                <a:ea typeface="Open Sans" panose="020B0606030504020204" pitchFamily="34" charset="0"/>
                <a:cs typeface="Open Sans" panose="020B0606030504020204" pitchFamily="34" charset="0"/>
              </a:rPr>
              <a:t>(1), 151–169. https://doi.org/10.4314/ajmr.v27i1.9</a:t>
            </a:r>
          </a:p>
          <a:p>
            <a:pPr marL="457200" marR="0" indent="-457200">
              <a:lnSpc>
                <a:spcPct val="200000"/>
              </a:lnSpc>
              <a:buNone/>
            </a:pPr>
            <a:r>
              <a:rPr lang="en-GB" sz="1100" dirty="0" err="1">
                <a:effectLst/>
                <a:latin typeface="Open Sans" panose="020B0606030504020204" pitchFamily="34" charset="0"/>
                <a:ea typeface="Open Sans" panose="020B0606030504020204" pitchFamily="34" charset="0"/>
                <a:cs typeface="Open Sans" panose="020B0606030504020204" pitchFamily="34" charset="0"/>
              </a:rPr>
              <a:t>Toktaş</a:t>
            </a:r>
            <a:r>
              <a:rPr lang="en-GB" sz="1100" dirty="0">
                <a:effectLst/>
                <a:latin typeface="Open Sans" panose="020B0606030504020204" pitchFamily="34" charset="0"/>
                <a:ea typeface="Open Sans" panose="020B0606030504020204" pitchFamily="34" charset="0"/>
                <a:cs typeface="Open Sans" panose="020B0606030504020204" pitchFamily="34" charset="0"/>
              </a:rPr>
              <a:t>, D., Ülkü, M. A., &amp; Habib, M. A. (2024). Toward Greener Supply Chains by Decarbonizing City Logistics: A Systematic Literature Review and Research Pathways. </a:t>
            </a:r>
            <a:r>
              <a:rPr lang="en-GB" sz="1100" i="1" dirty="0">
                <a:effectLst/>
                <a:latin typeface="Open Sans" panose="020B0606030504020204" pitchFamily="34" charset="0"/>
                <a:ea typeface="Open Sans" panose="020B0606030504020204" pitchFamily="34" charset="0"/>
                <a:cs typeface="Open Sans" panose="020B0606030504020204" pitchFamily="34" charset="0"/>
              </a:rPr>
              <a:t>Sustainability</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16</a:t>
            </a:r>
            <a:r>
              <a:rPr lang="en-GB" sz="1100" dirty="0">
                <a:effectLst/>
                <a:latin typeface="Open Sans" panose="020B0606030504020204" pitchFamily="34" charset="0"/>
                <a:ea typeface="Open Sans" panose="020B0606030504020204" pitchFamily="34" charset="0"/>
                <a:cs typeface="Open Sans" panose="020B0606030504020204" pitchFamily="34" charset="0"/>
              </a:rPr>
              <a:t>(17), 7516–7516. https://doi.org/10.3390/su16177516</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Tomos, B. A. D., Stamford, L.,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Welfle</a:t>
            </a:r>
            <a:r>
              <a:rPr lang="en-GB" sz="1100" dirty="0">
                <a:effectLst/>
                <a:latin typeface="Open Sans" panose="020B0606030504020204" pitchFamily="34" charset="0"/>
                <a:ea typeface="Open Sans" panose="020B0606030504020204" pitchFamily="34" charset="0"/>
                <a:cs typeface="Open Sans" panose="020B0606030504020204" pitchFamily="34" charset="0"/>
              </a:rPr>
              <a:t>, A., &amp; Larkin, A. (2024). Decarbonising international shipping – A life cycle perspective on alternative fuel options. </a:t>
            </a:r>
            <a:r>
              <a:rPr lang="en-GB" sz="1100" i="1" dirty="0">
                <a:effectLst/>
                <a:latin typeface="Open Sans" panose="020B0606030504020204" pitchFamily="34" charset="0"/>
                <a:ea typeface="Open Sans" panose="020B0606030504020204" pitchFamily="34" charset="0"/>
                <a:cs typeface="Open Sans" panose="020B0606030504020204" pitchFamily="34" charset="0"/>
              </a:rPr>
              <a:t>Energy Conversion and Management</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299</a:t>
            </a:r>
            <a:r>
              <a:rPr lang="en-GB" sz="1100" dirty="0">
                <a:effectLst/>
                <a:latin typeface="Open Sans" panose="020B0606030504020204" pitchFamily="34" charset="0"/>
                <a:ea typeface="Open Sans" panose="020B0606030504020204" pitchFamily="34" charset="0"/>
                <a:cs typeface="Open Sans" panose="020B0606030504020204" pitchFamily="34" charset="0"/>
              </a:rPr>
              <a:t>, 117848. https://doi.org/10.1016/j.enconman.2023.117848</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Tomos, B., Stamford, L.,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Welfle</a:t>
            </a:r>
            <a:r>
              <a:rPr lang="en-GB" sz="1100" dirty="0">
                <a:effectLst/>
                <a:latin typeface="Open Sans" panose="020B0606030504020204" pitchFamily="34" charset="0"/>
                <a:ea typeface="Open Sans" panose="020B0606030504020204" pitchFamily="34" charset="0"/>
                <a:cs typeface="Open Sans" panose="020B0606030504020204" pitchFamily="34" charset="0"/>
              </a:rPr>
              <a:t>, A., &amp; Larkin, A. (2024). Decarbonising international shipping – A life cycle perspective on alternative fuel options. </a:t>
            </a:r>
            <a:r>
              <a:rPr lang="en-GB" sz="1100" i="1" dirty="0">
                <a:effectLst/>
                <a:latin typeface="Open Sans" panose="020B0606030504020204" pitchFamily="34" charset="0"/>
                <a:ea typeface="Open Sans" panose="020B0606030504020204" pitchFamily="34" charset="0"/>
                <a:cs typeface="Open Sans" panose="020B0606030504020204" pitchFamily="34" charset="0"/>
              </a:rPr>
              <a:t>Energy Conversion and Management</a:t>
            </a:r>
            <a:r>
              <a:rPr lang="en-GB" sz="1100" dirty="0">
                <a:effectLst/>
                <a:latin typeface="Open Sans" panose="020B0606030504020204" pitchFamily="34" charset="0"/>
                <a:ea typeface="Open Sans" panose="020B0606030504020204" pitchFamily="34" charset="0"/>
                <a:cs typeface="Open Sans" panose="020B0606030504020204" pitchFamily="34" charset="0"/>
              </a:rPr>
              <a:t>. https://doi.org/10.1016/j.enconman.2023.117848. </a:t>
            </a:r>
          </a:p>
          <a:p>
            <a:pPr marL="457200" marR="0" indent="-457200">
              <a:lnSpc>
                <a:spcPct val="200000"/>
              </a:lnSpc>
              <a:buNone/>
            </a:pPr>
            <a:r>
              <a:rPr lang="en-GB" sz="1100" dirty="0">
                <a:effectLst/>
                <a:latin typeface="Open Sans" panose="020B0606030504020204" pitchFamily="34" charset="0"/>
                <a:ea typeface="Open Sans" panose="020B0606030504020204" pitchFamily="34" charset="0"/>
                <a:cs typeface="Open Sans" panose="020B0606030504020204" pitchFamily="34" charset="0"/>
              </a:rPr>
              <a:t>Xue, X., Li, J., Sun, X., Abdul-Manan, A. F. N., Du, S., Liu, H., Xu, S., &amp; Zhao, M. (2022). Assessing decarbonization pathways of China’s heavy-duty trucks in a well-to-wheels perspective. </a:t>
            </a:r>
            <a:r>
              <a:rPr lang="en-GB" sz="1100" i="1" dirty="0">
                <a:effectLst/>
                <a:latin typeface="Open Sans" panose="020B0606030504020204" pitchFamily="34" charset="0"/>
                <a:ea typeface="Open Sans" panose="020B0606030504020204" pitchFamily="34" charset="0"/>
                <a:cs typeface="Open Sans" panose="020B0606030504020204" pitchFamily="34" charset="0"/>
              </a:rPr>
              <a:t>The International Journal of Life Cycle Assessment</a:t>
            </a:r>
            <a:r>
              <a:rPr lang="en-GB" sz="1100" dirty="0">
                <a:effectLst/>
                <a:latin typeface="Open Sans" panose="020B0606030504020204" pitchFamily="34" charset="0"/>
                <a:ea typeface="Open Sans" panose="020B0606030504020204" pitchFamily="34" charset="0"/>
                <a:cs typeface="Open Sans" panose="020B0606030504020204" pitchFamily="34" charset="0"/>
              </a:rPr>
              <a:t>. https://doi.org/10.1007/s11367-022-02124-y</a:t>
            </a:r>
          </a:p>
          <a:p>
            <a:pPr marL="457200" marR="0" indent="-457200">
              <a:lnSpc>
                <a:spcPct val="200000"/>
              </a:lnSpc>
              <a:buNone/>
            </a:pPr>
            <a:r>
              <a:rPr lang="en-GB" sz="1100" dirty="0" err="1">
                <a:effectLst/>
                <a:latin typeface="Open Sans" panose="020B0606030504020204" pitchFamily="34" charset="0"/>
                <a:ea typeface="Open Sans" panose="020B0606030504020204" pitchFamily="34" charset="0"/>
                <a:cs typeface="Open Sans" panose="020B0606030504020204" pitchFamily="34" charset="0"/>
              </a:rPr>
              <a:t>Xuecheng</a:t>
            </a:r>
            <a:r>
              <a:rPr lang="en-GB" sz="1100" dirty="0">
                <a:effectLst/>
                <a:latin typeface="Open Sans" panose="020B0606030504020204" pitchFamily="34" charset="0"/>
                <a:ea typeface="Open Sans" panose="020B0606030504020204" pitchFamily="34" charset="0"/>
                <a:cs typeface="Open Sans" panose="020B0606030504020204" pitchFamily="34" charset="0"/>
              </a:rPr>
              <a:t>, W., Iqbal, Q., &amp; Saina, B. (2022). Factors affecting employee’s retention: Integration of situational leadership with social exchange theory. </a:t>
            </a:r>
            <a:r>
              <a:rPr lang="en-GB" sz="1100" i="1" dirty="0">
                <a:effectLst/>
                <a:latin typeface="Open Sans" panose="020B0606030504020204" pitchFamily="34" charset="0"/>
                <a:ea typeface="Open Sans" panose="020B0606030504020204" pitchFamily="34" charset="0"/>
                <a:cs typeface="Open Sans" panose="020B0606030504020204" pitchFamily="34" charset="0"/>
              </a:rPr>
              <a:t>Frontiers in Psychology</a:t>
            </a:r>
            <a:r>
              <a:rPr lang="en-GB" sz="1100" dirty="0">
                <a:effectLst/>
                <a:latin typeface="Open Sans" panose="020B0606030504020204" pitchFamily="34" charset="0"/>
                <a:ea typeface="Open Sans" panose="020B0606030504020204" pitchFamily="34" charset="0"/>
                <a:cs typeface="Open Sans" panose="020B0606030504020204" pitchFamily="34" charset="0"/>
              </a:rPr>
              <a:t>, </a:t>
            </a:r>
            <a:r>
              <a:rPr lang="en-GB" sz="1100" i="1" dirty="0">
                <a:effectLst/>
                <a:latin typeface="Open Sans" panose="020B0606030504020204" pitchFamily="34" charset="0"/>
                <a:ea typeface="Open Sans" panose="020B0606030504020204" pitchFamily="34" charset="0"/>
                <a:cs typeface="Open Sans" panose="020B0606030504020204" pitchFamily="34" charset="0"/>
              </a:rPr>
              <a:t>13</a:t>
            </a:r>
            <a:r>
              <a:rPr lang="en-GB" sz="1100" dirty="0">
                <a:effectLst/>
                <a:latin typeface="Open Sans" panose="020B0606030504020204" pitchFamily="34" charset="0"/>
                <a:ea typeface="Open Sans" panose="020B0606030504020204" pitchFamily="34" charset="0"/>
                <a:cs typeface="Open Sans" panose="020B0606030504020204" pitchFamily="34" charset="0"/>
              </a:rPr>
              <a:t>(872105), 1–13. NCBI. https://doi.org/10.3389/fpsyg.2022.872105</a:t>
            </a:r>
          </a:p>
          <a:p>
            <a:pPr marL="457200" marR="0" indent="-457200">
              <a:lnSpc>
                <a:spcPct val="200000"/>
              </a:lnSpc>
            </a:pPr>
            <a:r>
              <a:rPr lang="en-GB" sz="1100" dirty="0">
                <a:effectLst/>
                <a:latin typeface="Open Sans" panose="020B0606030504020204" pitchFamily="34" charset="0"/>
                <a:ea typeface="Open Sans" panose="020B0606030504020204" pitchFamily="34" charset="0"/>
                <a:cs typeface="Open Sans" panose="020B0606030504020204" pitchFamily="34" charset="0"/>
              </a:rPr>
              <a:t>Ybañez, R. (2024) ‘Application of Herzberg’s Two-Factor Theory: Motivational Factors and Hygiene Factors in the Financial Industry’, </a:t>
            </a:r>
            <a:r>
              <a:rPr lang="en-GB" sz="1100" i="1" dirty="0">
                <a:effectLst/>
                <a:latin typeface="Open Sans" panose="020B0606030504020204" pitchFamily="34" charset="0"/>
                <a:ea typeface="Open Sans" panose="020B0606030504020204" pitchFamily="34" charset="0"/>
                <a:cs typeface="Open Sans" panose="020B0606030504020204" pitchFamily="34" charset="0"/>
              </a:rPr>
              <a:t>Journal of Interdisciplinary Perspectives</a:t>
            </a:r>
            <a:r>
              <a:rPr lang="en-GB" sz="1100" dirty="0">
                <a:effectLst/>
                <a:latin typeface="Open Sans" panose="020B0606030504020204" pitchFamily="34" charset="0"/>
                <a:ea typeface="Open Sans" panose="020B0606030504020204" pitchFamily="34" charset="0"/>
                <a:cs typeface="Open Sans" panose="020B0606030504020204" pitchFamily="34" charset="0"/>
              </a:rPr>
              <a:t>., 2(4). </a:t>
            </a:r>
            <a:r>
              <a:rPr lang="en-GB" sz="1100" dirty="0" err="1">
                <a:effectLst/>
                <a:latin typeface="Open Sans" panose="020B0606030504020204" pitchFamily="34" charset="0"/>
                <a:ea typeface="Open Sans" panose="020B0606030504020204" pitchFamily="34" charset="0"/>
                <a:cs typeface="Open Sans" panose="020B0606030504020204" pitchFamily="34" charset="0"/>
              </a:rPr>
              <a:t>doi</a:t>
            </a:r>
            <a:r>
              <a:rPr lang="en-GB" sz="1100" dirty="0">
                <a:effectLst/>
                <a:latin typeface="Open Sans" panose="020B0606030504020204" pitchFamily="34" charset="0"/>
                <a:ea typeface="Open Sans" panose="020B0606030504020204" pitchFamily="34" charset="0"/>
                <a:cs typeface="Open Sans" panose="020B0606030504020204" pitchFamily="34" charset="0"/>
              </a:rPr>
              <a:t>: https://doi.org/10.69569/jip.2024.0055. </a:t>
            </a:r>
          </a:p>
        </p:txBody>
      </p:sp>
    </p:spTree>
    <p:extLst>
      <p:ext uri="{BB962C8B-B14F-4D97-AF65-F5344CB8AC3E}">
        <p14:creationId xmlns="" xmlns:p14="http://schemas.microsoft.com/office/powerpoint/2010/main" val="3870164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3810000" y="3162300"/>
            <a:ext cx="10571275" cy="4800600"/>
            <a:chOff x="0" y="0"/>
            <a:chExt cx="2784204" cy="745012"/>
          </a:xfrm>
        </p:grpSpPr>
        <p:sp>
          <p:nvSpPr>
            <p:cNvPr id="4" name="Freeform 4"/>
            <p:cNvSpPr/>
            <p:nvPr/>
          </p:nvSpPr>
          <p:spPr>
            <a:xfrm>
              <a:off x="0" y="0"/>
              <a:ext cx="2784204" cy="745012"/>
            </a:xfrm>
            <a:custGeom>
              <a:avLst/>
              <a:gdLst/>
              <a:ahLst/>
              <a:cxnLst/>
              <a:rect l="l" t="t" r="r" b="b"/>
              <a:pathLst>
                <a:path w="2784204" h="745012">
                  <a:moveTo>
                    <a:pt x="0" y="0"/>
                  </a:moveTo>
                  <a:lnTo>
                    <a:pt x="2784204" y="0"/>
                  </a:lnTo>
                  <a:lnTo>
                    <a:pt x="2784204" y="745012"/>
                  </a:lnTo>
                  <a:lnTo>
                    <a:pt x="0" y="745012"/>
                  </a:lnTo>
                  <a:close/>
                </a:path>
              </a:pathLst>
            </a:custGeom>
            <a:solidFill>
              <a:srgbClr val="00419B"/>
            </a:solidFill>
          </p:spPr>
        </p:sp>
        <p:sp>
          <p:nvSpPr>
            <p:cNvPr id="5" name="TextBox 5"/>
            <p:cNvSpPr txBox="1"/>
            <p:nvPr/>
          </p:nvSpPr>
          <p:spPr>
            <a:xfrm>
              <a:off x="0" y="-47625"/>
              <a:ext cx="2784204" cy="792637"/>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3962400" y="3390900"/>
            <a:ext cx="10117453" cy="4411464"/>
          </a:xfrm>
          <a:prstGeom prst="rect">
            <a:avLst/>
          </a:prstGeom>
        </p:spPr>
        <p:txBody>
          <a:bodyPr lIns="0" tIns="0" rIns="0" bIns="0" rtlCol="0" anchor="t">
            <a:spAutoFit/>
          </a:bodyPr>
          <a:lstStyle/>
          <a:p>
            <a:pPr algn="ctr">
              <a:lnSpc>
                <a:spcPts val="17209"/>
              </a:lnSpc>
            </a:pPr>
            <a:r>
              <a:rPr lang="en-US" sz="12292" dirty="0">
                <a:solidFill>
                  <a:srgbClr val="FFFFFF"/>
                </a:solidFill>
                <a:latin typeface="Roboto"/>
                <a:ea typeface="Roboto"/>
                <a:cs typeface="Roboto"/>
                <a:sym typeface="Roboto"/>
              </a:rPr>
              <a:t>THANK </a:t>
            </a:r>
            <a:r>
              <a:rPr lang="en-US" sz="12292" dirty="0" smtClean="0">
                <a:solidFill>
                  <a:srgbClr val="FFFFFF"/>
                </a:solidFill>
                <a:latin typeface="Roboto"/>
                <a:ea typeface="Roboto"/>
                <a:cs typeface="Roboto"/>
                <a:sym typeface="Roboto"/>
              </a:rPr>
              <a:t>YOU</a:t>
            </a:r>
          </a:p>
          <a:p>
            <a:pPr algn="ctr">
              <a:lnSpc>
                <a:spcPts val="17209"/>
              </a:lnSpc>
            </a:pPr>
            <a:r>
              <a:rPr lang="en-GB" sz="15000" dirty="0" smtClean="0">
                <a:solidFill>
                  <a:srgbClr val="FFFFFF"/>
                </a:solidFill>
                <a:latin typeface="Roboto"/>
                <a:ea typeface="Roboto"/>
                <a:cs typeface="Roboto"/>
                <a:sym typeface="Roboto"/>
              </a:rPr>
              <a:t>Q..?</a:t>
            </a:r>
            <a:endParaRPr lang="en-US" sz="15000" dirty="0">
              <a:solidFill>
                <a:srgbClr val="FFFFFF"/>
              </a:solidFill>
              <a:latin typeface="Roboto"/>
              <a:ea typeface="Roboto"/>
              <a:cs typeface="Roboto"/>
              <a:sym typeface="Roboto"/>
            </a:endParaRPr>
          </a:p>
        </p:txBody>
      </p:sp>
      <p:sp>
        <p:nvSpPr>
          <p:cNvPr id="7" name="Freeform 7"/>
          <p:cNvSpPr/>
          <p:nvPr/>
        </p:nvSpPr>
        <p:spPr>
          <a:xfrm rot="5400000" flipV="1">
            <a:off x="13952531" y="5857966"/>
            <a:ext cx="4603432" cy="5143500"/>
          </a:xfrm>
          <a:custGeom>
            <a:avLst/>
            <a:gdLst/>
            <a:ahLst/>
            <a:cxnLst/>
            <a:rect l="l" t="t" r="r" b="b"/>
            <a:pathLst>
              <a:path w="4603432" h="5143500">
                <a:moveTo>
                  <a:pt x="0" y="5143500"/>
                </a:moveTo>
                <a:lnTo>
                  <a:pt x="4603432" y="5143500"/>
                </a:lnTo>
                <a:lnTo>
                  <a:pt x="4603432" y="0"/>
                </a:lnTo>
                <a:lnTo>
                  <a:pt x="0" y="0"/>
                </a:lnTo>
                <a:lnTo>
                  <a:pt x="0" y="514350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
        <p:nvSpPr>
          <p:cNvPr id="8" name="Freeform 8"/>
          <p:cNvSpPr/>
          <p:nvPr/>
        </p:nvSpPr>
        <p:spPr>
          <a:xfrm rot="5400000" flipH="1">
            <a:off x="-174399" y="-581432"/>
            <a:ext cx="4603432" cy="5143500"/>
          </a:xfrm>
          <a:custGeom>
            <a:avLst/>
            <a:gdLst/>
            <a:ahLst/>
            <a:cxnLst/>
            <a:rect l="l" t="t" r="r" b="b"/>
            <a:pathLst>
              <a:path w="4603432" h="5143500">
                <a:moveTo>
                  <a:pt x="4603433" y="0"/>
                </a:moveTo>
                <a:lnTo>
                  <a:pt x="0" y="0"/>
                </a:lnTo>
                <a:lnTo>
                  <a:pt x="0" y="5143500"/>
                </a:lnTo>
                <a:lnTo>
                  <a:pt x="4603433" y="5143500"/>
                </a:lnTo>
                <a:lnTo>
                  <a:pt x="4603433" y="0"/>
                </a:lnTo>
                <a:close/>
              </a:path>
            </a:pathLst>
          </a:custGeom>
          <a:blipFill>
            <a:blip r:embed="rId3" cstate="print">
              <a:extLst>
                <a:ext uri="{96DAC541-7B7A-43D3-8B79-37D633B846F1}">
                  <asvg:svgBlip xmlns="" xmlns:asvg="http://schemas.microsoft.com/office/drawing/2016/SVG/main" r:embed="rId4"/>
                </a:ext>
              </a:extLst>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747</TotalTime>
  <Words>2134</Words>
  <PresentationFormat>Custom</PresentationFormat>
  <Paragraphs>111</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Roboto Bold</vt:lpstr>
      <vt:lpstr>Roboto</vt:lpstr>
      <vt:lpstr>Open Sans</vt:lpstr>
      <vt:lpstr>Wingdings</vt:lpstr>
      <vt:lpstr>Symbol</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JAVED</dc:creator>
  <cp:lastModifiedBy>JAVED</cp:lastModifiedBy>
  <cp:revision>2</cp:revision>
  <dcterms:created xsi:type="dcterms:W3CDTF">2006-08-16T00:00:00Z</dcterms:created>
  <dcterms:modified xsi:type="dcterms:W3CDTF">2025-05-20T14:16:36Z</dcterms:modified>
  <dc:identifier>DAGmlRx-A80</dc:identifier>
</cp:coreProperties>
</file>