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26" r:id="rId4"/>
    <p:sldMasterId id="2147484869" r:id="rId5"/>
  </p:sldMasterIdLst>
  <p:notesMasterIdLst>
    <p:notesMasterId r:id="rId21"/>
  </p:notesMasterIdLst>
  <p:handoutMasterIdLst>
    <p:handoutMasterId r:id="rId22"/>
  </p:handoutMasterIdLst>
  <p:sldIdLst>
    <p:sldId id="331" r:id="rId6"/>
    <p:sldId id="447" r:id="rId7"/>
    <p:sldId id="1301" r:id="rId8"/>
    <p:sldId id="1297" r:id="rId9"/>
    <p:sldId id="1299" r:id="rId10"/>
    <p:sldId id="403" r:id="rId11"/>
    <p:sldId id="1291" r:id="rId12"/>
    <p:sldId id="1300" r:id="rId13"/>
    <p:sldId id="1211" r:id="rId14"/>
    <p:sldId id="448" r:id="rId15"/>
    <p:sldId id="432" r:id="rId16"/>
    <p:sldId id="390" r:id="rId17"/>
    <p:sldId id="391" r:id="rId18"/>
    <p:sldId id="443" r:id="rId19"/>
    <p:sldId id="436" r:id="rId2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E7CCF4-3737-4370-8DF4-DB0E09185872}" v="317" dt="2024-03-13T11:58:01.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65089" autoAdjust="0"/>
  </p:normalViewPr>
  <p:slideViewPr>
    <p:cSldViewPr showGuides="1">
      <p:cViewPr>
        <p:scale>
          <a:sx n="80" d="100"/>
          <a:sy n="80" d="100"/>
        </p:scale>
        <p:origin x="2436" y="-4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3/12/2024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95459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3/12/2024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0034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3/12/2024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28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3/12/2024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76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3/12/2024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9706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3/12/2024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6940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3/12/2024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0802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3/12/2024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5991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3/12/2024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8761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3/12/2024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5201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3/12/2024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6364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3288501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1698665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BBF10501-945D-43AF-BF6F-0FE526563D3A}" type="slidenum">
              <a:rPr lang="en-GB" altLang="en-US" smtClean="0"/>
              <a:pPr>
                <a:defRPr/>
              </a:pPr>
              <a:t>‹#›</a:t>
            </a:fld>
            <a:endParaRPr lang="en-GB" altLang="en-US"/>
          </a:p>
        </p:txBody>
      </p:sp>
    </p:spTree>
    <p:extLst>
      <p:ext uri="{BB962C8B-B14F-4D97-AF65-F5344CB8AC3E}">
        <p14:creationId xmlns:p14="http://schemas.microsoft.com/office/powerpoint/2010/main" val="1024081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2A2D1FC4-343E-40E0-885C-2B093CC69763}" type="slidenum">
              <a:rPr lang="en-GB" altLang="en-US" smtClean="0"/>
              <a:pPr>
                <a:defRPr/>
              </a:pPr>
              <a:t>‹#›</a:t>
            </a:fld>
            <a:endParaRPr lang="en-GB" altLang="en-US"/>
          </a:p>
        </p:txBody>
      </p:sp>
    </p:spTree>
    <p:extLst>
      <p:ext uri="{BB962C8B-B14F-4D97-AF65-F5344CB8AC3E}">
        <p14:creationId xmlns:p14="http://schemas.microsoft.com/office/powerpoint/2010/main" val="1301898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17A7E45C-71B8-4C4A-B131-0C67A51C03AA}" type="slidenum">
              <a:rPr lang="en-GB" altLang="en-US" smtClean="0"/>
              <a:pPr>
                <a:defRPr/>
              </a:pPr>
              <a:t>‹#›</a:t>
            </a:fld>
            <a:endParaRPr lang="en-GB" altLang="en-US"/>
          </a:p>
        </p:txBody>
      </p:sp>
    </p:spTree>
    <p:extLst>
      <p:ext uri="{BB962C8B-B14F-4D97-AF65-F5344CB8AC3E}">
        <p14:creationId xmlns:p14="http://schemas.microsoft.com/office/powerpoint/2010/main" val="923089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1FDC438-E651-4A6B-8C50-15A8467CF880}" type="slidenum">
              <a:rPr lang="en-GB" altLang="en-US" smtClean="0"/>
              <a:pPr>
                <a:defRPr/>
              </a:pPr>
              <a:t>‹#›</a:t>
            </a:fld>
            <a:endParaRPr lang="en-GB" altLang="en-US"/>
          </a:p>
        </p:txBody>
      </p:sp>
    </p:spTree>
    <p:extLst>
      <p:ext uri="{BB962C8B-B14F-4D97-AF65-F5344CB8AC3E}">
        <p14:creationId xmlns:p14="http://schemas.microsoft.com/office/powerpoint/2010/main" val="32579970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a:t>CH2009</a:t>
            </a:r>
          </a:p>
        </p:txBody>
      </p:sp>
      <p:sp>
        <p:nvSpPr>
          <p:cNvPr id="9" name="Slide Number Placeholder 8"/>
          <p:cNvSpPr>
            <a:spLocks noGrp="1"/>
          </p:cNvSpPr>
          <p:nvPr>
            <p:ph type="sldNum" sz="quarter" idx="12"/>
          </p:nvPr>
        </p:nvSpPr>
        <p:spPr/>
        <p:txBody>
          <a:bodyPr/>
          <a:lstStyle/>
          <a:p>
            <a:pPr>
              <a:defRPr/>
            </a:pPr>
            <a:fld id="{6F7AF0B1-73C7-41D4-895C-053E83B76939}" type="slidenum">
              <a:rPr lang="en-GB" altLang="en-US" smtClean="0"/>
              <a:pPr>
                <a:defRPr/>
              </a:pPr>
              <a:t>‹#›</a:t>
            </a:fld>
            <a:endParaRPr lang="en-GB" altLang="en-US"/>
          </a:p>
        </p:txBody>
      </p:sp>
    </p:spTree>
    <p:extLst>
      <p:ext uri="{BB962C8B-B14F-4D97-AF65-F5344CB8AC3E}">
        <p14:creationId xmlns:p14="http://schemas.microsoft.com/office/powerpoint/2010/main" val="1357891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a:t>CH2009</a:t>
            </a:r>
          </a:p>
        </p:txBody>
      </p:sp>
      <p:sp>
        <p:nvSpPr>
          <p:cNvPr id="5" name="Slide Number Placeholder 4"/>
          <p:cNvSpPr>
            <a:spLocks noGrp="1"/>
          </p:cNvSpPr>
          <p:nvPr>
            <p:ph type="sldNum" sz="quarter" idx="12"/>
          </p:nvPr>
        </p:nvSpPr>
        <p:spPr/>
        <p:txBody>
          <a:bodyPr/>
          <a:lstStyle/>
          <a:p>
            <a:pPr>
              <a:defRPr/>
            </a:pPr>
            <a:fld id="{1D677BDB-2D3D-4A89-86AB-36809887CB54}" type="slidenum">
              <a:rPr lang="en-GB" altLang="en-US" smtClean="0"/>
              <a:pPr>
                <a:defRPr/>
              </a:pPr>
              <a:t>‹#›</a:t>
            </a:fld>
            <a:endParaRPr lang="en-GB" altLang="en-US"/>
          </a:p>
        </p:txBody>
      </p:sp>
    </p:spTree>
    <p:extLst>
      <p:ext uri="{BB962C8B-B14F-4D97-AF65-F5344CB8AC3E}">
        <p14:creationId xmlns:p14="http://schemas.microsoft.com/office/powerpoint/2010/main" val="31986439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a:t>CH2009</a:t>
            </a:r>
          </a:p>
        </p:txBody>
      </p:sp>
      <p:sp>
        <p:nvSpPr>
          <p:cNvPr id="4" name="Slide Number Placeholder 3"/>
          <p:cNvSpPr>
            <a:spLocks noGrp="1"/>
          </p:cNvSpPr>
          <p:nvPr>
            <p:ph type="sldNum" sz="quarter" idx="12"/>
          </p:nvPr>
        </p:nvSpPr>
        <p:spPr/>
        <p:txBody>
          <a:bodyPr/>
          <a:lstStyle/>
          <a:p>
            <a:pPr>
              <a:defRPr/>
            </a:pPr>
            <a:fld id="{BDCFD96D-E5EF-491A-AD5D-CE2EC92F372F}" type="slidenum">
              <a:rPr lang="en-GB" altLang="en-US" smtClean="0"/>
              <a:pPr>
                <a:defRPr/>
              </a:pPr>
              <a:t>‹#›</a:t>
            </a:fld>
            <a:endParaRPr lang="en-GB" altLang="en-US"/>
          </a:p>
        </p:txBody>
      </p:sp>
    </p:spTree>
    <p:extLst>
      <p:ext uri="{BB962C8B-B14F-4D97-AF65-F5344CB8AC3E}">
        <p14:creationId xmlns:p14="http://schemas.microsoft.com/office/powerpoint/2010/main" val="51827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782F6C2-7DDE-4621-98B7-51A446788DFE}" type="slidenum">
              <a:rPr lang="en-GB" altLang="en-US" smtClean="0"/>
              <a:pPr>
                <a:defRPr/>
              </a:pPr>
              <a:t>‹#›</a:t>
            </a:fld>
            <a:endParaRPr lang="en-GB" altLang="en-US"/>
          </a:p>
        </p:txBody>
      </p:sp>
    </p:spTree>
    <p:extLst>
      <p:ext uri="{BB962C8B-B14F-4D97-AF65-F5344CB8AC3E}">
        <p14:creationId xmlns:p14="http://schemas.microsoft.com/office/powerpoint/2010/main" val="190073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436AA968-6ABE-4FDA-BC86-0DA0E6820E29}" type="slidenum">
              <a:rPr lang="en-GB" altLang="en-US" smtClean="0"/>
              <a:pPr>
                <a:defRPr/>
              </a:pPr>
              <a:t>‹#›</a:t>
            </a:fld>
            <a:endParaRPr lang="en-GB" altLang="en-US"/>
          </a:p>
        </p:txBody>
      </p:sp>
    </p:spTree>
    <p:extLst>
      <p:ext uri="{BB962C8B-B14F-4D97-AF65-F5344CB8AC3E}">
        <p14:creationId xmlns:p14="http://schemas.microsoft.com/office/powerpoint/2010/main" val="12250151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E20F3765-C88C-4452-9317-D4315E16939C}" type="slidenum">
              <a:rPr lang="en-GB" altLang="en-US" smtClean="0"/>
              <a:pPr>
                <a:defRPr/>
              </a:pPr>
              <a:t>‹#›</a:t>
            </a:fld>
            <a:endParaRPr lang="en-GB" altLang="en-US"/>
          </a:p>
        </p:txBody>
      </p:sp>
    </p:spTree>
    <p:extLst>
      <p:ext uri="{BB962C8B-B14F-4D97-AF65-F5344CB8AC3E}">
        <p14:creationId xmlns:p14="http://schemas.microsoft.com/office/powerpoint/2010/main" val="1559349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86CE340F-A42E-4253-8F90-F6843914E5ED}" type="slidenum">
              <a:rPr lang="en-GB" altLang="en-US" smtClean="0"/>
              <a:pPr>
                <a:defRPr/>
              </a:pPr>
              <a:t>‹#›</a:t>
            </a:fld>
            <a:endParaRPr lang="en-GB" altLang="en-US"/>
          </a:p>
        </p:txBody>
      </p:sp>
    </p:spTree>
    <p:extLst>
      <p:ext uri="{BB962C8B-B14F-4D97-AF65-F5344CB8AC3E}">
        <p14:creationId xmlns:p14="http://schemas.microsoft.com/office/powerpoint/2010/main" val="27633427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3333" y="722313"/>
            <a:ext cx="11516784"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38151" y="1941513"/>
            <a:ext cx="53699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011334" y="1941513"/>
            <a:ext cx="53721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37036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3/12/2024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90975757"/>
      </p:ext>
    </p:extLst>
  </p:cSld>
  <p:clrMap bg1="lt1" tx1="dk1" bg2="lt2" tx2="dk2" accent1="accent1" accent2="accent2" accent3="accent3" accent4="accent4" accent5="accent5" accent6="accent6" hlink="hlink" folHlink="folHlink"/>
  <p:sldLayoutIdLst>
    <p:sldLayoutId id="2147484827" r:id="rId1"/>
    <p:sldLayoutId id="2147484828" r:id="rId2"/>
    <p:sldLayoutId id="2147484829" r:id="rId3"/>
    <p:sldLayoutId id="2147484830" r:id="rId4"/>
    <p:sldLayoutId id="2147484831" r:id="rId5"/>
    <p:sldLayoutId id="2147484832" r:id="rId6"/>
    <p:sldLayoutId id="2147484833" r:id="rId7"/>
    <p:sldLayoutId id="2147484834" r:id="rId8"/>
    <p:sldLayoutId id="2147484835" r:id="rId9"/>
    <p:sldLayoutId id="2147484836" r:id="rId10"/>
    <p:sldLayoutId id="2147484837" r:id="rId11"/>
    <p:sldLayoutId id="2147484838" r:id="rId12"/>
    <p:sldLayoutId id="2147484839"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3/12/2024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21632483"/>
      </p:ext>
    </p:extLst>
  </p:cSld>
  <p:clrMap bg1="lt1" tx1="dk1" bg2="lt2" tx2="dk2" accent1="accent1" accent2="accent2" accent3="accent3" accent4="accent4" accent5="accent5" accent6="accent6" hlink="hlink" folHlink="folHlink"/>
  <p:sldLayoutIdLst>
    <p:sldLayoutId id="2147484870" r:id="rId1"/>
    <p:sldLayoutId id="2147484871" r:id="rId2"/>
    <p:sldLayoutId id="2147484872" r:id="rId3"/>
    <p:sldLayoutId id="2147484873" r:id="rId4"/>
    <p:sldLayoutId id="2147484874" r:id="rId5"/>
    <p:sldLayoutId id="2147484875" r:id="rId6"/>
    <p:sldLayoutId id="2147484876" r:id="rId7"/>
    <p:sldLayoutId id="2147484877" r:id="rId8"/>
    <p:sldLayoutId id="2147484878" r:id="rId9"/>
    <p:sldLayoutId id="2147484879" r:id="rId10"/>
    <p:sldLayoutId id="2147484880" r:id="rId11"/>
    <p:sldLayoutId id="2147484882"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adlet.com/aflatley2/rewilding-and-sustainable-farming-can-we-have-blissful-co-ex-5d1s38yp1jaytz9o"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ellenmacarthurfoundation.org/topics/food/overview?gad_source=1&amp;gclid=Cj0KCQjw-r-vBhC-ARIsAGgUO2DobFQn-OwwKNMI4-pokyniomgTAJWKysS5iIuHC9XtEClQgOUGRkEaAqZ8EALw_wcB" TargetMode="Externa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hyperlink" Target="https://www.ellenmacarthurfoundation.org/the-big-food-redesign-challenge/overview" TargetMode="External"/><Relationship Id="rId2" Type="http://schemas.openxmlformats.org/officeDocument/2006/relationships/image" Target="../media/image3.jpeg"/><Relationship Id="rId1" Type="http://schemas.openxmlformats.org/officeDocument/2006/relationships/slideLayout" Target="../slideLayouts/slideLayout25.xml"/><Relationship Id="rId4" Type="http://schemas.openxmlformats.org/officeDocument/2006/relationships/hyperlink" Target="https://www.ellenmacarthurfoundation.org/articles/is-your-food-brand-serving-the-planet"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padlet.com/aflatley2/rewilding-and-sustainable-farming-can-we-have-blissful-co-ex-5d1s38yp1jaytz9o" TargetMode="Externa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gov.wales/sustainable-farming-scheme-guide" TargetMode="Externa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wales/sustainable-farming-scheme-guide" TargetMode="Externa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hyperlink" Target="https://naturalresources.wales/evidence-and-data/research-and-reports/state-of-natural-resources-report-sonarr-for-wales-2020/sonarr2020-downloads/?lang=en" TargetMode="External"/><Relationship Id="rId2" Type="http://schemas.openxmlformats.org/officeDocument/2006/relationships/hyperlink" Target="https://naturalresources.wales/media/695923/sonarr2020-executive-summary.pdf" TargetMode="External"/><Relationship Id="rId1" Type="http://schemas.openxmlformats.org/officeDocument/2006/relationships/slideLayout" Target="../slideLayouts/slideLayout25.xml"/><Relationship Id="rId5" Type="http://schemas.openxmlformats.org/officeDocument/2006/relationships/image" Target="../media/image10.png"/><Relationship Id="rId4" Type="http://schemas.openxmlformats.org/officeDocument/2006/relationships/hyperlink" Target="https://www.gov.wales/sites/default/files/consultations/2023-12/sustainable-farming-scheme-Integrated-impact-assessment.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wales/sites/default/files/publications/2021-02/future-wales-the-national-plan-2040.pdf" TargetMode="External"/><Relationship Id="rId7" Type="http://schemas.openxmlformats.org/officeDocument/2006/relationships/hyperlink" Target="https://www.gov.wales/sites/default/files/consultations/2023-12/potential-economic-effects-of-the-scheme-phase-4-universal-actions-modelling-results.pdf" TargetMode="External"/><Relationship Id="rId2" Type="http://schemas.openxmlformats.org/officeDocument/2006/relationships/audio" Target="../media/audio1.wav"/><Relationship Id="rId1" Type="http://schemas.openxmlformats.org/officeDocument/2006/relationships/slideLayout" Target="../slideLayouts/slideLayout15.xml"/><Relationship Id="rId6" Type="http://schemas.openxmlformats.org/officeDocument/2006/relationships/hyperlink" Target="https://moodle.uwtsd.ac.uk/mod/resource/view.php?id=567366&amp;forceview=1" TargetMode="External"/><Relationship Id="rId5" Type="http://schemas.openxmlformats.org/officeDocument/2006/relationships/image" Target="../media/image11.png"/><Relationship Id="rId4" Type="http://schemas.openxmlformats.org/officeDocument/2006/relationships/hyperlink" Target="https://www.nfu-cymru.org.uk/en/news-and-information/anger-at-shocking-scenario-projected-by-impact-assessment-on-sustainable-farming-sche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Wellies outside Senedd building">
            <a:extLst>
              <a:ext uri="{FF2B5EF4-FFF2-40B4-BE49-F238E27FC236}">
                <a16:creationId xmlns:a16="http://schemas.microsoft.com/office/drawing/2014/main" id="{0CAC62E4-070A-9641-4B06-525C73E1D8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 y="20848"/>
            <a:ext cx="12201588" cy="6851478"/>
          </a:xfrm>
          <a:prstGeom prst="rect">
            <a:avLst/>
          </a:prstGeom>
          <a:noFill/>
          <a:extLst>
            <a:ext uri="{909E8E84-426E-40DD-AFC4-6F175D3DCCD1}">
              <a14:hiddenFill xmlns:a14="http://schemas.microsoft.com/office/drawing/2010/main">
                <a:solidFill>
                  <a:srgbClr val="FFFFFF"/>
                </a:solidFill>
              </a14:hiddenFill>
            </a:ext>
          </a:extLst>
        </p:spPr>
      </p:pic>
      <p:sp>
        <p:nvSpPr>
          <p:cNvPr id="98" name="Rectangle 89">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4283" y="5373216"/>
            <a:ext cx="10773020" cy="1826024"/>
          </a:xfrm>
        </p:spPr>
        <p:txBody>
          <a:bodyPr vert="horz" lIns="91440" tIns="45720" rIns="91440" bIns="45720" rtlCol="0" anchor="t">
            <a:noAutofit/>
          </a:bodyPr>
          <a:lstStyle/>
          <a:p>
            <a:pPr algn="l"/>
            <a:r>
              <a:rPr lang="en-US" sz="4400" b="1" dirty="0">
                <a:solidFill>
                  <a:srgbClr val="FFFFFF"/>
                </a:solidFill>
                <a:latin typeface="Neue Haas Grotesk Text Pro" panose="020B0504020202020204" pitchFamily="34" charset="0"/>
              </a:rPr>
              <a:t>Conservation in Farming and Food</a:t>
            </a:r>
            <a:br>
              <a:rPr lang="en-US" sz="4400" b="1" dirty="0">
                <a:solidFill>
                  <a:srgbClr val="FFFFFF"/>
                </a:solidFill>
              </a:rPr>
            </a:br>
            <a:endParaRPr lang="en-US" sz="4400" b="1" kern="1200" dirty="0">
              <a:solidFill>
                <a:srgbClr val="FFFFFF"/>
              </a:solidFill>
            </a:endParaRPr>
          </a:p>
        </p:txBody>
      </p:sp>
      <p:sp>
        <p:nvSpPr>
          <p:cNvPr id="99" name="Rectangle 91">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0" name="Straight Connector 93">
            <a:extLst>
              <a:ext uri="{FF2B5EF4-FFF2-40B4-BE49-F238E27FC236}">
                <a16:creationId xmlns:a16="http://schemas.microsoft.com/office/drawing/2014/main" id="{AAD8FE22-3C2B-14C8-0911-42395B05E0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7596" y="5188810"/>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 name="Picture 2" descr="A black background with white text&#10;&#10;Description automatically generated">
            <a:extLst>
              <a:ext uri="{FF2B5EF4-FFF2-40B4-BE49-F238E27FC236}">
                <a16:creationId xmlns:a16="http://schemas.microsoft.com/office/drawing/2014/main" id="{C75F4DC1-F83A-F315-39FC-1C13A33A6445}"/>
              </a:ext>
            </a:extLst>
          </p:cNvPr>
          <p:cNvPicPr>
            <a:picLocks noChangeAspect="1"/>
          </p:cNvPicPr>
          <p:nvPr/>
        </p:nvPicPr>
        <p:blipFill>
          <a:blip r:embed="rId3"/>
          <a:stretch>
            <a:fillRect/>
          </a:stretch>
        </p:blipFill>
        <p:spPr>
          <a:xfrm>
            <a:off x="335360" y="188640"/>
            <a:ext cx="2376013" cy="1098906"/>
          </a:xfrm>
          <a:prstGeom prst="rect">
            <a:avLst/>
          </a:prstGeom>
        </p:spPr>
      </p:pic>
      <p:sp>
        <p:nvSpPr>
          <p:cNvPr id="5" name="TextBox 4">
            <a:extLst>
              <a:ext uri="{FF2B5EF4-FFF2-40B4-BE49-F238E27FC236}">
                <a16:creationId xmlns:a16="http://schemas.microsoft.com/office/drawing/2014/main" id="{725414CB-F069-F136-2F32-200E0E04FEDD}"/>
              </a:ext>
            </a:extLst>
          </p:cNvPr>
          <p:cNvSpPr txBox="1"/>
          <p:nvPr/>
        </p:nvSpPr>
        <p:spPr>
          <a:xfrm>
            <a:off x="9336360" y="376455"/>
            <a:ext cx="3797541" cy="723275"/>
          </a:xfrm>
          <a:prstGeom prst="rect">
            <a:avLst/>
          </a:prstGeom>
          <a:noFill/>
        </p:spPr>
        <p:txBody>
          <a:bodyPr wrap="square">
            <a:spAutoFit/>
          </a:bodyPr>
          <a:lstStyle/>
          <a:p>
            <a:pPr marL="0" indent="0">
              <a:spcAft>
                <a:spcPts val="600"/>
              </a:spcAft>
              <a:buNone/>
            </a:pPr>
            <a:r>
              <a:rPr lang="en-GB" sz="1800" b="1" dirty="0">
                <a:solidFill>
                  <a:schemeClr val="bg1"/>
                </a:solidFill>
                <a:effectLst/>
                <a:latin typeface="Neue Haas Grotesk Text Pro" panose="020B0504020202020204" pitchFamily="34" charset="0"/>
                <a:ea typeface="Times New Roman" panose="02020603050405020304" pitchFamily="18" charset="0"/>
                <a:cs typeface="Arial" panose="020B0604020202020204" pitchFamily="34" charset="0"/>
              </a:rPr>
              <a:t>Alissa Flatley </a:t>
            </a:r>
          </a:p>
          <a:p>
            <a:pPr marL="0" indent="0">
              <a:spcAft>
                <a:spcPts val="600"/>
              </a:spcAft>
              <a:buNone/>
            </a:pPr>
            <a:r>
              <a:rPr lang="en-GB" b="1" dirty="0">
                <a:solidFill>
                  <a:schemeClr val="bg1"/>
                </a:solidFill>
                <a:latin typeface="Neue Haas Grotesk Text Pro" panose="020B0504020202020204" pitchFamily="34" charset="0"/>
                <a:ea typeface="Times New Roman" panose="02020603050405020304" pitchFamily="18" charset="0"/>
                <a:cs typeface="Arial" panose="020B0604020202020204" pitchFamily="34" charset="0"/>
              </a:rPr>
              <a:t>a.flatley@uwtsd.ac.uk</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2FB256E-0E17-D9A4-6612-0C946002ACEB}"/>
              </a:ext>
            </a:extLst>
          </p:cNvPr>
          <p:cNvSpPr txBox="1"/>
          <p:nvPr/>
        </p:nvSpPr>
        <p:spPr>
          <a:xfrm>
            <a:off x="734512" y="6021288"/>
            <a:ext cx="6570482" cy="584775"/>
          </a:xfrm>
          <a:prstGeom prst="rect">
            <a:avLst/>
          </a:prstGeom>
          <a:noFill/>
        </p:spPr>
        <p:txBody>
          <a:bodyPr wrap="square">
            <a:spAutoFit/>
          </a:bodyPr>
          <a:lstStyle/>
          <a:p>
            <a:r>
              <a:rPr lang="en-US" sz="3200" dirty="0">
                <a:solidFill>
                  <a:schemeClr val="bg2">
                    <a:lumMod val="75000"/>
                  </a:schemeClr>
                </a:solidFill>
              </a:rPr>
              <a:t>(ACBA7007)</a:t>
            </a:r>
            <a:endParaRPr lang="en-GB" sz="3200" dirty="0">
              <a:solidFill>
                <a:schemeClr val="bg2">
                  <a:lumMod val="75000"/>
                </a:schemeClr>
              </a:solidFill>
            </a:endParaRPr>
          </a:p>
        </p:txBody>
      </p:sp>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GB" sz="5200" b="1"/>
              <a:t>Lecture Outline</a:t>
            </a:r>
            <a:endParaRPr lang="en-GB" sz="5200" b="1" dirty="0"/>
          </a:p>
        </p:txBody>
      </p:sp>
      <p:sp>
        <p:nvSpPr>
          <p:cNvPr id="3" name="Content Placeholder 2"/>
          <p:cNvSpPr>
            <a:spLocks/>
          </p:cNvSpPr>
          <p:nvPr/>
        </p:nvSpPr>
        <p:spPr>
          <a:xfrm>
            <a:off x="1279021" y="4154379"/>
            <a:ext cx="9859373" cy="1410123"/>
          </a:xfrm>
          <a:prstGeom prst="rect">
            <a:avLst/>
          </a:prstGeom>
        </p:spPr>
        <p:txBody>
          <a:bodyPr anchor="ctr">
            <a:normAutofit/>
          </a:bodyPr>
          <a:lstStyle/>
          <a:p>
            <a:pPr defTabSz="425196">
              <a:spcAft>
                <a:spcPts val="600"/>
              </a:spcAft>
            </a:pPr>
            <a:endParaRPr lang="en-GB" sz="2400" dirty="0"/>
          </a:p>
        </p:txBody>
      </p:sp>
      <p:sp>
        <p:nvSpPr>
          <p:cNvPr id="4" name="Slide Number Placeholder 3"/>
          <p:cNvSpPr>
            <a:spLocks/>
          </p:cNvSpPr>
          <p:nvPr/>
        </p:nvSpPr>
        <p:spPr>
          <a:xfrm>
            <a:off x="8536503" y="5840355"/>
            <a:ext cx="2561865" cy="340989"/>
          </a:xfrm>
          <a:prstGeom prst="rect">
            <a:avLst/>
          </a:prstGeom>
        </p:spPr>
        <p:txBody>
          <a:bodyPr>
            <a:normAutofit/>
          </a:bodyPr>
          <a:lstStyle/>
          <a:p>
            <a:pPr defTabSz="425196">
              <a:lnSpc>
                <a:spcPct val="90000"/>
              </a:lnSpc>
              <a:spcAft>
                <a:spcPts val="558"/>
              </a:spcAft>
              <a:defRPr/>
            </a:pPr>
            <a:fld id="{2A2D1FC4-343E-40E0-885C-2B093CC69763}" type="slidenum">
              <a:rPr lang="en-GB" altLang="en-US" sz="1674" kern="1200">
                <a:solidFill>
                  <a:srgbClr val="555555"/>
                </a:solidFill>
                <a:latin typeface="+mn-lt"/>
                <a:ea typeface="+mn-ea"/>
                <a:cs typeface="+mn-cs"/>
              </a:rPr>
              <a:pPr defTabSz="425196">
                <a:lnSpc>
                  <a:spcPct val="90000"/>
                </a:lnSpc>
                <a:spcAft>
                  <a:spcPts val="558"/>
                </a:spcAft>
                <a:defRPr/>
              </a:pPr>
              <a:t>2</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1053605" y="1828800"/>
            <a:ext cx="9640139" cy="31606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25196" indent="-425196" defTabSz="850392">
              <a:spcAft>
                <a:spcPts val="600"/>
              </a:spcAft>
              <a:buFont typeface="Arial" panose="020B0604020202020204" pitchFamily="34" charset="0"/>
              <a:buChar char="•"/>
            </a:pPr>
            <a:r>
              <a:rPr lang="en-GB" sz="2400" kern="1200" dirty="0">
                <a:solidFill>
                  <a:schemeClr val="tx1"/>
                </a:solidFill>
                <a:latin typeface="+mj-lt"/>
                <a:ea typeface="+mj-ea"/>
                <a:cs typeface="+mj-cs"/>
              </a:rPr>
              <a:t>Sustainable farming Scheme</a:t>
            </a:r>
          </a:p>
          <a:p>
            <a:pPr marL="425196" indent="-425196" defTabSz="850392">
              <a:spcAft>
                <a:spcPts val="600"/>
              </a:spcAft>
              <a:buFont typeface="Arial" panose="020B0604020202020204" pitchFamily="34" charset="0"/>
              <a:buChar char="•"/>
            </a:pPr>
            <a:r>
              <a:rPr lang="en-GB" sz="2400" kern="1200" dirty="0">
                <a:solidFill>
                  <a:schemeClr val="tx1"/>
                </a:solidFill>
                <a:latin typeface="+mj-lt"/>
                <a:ea typeface="+mj-ea"/>
                <a:cs typeface="+mj-cs"/>
              </a:rPr>
              <a:t>Rewilding (should we or should we not?)</a:t>
            </a:r>
          </a:p>
          <a:p>
            <a:pPr marL="425196" indent="-425196" defTabSz="850392">
              <a:spcAft>
                <a:spcPts val="600"/>
              </a:spcAft>
              <a:buFont typeface="Arial" panose="020B0604020202020204" pitchFamily="34" charset="0"/>
              <a:buChar char="•"/>
            </a:pPr>
            <a:r>
              <a:rPr lang="en-GB" sz="2400" kern="1200" dirty="0">
                <a:solidFill>
                  <a:schemeClr val="tx1"/>
                </a:solidFill>
                <a:latin typeface="+mj-lt"/>
                <a:ea typeface="+mj-ea"/>
                <a:cs typeface="+mj-cs"/>
              </a:rPr>
              <a:t>Sustainable farming Scheme:</a:t>
            </a:r>
          </a:p>
          <a:p>
            <a:pPr marL="425196" indent="-425196" defTabSz="850392">
              <a:spcAft>
                <a:spcPts val="600"/>
              </a:spcAft>
              <a:buFont typeface="Arial" panose="020B0604020202020204" pitchFamily="34" charset="0"/>
              <a:buChar char="•"/>
            </a:pPr>
            <a:r>
              <a:rPr lang="en-GB" sz="2400" dirty="0">
                <a:hlinkClick r:id="rId2"/>
              </a:rPr>
              <a:t>Rewilding and Sustainable Farming? Can we have blissful Co-</a:t>
            </a:r>
            <a:r>
              <a:rPr lang="en-GB" sz="2400" dirty="0" err="1">
                <a:hlinkClick r:id="rId2"/>
              </a:rPr>
              <a:t>existance</a:t>
            </a:r>
            <a:r>
              <a:rPr lang="en-GB" sz="2400" dirty="0">
                <a:hlinkClick r:id="rId2"/>
              </a:rPr>
              <a:t> (padlet.com)</a:t>
            </a:r>
            <a:endParaRPr lang="en-GB" sz="2400" kern="1200" dirty="0">
              <a:solidFill>
                <a:schemeClr val="tx1"/>
              </a:solidFill>
              <a:latin typeface="+mj-lt"/>
              <a:ea typeface="+mj-ea"/>
              <a:cs typeface="+mj-cs"/>
            </a:endParaRPr>
          </a:p>
          <a:p>
            <a:pPr marL="425196" indent="-425196" defTabSz="850392">
              <a:spcAft>
                <a:spcPts val="600"/>
              </a:spcAft>
              <a:buFont typeface="Arial" panose="020B0604020202020204" pitchFamily="34" charset="0"/>
              <a:buChar char="•"/>
            </a:pPr>
            <a:endParaRPr lang="en-GB" sz="3069" kern="1200" dirty="0">
              <a:solidFill>
                <a:schemeClr val="tx1"/>
              </a:solidFill>
              <a:latin typeface="+mj-lt"/>
              <a:ea typeface="+mj-ea"/>
              <a:cs typeface="+mj-cs"/>
            </a:endParaRPr>
          </a:p>
        </p:txBody>
      </p:sp>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7" name="Freeform: Shape 1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p:cNvSpPr>
          <p:nvPr/>
        </p:nvSpPr>
        <p:spPr>
          <a:xfrm>
            <a:off x="8466979" y="5841479"/>
            <a:ext cx="2604194" cy="346623"/>
          </a:xfrm>
          <a:prstGeom prst="rect">
            <a:avLst/>
          </a:prstGeom>
        </p:spPr>
        <p:txBody>
          <a:bodyPr/>
          <a:lstStyle/>
          <a:p>
            <a:pPr defTabSz="429768">
              <a:spcAft>
                <a:spcPts val="600"/>
              </a:spcAft>
              <a:defRPr/>
            </a:pPr>
            <a:fld id="{6910A440-5FEF-4F8B-BAD5-0D171E2F5333}" type="slidenum">
              <a:rPr lang="en-GB" altLang="en-US" sz="1692" kern="1200">
                <a:solidFill>
                  <a:schemeClr val="tx1"/>
                </a:solidFill>
                <a:latin typeface="+mn-lt"/>
                <a:ea typeface="+mn-ea"/>
                <a:cs typeface="+mn-cs"/>
              </a:rPr>
              <a:pPr defTabSz="429768">
                <a:spcAft>
                  <a:spcPts val="600"/>
                </a:spcAft>
                <a:defRPr/>
              </a:pPr>
              <a:t>3</a:t>
            </a:fld>
            <a:endParaRPr lang="en-GB" altLang="en-US"/>
          </a:p>
        </p:txBody>
      </p:sp>
      <p:sp>
        <p:nvSpPr>
          <p:cNvPr id="9" name="TextBox 8">
            <a:extLst>
              <a:ext uri="{FF2B5EF4-FFF2-40B4-BE49-F238E27FC236}">
                <a16:creationId xmlns:a16="http://schemas.microsoft.com/office/drawing/2014/main" id="{A01246F9-2136-F8A2-7DF6-636C5BE25DAD}"/>
              </a:ext>
            </a:extLst>
          </p:cNvPr>
          <p:cNvSpPr txBox="1"/>
          <p:nvPr/>
        </p:nvSpPr>
        <p:spPr>
          <a:xfrm>
            <a:off x="981686" y="2173378"/>
            <a:ext cx="10566847" cy="2708434"/>
          </a:xfrm>
          <a:prstGeom prst="rect">
            <a:avLst/>
          </a:prstGeom>
          <a:noFill/>
        </p:spPr>
        <p:txBody>
          <a:bodyPr wrap="square">
            <a:spAutoFit/>
          </a:bodyPr>
          <a:lstStyle/>
          <a:p>
            <a:pPr marL="285750" indent="-285750" defTabSz="429768">
              <a:spcAft>
                <a:spcPts val="600"/>
              </a:spcAft>
              <a:buFont typeface="Arial" panose="020B0604020202020204" pitchFamily="34" charset="0"/>
              <a:buChar char="•"/>
            </a:pPr>
            <a:r>
              <a:rPr lang="en-GB" sz="2000" kern="1200" dirty="0">
                <a:solidFill>
                  <a:srgbClr val="2F2F46"/>
                </a:solidFill>
                <a:latin typeface="Arial" panose="020B0604020202020204" pitchFamily="34" charset="0"/>
                <a:cs typeface="Arial" panose="020B0604020202020204" pitchFamily="34" charset="0"/>
              </a:rPr>
              <a:t>The current food system doesn’t work for everyone, and it certainly doesn’t work for the environment. Industrial farming has turned agriculture into a leading source of greenhouse gas emissions and pollution, and is driving the extinction of species.</a:t>
            </a:r>
          </a:p>
          <a:p>
            <a:pPr marL="285750" indent="-285750" defTabSz="429768">
              <a:spcAft>
                <a:spcPts val="600"/>
              </a:spcAft>
              <a:buFont typeface="Arial" panose="020B0604020202020204" pitchFamily="34" charset="0"/>
              <a:buChar char="•"/>
            </a:pPr>
            <a:r>
              <a:rPr lang="en-GB" sz="2000" kern="1200" dirty="0">
                <a:solidFill>
                  <a:srgbClr val="2F2F46"/>
                </a:solidFill>
                <a:latin typeface="Arial" panose="020B0604020202020204" pitchFamily="34" charset="0"/>
                <a:cs typeface="Arial" panose="020B0604020202020204" pitchFamily="34" charset="0"/>
              </a:rPr>
              <a:t>Changing our food system to one based on the principles of the circular economy is one of the most powerful things we can do to tackle climate change and build biodiversity. We can achieve this and provide healthy nutritious food for all.</a:t>
            </a:r>
          </a:p>
          <a:p>
            <a:pPr marL="285750" indent="-285750" defTabSz="429768">
              <a:spcAft>
                <a:spcPts val="600"/>
              </a:spcAft>
              <a:buFont typeface="Arial" panose="020B0604020202020204" pitchFamily="34" charset="0"/>
              <a:buChar char="•"/>
            </a:pPr>
            <a:r>
              <a:rPr lang="en-GB" sz="2000" kern="1200" dirty="0">
                <a:solidFill>
                  <a:srgbClr val="2F2F46"/>
                </a:solidFill>
                <a:latin typeface="Arial" panose="020B0604020202020204" pitchFamily="34" charset="0"/>
                <a:cs typeface="Arial" panose="020B0604020202020204" pitchFamily="34" charset="0"/>
              </a:rPr>
              <a:t>Not only do we produce food in a way that won’t work in the long term, but we also waste almost a third of it while nearly 10% of the world’s population go hungry.</a:t>
            </a:r>
            <a:endParaRPr lang="en-GB" sz="2400" b="0" i="0" dirty="0">
              <a:solidFill>
                <a:srgbClr val="2F2F46"/>
              </a:solidFill>
              <a:effectLst/>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8B9F9364-8903-55E7-7F58-B44FA83E88C4}"/>
              </a:ext>
            </a:extLst>
          </p:cNvPr>
          <p:cNvSpPr>
            <a:spLocks noGrp="1"/>
          </p:cNvSpPr>
          <p:nvPr>
            <p:ph type="title"/>
          </p:nvPr>
        </p:nvSpPr>
        <p:spPr>
          <a:xfrm>
            <a:off x="816148" y="369961"/>
            <a:ext cx="8558604" cy="1624520"/>
          </a:xfrm>
        </p:spPr>
        <p:txBody>
          <a:bodyPr vert="horz" lIns="91440" tIns="45720" rIns="91440" bIns="45720" rtlCol="0" anchor="ctr">
            <a:normAutofit/>
          </a:bodyPr>
          <a:lstStyle/>
          <a:p>
            <a:r>
              <a:rPr lang="en-US" sz="4000" b="1" dirty="0"/>
              <a:t>For sustainable farming? Changing the narrative?</a:t>
            </a:r>
          </a:p>
        </p:txBody>
      </p:sp>
      <p:sp>
        <p:nvSpPr>
          <p:cNvPr id="19" name="TextBox 18">
            <a:extLst>
              <a:ext uri="{FF2B5EF4-FFF2-40B4-BE49-F238E27FC236}">
                <a16:creationId xmlns:a16="http://schemas.microsoft.com/office/drawing/2014/main" id="{7566EBFC-A8DA-A02B-ED70-274596B9C652}"/>
              </a:ext>
            </a:extLst>
          </p:cNvPr>
          <p:cNvSpPr txBox="1"/>
          <p:nvPr/>
        </p:nvSpPr>
        <p:spPr>
          <a:xfrm>
            <a:off x="830158" y="5136330"/>
            <a:ext cx="6100010" cy="369332"/>
          </a:xfrm>
          <a:prstGeom prst="rect">
            <a:avLst/>
          </a:prstGeom>
          <a:noFill/>
        </p:spPr>
        <p:txBody>
          <a:bodyPr wrap="square">
            <a:spAutoFit/>
          </a:bodyPr>
          <a:lstStyle/>
          <a:p>
            <a:pPr defTabSz="429768">
              <a:spcAft>
                <a:spcPts val="600"/>
              </a:spcAft>
            </a:pPr>
            <a:r>
              <a:rPr lang="en-GB" sz="1800" kern="1200" dirty="0">
                <a:solidFill>
                  <a:schemeClr val="tx1"/>
                </a:solidFill>
                <a:latin typeface="+mn-lt"/>
                <a:ea typeface="+mn-ea"/>
                <a:cs typeface="+mn-cs"/>
                <a:hlinkClick r:id="rId2"/>
              </a:rPr>
              <a:t>Circular Economy and Food | Ellen MacArthur Foundation</a:t>
            </a:r>
            <a:endParaRPr lang="en-GB" sz="1800" dirty="0"/>
          </a:p>
        </p:txBody>
      </p:sp>
    </p:spTree>
    <p:extLst>
      <p:ext uri="{BB962C8B-B14F-4D97-AF65-F5344CB8AC3E}">
        <p14:creationId xmlns:p14="http://schemas.microsoft.com/office/powerpoint/2010/main" val="3865361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4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4806" y="624662"/>
            <a:ext cx="8637588" cy="762000"/>
          </a:xfrm>
        </p:spPr>
        <p:txBody>
          <a:bodyPr/>
          <a:lstStyle/>
          <a:p>
            <a:r>
              <a:rPr lang="en-GB" b="1" dirty="0"/>
              <a:t>Big Food Redesign Challenge</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a:t>
            </a:fld>
            <a:endParaRPr lang="en-GB" altLang="en-US"/>
          </a:p>
        </p:txBody>
      </p:sp>
      <p:pic>
        <p:nvPicPr>
          <p:cNvPr id="1026" name="Picture 2" descr="Infographic">
            <a:extLst>
              <a:ext uri="{FF2B5EF4-FFF2-40B4-BE49-F238E27FC236}">
                <a16:creationId xmlns:a16="http://schemas.microsoft.com/office/drawing/2014/main" id="{5D595FC4-1801-C011-1CBF-8CC8773969C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21252" y="1287649"/>
            <a:ext cx="7740678" cy="502833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A1DE3F0-5DB1-6B7C-6994-C850353D0638}"/>
              </a:ext>
            </a:extLst>
          </p:cNvPr>
          <p:cNvSpPr txBox="1"/>
          <p:nvPr/>
        </p:nvSpPr>
        <p:spPr>
          <a:xfrm>
            <a:off x="1271464" y="2132856"/>
            <a:ext cx="4272136" cy="923330"/>
          </a:xfrm>
          <a:prstGeom prst="rect">
            <a:avLst/>
          </a:prstGeom>
          <a:noFill/>
        </p:spPr>
        <p:txBody>
          <a:bodyPr wrap="square">
            <a:spAutoFit/>
          </a:bodyPr>
          <a:lstStyle/>
          <a:p>
            <a:r>
              <a:rPr lang="en-GB" dirty="0">
                <a:hlinkClick r:id="rId3"/>
              </a:rPr>
              <a:t>Big Food Redesign Challenge: It’s time to redesign food (ellenmacarthurfoundation.org)</a:t>
            </a:r>
            <a:endParaRPr lang="en-GB" dirty="0"/>
          </a:p>
        </p:txBody>
      </p:sp>
      <p:sp>
        <p:nvSpPr>
          <p:cNvPr id="12" name="TextBox 11">
            <a:extLst>
              <a:ext uri="{FF2B5EF4-FFF2-40B4-BE49-F238E27FC236}">
                <a16:creationId xmlns:a16="http://schemas.microsoft.com/office/drawing/2014/main" id="{41D584A8-3036-63EA-922B-0AFD07477D08}"/>
              </a:ext>
            </a:extLst>
          </p:cNvPr>
          <p:cNvSpPr txBox="1"/>
          <p:nvPr/>
        </p:nvSpPr>
        <p:spPr>
          <a:xfrm>
            <a:off x="1415480" y="5834506"/>
            <a:ext cx="6096000" cy="646331"/>
          </a:xfrm>
          <a:prstGeom prst="rect">
            <a:avLst/>
          </a:prstGeom>
          <a:noFill/>
        </p:spPr>
        <p:txBody>
          <a:bodyPr wrap="square">
            <a:spAutoFit/>
          </a:bodyPr>
          <a:lstStyle/>
          <a:p>
            <a:r>
              <a:rPr lang="en-GB" dirty="0">
                <a:hlinkClick r:id="rId4"/>
              </a:rPr>
              <a:t>Is your food brand serving the planet? (ellenmacarthurfoundation.org)</a:t>
            </a:r>
            <a:endParaRPr lang="en-GB" dirty="0"/>
          </a:p>
        </p:txBody>
      </p:sp>
    </p:spTree>
    <p:extLst>
      <p:ext uri="{BB962C8B-B14F-4D97-AF65-F5344CB8AC3E}">
        <p14:creationId xmlns:p14="http://schemas.microsoft.com/office/powerpoint/2010/main" val="1860723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7" name="Freeform: Shape 1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p:cNvSpPr>
          <p:nvPr/>
        </p:nvSpPr>
        <p:spPr>
          <a:xfrm>
            <a:off x="8466979" y="5841479"/>
            <a:ext cx="2604194" cy="346623"/>
          </a:xfrm>
          <a:prstGeom prst="rect">
            <a:avLst/>
          </a:prstGeom>
        </p:spPr>
        <p:txBody>
          <a:bodyPr/>
          <a:lstStyle/>
          <a:p>
            <a:pPr defTabSz="429768">
              <a:spcAft>
                <a:spcPts val="600"/>
              </a:spcAft>
              <a:defRPr/>
            </a:pPr>
            <a:fld id="{6910A440-5FEF-4F8B-BAD5-0D171E2F5333}" type="slidenum">
              <a:rPr lang="en-GB" altLang="en-US" sz="1692" kern="1200">
                <a:solidFill>
                  <a:schemeClr val="tx1"/>
                </a:solidFill>
                <a:latin typeface="+mn-lt"/>
                <a:ea typeface="+mn-ea"/>
                <a:cs typeface="+mn-cs"/>
              </a:rPr>
              <a:pPr defTabSz="429768">
                <a:spcAft>
                  <a:spcPts val="600"/>
                </a:spcAft>
                <a:defRPr/>
              </a:pPr>
              <a:t>5</a:t>
            </a:fld>
            <a:endParaRPr lang="en-GB" altLang="en-US"/>
          </a:p>
        </p:txBody>
      </p:sp>
      <p:sp>
        <p:nvSpPr>
          <p:cNvPr id="9" name="TextBox 8">
            <a:extLst>
              <a:ext uri="{FF2B5EF4-FFF2-40B4-BE49-F238E27FC236}">
                <a16:creationId xmlns:a16="http://schemas.microsoft.com/office/drawing/2014/main" id="{A01246F9-2136-F8A2-7DF6-636C5BE25DAD}"/>
              </a:ext>
            </a:extLst>
          </p:cNvPr>
          <p:cNvSpPr txBox="1"/>
          <p:nvPr/>
        </p:nvSpPr>
        <p:spPr>
          <a:xfrm>
            <a:off x="850701" y="2154229"/>
            <a:ext cx="10566847" cy="2000548"/>
          </a:xfrm>
          <a:prstGeom prst="rect">
            <a:avLst/>
          </a:prstGeom>
          <a:noFill/>
        </p:spPr>
        <p:txBody>
          <a:bodyPr wrap="square">
            <a:spAutoFit/>
          </a:bodyPr>
          <a:lstStyle/>
          <a:p>
            <a:pPr algn="l" fontAlgn="base"/>
            <a:r>
              <a:rPr lang="en-GB" sz="2800" kern="1200" dirty="0">
                <a:solidFill>
                  <a:srgbClr val="2F2F46"/>
                </a:solidFill>
                <a:latin typeface="Arial" panose="020B0604020202020204" pitchFamily="34" charset="0"/>
                <a:cs typeface="Arial" panose="020B0604020202020204" pitchFamily="34" charset="0"/>
              </a:rPr>
              <a:t>Using your research from last week (rewilding), we will be creating an engaging response to the SFS called ‘’</a:t>
            </a:r>
            <a:r>
              <a:rPr lang="en-GB" sz="3200" b="1" i="0" dirty="0">
                <a:effectLst/>
                <a:latin typeface="Arial" panose="020B0604020202020204" pitchFamily="34" charset="0"/>
                <a:cs typeface="Arial" panose="020B0604020202020204" pitchFamily="34" charset="0"/>
              </a:rPr>
              <a:t> Rewilding and Sustainable Farming? Can we have blissful Co-existence</a:t>
            </a:r>
            <a:r>
              <a:rPr lang="en-GB" sz="3200" dirty="0">
                <a:solidFill>
                  <a:srgbClr val="2F2F46"/>
                </a:solidFill>
                <a:latin typeface="Arial" panose="020B0604020202020204" pitchFamily="34" charset="0"/>
                <a:cs typeface="Arial" panose="020B0604020202020204" pitchFamily="34" charset="0"/>
              </a:rPr>
              <a:t>’ </a:t>
            </a:r>
            <a:endParaRPr lang="en-GB" sz="3200" b="1" i="0" dirty="0">
              <a:effectLst/>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8B9F9364-8903-55E7-7F58-B44FA83E88C4}"/>
              </a:ext>
            </a:extLst>
          </p:cNvPr>
          <p:cNvSpPr>
            <a:spLocks noGrp="1"/>
          </p:cNvSpPr>
          <p:nvPr>
            <p:ph type="title"/>
          </p:nvPr>
        </p:nvSpPr>
        <p:spPr>
          <a:xfrm>
            <a:off x="816148" y="369961"/>
            <a:ext cx="8558604" cy="1624520"/>
          </a:xfrm>
        </p:spPr>
        <p:txBody>
          <a:bodyPr vert="horz" lIns="91440" tIns="45720" rIns="91440" bIns="45720" rtlCol="0" anchor="ctr">
            <a:normAutofit/>
          </a:bodyPr>
          <a:lstStyle/>
          <a:p>
            <a:r>
              <a:rPr lang="en-US" sz="4000" b="1" dirty="0"/>
              <a:t>Activity</a:t>
            </a:r>
          </a:p>
        </p:txBody>
      </p:sp>
      <p:sp>
        <p:nvSpPr>
          <p:cNvPr id="23" name="TextBox 22">
            <a:extLst>
              <a:ext uri="{FF2B5EF4-FFF2-40B4-BE49-F238E27FC236}">
                <a16:creationId xmlns:a16="http://schemas.microsoft.com/office/drawing/2014/main" id="{2A89FB44-41D7-31DD-AF13-5446B15B57E8}"/>
              </a:ext>
            </a:extLst>
          </p:cNvPr>
          <p:cNvSpPr txBox="1"/>
          <p:nvPr/>
        </p:nvSpPr>
        <p:spPr>
          <a:xfrm>
            <a:off x="695400" y="4524250"/>
            <a:ext cx="6100010" cy="646331"/>
          </a:xfrm>
          <a:prstGeom prst="rect">
            <a:avLst/>
          </a:prstGeom>
          <a:noFill/>
        </p:spPr>
        <p:txBody>
          <a:bodyPr wrap="square">
            <a:spAutoFit/>
          </a:bodyPr>
          <a:lstStyle/>
          <a:p>
            <a:pPr marL="425196" indent="-425196" defTabSz="850392">
              <a:spcAft>
                <a:spcPts val="600"/>
              </a:spcAft>
              <a:buFont typeface="Arial" panose="020B0604020202020204" pitchFamily="34" charset="0"/>
              <a:buChar char="•"/>
            </a:pPr>
            <a:r>
              <a:rPr lang="en-GB" sz="1800" dirty="0">
                <a:hlinkClick r:id="rId2"/>
              </a:rPr>
              <a:t>Rewilding and Sustainable Farming? Can we have blissful Co-</a:t>
            </a:r>
            <a:r>
              <a:rPr lang="en-GB" sz="1800" dirty="0" err="1">
                <a:hlinkClick r:id="rId2"/>
              </a:rPr>
              <a:t>existance</a:t>
            </a:r>
            <a:r>
              <a:rPr lang="en-GB" sz="1800" dirty="0">
                <a:hlinkClick r:id="rId2"/>
              </a:rPr>
              <a:t> (padlet.com)</a:t>
            </a:r>
            <a:endParaRPr lang="en-GB" sz="1800" kern="1200" dirty="0">
              <a:solidFill>
                <a:schemeClr val="tx1"/>
              </a:solidFill>
              <a:latin typeface="+mj-lt"/>
              <a:ea typeface="+mj-ea"/>
              <a:cs typeface="+mj-cs"/>
            </a:endParaRPr>
          </a:p>
        </p:txBody>
      </p:sp>
    </p:spTree>
    <p:extLst>
      <p:ext uri="{BB962C8B-B14F-4D97-AF65-F5344CB8AC3E}">
        <p14:creationId xmlns:p14="http://schemas.microsoft.com/office/powerpoint/2010/main" val="354435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4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02" y="350196"/>
            <a:ext cx="6342309" cy="1624520"/>
          </a:xfrm>
        </p:spPr>
        <p:txBody>
          <a:bodyPr vert="horz" lIns="91440" tIns="45720" rIns="91440" bIns="45720" rtlCol="0" anchor="ctr">
            <a:normAutofit/>
          </a:bodyPr>
          <a:lstStyle/>
          <a:p>
            <a:r>
              <a:rPr lang="en-US" sz="4000" b="1" dirty="0"/>
              <a:t>Sustainable Farming Scheme</a:t>
            </a:r>
          </a:p>
        </p:txBody>
      </p:sp>
      <p:sp>
        <p:nvSpPr>
          <p:cNvPr id="4" name="Slide Number Placeholder 3"/>
          <p:cNvSpPr>
            <a:spLocks noGrp="1"/>
          </p:cNvSpPr>
          <p:nvPr>
            <p:ph type="sldNum" sz="quarter" idx="12"/>
          </p:nvPr>
        </p:nvSpPr>
        <p:spPr>
          <a:xfrm>
            <a:off x="8732520" y="6356350"/>
            <a:ext cx="32004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6</a:t>
            </a:fld>
            <a:endParaRPr lang="en-US" altLang="en-US">
              <a:solidFill>
                <a:srgbClr val="FFFFFF"/>
              </a:solidFill>
              <a:latin typeface="Calibri" panose="020F0502020204030204"/>
            </a:endParaRPr>
          </a:p>
        </p:txBody>
      </p:sp>
      <p:sp>
        <p:nvSpPr>
          <p:cNvPr id="9" name="TextBox 8">
            <a:extLst>
              <a:ext uri="{FF2B5EF4-FFF2-40B4-BE49-F238E27FC236}">
                <a16:creationId xmlns:a16="http://schemas.microsoft.com/office/drawing/2014/main" id="{1FA5A0B6-CC9A-8D15-53FE-93F1397A09F5}"/>
              </a:ext>
            </a:extLst>
          </p:cNvPr>
          <p:cNvSpPr txBox="1"/>
          <p:nvPr/>
        </p:nvSpPr>
        <p:spPr>
          <a:xfrm>
            <a:off x="877868" y="1999141"/>
            <a:ext cx="5910261" cy="1838190"/>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GB" sz="2800" dirty="0">
                <a:highlight>
                  <a:srgbClr val="FFFF00"/>
                </a:highlight>
                <a:hlinkClick r:id="rId2"/>
              </a:rPr>
              <a:t>Sustainable Farming Scheme | GOV.WALES</a:t>
            </a:r>
            <a:endParaRPr lang="en-US" sz="2800" dirty="0">
              <a:highlight>
                <a:srgbClr val="FFFF00"/>
              </a:highlight>
            </a:endParaRPr>
          </a:p>
        </p:txBody>
      </p:sp>
      <p:pic>
        <p:nvPicPr>
          <p:cNvPr id="5" name="Picture 4">
            <a:extLst>
              <a:ext uri="{FF2B5EF4-FFF2-40B4-BE49-F238E27FC236}">
                <a16:creationId xmlns:a16="http://schemas.microsoft.com/office/drawing/2014/main" id="{F7CC833A-FC67-9EDD-114B-EFB8BE938A2D}"/>
              </a:ext>
            </a:extLst>
          </p:cNvPr>
          <p:cNvPicPr>
            <a:picLocks noChangeAspect="1"/>
          </p:cNvPicPr>
          <p:nvPr/>
        </p:nvPicPr>
        <p:blipFill rotWithShape="1">
          <a:blip r:embed="rId3"/>
          <a:srcRect l="31101" t="16401" r="31671" b="6526"/>
          <a:stretch/>
        </p:blipFill>
        <p:spPr>
          <a:xfrm>
            <a:off x="7271661" y="159499"/>
            <a:ext cx="4646904" cy="6413654"/>
          </a:xfrm>
          <a:prstGeom prst="rect">
            <a:avLst/>
          </a:prstGeom>
        </p:spPr>
      </p:pic>
      <p:sp>
        <p:nvSpPr>
          <p:cNvPr id="7" name="TextBox 6">
            <a:extLst>
              <a:ext uri="{FF2B5EF4-FFF2-40B4-BE49-F238E27FC236}">
                <a16:creationId xmlns:a16="http://schemas.microsoft.com/office/drawing/2014/main" id="{22DC03E9-30F3-C23C-2FEC-5FA720FF287B}"/>
              </a:ext>
            </a:extLst>
          </p:cNvPr>
          <p:cNvSpPr txBox="1"/>
          <p:nvPr/>
        </p:nvSpPr>
        <p:spPr>
          <a:xfrm>
            <a:off x="877868" y="4858859"/>
            <a:ext cx="5218132" cy="646331"/>
          </a:xfrm>
          <a:prstGeom prst="rect">
            <a:avLst/>
          </a:prstGeom>
          <a:noFill/>
        </p:spPr>
        <p:txBody>
          <a:bodyPr wrap="square">
            <a:spAutoFit/>
          </a:bodyPr>
          <a:lstStyle/>
          <a:p>
            <a:r>
              <a:rPr lang="en-GB" i="0" dirty="0">
                <a:solidFill>
                  <a:srgbClr val="002060"/>
                </a:solidFill>
                <a:effectLst/>
                <a:latin typeface="Arial" panose="020B0604020202020204" pitchFamily="34" charset="0"/>
              </a:rPr>
              <a:t>Details of the development of a new Sustainable Farming Scheme commencing in 2025.</a:t>
            </a:r>
            <a:endParaRPr lang="en-GB" dirty="0">
              <a:solidFill>
                <a:srgbClr val="002060"/>
              </a:solidFill>
            </a:endParaRPr>
          </a:p>
        </p:txBody>
      </p:sp>
    </p:spTree>
    <p:extLst>
      <p:ext uri="{BB962C8B-B14F-4D97-AF65-F5344CB8AC3E}">
        <p14:creationId xmlns:p14="http://schemas.microsoft.com/office/powerpoint/2010/main" val="265771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BD2F80-E1DC-E311-E49F-645348D0B1E4}"/>
              </a:ext>
            </a:extLst>
          </p:cNvPr>
          <p:cNvSpPr/>
          <p:nvPr/>
        </p:nvSpPr>
        <p:spPr>
          <a:xfrm>
            <a:off x="925146" y="488444"/>
            <a:ext cx="2074510"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Co-design</a:t>
            </a:r>
          </a:p>
        </p:txBody>
      </p:sp>
      <p:sp>
        <p:nvSpPr>
          <p:cNvPr id="3" name="TextBox 2">
            <a:extLst>
              <a:ext uri="{FF2B5EF4-FFF2-40B4-BE49-F238E27FC236}">
                <a16:creationId xmlns:a16="http://schemas.microsoft.com/office/drawing/2014/main" id="{DE604D8C-3CF7-392B-91EA-2F282EFDE4FD}"/>
              </a:ext>
            </a:extLst>
          </p:cNvPr>
          <p:cNvSpPr txBox="1"/>
          <p:nvPr/>
        </p:nvSpPr>
        <p:spPr>
          <a:xfrm>
            <a:off x="479376" y="5661670"/>
            <a:ext cx="6094520" cy="707886"/>
          </a:xfrm>
          <a:prstGeom prst="rect">
            <a:avLst/>
          </a:prstGeom>
          <a:noFill/>
        </p:spPr>
        <p:txBody>
          <a:bodyPr wrap="square">
            <a:spAutoFit/>
          </a:bodyPr>
          <a:lstStyle/>
          <a:p>
            <a:r>
              <a:rPr lang="en-GB" sz="2000" b="1" i="0" dirty="0">
                <a:solidFill>
                  <a:schemeClr val="bg1"/>
                </a:solidFill>
                <a:effectLst/>
              </a:rPr>
              <a:t>Horizon scanning</a:t>
            </a:r>
            <a:r>
              <a:rPr lang="en-GB" sz="2000" b="0" i="0" dirty="0">
                <a:solidFill>
                  <a:schemeClr val="bg1"/>
                </a:solidFill>
                <a:effectLst/>
              </a:rPr>
              <a:t> is about exploring what the future might look like to understand uncertainties better (UK Gov)</a:t>
            </a:r>
            <a:endParaRPr lang="en-GB" sz="2000" dirty="0">
              <a:solidFill>
                <a:schemeClr val="bg1"/>
              </a:solidFill>
            </a:endParaRPr>
          </a:p>
        </p:txBody>
      </p:sp>
      <p:pic>
        <p:nvPicPr>
          <p:cNvPr id="4" name="Picture 3">
            <a:extLst>
              <a:ext uri="{FF2B5EF4-FFF2-40B4-BE49-F238E27FC236}">
                <a16:creationId xmlns:a16="http://schemas.microsoft.com/office/drawing/2014/main" id="{651C5BCF-0A9E-57B4-264E-3E97D5CA5EE3}"/>
              </a:ext>
            </a:extLst>
          </p:cNvPr>
          <p:cNvPicPr>
            <a:picLocks noChangeAspect="1"/>
          </p:cNvPicPr>
          <p:nvPr/>
        </p:nvPicPr>
        <p:blipFill rotWithShape="1">
          <a:blip r:embed="rId2"/>
          <a:srcRect l="46665" t="25200" r="14917" b="27078"/>
          <a:stretch/>
        </p:blipFill>
        <p:spPr>
          <a:xfrm>
            <a:off x="4901991" y="488444"/>
            <a:ext cx="7290009" cy="6036900"/>
          </a:xfrm>
          <a:prstGeom prst="rect">
            <a:avLst/>
          </a:prstGeom>
        </p:spPr>
      </p:pic>
      <p:sp>
        <p:nvSpPr>
          <p:cNvPr id="6" name="TextBox 5">
            <a:extLst>
              <a:ext uri="{FF2B5EF4-FFF2-40B4-BE49-F238E27FC236}">
                <a16:creationId xmlns:a16="http://schemas.microsoft.com/office/drawing/2014/main" id="{CAB3C471-9F1A-0995-D573-21BD60A0DE7F}"/>
              </a:ext>
            </a:extLst>
          </p:cNvPr>
          <p:cNvSpPr txBox="1"/>
          <p:nvPr/>
        </p:nvSpPr>
        <p:spPr>
          <a:xfrm>
            <a:off x="926760" y="1935745"/>
            <a:ext cx="4377152" cy="1431161"/>
          </a:xfrm>
          <a:prstGeom prst="rect">
            <a:avLst/>
          </a:prstGeom>
          <a:noFill/>
        </p:spPr>
        <p:txBody>
          <a:bodyPr wrap="square">
            <a:spAutoFit/>
          </a:bodyPr>
          <a:lstStyle/>
          <a:p>
            <a:pPr marL="285750" indent="-285750" defTabSz="429768">
              <a:spcAft>
                <a:spcPts val="600"/>
              </a:spcAft>
              <a:buFont typeface="Arial" panose="020B0604020202020204" pitchFamily="34" charset="0"/>
              <a:buChar char="•"/>
            </a:pPr>
            <a:r>
              <a:rPr lang="en-GB" sz="1800" kern="1200" dirty="0">
                <a:solidFill>
                  <a:srgbClr val="2F2F46"/>
                </a:solidFill>
                <a:latin typeface="Arial" panose="020B0604020202020204" pitchFamily="34" charset="0"/>
                <a:cs typeface="Arial" panose="020B0604020202020204" pitchFamily="34" charset="0"/>
              </a:rPr>
              <a:t>Food for thought…. </a:t>
            </a:r>
            <a:endParaRPr lang="en-GB" dirty="0">
              <a:solidFill>
                <a:srgbClr val="2F2F46"/>
              </a:solidFill>
              <a:latin typeface="Arial" panose="020B0604020202020204" pitchFamily="34" charset="0"/>
              <a:cs typeface="Arial" panose="020B0604020202020204" pitchFamily="34" charset="0"/>
            </a:endParaRPr>
          </a:p>
          <a:p>
            <a:pPr marL="285750" indent="-285750" defTabSz="429768">
              <a:spcAft>
                <a:spcPts val="600"/>
              </a:spcAft>
              <a:buFont typeface="Arial" panose="020B0604020202020204" pitchFamily="34" charset="0"/>
              <a:buChar char="•"/>
            </a:pPr>
            <a:endParaRPr lang="en-GB" sz="1800" kern="1200" dirty="0">
              <a:solidFill>
                <a:srgbClr val="2F2F46"/>
              </a:solidFill>
              <a:latin typeface="Arial" panose="020B0604020202020204" pitchFamily="34" charset="0"/>
              <a:cs typeface="Arial" panose="020B0604020202020204" pitchFamily="34" charset="0"/>
            </a:endParaRPr>
          </a:p>
          <a:p>
            <a:pPr marL="285750" indent="-285750" defTabSz="429768">
              <a:spcAft>
                <a:spcPts val="600"/>
              </a:spcAft>
              <a:buFont typeface="Arial" panose="020B0604020202020204" pitchFamily="34" charset="0"/>
              <a:buChar char="•"/>
            </a:pPr>
            <a:r>
              <a:rPr lang="en-GB" b="1" dirty="0">
                <a:solidFill>
                  <a:srgbClr val="2F2F46"/>
                </a:solidFill>
                <a:latin typeface="Arial" panose="020B0604020202020204" pitchFamily="34" charset="0"/>
                <a:cs typeface="Arial" panose="020B0604020202020204" pitchFamily="34" charset="0"/>
              </a:rPr>
              <a:t>How was co-design achieved?</a:t>
            </a:r>
          </a:p>
          <a:p>
            <a:pPr marL="285750" indent="-285750" defTabSz="429768">
              <a:spcAft>
                <a:spcPts val="600"/>
              </a:spcAft>
              <a:buFont typeface="Arial" panose="020B0604020202020204" pitchFamily="34" charset="0"/>
              <a:buChar char="•"/>
            </a:pPr>
            <a:r>
              <a:rPr lang="en-GB" sz="1800" b="1" kern="1200" dirty="0">
                <a:solidFill>
                  <a:srgbClr val="2F2F46"/>
                </a:solidFill>
                <a:latin typeface="Arial" panose="020B0604020202020204" pitchFamily="34" charset="0"/>
                <a:cs typeface="Arial" panose="020B0604020202020204" pitchFamily="34" charset="0"/>
              </a:rPr>
              <a:t>Could more be done in this space?</a:t>
            </a:r>
          </a:p>
        </p:txBody>
      </p:sp>
    </p:spTree>
    <p:extLst>
      <p:ext uri="{BB962C8B-B14F-4D97-AF65-F5344CB8AC3E}">
        <p14:creationId xmlns:p14="http://schemas.microsoft.com/office/powerpoint/2010/main" val="3254369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02" y="350196"/>
            <a:ext cx="6054277" cy="1624520"/>
          </a:xfrm>
        </p:spPr>
        <p:txBody>
          <a:bodyPr vert="horz" lIns="91440" tIns="45720" rIns="91440" bIns="45720" rtlCol="0" anchor="ctr">
            <a:normAutofit/>
          </a:bodyPr>
          <a:lstStyle/>
          <a:p>
            <a:r>
              <a:rPr lang="en-US" sz="4000" b="1" dirty="0"/>
              <a:t>What about rewilding?</a:t>
            </a:r>
          </a:p>
        </p:txBody>
      </p:sp>
      <p:sp>
        <p:nvSpPr>
          <p:cNvPr id="4" name="Slide Number Placeholder 3"/>
          <p:cNvSpPr>
            <a:spLocks noGrp="1"/>
          </p:cNvSpPr>
          <p:nvPr>
            <p:ph type="sldNum" sz="quarter" idx="12"/>
          </p:nvPr>
        </p:nvSpPr>
        <p:spPr>
          <a:xfrm>
            <a:off x="8732520" y="6356350"/>
            <a:ext cx="32004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8</a:t>
            </a:fld>
            <a:endParaRPr lang="en-US" altLang="en-US">
              <a:solidFill>
                <a:srgbClr val="FFFFFF"/>
              </a:solidFill>
              <a:latin typeface="Calibri" panose="020F0502020204030204"/>
            </a:endParaRPr>
          </a:p>
        </p:txBody>
      </p:sp>
      <p:sp>
        <p:nvSpPr>
          <p:cNvPr id="9" name="TextBox 8">
            <a:extLst>
              <a:ext uri="{FF2B5EF4-FFF2-40B4-BE49-F238E27FC236}">
                <a16:creationId xmlns:a16="http://schemas.microsoft.com/office/drawing/2014/main" id="{1FA5A0B6-CC9A-8D15-53FE-93F1397A09F5}"/>
              </a:ext>
            </a:extLst>
          </p:cNvPr>
          <p:cNvSpPr txBox="1"/>
          <p:nvPr/>
        </p:nvSpPr>
        <p:spPr>
          <a:xfrm>
            <a:off x="761803" y="3108326"/>
            <a:ext cx="3829682" cy="3613149"/>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GB" sz="2800" dirty="0">
                <a:hlinkClick r:id="rId2"/>
              </a:rPr>
              <a:t>Sustainable Farming Scheme | GOV.WALES</a:t>
            </a:r>
            <a:endParaRPr lang="en-US" sz="2800" dirty="0"/>
          </a:p>
        </p:txBody>
      </p:sp>
      <p:pic>
        <p:nvPicPr>
          <p:cNvPr id="6" name="Picture 5">
            <a:extLst>
              <a:ext uri="{FF2B5EF4-FFF2-40B4-BE49-F238E27FC236}">
                <a16:creationId xmlns:a16="http://schemas.microsoft.com/office/drawing/2014/main" id="{98771144-9A4A-77ED-B4A6-9A7C0EB3FDE4}"/>
              </a:ext>
            </a:extLst>
          </p:cNvPr>
          <p:cNvPicPr>
            <a:picLocks noChangeAspect="1"/>
          </p:cNvPicPr>
          <p:nvPr/>
        </p:nvPicPr>
        <p:blipFill rotWithShape="1">
          <a:blip r:embed="rId3"/>
          <a:srcRect l="9247" t="24260" r="74215" b="38031"/>
          <a:stretch/>
        </p:blipFill>
        <p:spPr>
          <a:xfrm>
            <a:off x="5613808" y="1674472"/>
            <a:ext cx="6237423" cy="3509055"/>
          </a:xfrm>
          <a:prstGeom prst="rect">
            <a:avLst/>
          </a:prstGeom>
        </p:spPr>
      </p:pic>
    </p:spTree>
    <p:extLst>
      <p:ext uri="{BB962C8B-B14F-4D97-AF65-F5344CB8AC3E}">
        <p14:creationId xmlns:p14="http://schemas.microsoft.com/office/powerpoint/2010/main" val="2830326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tractor in the distance on a farm">
            <a:extLst>
              <a:ext uri="{FF2B5EF4-FFF2-40B4-BE49-F238E27FC236}">
                <a16:creationId xmlns:a16="http://schemas.microsoft.com/office/drawing/2014/main" id="{518A5161-6A52-DA51-5E83-493F3DFE7C32}"/>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t>Scheme Structure </a:t>
            </a:r>
          </a:p>
        </p:txBody>
      </p:sp>
      <p:sp>
        <p:nvSpPr>
          <p:cNvPr id="7" name="TextBox 6">
            <a:extLst>
              <a:ext uri="{FF2B5EF4-FFF2-40B4-BE49-F238E27FC236}">
                <a16:creationId xmlns:a16="http://schemas.microsoft.com/office/drawing/2014/main" id="{F7C30C57-EEFA-04C3-43D4-3CFE5A86158B}"/>
              </a:ext>
            </a:extLst>
          </p:cNvPr>
          <p:cNvSpPr txBox="1"/>
          <p:nvPr/>
        </p:nvSpPr>
        <p:spPr>
          <a:xfrm>
            <a:off x="838200" y="2132856"/>
            <a:ext cx="10874424" cy="404410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b="1" i="0" dirty="0">
                <a:effectLst/>
              </a:rPr>
              <a:t>Universal Actions:</a:t>
            </a:r>
            <a:r>
              <a:rPr lang="en-US" sz="2400" b="0" i="0" dirty="0">
                <a:effectLst/>
              </a:rPr>
              <a:t> These include 17 mandatory actions that every farmer will need to undertake to receive and Universal Baseline Payment.  These include actions relating to soil health planning, looking after habitat, improving animal health and welfare, benchmarking and looking after the historic environment. In addition, farmers will have to adhere to two scheme rules:</a:t>
            </a:r>
          </a:p>
          <a:p>
            <a:pPr indent="-228600" defTabSz="914400">
              <a:lnSpc>
                <a:spcPct val="90000"/>
              </a:lnSpc>
              <a:spcAft>
                <a:spcPts val="600"/>
              </a:spcAft>
              <a:buFont typeface="Arial" panose="020B0604020202020204" pitchFamily="34" charset="0"/>
              <a:buChar char="•"/>
            </a:pPr>
            <a:r>
              <a:rPr lang="en-US" sz="2400" b="0" i="0" dirty="0">
                <a:effectLst/>
              </a:rPr>
              <a:t> At least 10% of each farm is managed as habitat</a:t>
            </a:r>
          </a:p>
          <a:p>
            <a:pPr indent="-228600" defTabSz="914400">
              <a:lnSpc>
                <a:spcPct val="90000"/>
              </a:lnSpc>
              <a:spcAft>
                <a:spcPts val="600"/>
              </a:spcAft>
              <a:buFont typeface="Arial" panose="020B0604020202020204" pitchFamily="34" charset="0"/>
              <a:buChar char="•"/>
            </a:pPr>
            <a:r>
              <a:rPr lang="en-US" sz="2400" b="0" i="0" dirty="0">
                <a:effectLst/>
              </a:rPr>
              <a:t>At least 10% under tree cover as woodland or individual trees</a:t>
            </a:r>
            <a:endParaRPr lang="en-US" sz="2400" dirty="0"/>
          </a:p>
          <a:p>
            <a:pPr indent="-228600" defTabSz="914400">
              <a:lnSpc>
                <a:spcPct val="90000"/>
              </a:lnSpc>
              <a:spcAft>
                <a:spcPts val="600"/>
              </a:spcAft>
              <a:buFont typeface="Arial" panose="020B0604020202020204" pitchFamily="34" charset="0"/>
              <a:buChar char="•"/>
            </a:pPr>
            <a:r>
              <a:rPr lang="en-US" sz="2400" b="0" i="0" dirty="0">
                <a:effectLst/>
              </a:rPr>
              <a:t>Payment for ‘public food’ – replacing subsidies for public good. </a:t>
            </a: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9</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2424269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mountain with a blue sky&#10;&#10;Description automatically generated"/>
          <p:cNvPicPr>
            <a:picLocks noChangeAspect="1"/>
          </p:cNvPicPr>
          <p:nvPr/>
        </p:nvPicPr>
        <p:blipFill rotWithShape="1">
          <a:blip r:embed="rId2"/>
          <a:srcRect l="20688"/>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b="1" dirty="0"/>
              <a:t>Eligibility</a:t>
            </a:r>
          </a:p>
        </p:txBody>
      </p:sp>
      <p:sp>
        <p:nvSpPr>
          <p:cNvPr id="3" name="Content Placeholder 2"/>
          <p:cNvSpPr>
            <a:spLocks noGrp="1"/>
          </p:cNvSpPr>
          <p:nvPr>
            <p:ph idx="1"/>
          </p:nvPr>
        </p:nvSpPr>
        <p:spPr>
          <a:xfrm>
            <a:off x="7531610" y="2434201"/>
            <a:ext cx="3822189" cy="3742762"/>
          </a:xfrm>
        </p:spPr>
        <p:txBody>
          <a:bodyPr>
            <a:normAutofit fontScale="92500" lnSpcReduction="10000"/>
          </a:bodyPr>
          <a:lstStyle/>
          <a:p>
            <a:r>
              <a:rPr lang="en-GB" sz="2000" dirty="0"/>
              <a:t>You must undertake agricultural or ancillary activities on agriculture land</a:t>
            </a:r>
          </a:p>
          <a:p>
            <a:r>
              <a:rPr lang="en-GB" sz="2000" dirty="0"/>
              <a:t>You must have at least three hectares of eligible agricultural land in Wales or be able to demonstrate more than 550 standard labour hours, and </a:t>
            </a:r>
          </a:p>
          <a:p>
            <a:r>
              <a:rPr lang="en-GB" sz="2000" dirty="0"/>
              <a:t>You must have exclusive occupation and management control of the land for at least 10 months of the calendar year.</a:t>
            </a:r>
          </a:p>
          <a:p>
            <a:r>
              <a:rPr lang="en-GB" sz="2000" dirty="0"/>
              <a:t> Eligible farmers must be able to achieve the Universal Actions</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a:pPr>
                <a:spcAft>
                  <a:spcPts val="600"/>
                </a:spcAft>
                <a:defRPr/>
              </a:pPr>
              <a:t>10</a:t>
            </a:fld>
            <a:endParaRPr lang="en-GB" altLang="en-US"/>
          </a:p>
        </p:txBody>
      </p:sp>
    </p:spTree>
    <p:extLst>
      <p:ext uri="{BB962C8B-B14F-4D97-AF65-F5344CB8AC3E}">
        <p14:creationId xmlns:p14="http://schemas.microsoft.com/office/powerpoint/2010/main" val="1698664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23878" y="741391"/>
            <a:ext cx="4491821" cy="1616203"/>
          </a:xfrm>
        </p:spPr>
        <p:txBody>
          <a:bodyPr vert="horz" lIns="91440" tIns="45720" rIns="91440" bIns="45720" rtlCol="0" anchor="b">
            <a:normAutofit/>
          </a:bodyPr>
          <a:lstStyle/>
          <a:p>
            <a:r>
              <a:rPr lang="en-US" sz="3200" b="1" dirty="0"/>
              <a:t>10% Habitat</a:t>
            </a:r>
          </a:p>
        </p:txBody>
      </p:sp>
      <p:sp>
        <p:nvSpPr>
          <p:cNvPr id="4" name="Slide Number Placeholder 3"/>
          <p:cNvSpPr>
            <a:spLocks noGrp="1"/>
          </p:cNvSpPr>
          <p:nvPr>
            <p:ph type="sldNum" sz="quarter" idx="12"/>
          </p:nvPr>
        </p:nvSpPr>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1">
                    <a:lumMod val="50000"/>
                    <a:lumOff val="50000"/>
                  </a:schemeClr>
                </a:solidFill>
                <a:latin typeface="Calibri" panose="020F0502020204030204"/>
              </a:rPr>
              <a:pPr defTabSz="914400">
                <a:spcAft>
                  <a:spcPts val="600"/>
                </a:spcAft>
                <a:defRPr/>
              </a:pPr>
              <a:t>11</a:t>
            </a:fld>
            <a:endParaRPr lang="en-US" altLang="en-US">
              <a:solidFill>
                <a:schemeClr val="tx1">
                  <a:lumMod val="50000"/>
                  <a:lumOff val="50000"/>
                </a:schemeClr>
              </a:solidFill>
              <a:latin typeface="Calibri" panose="020F0502020204030204"/>
            </a:endParaRPr>
          </a:p>
        </p:txBody>
      </p:sp>
      <p:pic>
        <p:nvPicPr>
          <p:cNvPr id="15" name="Picture 14" descr="Colourful straw art">
            <a:extLst>
              <a:ext uri="{FF2B5EF4-FFF2-40B4-BE49-F238E27FC236}">
                <a16:creationId xmlns:a16="http://schemas.microsoft.com/office/drawing/2014/main" id="{6E5C475B-B3B2-387F-7815-CEDAAE8AA639}"/>
              </a:ext>
            </a:extLst>
          </p:cNvPr>
          <p:cNvPicPr>
            <a:picLocks noChangeAspect="1"/>
          </p:cNvPicPr>
          <p:nvPr/>
        </p:nvPicPr>
        <p:blipFill rotWithShape="1">
          <a:blip r:embed="rId2"/>
          <a:srcRect l="8288" r="32378" b="-1"/>
          <a:stretch/>
        </p:blipFill>
        <p:spPr>
          <a:xfrm>
            <a:off x="20" y="10"/>
            <a:ext cx="6095980" cy="6857990"/>
          </a:xfrm>
          <a:prstGeom prst="rect">
            <a:avLst/>
          </a:prstGeom>
        </p:spPr>
      </p:pic>
      <p:sp>
        <p:nvSpPr>
          <p:cNvPr id="7" name="TextBox 6">
            <a:extLst>
              <a:ext uri="{FF2B5EF4-FFF2-40B4-BE49-F238E27FC236}">
                <a16:creationId xmlns:a16="http://schemas.microsoft.com/office/drawing/2014/main" id="{9145899F-9AA7-AC2E-660F-9A1C499C8A9F}"/>
              </a:ext>
            </a:extLst>
          </p:cNvPr>
          <p:cNvSpPr txBox="1"/>
          <p:nvPr/>
        </p:nvSpPr>
        <p:spPr>
          <a:xfrm>
            <a:off x="6823878" y="2533476"/>
            <a:ext cx="4491820" cy="3447832"/>
          </a:xfrm>
          <a:prstGeom prst="rect">
            <a:avLst/>
          </a:prstGeom>
        </p:spPr>
        <p:txBody>
          <a:bodyPr vert="horz" lIns="91440" tIns="45720" rIns="91440" bIns="45720" rtlCol="0" anchor="t">
            <a:normAutofit lnSpcReduction="10000"/>
          </a:bodyPr>
          <a:lstStyle/>
          <a:p>
            <a:pPr indent="-228600" defTabSz="914400">
              <a:lnSpc>
                <a:spcPct val="90000"/>
              </a:lnSpc>
              <a:spcAft>
                <a:spcPts val="600"/>
              </a:spcAft>
              <a:buFont typeface="Arial" panose="020B0604020202020204" pitchFamily="34" charset="0"/>
              <a:buChar char="•"/>
            </a:pPr>
            <a:r>
              <a:rPr lang="en-GB" sz="2000" dirty="0"/>
              <a:t>The Habitat Baseline Review 1 will indicate amount and type of habitat on your farm.</a:t>
            </a:r>
          </a:p>
          <a:p>
            <a:pPr defTabSz="914400">
              <a:lnSpc>
                <a:spcPct val="90000"/>
              </a:lnSpc>
              <a:spcAft>
                <a:spcPts val="600"/>
              </a:spcAft>
            </a:pPr>
            <a:r>
              <a:rPr lang="en-GB" sz="2000" dirty="0"/>
              <a:t> • The following count towards the 10%: ➢ 11 types of semi natural habitat </a:t>
            </a:r>
          </a:p>
          <a:p>
            <a:pPr defTabSz="914400">
              <a:lnSpc>
                <a:spcPct val="90000"/>
              </a:lnSpc>
              <a:spcAft>
                <a:spcPts val="600"/>
              </a:spcAft>
            </a:pPr>
            <a:r>
              <a:rPr lang="en-GB" sz="2000" dirty="0"/>
              <a:t>➢ Ponds and scrapes</a:t>
            </a:r>
          </a:p>
          <a:p>
            <a:pPr defTabSz="914400">
              <a:lnSpc>
                <a:spcPct val="90000"/>
              </a:lnSpc>
              <a:spcAft>
                <a:spcPts val="600"/>
              </a:spcAft>
            </a:pPr>
            <a:r>
              <a:rPr lang="en-GB" sz="2000" dirty="0"/>
              <a:t> ➢ Established broadleaf woodland</a:t>
            </a:r>
          </a:p>
          <a:p>
            <a:pPr defTabSz="914400">
              <a:lnSpc>
                <a:spcPct val="90000"/>
              </a:lnSpc>
              <a:spcAft>
                <a:spcPts val="600"/>
              </a:spcAft>
            </a:pPr>
            <a:r>
              <a:rPr lang="en-GB" sz="2000" dirty="0"/>
              <a:t> ➢ Hedgerows in good condition </a:t>
            </a:r>
          </a:p>
          <a:p>
            <a:pPr defTabSz="914400">
              <a:lnSpc>
                <a:spcPct val="90000"/>
              </a:lnSpc>
              <a:spcAft>
                <a:spcPts val="600"/>
              </a:spcAft>
            </a:pPr>
            <a:r>
              <a:rPr lang="en-GB" sz="2000" dirty="0"/>
              <a:t>• If you have 10%+ of habitat on entry, you will not be required to create more. • If you have</a:t>
            </a:r>
            <a:endParaRPr lang="en-US" sz="2000" dirty="0"/>
          </a:p>
        </p:txBody>
      </p:sp>
    </p:spTree>
    <p:extLst>
      <p:ext uri="{BB962C8B-B14F-4D97-AF65-F5344CB8AC3E}">
        <p14:creationId xmlns:p14="http://schemas.microsoft.com/office/powerpoint/2010/main" val="2187136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466730" y="1598246"/>
            <a:ext cx="4554659" cy="5034817"/>
          </a:xfrm>
        </p:spPr>
        <p:txBody>
          <a:bodyPr vert="horz" lIns="91440" tIns="45720" rIns="91440" bIns="45720" rtlCol="0" anchor="t">
            <a:normAutofit/>
          </a:bodyPr>
          <a:lstStyle/>
          <a:p>
            <a:r>
              <a:rPr lang="en-US" sz="8000" b="1" kern="1200">
                <a:solidFill>
                  <a:srgbClr val="FFFFFF"/>
                </a:solidFill>
                <a:latin typeface="+mj-lt"/>
                <a:ea typeface="+mj-ea"/>
                <a:cs typeface="+mj-cs"/>
              </a:rPr>
              <a:t>What about…</a:t>
            </a:r>
          </a:p>
        </p:txBody>
      </p:sp>
      <p:sp>
        <p:nvSpPr>
          <p:cNvPr id="4" name="Content Placeholder 3"/>
          <p:cNvSpPr>
            <a:spLocks noGrp="1"/>
          </p:cNvSpPr>
          <p:nvPr>
            <p:ph sz="half" idx="2"/>
          </p:nvPr>
        </p:nvSpPr>
        <p:spPr>
          <a:xfrm>
            <a:off x="5792994" y="1590840"/>
            <a:ext cx="5010506" cy="5007531"/>
          </a:xfrm>
        </p:spPr>
        <p:txBody>
          <a:bodyPr vert="horz" lIns="91440" tIns="45720" rIns="91440" bIns="45720" rtlCol="0">
            <a:normAutofit/>
          </a:bodyPr>
          <a:lstStyle/>
          <a:p>
            <a:pPr marL="0" indent="0">
              <a:buNone/>
            </a:pPr>
            <a:r>
              <a:rPr lang="en-US" sz="4400" kern="1200" dirty="0">
                <a:solidFill>
                  <a:srgbClr val="FFFFFF"/>
                </a:solidFill>
                <a:latin typeface="+mn-lt"/>
                <a:ea typeface="+mn-ea"/>
                <a:cs typeface="+mn-cs"/>
              </a:rPr>
              <a:t>Tenant farmers  Cross border farms  Organic farming  New entrants  Common land</a:t>
            </a:r>
          </a:p>
        </p:txBody>
      </p:sp>
      <p:sp>
        <p:nvSpPr>
          <p:cNvPr id="5" name="Slide Number Placeholder 4"/>
          <p:cNvSpPr>
            <a:spLocks noGrp="1"/>
          </p:cNvSpPr>
          <p:nvPr>
            <p:ph type="sldNum" sz="quarter" idx="12"/>
          </p:nvPr>
        </p:nvSpPr>
        <p:spPr>
          <a:xfrm>
            <a:off x="8610600" y="224937"/>
            <a:ext cx="2743200" cy="365125"/>
          </a:xfrm>
        </p:spPr>
        <p:txBody>
          <a:bodyPr vert="horz" lIns="91440" tIns="45720" rIns="91440" bIns="45720" rtlCol="0" anchor="ctr">
            <a:normAutofit/>
          </a:bodyPr>
          <a:lstStyle/>
          <a:p>
            <a:pPr defTabSz="914400">
              <a:spcAft>
                <a:spcPts val="600"/>
              </a:spcAft>
              <a:defRPr/>
            </a:pPr>
            <a:fld id="{6910A440-5FEF-4F8B-BAD5-0D171E2F5333}" type="slidenum">
              <a:rPr lang="en-US" altLang="en-US">
                <a:solidFill>
                  <a:srgbClr val="FFFFFF"/>
                </a:solidFill>
              </a:rPr>
              <a:pPr defTabSz="914400">
                <a:spcAft>
                  <a:spcPts val="600"/>
                </a:spcAft>
                <a:defRPr/>
              </a:pPr>
              <a:t>12</a:t>
            </a:fld>
            <a:endParaRPr lang="en-US" altLang="en-US">
              <a:solidFill>
                <a:srgbClr val="FFFFFF"/>
              </a:solidFill>
            </a:endParaRP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4"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6"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8"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29575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heel(1)">
                                      <p:cBhvr>
                                        <p:cTn id="7"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Universal baseline payment</a:t>
            </a:r>
          </a:p>
        </p:txBody>
      </p:sp>
      <p:sp>
        <p:nvSpPr>
          <p:cNvPr id="14" name="Arc 1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Content Placeholder 3"/>
          <p:cNvSpPr>
            <a:spLocks noGrp="1"/>
          </p:cNvSpPr>
          <p:nvPr>
            <p:ph sz="half" idx="2"/>
          </p:nvPr>
        </p:nvSpPr>
        <p:spPr>
          <a:xfrm>
            <a:off x="5370153" y="1526033"/>
            <a:ext cx="5536397" cy="3935281"/>
          </a:xfrm>
        </p:spPr>
        <p:txBody>
          <a:bodyPr vert="horz" lIns="91440" tIns="45720" rIns="91440" bIns="45720" rtlCol="0">
            <a:normAutofit fontScale="92500" lnSpcReduction="20000"/>
          </a:bodyPr>
          <a:lstStyle/>
          <a:p>
            <a:pPr marL="0"/>
            <a:r>
              <a:rPr lang="en-US" sz="2600" dirty="0"/>
              <a:t>Universal Baseline Payment (UBP) – paid annually. </a:t>
            </a:r>
          </a:p>
          <a:p>
            <a:pPr marL="0" indent="0">
              <a:buNone/>
            </a:pPr>
            <a:r>
              <a:rPr lang="en-US" sz="2600" dirty="0"/>
              <a:t>• Comprise four payment categories and rates: - Baseline Rate (covering UA) - Habitat Maintenance Rate - Woodland Maintenance Rate - Woodland Creation Rate </a:t>
            </a:r>
          </a:p>
          <a:p>
            <a:pPr marL="0" indent="0">
              <a:buNone/>
            </a:pPr>
            <a:r>
              <a:rPr lang="en-US" sz="2600" dirty="0"/>
              <a:t>• Rate/Ha of eligible SFS land (excludes common land). </a:t>
            </a:r>
          </a:p>
          <a:p>
            <a:pPr marL="0" indent="0">
              <a:buNone/>
            </a:pPr>
            <a:r>
              <a:rPr lang="en-US" sz="2600" dirty="0"/>
              <a:t>• Payment rates consider: - Costs incurred - Income foregone - Social value (to be defined</a:t>
            </a:r>
          </a:p>
        </p:txBody>
      </p:sp>
      <p:sp>
        <p:nvSpPr>
          <p:cNvPr id="5" name="Slide Number Placeholder 4"/>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6910A440-5FEF-4F8B-BAD5-0D171E2F5333}" type="slidenum">
              <a:rPr lang="en-US" altLang="en-US"/>
              <a:pPr defTabSz="914400">
                <a:spcAft>
                  <a:spcPts val="600"/>
                </a:spcAft>
                <a:defRPr/>
              </a:pPr>
              <a:t>13</a:t>
            </a:fld>
            <a:endParaRPr lang="en-US" altLang="en-US"/>
          </a:p>
        </p:txBody>
      </p:sp>
    </p:spTree>
    <p:extLst>
      <p:ext uri="{BB962C8B-B14F-4D97-AF65-F5344CB8AC3E}">
        <p14:creationId xmlns:p14="http://schemas.microsoft.com/office/powerpoint/2010/main" val="4286624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85FBD-10D3-8525-8F1F-6F745A1E16AF}"/>
              </a:ext>
            </a:extLst>
          </p:cNvPr>
          <p:cNvSpPr>
            <a:spLocks noGrp="1"/>
          </p:cNvSpPr>
          <p:nvPr>
            <p:ph type="title"/>
          </p:nvPr>
        </p:nvSpPr>
        <p:spPr>
          <a:xfrm>
            <a:off x="414032" y="260648"/>
            <a:ext cx="11516784" cy="762000"/>
          </a:xfrm>
        </p:spPr>
        <p:txBody>
          <a:bodyPr/>
          <a:lstStyle/>
          <a:p>
            <a:r>
              <a:rPr lang="en-GB" b="1" dirty="0"/>
              <a:t>Integrated impact assessment of SFS (Activity)</a:t>
            </a:r>
          </a:p>
        </p:txBody>
      </p:sp>
      <p:sp>
        <p:nvSpPr>
          <p:cNvPr id="8" name="TextBox 7">
            <a:extLst>
              <a:ext uri="{FF2B5EF4-FFF2-40B4-BE49-F238E27FC236}">
                <a16:creationId xmlns:a16="http://schemas.microsoft.com/office/drawing/2014/main" id="{98BEAB85-D335-FD52-5BD1-6858981729D8}"/>
              </a:ext>
            </a:extLst>
          </p:cNvPr>
          <p:cNvSpPr txBox="1"/>
          <p:nvPr/>
        </p:nvSpPr>
        <p:spPr>
          <a:xfrm>
            <a:off x="263352" y="6412686"/>
            <a:ext cx="6097384" cy="369332"/>
          </a:xfrm>
          <a:prstGeom prst="rect">
            <a:avLst/>
          </a:prstGeom>
          <a:noFill/>
        </p:spPr>
        <p:txBody>
          <a:bodyPr wrap="square">
            <a:spAutoFit/>
          </a:bodyPr>
          <a:lstStyle/>
          <a:p>
            <a:r>
              <a:rPr lang="en-GB" dirty="0">
                <a:hlinkClick r:id="rId2"/>
              </a:rPr>
              <a:t>SoNaRR2020 Executive Summary (</a:t>
            </a:r>
            <a:r>
              <a:rPr lang="en-GB" dirty="0" err="1">
                <a:hlinkClick r:id="rId2"/>
              </a:rPr>
              <a:t>naturalresources.wales</a:t>
            </a:r>
            <a:r>
              <a:rPr lang="en-GB" dirty="0">
                <a:hlinkClick r:id="rId2"/>
              </a:rPr>
              <a:t>)</a:t>
            </a:r>
            <a:endParaRPr lang="en-GB" dirty="0"/>
          </a:p>
        </p:txBody>
      </p:sp>
      <p:sp>
        <p:nvSpPr>
          <p:cNvPr id="10" name="TextBox 9">
            <a:extLst>
              <a:ext uri="{FF2B5EF4-FFF2-40B4-BE49-F238E27FC236}">
                <a16:creationId xmlns:a16="http://schemas.microsoft.com/office/drawing/2014/main" id="{01B4D981-704D-8D64-2D96-0ED68A94A346}"/>
              </a:ext>
            </a:extLst>
          </p:cNvPr>
          <p:cNvSpPr txBox="1"/>
          <p:nvPr/>
        </p:nvSpPr>
        <p:spPr>
          <a:xfrm>
            <a:off x="274688" y="6043354"/>
            <a:ext cx="6097384" cy="369332"/>
          </a:xfrm>
          <a:prstGeom prst="rect">
            <a:avLst/>
          </a:prstGeom>
          <a:noFill/>
        </p:spPr>
        <p:txBody>
          <a:bodyPr wrap="square">
            <a:spAutoFit/>
          </a:bodyPr>
          <a:lstStyle/>
          <a:p>
            <a:r>
              <a:rPr lang="en-GB" dirty="0">
                <a:hlinkClick r:id="rId3"/>
              </a:rPr>
              <a:t>Natural Resources Wales / SoNaRR2020: Downloads</a:t>
            </a:r>
            <a:endParaRPr lang="en-GB" dirty="0"/>
          </a:p>
        </p:txBody>
      </p:sp>
      <p:sp>
        <p:nvSpPr>
          <p:cNvPr id="4" name="Text Placeholder 3">
            <a:extLst>
              <a:ext uri="{FF2B5EF4-FFF2-40B4-BE49-F238E27FC236}">
                <a16:creationId xmlns:a16="http://schemas.microsoft.com/office/drawing/2014/main" id="{7A30C78C-AB4A-79FB-7F79-AD5E79E7C86A}"/>
              </a:ext>
            </a:extLst>
          </p:cNvPr>
          <p:cNvSpPr txBox="1">
            <a:spLocks noGrp="1"/>
          </p:cNvSpPr>
          <p:nvPr>
            <p:ph type="body" sz="half" idx="1"/>
          </p:nvPr>
        </p:nvSpPr>
        <p:spPr>
          <a:xfrm>
            <a:off x="438151" y="1941513"/>
            <a:ext cx="3281586" cy="1643527"/>
          </a:xfrm>
          <a:prstGeom prst="rect">
            <a:avLst/>
          </a:prstGeom>
          <a:noFill/>
        </p:spPr>
        <p:txBody>
          <a:bodyPr wrap="square">
            <a:spAutoFit/>
          </a:bodyPr>
          <a:lstStyle/>
          <a:p>
            <a:r>
              <a:rPr lang="en-GB" dirty="0">
                <a:hlinkClick r:id="rId4"/>
              </a:rPr>
              <a:t>Integrated Impact Assessment Template - English (</a:t>
            </a:r>
            <a:r>
              <a:rPr lang="en-GB" dirty="0" err="1">
                <a:hlinkClick r:id="rId4"/>
              </a:rPr>
              <a:t>gov.wales</a:t>
            </a:r>
            <a:r>
              <a:rPr lang="en-GB" dirty="0">
                <a:hlinkClick r:id="rId4"/>
              </a:rPr>
              <a:t>)</a:t>
            </a:r>
            <a:endParaRPr lang="en-GB" dirty="0"/>
          </a:p>
        </p:txBody>
      </p:sp>
      <p:pic>
        <p:nvPicPr>
          <p:cNvPr id="6" name="Picture 5">
            <a:extLst>
              <a:ext uri="{FF2B5EF4-FFF2-40B4-BE49-F238E27FC236}">
                <a16:creationId xmlns:a16="http://schemas.microsoft.com/office/drawing/2014/main" id="{89F42A7F-38F1-F48E-9761-9F58121D30E3}"/>
              </a:ext>
            </a:extLst>
          </p:cNvPr>
          <p:cNvPicPr>
            <a:picLocks noChangeAspect="1"/>
          </p:cNvPicPr>
          <p:nvPr/>
        </p:nvPicPr>
        <p:blipFill rotWithShape="1">
          <a:blip r:embed="rId5"/>
          <a:srcRect l="27600" t="50000" r="26900" b="19550"/>
          <a:stretch/>
        </p:blipFill>
        <p:spPr>
          <a:xfrm>
            <a:off x="3810074" y="1562745"/>
            <a:ext cx="8365969" cy="3732509"/>
          </a:xfrm>
          <a:prstGeom prst="rect">
            <a:avLst/>
          </a:prstGeom>
        </p:spPr>
      </p:pic>
    </p:spTree>
    <p:extLst>
      <p:ext uri="{BB962C8B-B14F-4D97-AF65-F5344CB8AC3E}">
        <p14:creationId xmlns:p14="http://schemas.microsoft.com/office/powerpoint/2010/main" val="3286274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0E7C1-C574-EEBB-0091-B40AF3F9A2BF}"/>
              </a:ext>
            </a:extLst>
          </p:cNvPr>
          <p:cNvSpPr>
            <a:spLocks noGrp="1"/>
          </p:cNvSpPr>
          <p:nvPr>
            <p:ph type="title"/>
          </p:nvPr>
        </p:nvSpPr>
        <p:spPr/>
        <p:txBody>
          <a:bodyPr/>
          <a:lstStyle/>
          <a:p>
            <a:r>
              <a:rPr lang="en-GB" b="1" dirty="0"/>
              <a:t>Useful links: </a:t>
            </a:r>
          </a:p>
        </p:txBody>
      </p:sp>
      <p:sp>
        <p:nvSpPr>
          <p:cNvPr id="3" name="Content Placeholder 2">
            <a:extLst>
              <a:ext uri="{FF2B5EF4-FFF2-40B4-BE49-F238E27FC236}">
                <a16:creationId xmlns:a16="http://schemas.microsoft.com/office/drawing/2014/main" id="{598604ED-EE72-0BE4-226B-575D783F6DE4}"/>
              </a:ext>
            </a:extLst>
          </p:cNvPr>
          <p:cNvSpPr>
            <a:spLocks noGrp="1"/>
          </p:cNvSpPr>
          <p:nvPr>
            <p:ph idx="1"/>
          </p:nvPr>
        </p:nvSpPr>
        <p:spPr>
          <a:xfrm>
            <a:off x="911424" y="1774885"/>
            <a:ext cx="10515600" cy="4351338"/>
          </a:xfrm>
        </p:spPr>
        <p:txBody>
          <a:bodyPr/>
          <a:lstStyle/>
          <a:p>
            <a:pPr marL="0" indent="0">
              <a:buNone/>
            </a:pPr>
            <a:endParaRPr lang="en-GB" dirty="0">
              <a:hlinkClick r:id="rId3"/>
            </a:endParaRPr>
          </a:p>
          <a:p>
            <a:r>
              <a:rPr lang="en-GB" dirty="0">
                <a:hlinkClick r:id="rId4"/>
              </a:rPr>
              <a:t>Anger at ‘shocking scenario’ projected by impact assessment on government scheme – NFU Cymru (nfu-cymru.org.uk)</a:t>
            </a:r>
            <a:endParaRPr lang="en-GB" dirty="0"/>
          </a:p>
        </p:txBody>
      </p:sp>
      <p:sp>
        <p:nvSpPr>
          <p:cNvPr id="4" name="Slide Number Placeholder 3">
            <a:extLst>
              <a:ext uri="{FF2B5EF4-FFF2-40B4-BE49-F238E27FC236}">
                <a16:creationId xmlns:a16="http://schemas.microsoft.com/office/drawing/2014/main" id="{D15EDC9A-6F5D-6F16-D67E-5349308B8152}"/>
              </a:ext>
            </a:extLst>
          </p:cNvPr>
          <p:cNvSpPr>
            <a:spLocks noGrp="1"/>
          </p:cNvSpPr>
          <p:nvPr>
            <p:ph type="sldNum" sz="quarter" idx="12"/>
          </p:nvPr>
        </p:nvSpPr>
        <p:spPr/>
        <p:txBody>
          <a:bodyPr/>
          <a:lstStyle/>
          <a:p>
            <a:pPr>
              <a:defRPr/>
            </a:pPr>
            <a:fld id="{2A2D1FC4-343E-40E0-885C-2B093CC69763}" type="slidenum">
              <a:rPr lang="en-GB" altLang="en-US" smtClean="0"/>
              <a:pPr>
                <a:defRPr/>
              </a:pPr>
              <a:t>15</a:t>
            </a:fld>
            <a:endParaRPr lang="en-GB" altLang="en-US"/>
          </a:p>
        </p:txBody>
      </p:sp>
      <p:sp>
        <p:nvSpPr>
          <p:cNvPr id="7" name="Rectangle 3">
            <a:extLst>
              <a:ext uri="{FF2B5EF4-FFF2-40B4-BE49-F238E27FC236}">
                <a16:creationId xmlns:a16="http://schemas.microsoft.com/office/drawing/2014/main" id="{A285E845-8C1A-4AC7-949F-7BF36ED7B576}"/>
              </a:ext>
            </a:extLst>
          </p:cNvPr>
          <p:cNvSpPr txBox="1">
            <a:spLocks noChangeArrowheads="1"/>
          </p:cNvSpPr>
          <p:nvPr/>
        </p:nvSpPr>
        <p:spPr>
          <a:xfrm>
            <a:off x="1055440" y="1797129"/>
            <a:ext cx="10515600" cy="36169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tLang="en-US" sz="3000" dirty="0">
                <a:latin typeface="Calibri" panose="020F0502020204030204" pitchFamily="34" charset="0"/>
                <a:cs typeface="Calibri" panose="020F0502020204030204" pitchFamily="34" charset="0"/>
              </a:rPr>
              <a:t>Read the following:</a:t>
            </a:r>
            <a:endParaRPr lang="en-GB" altLang="en-US" sz="1900" dirty="0">
              <a:latin typeface="Calibri" panose="020F0502020204030204" pitchFamily="34" charset="0"/>
              <a:cs typeface="Calibri" panose="020F0502020204030204" pitchFamily="34" charset="0"/>
            </a:endParaRPr>
          </a:p>
          <a:p>
            <a:pPr marL="342900" indent="-342900">
              <a:buFont typeface="Arial" panose="020B0604020202020204" pitchFamily="34" charset="0"/>
              <a:buNone/>
            </a:pPr>
            <a:endParaRPr lang="en-GB" altLang="en-US" sz="1350" dirty="0"/>
          </a:p>
        </p:txBody>
      </p:sp>
      <p:pic>
        <p:nvPicPr>
          <p:cNvPr id="6" name="Picture 5">
            <a:extLst>
              <a:ext uri="{FF2B5EF4-FFF2-40B4-BE49-F238E27FC236}">
                <a16:creationId xmlns:a16="http://schemas.microsoft.com/office/drawing/2014/main" id="{64CF2177-48EB-74A5-5814-28D04E6A4DE5}"/>
              </a:ext>
            </a:extLst>
          </p:cNvPr>
          <p:cNvPicPr>
            <a:picLocks noChangeAspect="1"/>
          </p:cNvPicPr>
          <p:nvPr/>
        </p:nvPicPr>
        <p:blipFill rotWithShape="1">
          <a:blip r:embed="rId5"/>
          <a:srcRect l="20469" t="16486" r="71262" b="40425"/>
          <a:stretch/>
        </p:blipFill>
        <p:spPr>
          <a:xfrm>
            <a:off x="1055440" y="3310100"/>
            <a:ext cx="2376264" cy="3055197"/>
          </a:xfrm>
          <a:prstGeom prst="rect">
            <a:avLst/>
          </a:prstGeom>
        </p:spPr>
      </p:pic>
      <p:sp>
        <p:nvSpPr>
          <p:cNvPr id="9" name="TextBox 8">
            <a:extLst>
              <a:ext uri="{FF2B5EF4-FFF2-40B4-BE49-F238E27FC236}">
                <a16:creationId xmlns:a16="http://schemas.microsoft.com/office/drawing/2014/main" id="{2306730C-2CDC-9DEC-E37E-F4DA29922BD4}"/>
              </a:ext>
            </a:extLst>
          </p:cNvPr>
          <p:cNvSpPr txBox="1"/>
          <p:nvPr/>
        </p:nvSpPr>
        <p:spPr>
          <a:xfrm>
            <a:off x="3587008" y="3581222"/>
            <a:ext cx="6093994" cy="369332"/>
          </a:xfrm>
          <a:prstGeom prst="rect">
            <a:avLst/>
          </a:prstGeom>
          <a:noFill/>
        </p:spPr>
        <p:txBody>
          <a:bodyPr wrap="square">
            <a:spAutoFit/>
          </a:bodyPr>
          <a:lstStyle/>
          <a:p>
            <a:r>
              <a:rPr lang="da-DK" dirty="0">
                <a:hlinkClick r:id="rId6"/>
              </a:rPr>
              <a:t>ACBA7007: Follet et al (2024) (uwtsd.ac.uk)</a:t>
            </a:r>
            <a:endParaRPr lang="en-GB" dirty="0"/>
          </a:p>
        </p:txBody>
      </p:sp>
      <p:sp>
        <p:nvSpPr>
          <p:cNvPr id="10" name="TextBox 9">
            <a:extLst>
              <a:ext uri="{FF2B5EF4-FFF2-40B4-BE49-F238E27FC236}">
                <a16:creationId xmlns:a16="http://schemas.microsoft.com/office/drawing/2014/main" id="{5D78D2D9-5408-9820-7E99-42FB119CF99A}"/>
              </a:ext>
            </a:extLst>
          </p:cNvPr>
          <p:cNvSpPr txBox="1"/>
          <p:nvPr/>
        </p:nvSpPr>
        <p:spPr>
          <a:xfrm>
            <a:off x="4010200" y="4790037"/>
            <a:ext cx="7704856" cy="646331"/>
          </a:xfrm>
          <a:prstGeom prst="rect">
            <a:avLst/>
          </a:prstGeom>
          <a:noFill/>
        </p:spPr>
        <p:txBody>
          <a:bodyPr wrap="square">
            <a:spAutoFit/>
          </a:bodyPr>
          <a:lstStyle/>
          <a:p>
            <a:r>
              <a:rPr lang="en-GB" dirty="0">
                <a:hlinkClick r:id="rId7"/>
              </a:rPr>
              <a:t>Potential economic effects of the Sustainable Farming Scheme Phase 4 Universal Actions Modelling Results (</a:t>
            </a:r>
            <a:r>
              <a:rPr lang="en-GB" dirty="0" err="1">
                <a:hlinkClick r:id="rId7"/>
              </a:rPr>
              <a:t>gov.wales</a:t>
            </a:r>
            <a:r>
              <a:rPr lang="en-GB" dirty="0">
                <a:hlinkClick r:id="rId7"/>
              </a:rPr>
              <a:t>)</a:t>
            </a:r>
            <a:endParaRPr lang="en-GB" dirty="0"/>
          </a:p>
        </p:txBody>
      </p:sp>
    </p:spTree>
    <p:extLst>
      <p:ext uri="{BB962C8B-B14F-4D97-AF65-F5344CB8AC3E}">
        <p14:creationId xmlns:p14="http://schemas.microsoft.com/office/powerpoint/2010/main" val="3865936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2.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BF5694-052B-456A-BDB4-2B08114922D7}">
  <ds:schemaRefs>
    <ds:schemaRef ds:uri="http://schemas.microsoft.com/office/2006/documentManagement/types"/>
    <ds:schemaRef ds:uri="http://purl.org/dc/terms/"/>
    <ds:schemaRef ds:uri="http://schemas.openxmlformats.org/package/2006/metadata/core-properties"/>
    <ds:schemaRef ds:uri="http://purl.org/dc/dcmitype/"/>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7783</TotalTime>
  <Words>783</Words>
  <Application>Microsoft Office PowerPoint</Application>
  <PresentationFormat>Widescreen</PresentationFormat>
  <Paragraphs>77</Paragraphs>
  <Slides>15</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Arial</vt:lpstr>
      <vt:lpstr>Calibri</vt:lpstr>
      <vt:lpstr>Calibri Light</vt:lpstr>
      <vt:lpstr>Neue Haas Grotesk Text Pro</vt:lpstr>
      <vt:lpstr>Times New Roman</vt:lpstr>
      <vt:lpstr>1_Office Theme</vt:lpstr>
      <vt:lpstr>Office Theme</vt:lpstr>
      <vt:lpstr>Conservation in Farming and Food </vt:lpstr>
      <vt:lpstr>Lecture Outline</vt:lpstr>
      <vt:lpstr>For sustainable farming? Changing the narrative?</vt:lpstr>
      <vt:lpstr>Big Food Redesign Challenge</vt:lpstr>
      <vt:lpstr>Activity</vt:lpstr>
      <vt:lpstr>Sustainable Farming Scheme</vt:lpstr>
      <vt:lpstr>PowerPoint Presentation</vt:lpstr>
      <vt:lpstr>What about rewilding?</vt:lpstr>
      <vt:lpstr>Scheme Structure </vt:lpstr>
      <vt:lpstr>Eligibility</vt:lpstr>
      <vt:lpstr>10% Habitat</vt:lpstr>
      <vt:lpstr>What about…</vt:lpstr>
      <vt:lpstr>Universal baseline payment</vt:lpstr>
      <vt:lpstr>Integrated impact assessment of SFS (Activity)</vt:lpstr>
      <vt:lpstr>Useful links: </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 Flatley</dc:creator>
  <cp:lastModifiedBy>Alissa Flatley</cp:lastModifiedBy>
  <cp:revision>302</cp:revision>
  <cp:lastPrinted>2002-03-04T13:59:26Z</cp:lastPrinted>
  <dcterms:created xsi:type="dcterms:W3CDTF">2001-11-15T19:13:35Z</dcterms:created>
  <dcterms:modified xsi:type="dcterms:W3CDTF">2024-03-13T11:58:27Z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