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4" r:id="rId9"/>
    <p:sldId id="265" r:id="rId10"/>
    <p:sldId id="266" r:id="rId11"/>
    <p:sldId id="268" r:id="rId12"/>
    <p:sldId id="269" r:id="rId13"/>
    <p:sldId id="271" r:id="rId14"/>
    <p:sldId id="270"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9.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1/10/2020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1/10/2020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1/10/2020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3.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microsoft.com/office/2007/relationships/hdphoto" Target="../media/hdphoto1.wdp"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1/10/2020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www.legislation.gov.uk/ukpga/2010/15/introduction" TargetMode="External" /><Relationship Id="rId2" Type="http://schemas.openxmlformats.org/officeDocument/2006/relationships/hyperlink" Target="http://www.legislation.gov.uk/ukpga/2014/23/introduction/enacted" TargetMode="External" /><Relationship Id="rId1" Type="http://schemas.openxmlformats.org/officeDocument/2006/relationships/slideLayout" Target="../slideLayouts/slideLayout2.xml" /><Relationship Id="rId5" Type="http://schemas.openxmlformats.org/officeDocument/2006/relationships/hyperlink" Target="http://www.legislation.gov.uk/ukpga/2005/9/introduction" TargetMode="External" /><Relationship Id="rId4" Type="http://schemas.openxmlformats.org/officeDocument/2006/relationships/hyperlink" Target="http://www.legislation.gov.uk/ukpga/1998/42/introduction" TargetMode="External" /></Relationships>
</file>

<file path=ppt/slides/_rels/slide16.xml.rels><?xml version="1.0" encoding="UTF-8" standalone="yes"?>
<Relationships xmlns="http://schemas.openxmlformats.org/package/2006/relationships"><Relationship Id="rId3" Type="http://schemas.openxmlformats.org/officeDocument/2006/relationships/hyperlink" Target="https://www.mind.org.uk/information-support/legal-rights/health-and-social-care-rights/safeguarding-in-social-care/#.XhceKeiTLnE" TargetMode="External" /><Relationship Id="rId2" Type="http://schemas.openxmlformats.org/officeDocument/2006/relationships/hyperlink" Target="http://www.legislation.gov.uk/ukpga/1983/20/introduction" TargetMode="External" /><Relationship Id="rId1" Type="http://schemas.openxmlformats.org/officeDocument/2006/relationships/slideLayout" Target="../slideLayouts/slideLayout2.xml" /><Relationship Id="rId6" Type="http://schemas.openxmlformats.org/officeDocument/2006/relationships/hyperlink" Target="http://www.legislation.gov.uk/anaw/2014/4/introduction" TargetMode="External" /><Relationship Id="rId5" Type="http://schemas.openxmlformats.org/officeDocument/2006/relationships/hyperlink" Target="https://www.nhs.uk/conditions/social-care-and-support-guide/making-decisions-for-someone-else/mental-capacity-act/" TargetMode="External" /><Relationship Id="rId4" Type="http://schemas.openxmlformats.org/officeDocument/2006/relationships/hyperlink" Target="https://www.mind.org.uk/information-support/types-of-mental-health-problems/mental-health-problems-introduction/support-services/#.XhhL_OiTLn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BFDEC-35A5-0C4A-8AE7-89C3216DC58D}"/>
              </a:ext>
            </a:extLst>
          </p:cNvPr>
          <p:cNvSpPr>
            <a:spLocks noGrp="1"/>
          </p:cNvSpPr>
          <p:nvPr>
            <p:ph type="ctrTitle"/>
          </p:nvPr>
        </p:nvSpPr>
        <p:spPr/>
        <p:txBody>
          <a:bodyPr/>
          <a:lstStyle/>
          <a:p>
            <a:r>
              <a:rPr lang="en-US" sz="5400">
                <a:solidFill>
                  <a:srgbClr val="FF0000"/>
                </a:solidFill>
              </a:rPr>
              <a:t>Reflective Practice Case study </a:t>
            </a:r>
          </a:p>
        </p:txBody>
      </p:sp>
      <p:sp>
        <p:nvSpPr>
          <p:cNvPr id="3" name="Subtitle 2">
            <a:extLst>
              <a:ext uri="{FF2B5EF4-FFF2-40B4-BE49-F238E27FC236}">
                <a16:creationId xmlns:a16="http://schemas.microsoft.com/office/drawing/2014/main" id="{57486AFA-BACA-664C-B77C-05DCE8DDF9B5}"/>
              </a:ext>
            </a:extLst>
          </p:cNvPr>
          <p:cNvSpPr>
            <a:spLocks noGrp="1"/>
          </p:cNvSpPr>
          <p:nvPr>
            <p:ph type="subTitle" idx="1"/>
          </p:nvPr>
        </p:nvSpPr>
        <p:spPr>
          <a:xfrm>
            <a:off x="1051560" y="4579619"/>
            <a:ext cx="7891272" cy="1366701"/>
          </a:xfrm>
        </p:spPr>
        <p:txBody>
          <a:bodyPr>
            <a:normAutofit/>
          </a:bodyPr>
          <a:lstStyle/>
          <a:p>
            <a:r>
              <a:rPr lang="en-US"/>
              <a:t>By Claudia Jones.</a:t>
            </a:r>
          </a:p>
          <a:p>
            <a:r>
              <a:rPr lang="en-US"/>
              <a:t>Module code: SJSI5022.</a:t>
            </a:r>
          </a:p>
          <a:p>
            <a:r>
              <a:rPr lang="en-US"/>
              <a:t>Student number: 1500322.</a:t>
            </a:r>
          </a:p>
        </p:txBody>
      </p:sp>
    </p:spTree>
    <p:extLst>
      <p:ext uri="{BB962C8B-B14F-4D97-AF65-F5344CB8AC3E}">
        <p14:creationId xmlns:p14="http://schemas.microsoft.com/office/powerpoint/2010/main" val="3886968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3A38C-FE13-3842-A858-4AA58B2E388C}"/>
              </a:ext>
            </a:extLst>
          </p:cNvPr>
          <p:cNvSpPr>
            <a:spLocks noGrp="1"/>
          </p:cNvSpPr>
          <p:nvPr>
            <p:ph type="title"/>
          </p:nvPr>
        </p:nvSpPr>
        <p:spPr/>
        <p:txBody>
          <a:bodyPr/>
          <a:lstStyle/>
          <a:p>
            <a:r>
              <a:rPr lang="en-US">
                <a:solidFill>
                  <a:srgbClr val="FF0000"/>
                </a:solidFill>
              </a:rPr>
              <a:t>Introduction</a:t>
            </a:r>
          </a:p>
        </p:txBody>
      </p:sp>
      <p:sp>
        <p:nvSpPr>
          <p:cNvPr id="3" name="Content Placeholder 2">
            <a:extLst>
              <a:ext uri="{FF2B5EF4-FFF2-40B4-BE49-F238E27FC236}">
                <a16:creationId xmlns:a16="http://schemas.microsoft.com/office/drawing/2014/main" id="{B180EE43-42A6-6349-AE29-725AB5065B7A}"/>
              </a:ext>
            </a:extLst>
          </p:cNvPr>
          <p:cNvSpPr>
            <a:spLocks noGrp="1"/>
          </p:cNvSpPr>
          <p:nvPr>
            <p:ph idx="1"/>
          </p:nvPr>
        </p:nvSpPr>
        <p:spPr/>
        <p:txBody>
          <a:bodyPr/>
          <a:lstStyle/>
          <a:p>
            <a:r>
              <a:rPr lang="en-US" sz="2400"/>
              <a:t>Identifying potential risks and considerations.</a:t>
            </a:r>
          </a:p>
          <a:p>
            <a:endParaRPr lang="en-US" sz="2400"/>
          </a:p>
          <a:p>
            <a:r>
              <a:rPr lang="en-US" sz="2400"/>
              <a:t>Exploring what policies and legislation have been used, and some that have not but should have been.</a:t>
            </a:r>
          </a:p>
          <a:p>
            <a:endParaRPr lang="en-US" sz="2400"/>
          </a:p>
          <a:p>
            <a:r>
              <a:rPr lang="en-US" sz="2400"/>
              <a:t>Examples of good practice, policy and theory.</a:t>
            </a:r>
          </a:p>
          <a:p>
            <a:endParaRPr lang="en-US" sz="2400"/>
          </a:p>
          <a:p>
            <a:endParaRPr lang="en-US"/>
          </a:p>
          <a:p>
            <a:endParaRPr lang="en-US"/>
          </a:p>
        </p:txBody>
      </p:sp>
    </p:spTree>
    <p:extLst>
      <p:ext uri="{BB962C8B-B14F-4D97-AF65-F5344CB8AC3E}">
        <p14:creationId xmlns:p14="http://schemas.microsoft.com/office/powerpoint/2010/main" val="3827247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030C8-475E-3647-B9EC-CD50BA590292}"/>
              </a:ext>
            </a:extLst>
          </p:cNvPr>
          <p:cNvSpPr>
            <a:spLocks noGrp="1"/>
          </p:cNvSpPr>
          <p:nvPr>
            <p:ph type="title"/>
          </p:nvPr>
        </p:nvSpPr>
        <p:spPr/>
        <p:txBody>
          <a:bodyPr/>
          <a:lstStyle/>
          <a:p>
            <a:r>
              <a:rPr lang="en-US">
                <a:solidFill>
                  <a:srgbClr val="FF0000"/>
                </a:solidFill>
              </a:rPr>
              <a:t>The case study – Mrs A</a:t>
            </a:r>
          </a:p>
        </p:txBody>
      </p:sp>
      <p:sp>
        <p:nvSpPr>
          <p:cNvPr id="3" name="Content Placeholder 2">
            <a:extLst>
              <a:ext uri="{FF2B5EF4-FFF2-40B4-BE49-F238E27FC236}">
                <a16:creationId xmlns:a16="http://schemas.microsoft.com/office/drawing/2014/main" id="{AF08F21C-2117-1044-8909-D9E3D50BCDAF}"/>
              </a:ext>
            </a:extLst>
          </p:cNvPr>
          <p:cNvSpPr>
            <a:spLocks noGrp="1"/>
          </p:cNvSpPr>
          <p:nvPr>
            <p:ph idx="1"/>
          </p:nvPr>
        </p:nvSpPr>
        <p:spPr>
          <a:xfrm>
            <a:off x="1069848" y="2354036"/>
            <a:ext cx="10058400" cy="3818164"/>
          </a:xfrm>
        </p:spPr>
        <p:txBody>
          <a:bodyPr>
            <a:normAutofit/>
          </a:bodyPr>
          <a:lstStyle/>
          <a:p>
            <a:r>
              <a:rPr lang="en-US" sz="2400"/>
              <a:t>Visual impairment</a:t>
            </a:r>
          </a:p>
          <a:p>
            <a:r>
              <a:rPr lang="en-US" sz="2400"/>
              <a:t>Renal failure</a:t>
            </a:r>
          </a:p>
          <a:p>
            <a:r>
              <a:rPr lang="en-US" sz="2400"/>
              <a:t>Diabetes</a:t>
            </a:r>
          </a:p>
          <a:p>
            <a:r>
              <a:rPr lang="en-US" sz="2400"/>
              <a:t>Emotionally unstable personality disorder</a:t>
            </a:r>
          </a:p>
          <a:p>
            <a:endParaRPr lang="en-US" sz="2400"/>
          </a:p>
          <a:p>
            <a:r>
              <a:rPr lang="en-US" sz="2400"/>
              <a:t>Presented as stable</a:t>
            </a:r>
            <a:r>
              <a:rPr lang="en-US" sz="2400" u="sng"/>
              <a:t>,</a:t>
            </a:r>
            <a:r>
              <a:rPr lang="en-US" sz="2400"/>
              <a:t> and has a good insight into her own health needs according to her designated social work.</a:t>
            </a:r>
          </a:p>
        </p:txBody>
      </p:sp>
    </p:spTree>
    <p:extLst>
      <p:ext uri="{BB962C8B-B14F-4D97-AF65-F5344CB8AC3E}">
        <p14:creationId xmlns:p14="http://schemas.microsoft.com/office/powerpoint/2010/main" val="2345152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9CB50-848E-6B4B-99CB-6121693E677E}"/>
              </a:ext>
            </a:extLst>
          </p:cNvPr>
          <p:cNvSpPr>
            <a:spLocks noGrp="1"/>
          </p:cNvSpPr>
          <p:nvPr>
            <p:ph type="title"/>
          </p:nvPr>
        </p:nvSpPr>
        <p:spPr>
          <a:xfrm>
            <a:off x="1069848" y="272143"/>
            <a:ext cx="10058400" cy="1821833"/>
          </a:xfrm>
        </p:spPr>
        <p:txBody>
          <a:bodyPr/>
          <a:lstStyle/>
          <a:p>
            <a:r>
              <a:rPr lang="en-US"/>
              <a:t>Examples of good practice</a:t>
            </a:r>
          </a:p>
        </p:txBody>
      </p:sp>
      <p:sp>
        <p:nvSpPr>
          <p:cNvPr id="3" name="Content Placeholder 2">
            <a:extLst>
              <a:ext uri="{FF2B5EF4-FFF2-40B4-BE49-F238E27FC236}">
                <a16:creationId xmlns:a16="http://schemas.microsoft.com/office/drawing/2014/main" id="{83D36F0F-32D3-DC44-BE88-42CD335BAF2C}"/>
              </a:ext>
            </a:extLst>
          </p:cNvPr>
          <p:cNvSpPr>
            <a:spLocks noGrp="1"/>
          </p:cNvSpPr>
          <p:nvPr>
            <p:ph idx="1"/>
          </p:nvPr>
        </p:nvSpPr>
        <p:spPr>
          <a:xfrm>
            <a:off x="1069848" y="2408464"/>
            <a:ext cx="10058400" cy="3763736"/>
          </a:xfrm>
        </p:spPr>
        <p:txBody>
          <a:bodyPr>
            <a:normAutofit/>
          </a:bodyPr>
          <a:lstStyle/>
          <a:p>
            <a:r>
              <a:rPr lang="en-US" sz="2800" b="1">
                <a:solidFill>
                  <a:srgbClr val="C00000"/>
                </a:solidFill>
              </a:rPr>
              <a:t>Social worker involved</a:t>
            </a:r>
            <a:r>
              <a:rPr lang="en-US" sz="2800"/>
              <a:t> – ensuring </a:t>
            </a:r>
            <a:r>
              <a:rPr lang="en-US" sz="2800" b="1"/>
              <a:t>Mrs A</a:t>
            </a:r>
            <a:r>
              <a:rPr lang="en-US" sz="2800"/>
              <a:t> always had shelter in order to manage her care needs, and chairing safeguarding meetings to discuss a multi-disciplinary approach to deal with Mrs A’s care needs, also involving family and other professionals.</a:t>
            </a:r>
          </a:p>
        </p:txBody>
      </p:sp>
    </p:spTree>
    <p:extLst>
      <p:ext uri="{BB962C8B-B14F-4D97-AF65-F5344CB8AC3E}">
        <p14:creationId xmlns:p14="http://schemas.microsoft.com/office/powerpoint/2010/main" val="3027142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7E0F3-9C59-AC40-B6E5-E6186F3FB57A}"/>
              </a:ext>
            </a:extLst>
          </p:cNvPr>
          <p:cNvSpPr>
            <a:spLocks noGrp="1"/>
          </p:cNvSpPr>
          <p:nvPr>
            <p:ph type="title"/>
          </p:nvPr>
        </p:nvSpPr>
        <p:spPr>
          <a:xfrm>
            <a:off x="1069848" y="176894"/>
            <a:ext cx="10058400" cy="1401536"/>
          </a:xfrm>
        </p:spPr>
        <p:txBody>
          <a:bodyPr/>
          <a:lstStyle/>
          <a:p>
            <a:r>
              <a:rPr lang="en-US"/>
              <a:t>Examples of good practice</a:t>
            </a:r>
          </a:p>
        </p:txBody>
      </p:sp>
      <p:sp>
        <p:nvSpPr>
          <p:cNvPr id="3" name="Content Placeholder 2">
            <a:extLst>
              <a:ext uri="{FF2B5EF4-FFF2-40B4-BE49-F238E27FC236}">
                <a16:creationId xmlns:a16="http://schemas.microsoft.com/office/drawing/2014/main" id="{01CD95A1-343D-1D4C-8B9F-6B61E97C0DEF}"/>
              </a:ext>
            </a:extLst>
          </p:cNvPr>
          <p:cNvSpPr>
            <a:spLocks noGrp="1"/>
          </p:cNvSpPr>
          <p:nvPr>
            <p:ph idx="1"/>
          </p:nvPr>
        </p:nvSpPr>
        <p:spPr>
          <a:xfrm>
            <a:off x="1069848" y="2095500"/>
            <a:ext cx="10058400" cy="4076700"/>
          </a:xfrm>
        </p:spPr>
        <p:txBody>
          <a:bodyPr>
            <a:normAutofit lnSpcReduction="10000"/>
          </a:bodyPr>
          <a:lstStyle/>
          <a:p>
            <a:pPr marL="0" indent="0">
              <a:buNone/>
            </a:pPr>
            <a:r>
              <a:rPr lang="en-US" sz="2400">
                <a:solidFill>
                  <a:srgbClr val="C00000"/>
                </a:solidFill>
              </a:rPr>
              <a:t>Several health/social care professionals brought in by the social worker, these include:</a:t>
            </a:r>
          </a:p>
          <a:p>
            <a:pPr marL="0" indent="0">
              <a:buNone/>
            </a:pPr>
            <a:endParaRPr lang="en-US" sz="2400">
              <a:solidFill>
                <a:srgbClr val="C00000"/>
              </a:solidFill>
            </a:endParaRPr>
          </a:p>
          <a:p>
            <a:r>
              <a:rPr lang="en-US" sz="2400"/>
              <a:t>Community Mental Health Team (CMHT)</a:t>
            </a:r>
          </a:p>
          <a:p>
            <a:endParaRPr lang="en-US" sz="2400"/>
          </a:p>
          <a:p>
            <a:r>
              <a:rPr lang="en-US" sz="2400"/>
              <a:t>Approved Mental Health Practitioner (AMHP)</a:t>
            </a:r>
          </a:p>
          <a:p>
            <a:endParaRPr lang="en-US" sz="2400"/>
          </a:p>
          <a:p>
            <a:r>
              <a:rPr lang="en-US" sz="2400"/>
              <a:t>Child and Adolescent Mental Health Service (CAMHS)</a:t>
            </a:r>
          </a:p>
          <a:p>
            <a:endParaRPr lang="en-US" sz="2400"/>
          </a:p>
          <a:p>
            <a:r>
              <a:rPr lang="en-US" sz="2400"/>
              <a:t>Social Services</a:t>
            </a:r>
          </a:p>
        </p:txBody>
      </p:sp>
    </p:spTree>
    <p:extLst>
      <p:ext uri="{BB962C8B-B14F-4D97-AF65-F5344CB8AC3E}">
        <p14:creationId xmlns:p14="http://schemas.microsoft.com/office/powerpoint/2010/main" val="122455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4996-4C00-0247-9573-A8E0B380828B}"/>
              </a:ext>
            </a:extLst>
          </p:cNvPr>
          <p:cNvSpPr>
            <a:spLocks noGrp="1"/>
          </p:cNvSpPr>
          <p:nvPr>
            <p:ph type="title"/>
          </p:nvPr>
        </p:nvSpPr>
        <p:spPr>
          <a:xfrm>
            <a:off x="1069848" y="484631"/>
            <a:ext cx="10058400" cy="1842189"/>
          </a:xfrm>
        </p:spPr>
        <p:txBody>
          <a:bodyPr>
            <a:normAutofit fontScale="90000"/>
          </a:bodyPr>
          <a:lstStyle/>
          <a:p>
            <a:r>
              <a:rPr lang="en-US"/>
              <a:t>What policy and legislation has been considered in the case study?</a:t>
            </a:r>
            <a:br>
              <a:rPr lang="en-US"/>
            </a:br>
            <a:endParaRPr lang="en-US"/>
          </a:p>
        </p:txBody>
      </p:sp>
      <p:sp>
        <p:nvSpPr>
          <p:cNvPr id="3" name="Content Placeholder 2">
            <a:extLst>
              <a:ext uri="{FF2B5EF4-FFF2-40B4-BE49-F238E27FC236}">
                <a16:creationId xmlns:a16="http://schemas.microsoft.com/office/drawing/2014/main" id="{D0804F40-C8CE-E14A-A0D4-AC81C6517A24}"/>
              </a:ext>
            </a:extLst>
          </p:cNvPr>
          <p:cNvSpPr>
            <a:spLocks noGrp="1"/>
          </p:cNvSpPr>
          <p:nvPr>
            <p:ph idx="1"/>
          </p:nvPr>
        </p:nvSpPr>
        <p:spPr>
          <a:xfrm>
            <a:off x="1069848" y="2571750"/>
            <a:ext cx="10058400" cy="3600450"/>
          </a:xfrm>
        </p:spPr>
        <p:txBody>
          <a:bodyPr/>
          <a:lstStyle/>
          <a:p>
            <a:pPr marL="0" indent="0">
              <a:buNone/>
            </a:pPr>
            <a:endParaRPr lang="en-US"/>
          </a:p>
          <a:p>
            <a:r>
              <a:rPr lang="en-US" sz="3200">
                <a:solidFill>
                  <a:srgbClr val="FF0000"/>
                </a:solidFill>
              </a:rPr>
              <a:t>Care Act 2015 </a:t>
            </a:r>
            <a:r>
              <a:rPr lang="en-US">
                <a:solidFill>
                  <a:srgbClr val="FF0000"/>
                </a:solidFill>
              </a:rPr>
              <a:t>(Gov, 2011)</a:t>
            </a:r>
          </a:p>
          <a:p>
            <a:endParaRPr lang="en-US" sz="3200">
              <a:solidFill>
                <a:srgbClr val="FF0000"/>
              </a:solidFill>
            </a:endParaRPr>
          </a:p>
          <a:p>
            <a:r>
              <a:rPr lang="en-US" sz="3200">
                <a:solidFill>
                  <a:srgbClr val="FF0000"/>
                </a:solidFill>
              </a:rPr>
              <a:t>Mental Health Act 1993 </a:t>
            </a:r>
            <a:r>
              <a:rPr lang="en-US">
                <a:solidFill>
                  <a:srgbClr val="FF0000"/>
                </a:solidFill>
              </a:rPr>
              <a:t>(Gov, 2011)</a:t>
            </a:r>
          </a:p>
        </p:txBody>
      </p:sp>
    </p:spTree>
    <p:extLst>
      <p:ext uri="{BB962C8B-B14F-4D97-AF65-F5344CB8AC3E}">
        <p14:creationId xmlns:p14="http://schemas.microsoft.com/office/powerpoint/2010/main" val="1581343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9A9AF-23DA-C646-AC08-AC3778D97971}"/>
              </a:ext>
            </a:extLst>
          </p:cNvPr>
          <p:cNvSpPr>
            <a:spLocks noGrp="1"/>
          </p:cNvSpPr>
          <p:nvPr>
            <p:ph type="title"/>
          </p:nvPr>
        </p:nvSpPr>
        <p:spPr>
          <a:xfrm>
            <a:off x="1069848" y="484632"/>
            <a:ext cx="10058400" cy="835261"/>
          </a:xfrm>
        </p:spPr>
        <p:txBody>
          <a:bodyPr/>
          <a:lstStyle/>
          <a:p>
            <a:r>
              <a:rPr lang="en-US">
                <a:solidFill>
                  <a:srgbClr val="C00000"/>
                </a:solidFill>
              </a:rPr>
              <a:t>Potential risks</a:t>
            </a:r>
          </a:p>
        </p:txBody>
      </p:sp>
      <p:sp>
        <p:nvSpPr>
          <p:cNvPr id="3" name="Content Placeholder 2">
            <a:extLst>
              <a:ext uri="{FF2B5EF4-FFF2-40B4-BE49-F238E27FC236}">
                <a16:creationId xmlns:a16="http://schemas.microsoft.com/office/drawing/2014/main" id="{F68B8668-590C-5847-888A-A218465F81DC}"/>
              </a:ext>
            </a:extLst>
          </p:cNvPr>
          <p:cNvSpPr>
            <a:spLocks noGrp="1"/>
          </p:cNvSpPr>
          <p:nvPr>
            <p:ph idx="1"/>
          </p:nvPr>
        </p:nvSpPr>
        <p:spPr>
          <a:xfrm>
            <a:off x="1069848" y="2163536"/>
            <a:ext cx="10058400" cy="4395106"/>
          </a:xfrm>
        </p:spPr>
        <p:txBody>
          <a:bodyPr>
            <a:normAutofit/>
          </a:bodyPr>
          <a:lstStyle/>
          <a:p>
            <a:pPr marL="0" indent="0">
              <a:buNone/>
            </a:pPr>
            <a:r>
              <a:rPr lang="en-US" b="1">
                <a:solidFill>
                  <a:srgbClr val="FF0000"/>
                </a:solidFill>
              </a:rPr>
              <a:t>Rapid decline in Mrs A’s mental health which resulted in:</a:t>
            </a:r>
          </a:p>
          <a:p>
            <a:endParaRPr lang="en-US">
              <a:solidFill>
                <a:srgbClr val="C00000"/>
              </a:solidFill>
            </a:endParaRPr>
          </a:p>
          <a:p>
            <a:r>
              <a:rPr lang="en-US"/>
              <a:t>Financial abuse</a:t>
            </a:r>
          </a:p>
          <a:p>
            <a:r>
              <a:rPr lang="en-US"/>
              <a:t>Sexual exploitation</a:t>
            </a:r>
          </a:p>
          <a:p>
            <a:r>
              <a:rPr lang="en-US"/>
              <a:t>Regular police arrests for anti-social behaviour</a:t>
            </a:r>
          </a:p>
          <a:p>
            <a:r>
              <a:rPr lang="en-US"/>
              <a:t>Intentional and unintentional homelessness</a:t>
            </a:r>
          </a:p>
          <a:p>
            <a:r>
              <a:rPr lang="en-US"/>
              <a:t>Frequent hospital admissions due to non-compliance with receiving medication </a:t>
            </a:r>
          </a:p>
          <a:p>
            <a:r>
              <a:rPr lang="en-US"/>
              <a:t>Family breakdown </a:t>
            </a:r>
          </a:p>
          <a:p>
            <a:r>
              <a:rPr lang="en-US"/>
              <a:t>Threats to self harm and suicide</a:t>
            </a:r>
          </a:p>
          <a:p>
            <a:pPr marL="0" indent="0">
              <a:buNone/>
            </a:pPr>
            <a:endParaRPr lang="en-US" b="1">
              <a:solidFill>
                <a:srgbClr val="C00000"/>
              </a:solidFill>
            </a:endParaRPr>
          </a:p>
          <a:p>
            <a:pPr marL="0" indent="0">
              <a:buNone/>
            </a:pPr>
            <a:endParaRPr lang="en-US" b="1">
              <a:solidFill>
                <a:srgbClr val="C00000"/>
              </a:solidFill>
            </a:endParaRPr>
          </a:p>
        </p:txBody>
      </p:sp>
    </p:spTree>
    <p:extLst>
      <p:ext uri="{BB962C8B-B14F-4D97-AF65-F5344CB8AC3E}">
        <p14:creationId xmlns:p14="http://schemas.microsoft.com/office/powerpoint/2010/main" val="2561600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2F5C-EF38-0343-A098-A18EDDC40440}"/>
              </a:ext>
            </a:extLst>
          </p:cNvPr>
          <p:cNvSpPr>
            <a:spLocks noGrp="1"/>
          </p:cNvSpPr>
          <p:nvPr>
            <p:ph type="title"/>
          </p:nvPr>
        </p:nvSpPr>
        <p:spPr>
          <a:xfrm>
            <a:off x="1069848" y="484632"/>
            <a:ext cx="10058400" cy="1379547"/>
          </a:xfrm>
        </p:spPr>
        <p:txBody>
          <a:bodyPr/>
          <a:lstStyle/>
          <a:p>
            <a:r>
              <a:rPr lang="en-US">
                <a:solidFill>
                  <a:srgbClr val="C00000"/>
                </a:solidFill>
              </a:rPr>
              <a:t>What could have been done to minimise these risks?</a:t>
            </a:r>
          </a:p>
        </p:txBody>
      </p:sp>
      <p:sp>
        <p:nvSpPr>
          <p:cNvPr id="3" name="Content Placeholder 2">
            <a:extLst>
              <a:ext uri="{FF2B5EF4-FFF2-40B4-BE49-F238E27FC236}">
                <a16:creationId xmlns:a16="http://schemas.microsoft.com/office/drawing/2014/main" id="{34996AB2-CBEF-1F45-9D67-43C00FA26771}"/>
              </a:ext>
            </a:extLst>
          </p:cNvPr>
          <p:cNvSpPr>
            <a:spLocks noGrp="1"/>
          </p:cNvSpPr>
          <p:nvPr>
            <p:ph idx="1"/>
          </p:nvPr>
        </p:nvSpPr>
        <p:spPr>
          <a:xfrm>
            <a:off x="1069848" y="2449286"/>
            <a:ext cx="10058400" cy="3722914"/>
          </a:xfrm>
        </p:spPr>
        <p:txBody>
          <a:bodyPr>
            <a:normAutofit/>
          </a:bodyPr>
          <a:lstStyle/>
          <a:p>
            <a:endParaRPr lang="en-US"/>
          </a:p>
          <a:p>
            <a:r>
              <a:rPr lang="en-US"/>
              <a:t>Although Mrs A was deemed as having the mental capacity to do this herself, more help from the social worker in regards to helping with applying for a council house of her own and being fast tracked would have potentially delayed or even halted the rapid decline of her mental health. </a:t>
            </a:r>
          </a:p>
          <a:p>
            <a:endParaRPr lang="en-US"/>
          </a:p>
          <a:p>
            <a:r>
              <a:rPr lang="en-US"/>
              <a:t>Vulnerable Adults and Risk Management meeting (VARMM) – no clear outcome was achieved due to the conflict of interest and not agreeing when it comes to Mrs A’s mental capacity, with some deeming her capable of making her own decisions in her best interest and no further action being taken. However, in reality she would have highly benefited from the further support, and concludes that it was poor practice, and the best outcome was not achieved in Mrs A’s best interests.</a:t>
            </a:r>
          </a:p>
        </p:txBody>
      </p:sp>
    </p:spTree>
    <p:extLst>
      <p:ext uri="{BB962C8B-B14F-4D97-AF65-F5344CB8AC3E}">
        <p14:creationId xmlns:p14="http://schemas.microsoft.com/office/powerpoint/2010/main" val="2088638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059D-5344-F141-B415-7AB739B2ADFF}"/>
              </a:ext>
            </a:extLst>
          </p:cNvPr>
          <p:cNvSpPr>
            <a:spLocks noGrp="1"/>
          </p:cNvSpPr>
          <p:nvPr>
            <p:ph type="title"/>
          </p:nvPr>
        </p:nvSpPr>
        <p:spPr>
          <a:xfrm>
            <a:off x="1069848" y="204108"/>
            <a:ext cx="10058400" cy="1714500"/>
          </a:xfrm>
        </p:spPr>
        <p:txBody>
          <a:bodyPr>
            <a:normAutofit fontScale="90000"/>
          </a:bodyPr>
          <a:lstStyle/>
          <a:p>
            <a:r>
              <a:rPr lang="en-US">
                <a:solidFill>
                  <a:srgbClr val="C00000"/>
                </a:solidFill>
              </a:rPr>
              <a:t>Conflict of Interest between professionals regarding mrs a’s mental capacity</a:t>
            </a:r>
          </a:p>
        </p:txBody>
      </p:sp>
      <p:sp>
        <p:nvSpPr>
          <p:cNvPr id="3" name="Content Placeholder 2">
            <a:extLst>
              <a:ext uri="{FF2B5EF4-FFF2-40B4-BE49-F238E27FC236}">
                <a16:creationId xmlns:a16="http://schemas.microsoft.com/office/drawing/2014/main" id="{879774A3-2230-AE4F-95CE-A0EECAD30F34}"/>
              </a:ext>
            </a:extLst>
          </p:cNvPr>
          <p:cNvSpPr>
            <a:spLocks noGrp="1"/>
          </p:cNvSpPr>
          <p:nvPr>
            <p:ph idx="1"/>
          </p:nvPr>
        </p:nvSpPr>
        <p:spPr>
          <a:xfrm>
            <a:off x="1069848" y="2721429"/>
            <a:ext cx="10058400" cy="3932464"/>
          </a:xfrm>
        </p:spPr>
        <p:txBody>
          <a:bodyPr/>
          <a:lstStyle/>
          <a:p>
            <a:r>
              <a:rPr lang="en-US" sz="2800"/>
              <a:t>Social worker</a:t>
            </a:r>
          </a:p>
          <a:p>
            <a:endParaRPr lang="en-US" sz="2800"/>
          </a:p>
          <a:p>
            <a:r>
              <a:rPr lang="en-US" sz="2800">
                <a:solidFill>
                  <a:srgbClr val="000000"/>
                </a:solidFill>
              </a:rPr>
              <a:t>Community Mental Health Team (CMHT)</a:t>
            </a:r>
          </a:p>
          <a:p>
            <a:endParaRPr lang="en-US" sz="2800">
              <a:solidFill>
                <a:srgbClr val="000000"/>
              </a:solidFill>
            </a:endParaRPr>
          </a:p>
          <a:p>
            <a:r>
              <a:rPr lang="en-US" sz="2800">
                <a:solidFill>
                  <a:srgbClr val="000000"/>
                </a:solidFill>
              </a:rPr>
              <a:t>Approved Mental Health Practitioner (AMHP)</a:t>
            </a:r>
          </a:p>
          <a:p>
            <a:endParaRPr lang="en-US" sz="2800">
              <a:solidFill>
                <a:srgbClr val="000000"/>
              </a:solidFill>
            </a:endParaRPr>
          </a:p>
          <a:p>
            <a:r>
              <a:rPr lang="en-US" sz="2800">
                <a:solidFill>
                  <a:srgbClr val="000000"/>
                </a:solidFill>
              </a:rPr>
              <a:t>Child and Adolescent Mental Health Service (CAMHS)</a:t>
            </a:r>
          </a:p>
        </p:txBody>
      </p:sp>
    </p:spTree>
    <p:extLst>
      <p:ext uri="{BB962C8B-B14F-4D97-AF65-F5344CB8AC3E}">
        <p14:creationId xmlns:p14="http://schemas.microsoft.com/office/powerpoint/2010/main" val="1316404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D16B8-4C0D-DC43-ADA7-1EB7C0735BB5}"/>
              </a:ext>
            </a:extLst>
          </p:cNvPr>
          <p:cNvSpPr>
            <a:spLocks noGrp="1"/>
          </p:cNvSpPr>
          <p:nvPr>
            <p:ph type="title"/>
          </p:nvPr>
        </p:nvSpPr>
        <p:spPr>
          <a:xfrm>
            <a:off x="1069848" y="484632"/>
            <a:ext cx="10058400" cy="1311511"/>
          </a:xfrm>
        </p:spPr>
        <p:txBody>
          <a:bodyPr/>
          <a:lstStyle/>
          <a:p>
            <a:r>
              <a:rPr lang="en-US"/>
              <a:t>Legislation that could have been used in this case</a:t>
            </a:r>
          </a:p>
        </p:txBody>
      </p:sp>
      <p:sp>
        <p:nvSpPr>
          <p:cNvPr id="3" name="Content Placeholder 2">
            <a:extLst>
              <a:ext uri="{FF2B5EF4-FFF2-40B4-BE49-F238E27FC236}">
                <a16:creationId xmlns:a16="http://schemas.microsoft.com/office/drawing/2014/main" id="{871EB52D-5BB3-B443-9CCB-26C6E4D13353}"/>
              </a:ext>
            </a:extLst>
          </p:cNvPr>
          <p:cNvSpPr>
            <a:spLocks noGrp="1"/>
          </p:cNvSpPr>
          <p:nvPr>
            <p:ph idx="1"/>
          </p:nvPr>
        </p:nvSpPr>
        <p:spPr>
          <a:xfrm>
            <a:off x="1069848" y="2748643"/>
            <a:ext cx="10058400" cy="3423556"/>
          </a:xfrm>
        </p:spPr>
        <p:txBody>
          <a:bodyPr>
            <a:normAutofit fontScale="92500" lnSpcReduction="10000"/>
          </a:bodyPr>
          <a:lstStyle/>
          <a:p>
            <a:r>
              <a:rPr lang="en-US" sz="2800">
                <a:solidFill>
                  <a:srgbClr val="FF0000"/>
                </a:solidFill>
              </a:rPr>
              <a:t>Mental Capacity Act 2005</a:t>
            </a:r>
          </a:p>
          <a:p>
            <a:endParaRPr lang="en-US" sz="2800">
              <a:solidFill>
                <a:srgbClr val="FF0000"/>
              </a:solidFill>
            </a:endParaRPr>
          </a:p>
          <a:p>
            <a:r>
              <a:rPr lang="en-US" sz="2800">
                <a:solidFill>
                  <a:srgbClr val="FF0000"/>
                </a:solidFill>
              </a:rPr>
              <a:t>The Equality Act 2010</a:t>
            </a:r>
          </a:p>
          <a:p>
            <a:endParaRPr lang="en-US" sz="2800">
              <a:solidFill>
                <a:srgbClr val="FF0000"/>
              </a:solidFill>
            </a:endParaRPr>
          </a:p>
          <a:p>
            <a:r>
              <a:rPr lang="en-US" sz="2800">
                <a:solidFill>
                  <a:srgbClr val="FF0000"/>
                </a:solidFill>
              </a:rPr>
              <a:t>The Human Rights Act 1998</a:t>
            </a:r>
          </a:p>
          <a:p>
            <a:endParaRPr lang="en-US" sz="2800">
              <a:solidFill>
                <a:srgbClr val="FF0000"/>
              </a:solidFill>
            </a:endParaRPr>
          </a:p>
          <a:p>
            <a:r>
              <a:rPr lang="en-US" sz="2800">
                <a:solidFill>
                  <a:srgbClr val="FF0000"/>
                </a:solidFill>
              </a:rPr>
              <a:t>Social Services and Well-being (Wales) Act 2015</a:t>
            </a:r>
          </a:p>
          <a:p>
            <a:pPr marL="0" indent="0">
              <a:buNone/>
            </a:pPr>
            <a:r>
              <a:rPr lang="en-US" sz="2800">
                <a:solidFill>
                  <a:srgbClr val="FF0000"/>
                </a:solidFill>
              </a:rPr>
              <a:t>                                                                                               (Gov, 2011) </a:t>
            </a:r>
          </a:p>
        </p:txBody>
      </p:sp>
    </p:spTree>
    <p:extLst>
      <p:ext uri="{BB962C8B-B14F-4D97-AF65-F5344CB8AC3E}">
        <p14:creationId xmlns:p14="http://schemas.microsoft.com/office/powerpoint/2010/main" val="2743525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8DEC4-ED4B-154B-9DA8-B1594674571F}"/>
              </a:ext>
            </a:extLst>
          </p:cNvPr>
          <p:cNvSpPr>
            <a:spLocks noGrp="1"/>
          </p:cNvSpPr>
          <p:nvPr>
            <p:ph type="title"/>
          </p:nvPr>
        </p:nvSpPr>
        <p:spPr>
          <a:xfrm>
            <a:off x="1069848" y="484632"/>
            <a:ext cx="10058400" cy="1284297"/>
          </a:xfrm>
        </p:spPr>
        <p:txBody>
          <a:bodyPr>
            <a:normAutofit fontScale="90000"/>
          </a:bodyPr>
          <a:lstStyle/>
          <a:p>
            <a:r>
              <a:rPr lang="en-US">
                <a:solidFill>
                  <a:srgbClr val="C00000"/>
                </a:solidFill>
              </a:rPr>
              <a:t>More safeguarding procedures were needed</a:t>
            </a:r>
          </a:p>
        </p:txBody>
      </p:sp>
      <p:sp>
        <p:nvSpPr>
          <p:cNvPr id="3" name="Content Placeholder 2">
            <a:extLst>
              <a:ext uri="{FF2B5EF4-FFF2-40B4-BE49-F238E27FC236}">
                <a16:creationId xmlns:a16="http://schemas.microsoft.com/office/drawing/2014/main" id="{FFAC03D4-35AD-D846-A895-F2805BCA3B49}"/>
              </a:ext>
            </a:extLst>
          </p:cNvPr>
          <p:cNvSpPr>
            <a:spLocks noGrp="1"/>
          </p:cNvSpPr>
          <p:nvPr>
            <p:ph idx="1"/>
          </p:nvPr>
        </p:nvSpPr>
        <p:spPr>
          <a:xfrm>
            <a:off x="1069848" y="2299607"/>
            <a:ext cx="10058400" cy="4313463"/>
          </a:xfrm>
        </p:spPr>
        <p:txBody>
          <a:bodyPr>
            <a:normAutofit fontScale="77500" lnSpcReduction="20000"/>
          </a:bodyPr>
          <a:lstStyle/>
          <a:p>
            <a:pPr marL="0" indent="0">
              <a:buNone/>
            </a:pPr>
            <a:endParaRPr lang="en-US"/>
          </a:p>
          <a:p>
            <a:pPr marL="0" indent="0">
              <a:buNone/>
            </a:pPr>
            <a:r>
              <a:rPr lang="en-US" sz="3100" b="1" u="sng">
                <a:solidFill>
                  <a:srgbClr val="FF0000"/>
                </a:solidFill>
              </a:rPr>
              <a:t>A safeguarding enquiry consists of and aims to: </a:t>
            </a:r>
          </a:p>
          <a:p>
            <a:pPr marL="0" indent="0">
              <a:buNone/>
            </a:pPr>
            <a:endParaRPr lang="en-US" sz="2600" b="1" u="sng"/>
          </a:p>
          <a:p>
            <a:r>
              <a:rPr lang="en-US" sz="2600"/>
              <a:t>Protecting the person in question from abuse and neglect</a:t>
            </a:r>
          </a:p>
          <a:p>
            <a:r>
              <a:rPr lang="en-US" sz="2600"/>
              <a:t>Finding out the facts</a:t>
            </a:r>
          </a:p>
          <a:p>
            <a:r>
              <a:rPr lang="en-US" sz="2600"/>
              <a:t>Making decisions about follow up action</a:t>
            </a:r>
          </a:p>
          <a:p>
            <a:r>
              <a:rPr lang="en-US" sz="2600"/>
              <a:t>Assessing whether the person in question requries support, redress and protection</a:t>
            </a:r>
          </a:p>
          <a:p>
            <a:r>
              <a:rPr lang="en-US" sz="2600"/>
              <a:t>Helping the person in question to come to terms with what has happened</a:t>
            </a:r>
          </a:p>
          <a:p>
            <a:pPr marL="0" indent="0">
              <a:buNone/>
            </a:pPr>
            <a:endParaRPr lang="en-US"/>
          </a:p>
          <a:p>
            <a:pPr marL="0" indent="0">
              <a:buNone/>
            </a:pPr>
            <a:endParaRPr lang="en-US"/>
          </a:p>
          <a:p>
            <a:pPr marL="0" indent="0">
              <a:buNone/>
            </a:pPr>
            <a:endParaRPr lang="en-US"/>
          </a:p>
          <a:p>
            <a:pPr marL="0" indent="0">
              <a:buNone/>
            </a:pPr>
            <a:r>
              <a:rPr lang="en-US" sz="2600"/>
              <a:t>                                                                                                                          (Mind, 2013)</a:t>
            </a:r>
          </a:p>
          <a:p>
            <a:endParaRPr lang="en-US"/>
          </a:p>
        </p:txBody>
      </p:sp>
    </p:spTree>
    <p:extLst>
      <p:ext uri="{BB962C8B-B14F-4D97-AF65-F5344CB8AC3E}">
        <p14:creationId xmlns:p14="http://schemas.microsoft.com/office/powerpoint/2010/main" val="1371818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0D418-ED19-D547-99D8-55B428855560}"/>
              </a:ext>
            </a:extLst>
          </p:cNvPr>
          <p:cNvSpPr>
            <a:spLocks noGrp="1"/>
          </p:cNvSpPr>
          <p:nvPr>
            <p:ph type="title"/>
          </p:nvPr>
        </p:nvSpPr>
        <p:spPr/>
        <p:txBody>
          <a:bodyPr/>
          <a:lstStyle/>
          <a:p>
            <a:r>
              <a:rPr lang="en-US">
                <a:solidFill>
                  <a:srgbClr val="C00000"/>
                </a:solidFill>
              </a:rPr>
              <a:t>More safeguarding procedures were needed</a:t>
            </a:r>
          </a:p>
        </p:txBody>
      </p:sp>
      <p:sp>
        <p:nvSpPr>
          <p:cNvPr id="3" name="Content Placeholder 2">
            <a:extLst>
              <a:ext uri="{FF2B5EF4-FFF2-40B4-BE49-F238E27FC236}">
                <a16:creationId xmlns:a16="http://schemas.microsoft.com/office/drawing/2014/main" id="{04C6BD9E-A0B1-0541-9266-09D832E12546}"/>
              </a:ext>
            </a:extLst>
          </p:cNvPr>
          <p:cNvSpPr>
            <a:spLocks noGrp="1"/>
          </p:cNvSpPr>
          <p:nvPr>
            <p:ph idx="1"/>
          </p:nvPr>
        </p:nvSpPr>
        <p:spPr>
          <a:xfrm>
            <a:off x="1069848" y="2843892"/>
            <a:ext cx="10058400" cy="3328307"/>
          </a:xfrm>
        </p:spPr>
        <p:txBody>
          <a:bodyPr>
            <a:normAutofit/>
          </a:bodyPr>
          <a:lstStyle/>
          <a:p>
            <a:pPr marL="0" indent="0">
              <a:buNone/>
            </a:pPr>
            <a:r>
              <a:rPr lang="en-GB" sz="2400" b="1" i="0">
                <a:solidFill>
                  <a:srgbClr val="FF0000"/>
                </a:solidFill>
                <a:effectLst/>
                <a:latin typeface="Calibri" panose="020F0502020204030204" pitchFamily="34" charset="0"/>
              </a:rPr>
              <a:t>Referral to Community Multi-Agency Risk Assessment Panel (CMARAP)</a:t>
            </a:r>
            <a:endParaRPr lang="en-US" sz="2400" b="1" i="0">
              <a:solidFill>
                <a:srgbClr val="FF0000"/>
              </a:solidFill>
              <a:effectLst/>
              <a:latin typeface="Calibri" panose="020F0502020204030204" pitchFamily="34" charset="0"/>
            </a:endParaRPr>
          </a:p>
          <a:p>
            <a:pPr marL="0" indent="0">
              <a:buNone/>
            </a:pPr>
            <a:r>
              <a:rPr lang="en-US" b="1">
                <a:latin typeface="Calibri" panose="020F0502020204030204" pitchFamily="34" charset="0"/>
              </a:rPr>
              <a:t>Although safeguarding procedures were needed more throughout the six months, eventually a referral was made by the social worker to the Community Multi-Agency Risk Assessment Panel, where more positive outcomes for Mrs A were achieved, which resulted in:</a:t>
            </a:r>
          </a:p>
          <a:p>
            <a:r>
              <a:rPr lang="en-US"/>
              <a:t>A disgnosis of Mrs A’s mental health</a:t>
            </a:r>
          </a:p>
          <a:p>
            <a:r>
              <a:rPr lang="en-US"/>
              <a:t>Transfer between adult social services and CMHT – meaning Mrs A would have more suitable housing options and better services to meet her long-term needs.</a:t>
            </a:r>
          </a:p>
          <a:p>
            <a:r>
              <a:rPr lang="en-US"/>
              <a:t>CMHT remain involved</a:t>
            </a:r>
            <a:br>
              <a:rPr lang="en-GB"/>
            </a:br>
            <a:endParaRPr lang="en-US"/>
          </a:p>
        </p:txBody>
      </p:sp>
    </p:spTree>
    <p:extLst>
      <p:ext uri="{BB962C8B-B14F-4D97-AF65-F5344CB8AC3E}">
        <p14:creationId xmlns:p14="http://schemas.microsoft.com/office/powerpoint/2010/main" val="3418354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BD0A9-1E3B-0C40-A177-47567739333B}"/>
              </a:ext>
            </a:extLst>
          </p:cNvPr>
          <p:cNvSpPr>
            <a:spLocks noGrp="1"/>
          </p:cNvSpPr>
          <p:nvPr>
            <p:ph type="title"/>
          </p:nvPr>
        </p:nvSpPr>
        <p:spPr/>
        <p:txBody>
          <a:bodyPr/>
          <a:lstStyle/>
          <a:p>
            <a:r>
              <a:rPr lang="en-US">
                <a:solidFill>
                  <a:srgbClr val="C00000"/>
                </a:solidFill>
              </a:rPr>
              <a:t>What support is available to mrs a once she leaves residential housing?</a:t>
            </a:r>
          </a:p>
        </p:txBody>
      </p:sp>
      <p:sp>
        <p:nvSpPr>
          <p:cNvPr id="3" name="Content Placeholder 2">
            <a:extLst>
              <a:ext uri="{FF2B5EF4-FFF2-40B4-BE49-F238E27FC236}">
                <a16:creationId xmlns:a16="http://schemas.microsoft.com/office/drawing/2014/main" id="{36377FDC-1439-764B-98A2-EF7D7E3FBF6B}"/>
              </a:ext>
            </a:extLst>
          </p:cNvPr>
          <p:cNvSpPr>
            <a:spLocks noGrp="1"/>
          </p:cNvSpPr>
          <p:nvPr>
            <p:ph idx="1"/>
          </p:nvPr>
        </p:nvSpPr>
        <p:spPr>
          <a:xfrm>
            <a:off x="1069848" y="2326821"/>
            <a:ext cx="10058400" cy="4395107"/>
          </a:xfrm>
        </p:spPr>
        <p:txBody>
          <a:bodyPr/>
          <a:lstStyle/>
          <a:p>
            <a:endParaRPr lang="en-US">
              <a:solidFill>
                <a:srgbClr val="FF0000"/>
              </a:solidFill>
            </a:endParaRPr>
          </a:p>
          <a:p>
            <a:r>
              <a:rPr lang="en-US">
                <a:solidFill>
                  <a:srgbClr val="FF0000"/>
                </a:solidFill>
              </a:rPr>
              <a:t>Community Mental Health Team (CHMT)</a:t>
            </a:r>
            <a:r>
              <a:rPr lang="en-US"/>
              <a:t> – this includes a community psychiatric nurse (CPN), an occupational therapist, a psychologist, a community support worker and a counsellor.</a:t>
            </a:r>
          </a:p>
          <a:p>
            <a:endParaRPr lang="en-US"/>
          </a:p>
          <a:p>
            <a:r>
              <a:rPr lang="en-US">
                <a:solidFill>
                  <a:srgbClr val="FF0000"/>
                </a:solidFill>
              </a:rPr>
              <a:t>Social (or community) care</a:t>
            </a:r>
            <a:r>
              <a:rPr lang="en-US"/>
              <a:t> – help with carrying out daily tasks such as improving relationships, managing money, transport to attend appointments, assistance with housing or benefits applications.</a:t>
            </a:r>
          </a:p>
          <a:p>
            <a:endParaRPr lang="en-US"/>
          </a:p>
          <a:p>
            <a:r>
              <a:rPr lang="en-US">
                <a:solidFill>
                  <a:srgbClr val="FF0000"/>
                </a:solidFill>
              </a:rPr>
              <a:t>Residential care</a:t>
            </a:r>
            <a:r>
              <a:rPr lang="en-US"/>
              <a:t> – hostels, residential care homes, theraputic communities and supported housing schemes. </a:t>
            </a:r>
          </a:p>
          <a:p>
            <a:pPr marL="0" indent="0">
              <a:buNone/>
            </a:pPr>
            <a:r>
              <a:rPr lang="en-US"/>
              <a:t>                                                                                                                           (Mind, 2013)</a:t>
            </a:r>
          </a:p>
        </p:txBody>
      </p:sp>
    </p:spTree>
    <p:extLst>
      <p:ext uri="{BB962C8B-B14F-4D97-AF65-F5344CB8AC3E}">
        <p14:creationId xmlns:p14="http://schemas.microsoft.com/office/powerpoint/2010/main" val="1180261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9A6AD-CEAD-DD49-A69E-EB5911082409}"/>
              </a:ext>
            </a:extLst>
          </p:cNvPr>
          <p:cNvSpPr>
            <a:spLocks noGrp="1"/>
          </p:cNvSpPr>
          <p:nvPr>
            <p:ph type="title"/>
          </p:nvPr>
        </p:nvSpPr>
        <p:spPr>
          <a:xfrm>
            <a:off x="1069848" y="190500"/>
            <a:ext cx="10058400" cy="1903476"/>
          </a:xfrm>
        </p:spPr>
        <p:txBody>
          <a:bodyPr/>
          <a:lstStyle/>
          <a:p>
            <a:r>
              <a:rPr lang="en-US">
                <a:solidFill>
                  <a:srgbClr val="FF0000"/>
                </a:solidFill>
              </a:rPr>
              <a:t>Conclusion</a:t>
            </a:r>
          </a:p>
        </p:txBody>
      </p:sp>
      <p:sp>
        <p:nvSpPr>
          <p:cNvPr id="3" name="Content Placeholder 2">
            <a:extLst>
              <a:ext uri="{FF2B5EF4-FFF2-40B4-BE49-F238E27FC236}">
                <a16:creationId xmlns:a16="http://schemas.microsoft.com/office/drawing/2014/main" id="{895BDB59-4D23-6448-A150-DA864A3FC9B1}"/>
              </a:ext>
            </a:extLst>
          </p:cNvPr>
          <p:cNvSpPr>
            <a:spLocks noGrp="1"/>
          </p:cNvSpPr>
          <p:nvPr>
            <p:ph idx="1"/>
          </p:nvPr>
        </p:nvSpPr>
        <p:spPr/>
        <p:txBody>
          <a:bodyPr/>
          <a:lstStyle/>
          <a:p>
            <a:r>
              <a:rPr lang="en-US"/>
              <a:t>It may be considered that an incorrect assessment was made of Mrs A’s mental health</a:t>
            </a:r>
          </a:p>
          <a:p>
            <a:r>
              <a:rPr lang="en-US"/>
              <a:t>Conflict of interest among professionals</a:t>
            </a:r>
          </a:p>
          <a:p>
            <a:r>
              <a:rPr lang="en-US"/>
              <a:t>More legislation could have been used to give Mrs A the correct and most appropriate support</a:t>
            </a:r>
          </a:p>
          <a:p>
            <a:r>
              <a:rPr lang="en-US"/>
              <a:t>More safeguarding procedures should have been put in place to support Mrs A throughout the 6 months</a:t>
            </a:r>
          </a:p>
          <a:p>
            <a:r>
              <a:rPr lang="en-US"/>
              <a:t>The organisations/professionals involved let Mrs A down and neglected to acknowledge how much she needed the support</a:t>
            </a:r>
          </a:p>
          <a:p>
            <a:endParaRPr lang="en-US"/>
          </a:p>
          <a:p>
            <a:endParaRPr lang="en-US"/>
          </a:p>
          <a:p>
            <a:endParaRPr lang="en-US"/>
          </a:p>
          <a:p>
            <a:endParaRPr lang="en-US"/>
          </a:p>
        </p:txBody>
      </p:sp>
    </p:spTree>
    <p:extLst>
      <p:ext uri="{BB962C8B-B14F-4D97-AF65-F5344CB8AC3E}">
        <p14:creationId xmlns:p14="http://schemas.microsoft.com/office/powerpoint/2010/main" val="703402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CF88-30E9-AE4C-A5FC-0FA37D3EE767}"/>
              </a:ext>
            </a:extLst>
          </p:cNvPr>
          <p:cNvSpPr>
            <a:spLocks noGrp="1"/>
          </p:cNvSpPr>
          <p:nvPr>
            <p:ph type="title"/>
          </p:nvPr>
        </p:nvSpPr>
        <p:spPr>
          <a:xfrm>
            <a:off x="1069848" y="484632"/>
            <a:ext cx="10058400" cy="1012154"/>
          </a:xfrm>
        </p:spPr>
        <p:txBody>
          <a:bodyPr/>
          <a:lstStyle/>
          <a:p>
            <a:r>
              <a:rPr lang="en-US">
                <a:solidFill>
                  <a:srgbClr val="FF0000"/>
                </a:solidFill>
              </a:rPr>
              <a:t>References</a:t>
            </a:r>
          </a:p>
        </p:txBody>
      </p:sp>
      <p:sp>
        <p:nvSpPr>
          <p:cNvPr id="3" name="Content Placeholder 2">
            <a:extLst>
              <a:ext uri="{FF2B5EF4-FFF2-40B4-BE49-F238E27FC236}">
                <a16:creationId xmlns:a16="http://schemas.microsoft.com/office/drawing/2014/main" id="{710CC18F-3D01-AD47-B11A-6794B6EEE315}"/>
              </a:ext>
            </a:extLst>
          </p:cNvPr>
          <p:cNvSpPr>
            <a:spLocks noGrp="1"/>
          </p:cNvSpPr>
          <p:nvPr>
            <p:ph idx="1"/>
          </p:nvPr>
        </p:nvSpPr>
        <p:spPr>
          <a:xfrm>
            <a:off x="1069848" y="1973036"/>
            <a:ext cx="10058400" cy="4199164"/>
          </a:xfrm>
        </p:spPr>
        <p:txBody>
          <a:bodyPr>
            <a:normAutofit/>
          </a:bodyPr>
          <a:lstStyle/>
          <a:p>
            <a:pPr marL="0" indent="0" rtl="0">
              <a:buNone/>
            </a:pPr>
            <a:r>
              <a:rPr lang="en-GB" sz="1600" b="0" i="0" u="none" strike="noStrike">
                <a:solidFill>
                  <a:srgbClr val="000000"/>
                </a:solidFill>
                <a:effectLst/>
                <a:latin typeface="Times New Roman" panose="02020603050405020304" pitchFamily="18" charset="0"/>
              </a:rPr>
              <a:t>Care Act 2014, c. 23. Available at: </a:t>
            </a:r>
            <a:r>
              <a:rPr lang="en-GB" sz="1600" b="0" i="0" u="sng" strike="noStrike">
                <a:solidFill>
                  <a:srgbClr val="1155CC"/>
                </a:solidFill>
                <a:effectLst/>
                <a:latin typeface="Times New Roman" panose="02020603050405020304" pitchFamily="18" charset="0"/>
                <a:hlinkClick r:id="rId2"/>
              </a:rPr>
              <a:t>http://www.legislation.gov.uk/ukpga/2014/23/introduction/enacted</a:t>
            </a:r>
            <a:r>
              <a:rPr lang="en-GB" sz="1600" b="0" i="0" u="none" strike="noStrike">
                <a:solidFill>
                  <a:srgbClr val="000000"/>
                </a:solidFill>
                <a:effectLst/>
                <a:latin typeface="Times New Roman" panose="02020603050405020304" pitchFamily="18" charset="0"/>
              </a:rPr>
              <a:t> (Accessed: 9th December 2020).</a:t>
            </a:r>
            <a:endParaRPr lang="en-US" sz="1600" b="0" i="0" u="none" strike="noStrike">
              <a:solidFill>
                <a:srgbClr val="000000"/>
              </a:solidFill>
              <a:effectLst/>
              <a:latin typeface="Times New Roman" panose="02020603050405020304" pitchFamily="18" charset="0"/>
            </a:endParaRPr>
          </a:p>
          <a:p>
            <a:pPr marL="0" indent="0" rtl="0">
              <a:buNone/>
            </a:pPr>
            <a:endParaRPr lang="en-GB" sz="1600" b="0">
              <a:effectLst/>
            </a:endParaRPr>
          </a:p>
          <a:p>
            <a:pPr marL="0" indent="0" rtl="0">
              <a:buNone/>
            </a:pPr>
            <a:r>
              <a:rPr lang="en-GB" sz="1600" b="0" i="0" u="none" strike="noStrike">
                <a:solidFill>
                  <a:srgbClr val="000000"/>
                </a:solidFill>
                <a:effectLst/>
                <a:latin typeface="Arial" panose="020B0604020202020204" pitchFamily="34" charset="0"/>
              </a:rPr>
              <a:t>Dicks, K. (2019) ‘Mrs A’ SJSI5022: Reflective Practice. University of Wales, Trinity St David. Unpublished</a:t>
            </a:r>
            <a:endParaRPr lang="en-GB" sz="1600" b="0">
              <a:effectLst/>
            </a:endParaRPr>
          </a:p>
          <a:p>
            <a:pPr marL="0" indent="0" rtl="0">
              <a:buNone/>
            </a:pPr>
            <a:br>
              <a:rPr lang="en-GB" sz="1600" b="0">
                <a:effectLst/>
              </a:rPr>
            </a:br>
            <a:r>
              <a:rPr lang="en-GB" sz="1600" b="0" i="0" u="none" strike="noStrike">
                <a:solidFill>
                  <a:srgbClr val="000000"/>
                </a:solidFill>
                <a:effectLst/>
                <a:latin typeface="Times New Roman" panose="02020603050405020304" pitchFamily="18" charset="0"/>
              </a:rPr>
              <a:t>Equality Act 2010, c. 15. Available at: </a:t>
            </a:r>
            <a:r>
              <a:rPr lang="en-GB" sz="1600" b="0" i="0" u="sng" strike="noStrike">
                <a:solidFill>
                  <a:srgbClr val="1155CC"/>
                </a:solidFill>
                <a:effectLst/>
                <a:latin typeface="Times New Roman" panose="02020603050405020304" pitchFamily="18" charset="0"/>
                <a:hlinkClick r:id="rId3"/>
              </a:rPr>
              <a:t>http://www.legislation.gov.uk/ukpga/2010/15/introduction</a:t>
            </a:r>
            <a:r>
              <a:rPr lang="en-GB" sz="1600" b="0" i="0" u="none" strike="noStrike">
                <a:solidFill>
                  <a:srgbClr val="000000"/>
                </a:solidFill>
                <a:effectLst/>
                <a:latin typeface="Times New Roman" panose="02020603050405020304" pitchFamily="18" charset="0"/>
              </a:rPr>
              <a:t> (Accessed: 5th December 2020).</a:t>
            </a:r>
            <a:endParaRPr lang="en-GB" sz="1600" b="0">
              <a:effectLst/>
            </a:endParaRPr>
          </a:p>
          <a:p>
            <a:pPr marL="0" indent="0" rtl="0">
              <a:buNone/>
            </a:pPr>
            <a:br>
              <a:rPr lang="en-GB" sz="1600" b="0">
                <a:effectLst/>
              </a:rPr>
            </a:br>
            <a:r>
              <a:rPr lang="en-GB" sz="1600" b="0" i="0" u="none" strike="noStrike">
                <a:solidFill>
                  <a:srgbClr val="000000"/>
                </a:solidFill>
                <a:effectLst/>
                <a:latin typeface="Times New Roman" panose="02020603050405020304" pitchFamily="18" charset="0"/>
              </a:rPr>
              <a:t>Human Rights Act 1998, c. 42. Available at: </a:t>
            </a:r>
            <a:r>
              <a:rPr lang="en-GB" sz="1600" b="0" i="0" u="sng" strike="noStrike">
                <a:solidFill>
                  <a:srgbClr val="1155CC"/>
                </a:solidFill>
                <a:effectLst/>
                <a:latin typeface="Times New Roman" panose="02020603050405020304" pitchFamily="18" charset="0"/>
                <a:hlinkClick r:id="rId4"/>
              </a:rPr>
              <a:t>http://www.legislation.gov.uk/ukpga/1998/42/introduction</a:t>
            </a:r>
            <a:r>
              <a:rPr lang="en-GB" sz="1600" b="0" i="0" u="none" strike="noStrike">
                <a:solidFill>
                  <a:srgbClr val="000000"/>
                </a:solidFill>
                <a:effectLst/>
                <a:latin typeface="Times New Roman" panose="02020603050405020304" pitchFamily="18" charset="0"/>
              </a:rPr>
              <a:t> (Accessed: 5th December 2020).</a:t>
            </a:r>
            <a:endParaRPr lang="en-GB" sz="1600" b="0">
              <a:effectLst/>
            </a:endParaRPr>
          </a:p>
          <a:p>
            <a:pPr marL="0" indent="0">
              <a:buNone/>
            </a:pPr>
            <a:br>
              <a:rPr lang="en-GB" sz="1600" b="0">
                <a:effectLst/>
              </a:rPr>
            </a:br>
            <a:r>
              <a:rPr lang="en-GB" sz="1600" b="0" i="0" u="none" strike="noStrike">
                <a:solidFill>
                  <a:srgbClr val="000000"/>
                </a:solidFill>
                <a:effectLst/>
                <a:latin typeface="Arial" panose="020B0604020202020204" pitchFamily="34" charset="0"/>
              </a:rPr>
              <a:t>Mental Capacity Act, 2005, c. 9. Available at: </a:t>
            </a:r>
            <a:r>
              <a:rPr lang="en-GB" sz="1600" b="0" i="0" u="sng" strike="noStrike">
                <a:solidFill>
                  <a:srgbClr val="1155CC"/>
                </a:solidFill>
                <a:effectLst/>
                <a:latin typeface="Arial" panose="020B0604020202020204" pitchFamily="34" charset="0"/>
                <a:hlinkClick r:id="rId5"/>
              </a:rPr>
              <a:t>http://www.legislation.gov.uk/ukpga/2005/9/introduction</a:t>
            </a:r>
            <a:r>
              <a:rPr lang="en-GB" sz="1600" b="0" i="0" u="none" strike="noStrike">
                <a:solidFill>
                  <a:srgbClr val="000000"/>
                </a:solidFill>
                <a:effectLst/>
                <a:latin typeface="Arial" panose="020B0604020202020204" pitchFamily="34" charset="0"/>
              </a:rPr>
              <a:t> (Accessed: 3rd January 2020).</a:t>
            </a:r>
            <a:endParaRPr lang="en-US" sz="1600"/>
          </a:p>
        </p:txBody>
      </p:sp>
    </p:spTree>
    <p:extLst>
      <p:ext uri="{BB962C8B-B14F-4D97-AF65-F5344CB8AC3E}">
        <p14:creationId xmlns:p14="http://schemas.microsoft.com/office/powerpoint/2010/main" val="824308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43DD7-B3E0-4F45-A268-E845D127CB6D}"/>
              </a:ext>
            </a:extLst>
          </p:cNvPr>
          <p:cNvSpPr>
            <a:spLocks noGrp="1"/>
          </p:cNvSpPr>
          <p:nvPr>
            <p:ph type="title"/>
          </p:nvPr>
        </p:nvSpPr>
        <p:spPr>
          <a:xfrm>
            <a:off x="1069848" y="272144"/>
            <a:ext cx="10058400" cy="1197428"/>
          </a:xfrm>
        </p:spPr>
        <p:txBody>
          <a:bodyPr/>
          <a:lstStyle/>
          <a:p>
            <a:r>
              <a:rPr lang="en-US">
                <a:solidFill>
                  <a:srgbClr val="FF0000"/>
                </a:solidFill>
              </a:rPr>
              <a:t>References</a:t>
            </a:r>
          </a:p>
        </p:txBody>
      </p:sp>
      <p:sp>
        <p:nvSpPr>
          <p:cNvPr id="3" name="Content Placeholder 2">
            <a:extLst>
              <a:ext uri="{FF2B5EF4-FFF2-40B4-BE49-F238E27FC236}">
                <a16:creationId xmlns:a16="http://schemas.microsoft.com/office/drawing/2014/main" id="{E8149508-7AB3-3F47-BA83-A5CE317AC4EE}"/>
              </a:ext>
            </a:extLst>
          </p:cNvPr>
          <p:cNvSpPr>
            <a:spLocks noGrp="1"/>
          </p:cNvSpPr>
          <p:nvPr>
            <p:ph idx="1"/>
          </p:nvPr>
        </p:nvSpPr>
        <p:spPr>
          <a:xfrm>
            <a:off x="1069848" y="1755321"/>
            <a:ext cx="10058400" cy="4416879"/>
          </a:xfrm>
        </p:spPr>
        <p:txBody>
          <a:bodyPr>
            <a:normAutofit/>
          </a:bodyPr>
          <a:lstStyle/>
          <a:p>
            <a:pPr marL="0" indent="0" rtl="0">
              <a:buNone/>
            </a:pPr>
            <a:r>
              <a:rPr lang="en-GB" sz="1600" b="0" i="0" u="none" strike="noStrike">
                <a:solidFill>
                  <a:srgbClr val="000000"/>
                </a:solidFill>
                <a:effectLst/>
                <a:latin typeface="Times New Roman" panose="02020603050405020304" pitchFamily="18" charset="0"/>
              </a:rPr>
              <a:t>Mental Health Act 1983, c. 20. Available at: </a:t>
            </a:r>
            <a:r>
              <a:rPr lang="en-GB" sz="1600" b="0" i="0" u="sng" strike="noStrike">
                <a:solidFill>
                  <a:srgbClr val="1155CC"/>
                </a:solidFill>
                <a:effectLst/>
                <a:latin typeface="Times New Roman" panose="02020603050405020304" pitchFamily="18" charset="0"/>
                <a:hlinkClick r:id="rId2"/>
              </a:rPr>
              <a:t>http://www.legislation.gov.uk/ukpga/1983/20/introduction</a:t>
            </a:r>
            <a:r>
              <a:rPr lang="en-GB" sz="1600" b="0" i="0" u="none" strike="noStrike">
                <a:solidFill>
                  <a:srgbClr val="000000"/>
                </a:solidFill>
                <a:effectLst/>
                <a:latin typeface="Times New Roman" panose="02020603050405020304" pitchFamily="18" charset="0"/>
              </a:rPr>
              <a:t> (Accessed: 9th December 2020).</a:t>
            </a:r>
            <a:endParaRPr lang="en-GB" sz="1600" b="0">
              <a:effectLst/>
            </a:endParaRPr>
          </a:p>
          <a:p>
            <a:pPr marL="0" indent="0" rtl="0">
              <a:buNone/>
            </a:pPr>
            <a:br>
              <a:rPr lang="en-GB" sz="1600" b="0">
                <a:effectLst/>
              </a:rPr>
            </a:br>
            <a:r>
              <a:rPr lang="en-GB" sz="1600" b="0" i="0" u="none" strike="noStrike">
                <a:solidFill>
                  <a:srgbClr val="000000"/>
                </a:solidFill>
                <a:effectLst/>
                <a:latin typeface="Times New Roman" panose="02020603050405020304" pitchFamily="18" charset="0"/>
              </a:rPr>
              <a:t>Mind (2013) </a:t>
            </a:r>
            <a:r>
              <a:rPr lang="en-GB" sz="1600" b="0" i="1" u="none" strike="noStrike">
                <a:solidFill>
                  <a:srgbClr val="000000"/>
                </a:solidFill>
                <a:effectLst/>
                <a:latin typeface="Times New Roman" panose="02020603050405020304" pitchFamily="18" charset="0"/>
              </a:rPr>
              <a:t>What is safeguarding in social care? </a:t>
            </a:r>
            <a:r>
              <a:rPr lang="en-GB" sz="1600" b="0" i="0" u="none" strike="noStrike">
                <a:solidFill>
                  <a:srgbClr val="000000"/>
                </a:solidFill>
                <a:effectLst/>
                <a:latin typeface="Times New Roman" panose="02020603050405020304" pitchFamily="18" charset="0"/>
              </a:rPr>
              <a:t>Available at:</a:t>
            </a:r>
            <a:r>
              <a:rPr lang="en-GB" sz="1600" b="0" i="1" u="none" strike="noStrike">
                <a:solidFill>
                  <a:srgbClr val="000000"/>
                </a:solidFill>
                <a:effectLst/>
                <a:latin typeface="Times New Roman" panose="02020603050405020304" pitchFamily="18" charset="0"/>
              </a:rPr>
              <a:t> </a:t>
            </a:r>
            <a:r>
              <a:rPr lang="en-GB" sz="1600" b="0" i="0" u="sng" strike="noStrike">
                <a:solidFill>
                  <a:srgbClr val="1155CC"/>
                </a:solidFill>
                <a:effectLst/>
                <a:latin typeface="Times New Roman" panose="02020603050405020304" pitchFamily="18" charset="0"/>
                <a:hlinkClick r:id="rId3"/>
              </a:rPr>
              <a:t>https://www.mind.org.uk/information-support/legal-rights/health-and-social-care-rights/safeguarding-in-social-care/#.XhceKeiTLnE</a:t>
            </a:r>
            <a:r>
              <a:rPr lang="en-GB" sz="1600" b="0" i="0" u="none" strike="noStrike">
                <a:solidFill>
                  <a:srgbClr val="000000"/>
                </a:solidFill>
                <a:effectLst/>
                <a:latin typeface="Times New Roman" panose="02020603050405020304" pitchFamily="18" charset="0"/>
              </a:rPr>
              <a:t> (Accessed: 8th December 2020).</a:t>
            </a:r>
            <a:endParaRPr lang="en-GB" sz="1600" b="0">
              <a:effectLst/>
            </a:endParaRPr>
          </a:p>
          <a:p>
            <a:pPr marL="0" indent="0" rtl="0">
              <a:buNone/>
            </a:pPr>
            <a:br>
              <a:rPr lang="en-GB" sz="1600" b="0">
                <a:effectLst/>
              </a:rPr>
            </a:br>
            <a:r>
              <a:rPr lang="en-GB" sz="1600" b="0" i="0" u="none" strike="noStrike">
                <a:solidFill>
                  <a:srgbClr val="000000"/>
                </a:solidFill>
                <a:effectLst/>
                <a:latin typeface="Times New Roman" panose="02020603050405020304" pitchFamily="18" charset="0"/>
              </a:rPr>
              <a:t>Mind (2013) </a:t>
            </a:r>
            <a:r>
              <a:rPr lang="en-GB" sz="1600" b="0" i="1" u="none" strike="noStrike">
                <a:solidFill>
                  <a:srgbClr val="000000"/>
                </a:solidFill>
                <a:effectLst/>
                <a:latin typeface="Times New Roman" panose="02020603050405020304" pitchFamily="18" charset="0"/>
              </a:rPr>
              <a:t>What support is available? </a:t>
            </a:r>
            <a:r>
              <a:rPr lang="en-GB" sz="1600" b="0" i="0" u="none" strike="noStrike">
                <a:solidFill>
                  <a:srgbClr val="000000"/>
                </a:solidFill>
                <a:effectLst/>
                <a:latin typeface="Times New Roman" panose="02020603050405020304" pitchFamily="18" charset="0"/>
              </a:rPr>
              <a:t>Available at: </a:t>
            </a:r>
            <a:r>
              <a:rPr lang="en-GB" sz="1600" b="0" i="0" u="sng" strike="noStrike">
                <a:solidFill>
                  <a:srgbClr val="1155CC"/>
                </a:solidFill>
                <a:effectLst/>
                <a:latin typeface="Times New Roman" panose="02020603050405020304" pitchFamily="18" charset="0"/>
                <a:hlinkClick r:id="rId4"/>
              </a:rPr>
              <a:t>https://www.mind.org.uk/information-support/types-of-mental-health-problems/mental-health-problems-introduction/support-services/#.XhhL_OiTLnF</a:t>
            </a:r>
            <a:r>
              <a:rPr lang="en-GB" sz="1600" b="0" i="0" u="none" strike="noStrike">
                <a:solidFill>
                  <a:srgbClr val="000000"/>
                </a:solidFill>
                <a:effectLst/>
                <a:latin typeface="Times New Roman" panose="02020603050405020304" pitchFamily="18" charset="0"/>
              </a:rPr>
              <a:t> (Accessed: 9th December 2020).</a:t>
            </a:r>
            <a:endParaRPr lang="en-GB" sz="1600" b="0">
              <a:effectLst/>
            </a:endParaRPr>
          </a:p>
          <a:p>
            <a:pPr marL="0" indent="0" rtl="0">
              <a:buNone/>
            </a:pPr>
            <a:br>
              <a:rPr lang="en-GB" sz="1600" b="0">
                <a:effectLst/>
              </a:rPr>
            </a:br>
            <a:r>
              <a:rPr lang="en-GB" sz="1600" b="0" i="0" u="none" strike="noStrike">
                <a:solidFill>
                  <a:srgbClr val="000000"/>
                </a:solidFill>
                <a:effectLst/>
                <a:latin typeface="Arial" panose="020B0604020202020204" pitchFamily="34" charset="0"/>
              </a:rPr>
              <a:t>NHS (2018) </a:t>
            </a:r>
            <a:r>
              <a:rPr lang="en-GB" sz="1600" b="0" i="1" u="none" strike="noStrike">
                <a:solidFill>
                  <a:srgbClr val="000000"/>
                </a:solidFill>
                <a:effectLst/>
                <a:latin typeface="Arial" panose="020B0604020202020204" pitchFamily="34" charset="0"/>
              </a:rPr>
              <a:t>Mental Capacity Act. </a:t>
            </a:r>
            <a:r>
              <a:rPr lang="en-GB" sz="1600" b="0" i="0" u="none" strike="noStrike">
                <a:solidFill>
                  <a:srgbClr val="000000"/>
                </a:solidFill>
                <a:effectLst/>
                <a:latin typeface="Arial" panose="020B0604020202020204" pitchFamily="34" charset="0"/>
              </a:rPr>
              <a:t>Available at: </a:t>
            </a:r>
            <a:r>
              <a:rPr lang="en-GB" sz="1600" b="0" i="0" u="sng" strike="noStrike">
                <a:solidFill>
                  <a:srgbClr val="1155CC"/>
                </a:solidFill>
                <a:effectLst/>
                <a:latin typeface="Times New Roman" panose="02020603050405020304" pitchFamily="18" charset="0"/>
                <a:hlinkClick r:id="rId5"/>
              </a:rPr>
              <a:t>https://www.nhs.uk/conditions/social-care-and-support-guide/making-decisions-for-someone-else/mental-capacity-act/</a:t>
            </a:r>
            <a:r>
              <a:rPr lang="en-GB" sz="1600" b="0" i="0" u="none" strike="noStrike">
                <a:solidFill>
                  <a:srgbClr val="000000"/>
                </a:solidFill>
                <a:effectLst/>
                <a:latin typeface="Times New Roman" panose="02020603050405020304" pitchFamily="18" charset="0"/>
              </a:rPr>
              <a:t> (Accessed: 3rd January 2020).</a:t>
            </a:r>
            <a:endParaRPr lang="en-GB" sz="1600" b="0">
              <a:effectLst/>
            </a:endParaRPr>
          </a:p>
          <a:p>
            <a:pPr marL="0" indent="0">
              <a:buNone/>
            </a:pPr>
            <a:br>
              <a:rPr lang="en-GB" sz="1600" b="0">
                <a:effectLst/>
              </a:rPr>
            </a:br>
            <a:r>
              <a:rPr lang="en-GB" sz="1600" b="0" i="0" u="none" strike="noStrike">
                <a:solidFill>
                  <a:srgbClr val="000000"/>
                </a:solidFill>
                <a:effectLst/>
                <a:latin typeface="Times New Roman" panose="02020603050405020304" pitchFamily="18" charset="0"/>
              </a:rPr>
              <a:t>Social Services and Well-being (Wales) Act, 2015, c. 4. Available at: </a:t>
            </a:r>
            <a:r>
              <a:rPr lang="en-GB" sz="1600" b="0" i="0" u="sng" strike="noStrike">
                <a:solidFill>
                  <a:srgbClr val="1155CC"/>
                </a:solidFill>
                <a:effectLst/>
                <a:latin typeface="Times New Roman" panose="02020603050405020304" pitchFamily="18" charset="0"/>
                <a:hlinkClick r:id="rId6"/>
              </a:rPr>
              <a:t>http://www.legislation.gov.uk/anaw/2014/4/introduction</a:t>
            </a:r>
            <a:r>
              <a:rPr lang="en-GB" sz="1600" b="0" i="0" u="none" strike="noStrike">
                <a:solidFill>
                  <a:srgbClr val="000000"/>
                </a:solidFill>
                <a:effectLst/>
                <a:latin typeface="Times New Roman" panose="02020603050405020304" pitchFamily="18" charset="0"/>
              </a:rPr>
              <a:t> (Accessed: 8th December 2020). </a:t>
            </a:r>
            <a:endParaRPr lang="en-US" sz="1600"/>
          </a:p>
        </p:txBody>
      </p:sp>
    </p:spTree>
    <p:extLst>
      <p:ext uri="{BB962C8B-B14F-4D97-AF65-F5344CB8AC3E}">
        <p14:creationId xmlns:p14="http://schemas.microsoft.com/office/powerpoint/2010/main" val="5655144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Wood Type</vt:lpstr>
      <vt:lpstr>Reflective Practice Case study </vt:lpstr>
      <vt:lpstr>Introduction</vt:lpstr>
      <vt:lpstr>The case study – Mrs A</vt:lpstr>
      <vt:lpstr>Examples of good practice</vt:lpstr>
      <vt:lpstr>Examples of good practice</vt:lpstr>
      <vt:lpstr>What policy and legislation has been considered in the case study? </vt:lpstr>
      <vt:lpstr>Potential risks</vt:lpstr>
      <vt:lpstr>What could have been done to minimise these risks?</vt:lpstr>
      <vt:lpstr>Conflict of Interest between professionals regarding mrs a’s mental capacity</vt:lpstr>
      <vt:lpstr>Legislation that could have been used in this case</vt:lpstr>
      <vt:lpstr>More safeguarding procedures were needed</vt:lpstr>
      <vt:lpstr>More safeguarding procedures were needed</vt:lpstr>
      <vt:lpstr>What support is available to mrs a once she leaves residential housing?</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Case study </dc:title>
  <dc:creator>Claudia Jones (1500322)</dc:creator>
  <cp:lastModifiedBy>Claudia Jones (1500322)</cp:lastModifiedBy>
  <cp:revision>3</cp:revision>
  <dcterms:created xsi:type="dcterms:W3CDTF">2020-01-09T10:43:20Z</dcterms:created>
  <dcterms:modified xsi:type="dcterms:W3CDTF">2020-01-10T10:26:32Z</dcterms:modified>
</cp:coreProperties>
</file>