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70"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9"/>
    <p:restoredTop sz="94724"/>
  </p:normalViewPr>
  <p:slideViewPr>
    <p:cSldViewPr snapToGrid="0" snapToObjects="1">
      <p:cViewPr varScale="1">
        <p:scale>
          <a:sx n="96" d="100"/>
          <a:sy n="96" d="100"/>
        </p:scale>
        <p:origin x="200"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9E1309-5721-AF47-897A-2DFA738DBA55}" type="datetimeFigureOut">
              <a:rPr lang="en-US" smtClean="0"/>
              <a:t>2/18/18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F6A971-B15D-5349-95E4-0440CAD3EE5D}" type="slidenum">
              <a:rPr lang="en-US" smtClean="0"/>
              <a:t>‹#›</a:t>
            </a:fld>
            <a:endParaRPr lang="en-US"/>
          </a:p>
        </p:txBody>
      </p:sp>
    </p:spTree>
    <p:extLst>
      <p:ext uri="{BB962C8B-B14F-4D97-AF65-F5344CB8AC3E}">
        <p14:creationId xmlns:p14="http://schemas.microsoft.com/office/powerpoint/2010/main" val="1555616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solidFill>
                  <a:srgbClr val="00B0F0"/>
                </a:solidFill>
                <a:ea typeface="ＭＳ Ｐゴシック" pitchFamily="34" charset="-128"/>
              </a:rPr>
              <a:t>Public Health England Obesity Website – data from National Child Measurement Programme data source: Health and Social Care Information Centre</a:t>
            </a:r>
          </a:p>
        </p:txBody>
      </p:sp>
      <p:sp>
        <p:nvSpPr>
          <p:cNvPr id="4" name="Slide Number Placeholder 3"/>
          <p:cNvSpPr>
            <a:spLocks noGrp="1"/>
          </p:cNvSpPr>
          <p:nvPr>
            <p:ph type="sldNum" sz="quarter" idx="10"/>
          </p:nvPr>
        </p:nvSpPr>
        <p:spPr/>
        <p:txBody>
          <a:bodyPr/>
          <a:lstStyle/>
          <a:p>
            <a:fld id="{BF1A7007-A200-4625-857B-C1B607EDAC37}" type="slidenum">
              <a:rPr lang="en-US" smtClean="0"/>
              <a:pPr/>
              <a:t>12</a:t>
            </a:fld>
            <a:endParaRPr lang="en-US" dirty="0"/>
          </a:p>
        </p:txBody>
      </p:sp>
    </p:spTree>
    <p:extLst>
      <p:ext uri="{BB962C8B-B14F-4D97-AF65-F5344CB8AC3E}">
        <p14:creationId xmlns:p14="http://schemas.microsoft.com/office/powerpoint/2010/main" val="17750001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Data sources available upon request:</a:t>
            </a:r>
          </a:p>
          <a:p>
            <a:endParaRPr lang="en-GB" dirty="0" smtClean="0"/>
          </a:p>
          <a:p>
            <a:pPr rtl="0"/>
            <a:r>
              <a:rPr lang="en-GB" sz="1200" dirty="0" smtClean="0">
                <a:latin typeface="Comic Sans MS" panose="030F0702030302020204" pitchFamily="66" charset="0"/>
              </a:rPr>
              <a:t>- </a:t>
            </a:r>
            <a:r>
              <a:rPr lang="en-GB" sz="1200" kern="1200" dirty="0" smtClean="0">
                <a:solidFill>
                  <a:schemeClr val="tx1"/>
                </a:solidFill>
                <a:effectLst/>
                <a:latin typeface="+mn-lt"/>
                <a:ea typeface="+mn-ea"/>
                <a:cs typeface="+mn-cs"/>
              </a:rPr>
              <a:t>Bell, Wilson and Liu,</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2008: </a:t>
            </a:r>
            <a:r>
              <a:rPr lang="en-GB" sz="1200" kern="1200" dirty="0" err="1" smtClean="0">
                <a:solidFill>
                  <a:schemeClr val="tx1"/>
                </a:solidFill>
                <a:effectLst/>
                <a:latin typeface="+mn-lt"/>
                <a:ea typeface="+mn-ea"/>
                <a:cs typeface="+mn-cs"/>
              </a:rPr>
              <a:t>Neighborhood</a:t>
            </a:r>
            <a:r>
              <a:rPr lang="en-GB" sz="1200" kern="1200" dirty="0" smtClean="0">
                <a:solidFill>
                  <a:schemeClr val="tx1"/>
                </a:solidFill>
                <a:effectLst/>
                <a:latin typeface="+mn-lt"/>
                <a:ea typeface="+mn-ea"/>
                <a:cs typeface="+mn-cs"/>
              </a:rPr>
              <a:t> greenness and 2-year changes in body mass index of children and youth;</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Davidson K and Lawson C (2006) Do attributes of the physical environment influence children‘s level of physical activity? </a:t>
            </a:r>
            <a:r>
              <a:rPr lang="en-GB" sz="1200" i="1" kern="1200" dirty="0" smtClean="0">
                <a:solidFill>
                  <a:schemeClr val="tx1"/>
                </a:solidFill>
                <a:effectLst/>
                <a:latin typeface="+mn-lt"/>
                <a:ea typeface="+mn-ea"/>
                <a:cs typeface="+mn-cs"/>
              </a:rPr>
              <a:t>International Journal of Behavioural Nutrition and Physical Activity</a:t>
            </a:r>
          </a:p>
          <a:p>
            <a:pPr>
              <a:buFontTx/>
              <a:buChar char="-"/>
            </a:pPr>
            <a:r>
              <a:rPr lang="en-GB" sz="1200" dirty="0" smtClean="0"/>
              <a:t>National Children's Bureau, 2013</a:t>
            </a:r>
          </a:p>
          <a:p>
            <a:pPr>
              <a:buFontTx/>
              <a:buChar char="-"/>
            </a:pPr>
            <a:r>
              <a:rPr lang="en-GB" dirty="0" smtClean="0"/>
              <a:t>SS2N annual report 2009/10</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Comic Sans MS" panose="030F0702030302020204" pitchFamily="66" charset="0"/>
            </a:endParaRPr>
          </a:p>
          <a:p>
            <a:endParaRPr lang="en-GB" dirty="0"/>
          </a:p>
        </p:txBody>
      </p:sp>
      <p:sp>
        <p:nvSpPr>
          <p:cNvPr id="4" name="Slide Number Placeholder 3"/>
          <p:cNvSpPr>
            <a:spLocks noGrp="1"/>
          </p:cNvSpPr>
          <p:nvPr>
            <p:ph type="sldNum" sz="quarter" idx="10"/>
          </p:nvPr>
        </p:nvSpPr>
        <p:spPr/>
        <p:txBody>
          <a:bodyPr/>
          <a:lstStyle/>
          <a:p>
            <a:fld id="{77DD5CE7-D8C7-408A-A6BA-F0CAE900A514}" type="slidenum">
              <a:rPr lang="en-GB" smtClean="0"/>
              <a:pPr/>
              <a:t>13</a:t>
            </a:fld>
            <a:endParaRPr lang="en-GB" dirty="0"/>
          </a:p>
        </p:txBody>
      </p:sp>
    </p:spTree>
    <p:extLst>
      <p:ext uri="{BB962C8B-B14F-4D97-AF65-F5344CB8AC3E}">
        <p14:creationId xmlns:p14="http://schemas.microsoft.com/office/powerpoint/2010/main" val="465575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F90D164-CE0E-E948-8C69-63ECDBABFB0F}" type="datetimeFigureOut">
              <a:rPr lang="en-US" smtClean="0"/>
              <a:t>2/18/18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3F90D164-CE0E-E948-8C69-63ECDBABFB0F}" type="datetimeFigureOut">
              <a:rPr lang="en-US" smtClean="0"/>
              <a:t>2/18/18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90D164-CE0E-E948-8C69-63ECDBABFB0F}" type="datetimeFigureOut">
              <a:rPr lang="en-US" smtClean="0"/>
              <a:t>2/18/18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F90D164-CE0E-E948-8C69-63ECDBABFB0F}" type="datetimeFigureOut">
              <a:rPr lang="en-US" smtClean="0"/>
              <a:t>2/18/18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F90D164-CE0E-E948-8C69-63ECDBABFB0F}" type="datetimeFigureOut">
              <a:rPr lang="en-US" smtClean="0"/>
              <a:t>2/18/18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3F90D164-CE0E-E948-8C69-63ECDBABFB0F}" type="datetimeFigureOut">
              <a:rPr lang="en-US" smtClean="0"/>
              <a:t>2/18/18</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F90D164-CE0E-E948-8C69-63ECDBABFB0F}" type="datetimeFigureOut">
              <a:rPr lang="en-US" smtClean="0"/>
              <a:t>2/18/18</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3F90D164-CE0E-E948-8C69-63ECDBABFB0F}" type="datetimeFigureOut">
              <a:rPr lang="en-US" smtClean="0"/>
              <a:t>2/18/18</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90D164-CE0E-E948-8C69-63ECDBABFB0F}" type="datetimeFigureOut">
              <a:rPr lang="en-US" smtClean="0"/>
              <a:t>2/18/18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90D164-CE0E-E948-8C69-63ECDBABFB0F}" type="datetimeFigureOut">
              <a:rPr lang="en-US" smtClean="0"/>
              <a:t>2/18/18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90D164-CE0E-E948-8C69-63ECDBABFB0F}" type="datetimeFigureOut">
              <a:rPr lang="en-US" smtClean="0"/>
              <a:t>2/18/18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90D164-CE0E-E948-8C69-63ECDBABFB0F}" type="datetimeFigureOut">
              <a:rPr lang="en-US" smtClean="0"/>
              <a:t>2/18/18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BFD7B3-3469-4B41-819B-94F9C5CE665D}"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90D164-CE0E-E948-8C69-63ECDBABFB0F}" type="datetimeFigureOut">
              <a:rPr lang="en-US" smtClean="0"/>
              <a:t>2/18/18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F90D164-CE0E-E948-8C69-63ECDBABFB0F}" type="datetimeFigureOut">
              <a:rPr lang="en-US" smtClean="0"/>
              <a:t>2/18/18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F90D164-CE0E-E948-8C69-63ECDBABFB0F}" type="datetimeFigureOut">
              <a:rPr lang="en-US" smtClean="0"/>
              <a:t>2/18/18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F90D164-CE0E-E948-8C69-63ECDBABFB0F}" type="datetimeFigureOut">
              <a:rPr lang="en-US" smtClean="0"/>
              <a:t>2/18/18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F90D164-CE0E-E948-8C69-63ECDBABFB0F}" type="datetimeFigureOut">
              <a:rPr lang="en-US" smtClean="0"/>
              <a:t>2/18/18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BFD7B3-3469-4B41-819B-94F9C5CE665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3.png"/><Relationship Id="rId21" Type="http://schemas.openxmlformats.org/officeDocument/2006/relationships/image" Target="../media/image4.png"/><Relationship Id="rId22" Type="http://schemas.openxmlformats.org/officeDocument/2006/relationships/image" Target="../media/image5.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F90D164-CE0E-E948-8C69-63ECDBABFB0F}" type="datetimeFigureOut">
              <a:rPr lang="en-US" smtClean="0"/>
              <a:t>2/18/18</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5BFD7B3-3469-4B41-819B-94F9C5CE665D}" type="slidenum">
              <a:rPr lang="en-US" smtClean="0"/>
              <a:t>‹#›</a:t>
            </a:fld>
            <a:endParaRPr lang="en-US"/>
          </a:p>
        </p:txBody>
      </p:sp>
    </p:spTree>
    <p:extLst>
      <p:ext uri="{BB962C8B-B14F-4D97-AF65-F5344CB8AC3E}">
        <p14:creationId xmlns:p14="http://schemas.microsoft.com/office/powerpoint/2010/main" val="1126539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jpeg"/><Relationship Id="rId5" Type="http://schemas.openxmlformats.org/officeDocument/2006/relationships/image" Target="../media/image8.jpeg"/><Relationship Id="rId6" Type="http://schemas.openxmlformats.org/officeDocument/2006/relationships/image" Target="../media/image9.png"/><Relationship Id="rId7" Type="http://schemas.openxmlformats.org/officeDocument/2006/relationships/image" Target="../media/image10.pn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dirty="0"/>
          </a:p>
        </p:txBody>
      </p:sp>
      <p:sp>
        <p:nvSpPr>
          <p:cNvPr id="3" name="Subtitle 2"/>
          <p:cNvSpPr>
            <a:spLocks noGrp="1"/>
          </p:cNvSpPr>
          <p:nvPr>
            <p:ph type="subTitle" idx="1"/>
          </p:nvPr>
        </p:nvSpPr>
        <p:spPr/>
        <p:txBody>
          <a:bodyPr/>
          <a:lstStyle/>
          <a:p>
            <a:endParaRPr lang="en-US"/>
          </a:p>
        </p:txBody>
      </p:sp>
      <p:sp>
        <p:nvSpPr>
          <p:cNvPr id="4" name="Rectangle 3"/>
          <p:cNvSpPr/>
          <p:nvPr/>
        </p:nvSpPr>
        <p:spPr>
          <a:xfrm>
            <a:off x="2332383" y="1696278"/>
            <a:ext cx="7938052" cy="830997"/>
          </a:xfrm>
          <a:prstGeom prst="rect">
            <a:avLst/>
          </a:prstGeom>
        </p:spPr>
        <p:txBody>
          <a:bodyPr wrap="square">
            <a:spAutoFit/>
          </a:bodyPr>
          <a:lstStyle/>
          <a:p>
            <a:r>
              <a:rPr lang="en-US" altLang="en-US" sz="4800" dirty="0" smtClean="0">
                <a:latin typeface="Arial" charset="0"/>
                <a:ea typeface="ＭＳ Ｐゴシック" charset="-128"/>
              </a:rPr>
              <a:t>Health inequalities</a:t>
            </a:r>
            <a:endParaRPr lang="en-US" sz="4800" dirty="0"/>
          </a:p>
        </p:txBody>
      </p:sp>
    </p:spTree>
    <p:extLst>
      <p:ext uri="{BB962C8B-B14F-4D97-AF65-F5344CB8AC3E}">
        <p14:creationId xmlns:p14="http://schemas.microsoft.com/office/powerpoint/2010/main" val="2295577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84312" y="543340"/>
            <a:ext cx="11701670" cy="3816429"/>
          </a:xfrm>
          <a:prstGeom prst="rect">
            <a:avLst/>
          </a:prstGeom>
          <a:noFill/>
        </p:spPr>
        <p:txBody>
          <a:bodyPr wrap="square" rtlCol="0">
            <a:spAutoFit/>
          </a:bodyPr>
          <a:lstStyle/>
          <a:p>
            <a:r>
              <a:rPr lang="en-GB" altLang="en-US" sz="2800" dirty="0" smtClean="0">
                <a:latin typeface="Arial" charset="0"/>
                <a:ea typeface="ＭＳ Ｐゴシック" charset="-128"/>
              </a:rPr>
              <a:t>The following slides give some information about health inequalities in the UK, and also some reasons that have been put forward to explain them.  (You will note from your textbooks and class notes that there are other explanations.)</a:t>
            </a:r>
          </a:p>
          <a:p>
            <a:endParaRPr lang="en-GB" altLang="en-US" sz="2800" dirty="0" smtClean="0">
              <a:latin typeface="Arial" charset="0"/>
              <a:ea typeface="ＭＳ Ｐゴシック" charset="-128"/>
            </a:endParaRPr>
          </a:p>
          <a:p>
            <a:r>
              <a:rPr lang="en-GB" altLang="en-US" sz="2800" dirty="0" smtClean="0">
                <a:latin typeface="Arial" charset="0"/>
                <a:ea typeface="ＭＳ Ｐゴシック" charset="-128"/>
              </a:rPr>
              <a:t>Look at the slides carefully, and decide how you could use the information to help to answer a question about the causes of health inequalities in modern Britain.</a:t>
            </a:r>
          </a:p>
          <a:p>
            <a:endParaRPr lang="en-US" dirty="0"/>
          </a:p>
        </p:txBody>
      </p:sp>
    </p:spTree>
    <p:extLst>
      <p:ext uri="{BB962C8B-B14F-4D97-AF65-F5344CB8AC3E}">
        <p14:creationId xmlns:p14="http://schemas.microsoft.com/office/powerpoint/2010/main" val="172801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1548" y="304800"/>
            <a:ext cx="11648661" cy="5539978"/>
          </a:xfrm>
          <a:prstGeom prst="rect">
            <a:avLst/>
          </a:prstGeom>
          <a:noFill/>
        </p:spPr>
        <p:txBody>
          <a:bodyPr wrap="square" rtlCol="0">
            <a:spAutoFit/>
          </a:bodyPr>
          <a:lstStyle/>
          <a:p>
            <a:r>
              <a:rPr lang="en-GB" altLang="en-US" sz="2800" dirty="0" smtClean="0">
                <a:latin typeface="Arial" charset="0"/>
                <a:ea typeface="ＭＳ Ｐゴシック" charset="-128"/>
              </a:rPr>
              <a:t>The World Health Organization (WHO) defines health inequalities as follows:</a:t>
            </a:r>
          </a:p>
          <a:p>
            <a:r>
              <a:rPr lang="en-GB" altLang="en-US" sz="2800" dirty="0" smtClean="0">
                <a:latin typeface="Arial" charset="0"/>
                <a:ea typeface="ＭＳ Ｐゴシック" charset="-128"/>
              </a:rPr>
              <a:t>‘</a:t>
            </a:r>
            <a:r>
              <a:rPr lang="en-GB" altLang="ja-JP" sz="2800" dirty="0" smtClean="0">
                <a:latin typeface="Arial" charset="0"/>
                <a:ea typeface="ＭＳ Ｐゴシック" charset="-128"/>
              </a:rPr>
              <a:t>The differences in health status or in the distribution of health determinants between different population groups.</a:t>
            </a:r>
            <a:r>
              <a:rPr lang="en-GB" altLang="en-US" sz="2800" dirty="0" smtClean="0">
                <a:latin typeface="Arial" charset="0"/>
                <a:ea typeface="ＭＳ Ｐゴシック" charset="-128"/>
              </a:rPr>
              <a:t>’</a:t>
            </a:r>
            <a:endParaRPr lang="en-GB" altLang="ja-JP" sz="2800" dirty="0" smtClean="0">
              <a:latin typeface="Arial" charset="0"/>
              <a:ea typeface="ＭＳ Ｐゴシック" charset="-128"/>
            </a:endParaRPr>
          </a:p>
          <a:p>
            <a:r>
              <a:rPr lang="en-GB" altLang="en-US" sz="2800" dirty="0" smtClean="0">
                <a:latin typeface="Arial" charset="0"/>
                <a:ea typeface="ＭＳ Ｐゴシック" charset="-128"/>
              </a:rPr>
              <a:t>In the UK, the population groups showing differences in health and health chances are based on:</a:t>
            </a:r>
          </a:p>
          <a:p>
            <a:pPr>
              <a:buClr>
                <a:srgbClr val="00599A"/>
              </a:buClr>
              <a:buFont typeface="Arial" charset="0"/>
              <a:buChar char="•"/>
            </a:pPr>
            <a:r>
              <a:rPr lang="en-GB" altLang="en-US" sz="2800" dirty="0" smtClean="0">
                <a:latin typeface="Arial" charset="0"/>
                <a:ea typeface="ＭＳ Ｐゴシック" charset="-128"/>
              </a:rPr>
              <a:t>Social class</a:t>
            </a:r>
          </a:p>
          <a:p>
            <a:pPr>
              <a:buClr>
                <a:srgbClr val="00599A"/>
              </a:buClr>
              <a:buFont typeface="Arial" charset="0"/>
              <a:buChar char="•"/>
            </a:pPr>
            <a:r>
              <a:rPr lang="en-GB" altLang="en-US" sz="2800" dirty="0" smtClean="0">
                <a:latin typeface="Arial" charset="0"/>
                <a:ea typeface="ＭＳ Ｐゴシック" charset="-128"/>
              </a:rPr>
              <a:t>Gender </a:t>
            </a:r>
          </a:p>
          <a:p>
            <a:pPr>
              <a:buClr>
                <a:srgbClr val="00599A"/>
              </a:buClr>
              <a:buFont typeface="Arial" charset="0"/>
              <a:buChar char="•"/>
            </a:pPr>
            <a:r>
              <a:rPr lang="en-GB" altLang="en-US" sz="2800" dirty="0" smtClean="0">
                <a:latin typeface="Arial" charset="0"/>
                <a:ea typeface="ＭＳ Ｐゴシック" charset="-128"/>
              </a:rPr>
              <a:t>Ethnicity</a:t>
            </a:r>
          </a:p>
          <a:p>
            <a:pPr>
              <a:buClr>
                <a:srgbClr val="00599A"/>
              </a:buClr>
              <a:buFont typeface="Arial" charset="0"/>
              <a:buChar char="•"/>
            </a:pPr>
            <a:r>
              <a:rPr lang="en-GB" altLang="en-US" sz="2800" dirty="0" smtClean="0">
                <a:latin typeface="Arial" charset="0"/>
                <a:ea typeface="ＭＳ Ｐゴシック" charset="-128"/>
              </a:rPr>
              <a:t>Region</a:t>
            </a:r>
          </a:p>
          <a:p>
            <a:r>
              <a:rPr lang="en-GB" altLang="en-US" sz="2800" dirty="0" smtClean="0">
                <a:latin typeface="Arial" charset="0"/>
                <a:ea typeface="ＭＳ Ｐゴシック" charset="-128"/>
              </a:rPr>
              <a:t>These are not, of course, mutually exclusive — e.g. working-class people tend to live in more deprived areas.</a:t>
            </a:r>
          </a:p>
          <a:p>
            <a:endParaRPr lang="en-US" dirty="0"/>
          </a:p>
        </p:txBody>
      </p:sp>
    </p:spTree>
    <p:extLst>
      <p:ext uri="{BB962C8B-B14F-4D97-AF65-F5344CB8AC3E}">
        <p14:creationId xmlns:p14="http://schemas.microsoft.com/office/powerpoint/2010/main" val="539945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2278" y="344557"/>
            <a:ext cx="11767931" cy="5693866"/>
          </a:xfrm>
          <a:prstGeom prst="rect">
            <a:avLst/>
          </a:prstGeom>
          <a:noFill/>
        </p:spPr>
        <p:txBody>
          <a:bodyPr wrap="square" rtlCol="0">
            <a:spAutoFit/>
          </a:bodyPr>
          <a:lstStyle/>
          <a:p>
            <a:r>
              <a:rPr lang="en-GB" altLang="en-US" sz="2800" dirty="0" smtClean="0">
                <a:latin typeface="Arial" charset="0"/>
                <a:ea typeface="ＭＳ Ｐゴシック" charset="-128"/>
              </a:rPr>
              <a:t>Professor Danny Dorling, an expert in health inequalities, is in no doubt regarding the main cause of health inequalities in the UK.</a:t>
            </a:r>
          </a:p>
          <a:p>
            <a:endParaRPr lang="en-GB" altLang="en-US" sz="2800" dirty="0" smtClean="0">
              <a:latin typeface="Arial" charset="0"/>
              <a:ea typeface="ＭＳ Ｐゴシック" charset="-128"/>
            </a:endParaRPr>
          </a:p>
          <a:p>
            <a:r>
              <a:rPr lang="en-GB" altLang="en-US" sz="2800" dirty="0" smtClean="0">
                <a:latin typeface="Arial" charset="0"/>
                <a:ea typeface="ＭＳ Ｐゴシック" charset="-128"/>
              </a:rPr>
              <a:t>He wrote that the strongest correlation to poor health is </a:t>
            </a:r>
            <a:r>
              <a:rPr lang="en-GB" altLang="en-US" sz="2800" dirty="0" smtClean="0">
                <a:solidFill>
                  <a:srgbClr val="FF0000"/>
                </a:solidFill>
                <a:latin typeface="Arial" charset="0"/>
                <a:ea typeface="ＭＳ Ｐゴシック" charset="-128"/>
              </a:rPr>
              <a:t>poverty</a:t>
            </a:r>
            <a:r>
              <a:rPr lang="en-GB" altLang="en-US" sz="2800" dirty="0" smtClean="0">
                <a:latin typeface="Arial" charset="0"/>
                <a:ea typeface="ＭＳ Ｐゴシック" charset="-128"/>
              </a:rPr>
              <a:t>, and the longer people live in poverty, the shorter their life expectancy.</a:t>
            </a:r>
          </a:p>
          <a:p>
            <a:endParaRPr lang="en-GB" altLang="en-US" sz="2800" dirty="0" smtClean="0">
              <a:latin typeface="Arial" charset="0"/>
              <a:ea typeface="ＭＳ Ｐゴシック" charset="-128"/>
            </a:endParaRPr>
          </a:p>
          <a:p>
            <a:r>
              <a:rPr lang="en-GB" altLang="en-US" sz="2800" dirty="0" smtClean="0">
                <a:latin typeface="Arial" charset="0"/>
                <a:ea typeface="ＭＳ Ｐゴシック" charset="-128"/>
              </a:rPr>
              <a:t>(Dorling, D. ‘In Place of Fear’, Centre for Labour and Social Studies, May 2013)</a:t>
            </a:r>
          </a:p>
          <a:p>
            <a:endParaRPr lang="en-GB" altLang="en-US" sz="2800" dirty="0" smtClean="0">
              <a:latin typeface="Arial" charset="0"/>
              <a:ea typeface="ＭＳ Ｐゴシック" charset="-128"/>
            </a:endParaRPr>
          </a:p>
          <a:p>
            <a:r>
              <a:rPr lang="en-GB" altLang="en-US" sz="2800" dirty="0" smtClean="0">
                <a:solidFill>
                  <a:srgbClr val="0070C0"/>
                </a:solidFill>
                <a:latin typeface="Arial" charset="0"/>
                <a:ea typeface="ＭＳ Ｐゴシック" charset="-128"/>
              </a:rPr>
              <a:t>Task: Write down four ways in which living in poverty might damage your health and lower your life expectancy. Compare your answers with those of the rest of the class.</a:t>
            </a:r>
          </a:p>
          <a:p>
            <a:endParaRPr lang="en-US" sz="2800" dirty="0"/>
          </a:p>
        </p:txBody>
      </p:sp>
    </p:spTree>
    <p:extLst>
      <p:ext uri="{BB962C8B-B14F-4D97-AF65-F5344CB8AC3E}">
        <p14:creationId xmlns:p14="http://schemas.microsoft.com/office/powerpoint/2010/main" val="500251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791" y="318052"/>
            <a:ext cx="11661913" cy="6001643"/>
          </a:xfrm>
          <a:prstGeom prst="rect">
            <a:avLst/>
          </a:prstGeom>
          <a:noFill/>
        </p:spPr>
        <p:txBody>
          <a:bodyPr wrap="square" rtlCol="0">
            <a:spAutoFit/>
          </a:bodyPr>
          <a:lstStyle/>
          <a:p>
            <a:r>
              <a:rPr lang="en-GB" altLang="en-US" sz="2400" dirty="0">
                <a:latin typeface="Arial" charset="0"/>
                <a:ea typeface="ＭＳ Ｐゴシック" charset="-128"/>
              </a:rPr>
              <a:t>Here are some reasons — you may have thought of others.</a:t>
            </a:r>
          </a:p>
          <a:p>
            <a:pPr lvl="1">
              <a:buFont typeface="Arial" charset="0"/>
              <a:buChar char="•"/>
            </a:pPr>
            <a:r>
              <a:rPr lang="en-GB" altLang="en-US" sz="2400" dirty="0">
                <a:latin typeface="Arial" charset="0"/>
                <a:cs typeface="Arial" charset="0"/>
              </a:rPr>
              <a:t>Living in poor housing that is damp and poorly insulated.</a:t>
            </a:r>
          </a:p>
          <a:p>
            <a:pPr lvl="1">
              <a:buFont typeface="Arial" charset="0"/>
              <a:buChar char="•"/>
            </a:pPr>
            <a:r>
              <a:rPr lang="en-GB" altLang="en-US" sz="2400" dirty="0">
                <a:latin typeface="Arial" charset="0"/>
                <a:cs typeface="Arial" charset="0"/>
              </a:rPr>
              <a:t>Living in temporary accommodation, e.g. bed and breakfast, without access to proper cooking facilities, and in extreme cases being homeless.</a:t>
            </a:r>
          </a:p>
          <a:p>
            <a:pPr lvl="1">
              <a:buFont typeface="Arial" charset="0"/>
              <a:buChar char="•"/>
            </a:pPr>
            <a:r>
              <a:rPr lang="en-GB" altLang="en-US" sz="2400" dirty="0">
                <a:latin typeface="Arial" charset="0"/>
                <a:cs typeface="Arial" charset="0"/>
              </a:rPr>
              <a:t>Malnutrition caused by lack of food.</a:t>
            </a:r>
          </a:p>
          <a:p>
            <a:pPr lvl="1">
              <a:buFont typeface="Arial" charset="0"/>
              <a:buChar char="•"/>
            </a:pPr>
            <a:r>
              <a:rPr lang="en-GB" altLang="en-US" sz="2400" dirty="0">
                <a:latin typeface="Arial" charset="0"/>
                <a:cs typeface="Arial" charset="0"/>
              </a:rPr>
              <a:t>Obesity — often a result of comfort eating and/or lower resistance to advertisements for ‘junk’ food and sugary drinks.</a:t>
            </a:r>
          </a:p>
          <a:p>
            <a:pPr lvl="1">
              <a:buFont typeface="Arial" charset="0"/>
              <a:buChar char="•"/>
            </a:pPr>
            <a:r>
              <a:rPr lang="en-GB" altLang="en-US" sz="2400" dirty="0">
                <a:latin typeface="Arial" charset="0"/>
                <a:cs typeface="Arial" charset="0"/>
              </a:rPr>
              <a:t>High levels of stress and anxiety, which can lead to mental health problems and have other health effects such as high blood pressure.</a:t>
            </a:r>
          </a:p>
          <a:p>
            <a:pPr lvl="1">
              <a:buFont typeface="Arial" charset="0"/>
              <a:buChar char="•"/>
            </a:pPr>
            <a:r>
              <a:rPr lang="en-GB" altLang="en-US" sz="2400" dirty="0">
                <a:latin typeface="Arial" charset="0"/>
                <a:cs typeface="Arial" charset="0"/>
              </a:rPr>
              <a:t>Living in an area with poorer than average health facilities — it is harder to attract well-paid doctors and surgeons to live and work in poorer areas.</a:t>
            </a:r>
          </a:p>
          <a:p>
            <a:pPr lvl="1">
              <a:buFont typeface="Arial" charset="0"/>
              <a:buChar char="•"/>
            </a:pPr>
            <a:r>
              <a:rPr lang="en-GB" altLang="en-US" sz="2400" dirty="0">
                <a:latin typeface="Arial" charset="0"/>
                <a:cs typeface="Arial" charset="0"/>
              </a:rPr>
              <a:t>Engaging in ‘poor lifestyle behaviours’ such as smoking, excessive drinking and physical inactivity.</a:t>
            </a:r>
          </a:p>
          <a:p>
            <a:pPr lvl="1">
              <a:buFont typeface="Arial" charset="0"/>
              <a:buChar char="•"/>
            </a:pPr>
            <a:r>
              <a:rPr lang="en-GB" altLang="en-US" sz="2400" dirty="0">
                <a:latin typeface="Arial" charset="0"/>
                <a:cs typeface="Arial" charset="0"/>
              </a:rPr>
              <a:t>Being the victim of a violent attack — members of the lower social classes are at greater risk of this.</a:t>
            </a:r>
          </a:p>
          <a:p>
            <a:endParaRPr lang="en-US" sz="2400" dirty="0"/>
          </a:p>
        </p:txBody>
      </p:sp>
    </p:spTree>
    <p:extLst>
      <p:ext uri="{BB962C8B-B14F-4D97-AF65-F5344CB8AC3E}">
        <p14:creationId xmlns:p14="http://schemas.microsoft.com/office/powerpoint/2010/main" val="1578756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2035" y="278296"/>
            <a:ext cx="11807687" cy="5970865"/>
          </a:xfrm>
          <a:prstGeom prst="rect">
            <a:avLst/>
          </a:prstGeom>
          <a:noFill/>
        </p:spPr>
        <p:txBody>
          <a:bodyPr wrap="square" rtlCol="0">
            <a:spAutoFit/>
          </a:bodyPr>
          <a:lstStyle/>
          <a:p>
            <a:r>
              <a:rPr lang="en-GB" altLang="en-US" sz="2800" dirty="0" smtClean="0">
                <a:latin typeface="Arial" charset="0"/>
                <a:ea typeface="ＭＳ Ｐゴシック" charset="-128"/>
              </a:rPr>
              <a:t>The think-tank The King’s Fund published a study in 2012 which looked at data gathered between 2003–08, a period when the Labour government embarked on a massive campaign to encourage people to adopt healthier lifestyles.</a:t>
            </a:r>
          </a:p>
          <a:p>
            <a:r>
              <a:rPr lang="en-GB" altLang="en-US" sz="2800" dirty="0" smtClean="0">
                <a:latin typeface="Arial" charset="0"/>
                <a:ea typeface="ＭＳ Ｐゴシック" charset="-128"/>
              </a:rPr>
              <a:t>The data looked at findings from the NHS health survey for England, and focused on four types of behaviour that are closely linked to disease and early death. These are:</a:t>
            </a:r>
          </a:p>
          <a:p>
            <a:pPr lvl="1">
              <a:buFont typeface="Arial" charset="0"/>
              <a:buChar char="•"/>
            </a:pPr>
            <a:r>
              <a:rPr lang="en-GB" altLang="en-US" sz="2800" dirty="0" smtClean="0">
                <a:latin typeface="Arial" charset="0"/>
                <a:cs typeface="Arial" charset="0"/>
              </a:rPr>
              <a:t>Smoking</a:t>
            </a:r>
          </a:p>
          <a:p>
            <a:pPr lvl="1">
              <a:buFont typeface="Arial" charset="0"/>
              <a:buChar char="•"/>
            </a:pPr>
            <a:r>
              <a:rPr lang="en-GB" altLang="en-US" sz="2800" dirty="0" smtClean="0">
                <a:latin typeface="Arial" charset="0"/>
                <a:cs typeface="Arial" charset="0"/>
              </a:rPr>
              <a:t>Excess use of alcohol</a:t>
            </a:r>
          </a:p>
          <a:p>
            <a:pPr lvl="1">
              <a:buFont typeface="Arial" charset="0"/>
              <a:buChar char="•"/>
            </a:pPr>
            <a:r>
              <a:rPr lang="en-GB" altLang="en-US" sz="2800" dirty="0" smtClean="0">
                <a:latin typeface="Arial" charset="0"/>
                <a:cs typeface="Arial" charset="0"/>
              </a:rPr>
              <a:t>Poor diet</a:t>
            </a:r>
          </a:p>
          <a:p>
            <a:pPr lvl="1">
              <a:buFont typeface="Arial" charset="0"/>
              <a:buChar char="•"/>
            </a:pPr>
            <a:r>
              <a:rPr lang="en-GB" altLang="en-US" sz="2800" dirty="0" smtClean="0">
                <a:latin typeface="Arial" charset="0"/>
                <a:cs typeface="Arial" charset="0"/>
              </a:rPr>
              <a:t>A sedentary (non-active) lifestyle</a:t>
            </a:r>
          </a:p>
          <a:p>
            <a:r>
              <a:rPr lang="en-GB" altLang="en-US" sz="2800" dirty="0" smtClean="0">
                <a:latin typeface="Arial" charset="0"/>
                <a:ea typeface="ＭＳ Ｐゴシック" charset="-128"/>
              </a:rPr>
              <a:t>Between them, these four factors are estimated to account for almost half the burden of ill-health in developed countries.</a:t>
            </a:r>
          </a:p>
          <a:p>
            <a:endParaRPr lang="en-US" dirty="0"/>
          </a:p>
        </p:txBody>
      </p:sp>
    </p:spTree>
    <p:extLst>
      <p:ext uri="{BB962C8B-B14F-4D97-AF65-F5344CB8AC3E}">
        <p14:creationId xmlns:p14="http://schemas.microsoft.com/office/powerpoint/2010/main" val="1353436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791" y="344557"/>
            <a:ext cx="11754679" cy="4678204"/>
          </a:xfrm>
          <a:prstGeom prst="rect">
            <a:avLst/>
          </a:prstGeom>
          <a:noFill/>
        </p:spPr>
        <p:txBody>
          <a:bodyPr wrap="square" rtlCol="0">
            <a:spAutoFit/>
          </a:bodyPr>
          <a:lstStyle/>
          <a:p>
            <a:r>
              <a:rPr lang="en-GB" altLang="en-US" sz="2800" dirty="0" smtClean="0">
                <a:latin typeface="Arial" charset="0"/>
                <a:ea typeface="ＭＳ Ｐゴシック" charset="-128"/>
              </a:rPr>
              <a:t>The researchers found that the number of people engaging in three or four of these risky behaviours fell from 33% in 2003 to 25% in 2008 — what they termed a ‘significant improvement’.</a:t>
            </a:r>
          </a:p>
          <a:p>
            <a:r>
              <a:rPr lang="en-GB" altLang="en-US" sz="2800" dirty="0" smtClean="0">
                <a:latin typeface="Arial" charset="0"/>
                <a:ea typeface="ＭＳ Ｐゴシック" charset="-128"/>
              </a:rPr>
              <a:t>However, when they looked at the data in more detail, they found that ‘these reductions have been seen mainly among those in higher socioeconomic and educational groups’.</a:t>
            </a:r>
          </a:p>
          <a:p>
            <a:endParaRPr lang="en-GB" altLang="en-US" sz="2800" dirty="0" smtClean="0">
              <a:latin typeface="Arial" charset="0"/>
              <a:ea typeface="ＭＳ Ｐゴシック" charset="-128"/>
            </a:endParaRPr>
          </a:p>
          <a:p>
            <a:r>
              <a:rPr lang="en-GB" altLang="en-US" sz="2800" dirty="0" smtClean="0">
                <a:solidFill>
                  <a:srgbClr val="0070C0"/>
                </a:solidFill>
                <a:latin typeface="Arial" charset="0"/>
                <a:ea typeface="ＭＳ Ｐゴシック" charset="-128"/>
              </a:rPr>
              <a:t>Question: What reasons can you think of to explain why ‘those in higher socioeconomic and educational groups’ should adopt healthier lifestyles more readily than those in lower groups?</a:t>
            </a:r>
          </a:p>
          <a:p>
            <a:endParaRPr lang="en-US" dirty="0"/>
          </a:p>
        </p:txBody>
      </p:sp>
    </p:spTree>
    <p:extLst>
      <p:ext uri="{BB962C8B-B14F-4D97-AF65-F5344CB8AC3E}">
        <p14:creationId xmlns:p14="http://schemas.microsoft.com/office/powerpoint/2010/main" val="545332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357809"/>
            <a:ext cx="11582400" cy="6401753"/>
          </a:xfrm>
          <a:prstGeom prst="rect">
            <a:avLst/>
          </a:prstGeom>
          <a:noFill/>
        </p:spPr>
        <p:txBody>
          <a:bodyPr wrap="square" rtlCol="0">
            <a:spAutoFit/>
          </a:bodyPr>
          <a:lstStyle/>
          <a:p>
            <a:r>
              <a:rPr lang="en-GB" altLang="en-US" sz="2800" dirty="0" smtClean="0">
                <a:latin typeface="Arial" charset="0"/>
                <a:ea typeface="ＭＳ Ｐゴシック" charset="-128"/>
              </a:rPr>
              <a:t>In September 2015, Sir Michael Marmot, now president of the World Medical Association, said that about 550 people a day in the UK are dying prematurely because of social inequalities that are becoming entrenched.</a:t>
            </a:r>
          </a:p>
          <a:p>
            <a:r>
              <a:rPr lang="en-GB" altLang="en-US" sz="2800" dirty="0" smtClean="0">
                <a:latin typeface="Arial" charset="0"/>
                <a:ea typeface="ＭＳ Ｐゴシック" charset="-128"/>
              </a:rPr>
              <a:t>He said that not only do the poor die on average 7 years earlier than the rich, but they can expect to become disabled 17 years earlier.</a:t>
            </a:r>
          </a:p>
          <a:p>
            <a:r>
              <a:rPr lang="en-GB" altLang="en-US" sz="2800" dirty="0" smtClean="0">
                <a:latin typeface="Arial" charset="0"/>
                <a:ea typeface="ＭＳ Ｐゴシック" charset="-128"/>
              </a:rPr>
              <a:t>It was in the field of education that research showed how unfair life was becoming. He said:</a:t>
            </a:r>
          </a:p>
          <a:p>
            <a:r>
              <a:rPr lang="en-GB" altLang="en-US" sz="2800" dirty="0" smtClean="0">
                <a:latin typeface="Arial" charset="0"/>
                <a:ea typeface="ＭＳ Ｐゴシック" charset="-128"/>
              </a:rPr>
              <a:t>‘If everybody had the same mortality as those with a university education, then we could prevent 202,000 deaths [each year].’</a:t>
            </a:r>
            <a:endParaRPr lang="en-GB" altLang="ja-JP" sz="2800" dirty="0" smtClean="0">
              <a:latin typeface="Arial" charset="0"/>
              <a:ea typeface="ＭＳ Ｐゴシック" charset="-128"/>
            </a:endParaRPr>
          </a:p>
          <a:p>
            <a:r>
              <a:rPr lang="en-GB" altLang="en-US" sz="2800" dirty="0" smtClean="0">
                <a:latin typeface="Arial" charset="0"/>
                <a:ea typeface="ＭＳ Ｐゴシック" charset="-128"/>
              </a:rPr>
              <a:t>In his book </a:t>
            </a:r>
            <a:r>
              <a:rPr lang="en-GB" altLang="en-US" sz="2800" i="1" dirty="0" smtClean="0">
                <a:latin typeface="Arial" charset="0"/>
                <a:ea typeface="ＭＳ Ｐゴシック" charset="-128"/>
              </a:rPr>
              <a:t>The Health Gap</a:t>
            </a:r>
            <a:r>
              <a:rPr lang="en-GB" altLang="en-US" sz="2800" dirty="0" smtClean="0">
                <a:latin typeface="Arial" charset="0"/>
                <a:ea typeface="ＭＳ Ｐゴシック" charset="-128"/>
              </a:rPr>
              <a:t> Marmot concludes that the key to reducing health inequalities is creating the conditions for people to lead flourishing lives and thus empowering both individuals and communities.</a:t>
            </a:r>
          </a:p>
          <a:p>
            <a:endParaRPr lang="en-GB" altLang="en-US" sz="2800" dirty="0" smtClean="0">
              <a:latin typeface="Arial" charset="0"/>
              <a:ea typeface="ＭＳ Ｐゴシック" charset="-128"/>
            </a:endParaRPr>
          </a:p>
          <a:p>
            <a:endParaRPr lang="en-US" dirty="0"/>
          </a:p>
        </p:txBody>
      </p:sp>
    </p:spTree>
    <p:extLst>
      <p:ext uri="{BB962C8B-B14F-4D97-AF65-F5344CB8AC3E}">
        <p14:creationId xmlns:p14="http://schemas.microsoft.com/office/powerpoint/2010/main" val="155062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1548" y="331304"/>
            <a:ext cx="11714922" cy="6832640"/>
          </a:xfrm>
          <a:prstGeom prst="rect">
            <a:avLst/>
          </a:prstGeom>
          <a:noFill/>
        </p:spPr>
        <p:txBody>
          <a:bodyPr wrap="square" rtlCol="0">
            <a:spAutoFit/>
          </a:bodyPr>
          <a:lstStyle/>
          <a:p>
            <a:r>
              <a:rPr lang="en-GB" altLang="en-US" sz="2800" dirty="0">
                <a:latin typeface="Arial" charset="0"/>
                <a:ea typeface="ＭＳ Ｐゴシック" charset="-128"/>
              </a:rPr>
              <a:t>In April 2014, the Office for National Statistics released data from its Opinions and Lifestyle Survey of Great Britain 2012. These are some of the findings from the ‘Adult Health’ section.</a:t>
            </a:r>
          </a:p>
          <a:p>
            <a:pPr lvl="1">
              <a:buFont typeface="Arial" charset="0"/>
              <a:buChar char="•"/>
            </a:pPr>
            <a:r>
              <a:rPr lang="en-GB" altLang="en-US" sz="2800" dirty="0">
                <a:latin typeface="Arial" charset="0"/>
                <a:cs typeface="Arial" charset="0"/>
              </a:rPr>
              <a:t>Unemployed people (those out of work but looking for work) were almost twice as likely as those in employment to have a limiting longstanding illness or disability (17% compared with 9%).</a:t>
            </a:r>
          </a:p>
          <a:p>
            <a:pPr lvl="1"/>
            <a:r>
              <a:rPr lang="en-GB" altLang="en-US" sz="2800" dirty="0">
                <a:solidFill>
                  <a:srgbClr val="0070C0"/>
                </a:solidFill>
                <a:latin typeface="Arial" charset="0"/>
                <a:cs typeface="Arial" charset="0"/>
              </a:rPr>
              <a:t>Question: How might you explain this statistic?</a:t>
            </a:r>
          </a:p>
          <a:p>
            <a:pPr lvl="1">
              <a:buFont typeface="Arial" charset="0"/>
              <a:buChar char="•"/>
            </a:pPr>
            <a:r>
              <a:rPr lang="en-GB" altLang="en-US" sz="2800" dirty="0">
                <a:latin typeface="Arial" charset="0"/>
                <a:cs typeface="Arial" charset="0"/>
              </a:rPr>
              <a:t>People with higher incomes were less likely than those on lower incomes to have a limiting longstanding illness or disability. Only 6% of those with an income of £50,000 or more were in this position, compared with 30% of those with an income of up to £10,000.</a:t>
            </a:r>
          </a:p>
          <a:p>
            <a:pPr lvl="1">
              <a:buFont typeface="Arial" charset="0"/>
              <a:buChar char="•"/>
            </a:pPr>
            <a:r>
              <a:rPr lang="en-GB" altLang="en-US" sz="2800" dirty="0">
                <a:latin typeface="Arial" charset="0"/>
                <a:cs typeface="Arial" charset="0"/>
              </a:rPr>
              <a:t>People from white ethnic groups were almost twice as likely as those from non-white ethnic groups to have a limiting longstanding illness or disability (20% compared with 11%).</a:t>
            </a:r>
          </a:p>
          <a:p>
            <a:pPr lvl="1"/>
            <a:r>
              <a:rPr lang="en-GB" altLang="en-US" sz="2800" dirty="0">
                <a:solidFill>
                  <a:srgbClr val="0070C0"/>
                </a:solidFill>
                <a:latin typeface="Arial" charset="0"/>
                <a:cs typeface="Arial" charset="0"/>
              </a:rPr>
              <a:t>Question: What reason might there be for this?</a:t>
            </a:r>
          </a:p>
          <a:p>
            <a:endParaRPr lang="en-US" dirty="0"/>
          </a:p>
        </p:txBody>
      </p:sp>
    </p:spTree>
    <p:extLst>
      <p:ext uri="{BB962C8B-B14F-4D97-AF65-F5344CB8AC3E}">
        <p14:creationId xmlns:p14="http://schemas.microsoft.com/office/powerpoint/2010/main" val="513725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8052" y="397565"/>
            <a:ext cx="11476383" cy="6247864"/>
          </a:xfrm>
          <a:prstGeom prst="rect">
            <a:avLst/>
          </a:prstGeom>
          <a:noFill/>
        </p:spPr>
        <p:txBody>
          <a:bodyPr wrap="square" rtlCol="0">
            <a:spAutoFit/>
          </a:bodyPr>
          <a:lstStyle/>
          <a:p>
            <a:r>
              <a:rPr lang="en-GB" altLang="en-US" sz="2800" dirty="0">
                <a:latin typeface="Arial" charset="0"/>
                <a:ea typeface="ＭＳ Ｐゴシック" charset="-128"/>
              </a:rPr>
              <a:t>Inequalities of income and wealth in the UK are rising, which is bad news for health inequality.</a:t>
            </a:r>
          </a:p>
          <a:p>
            <a:r>
              <a:rPr lang="en-GB" altLang="en-US" sz="2800" dirty="0">
                <a:latin typeface="Arial" charset="0"/>
                <a:ea typeface="ＭＳ Ｐゴシック" charset="-128"/>
              </a:rPr>
              <a:t>Professor Danny Dorling says that British society is now as unequal as it was in the 1930s, reversing a long trend towards greater equality.</a:t>
            </a:r>
          </a:p>
          <a:p>
            <a:r>
              <a:rPr lang="en-GB" altLang="en-US" sz="2800" dirty="0">
                <a:latin typeface="Arial" charset="0"/>
                <a:ea typeface="ＭＳ Ｐゴシック" charset="-128"/>
              </a:rPr>
              <a:t>Almost certainly reflecting this, there has been a slight rise in mortality rates. Again, the last time this happened was during the interwar depression of the 1930s.</a:t>
            </a:r>
          </a:p>
          <a:p>
            <a:r>
              <a:rPr lang="en-GB" altLang="en-US" sz="2800" dirty="0">
                <a:latin typeface="Arial" charset="0"/>
                <a:ea typeface="ＭＳ Ｐゴシック" charset="-128"/>
              </a:rPr>
              <a:t>There is also concern over the possibility of a fall in life expectancy, which has already been noticed in Glasgow.</a:t>
            </a:r>
          </a:p>
          <a:p>
            <a:r>
              <a:rPr lang="en-GB" altLang="en-US" sz="2800" dirty="0">
                <a:latin typeface="Arial" charset="0"/>
                <a:ea typeface="ＭＳ Ｐゴシック" charset="-128"/>
              </a:rPr>
              <a:t>The Joseph Rowntree Foundation recently found that at least 8.1 million parents and children were living on incomes below what is needed to cover a minimum household budget. This is up by more than a third, from 5.9 million in 2009.</a:t>
            </a:r>
          </a:p>
          <a:p>
            <a:endParaRPr lang="en-GB" altLang="en-US" dirty="0">
              <a:latin typeface="Arial" charset="0"/>
              <a:ea typeface="ＭＳ Ｐゴシック" charset="-128"/>
            </a:endParaRPr>
          </a:p>
          <a:p>
            <a:endParaRPr lang="en-US" dirty="0"/>
          </a:p>
        </p:txBody>
      </p:sp>
    </p:spTree>
    <p:extLst>
      <p:ext uri="{BB962C8B-B14F-4D97-AF65-F5344CB8AC3E}">
        <p14:creationId xmlns:p14="http://schemas.microsoft.com/office/powerpoint/2010/main" val="739041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2278" y="265043"/>
            <a:ext cx="11767931" cy="5909310"/>
          </a:xfrm>
          <a:prstGeom prst="rect">
            <a:avLst/>
          </a:prstGeom>
          <a:noFill/>
        </p:spPr>
        <p:txBody>
          <a:bodyPr wrap="square" rtlCol="0">
            <a:spAutoFit/>
          </a:bodyPr>
          <a:lstStyle/>
          <a:p>
            <a:r>
              <a:rPr lang="en-GB" altLang="en-US" sz="2400" dirty="0" smtClean="0">
                <a:latin typeface="Arial" charset="0"/>
                <a:ea typeface="ＭＳ Ｐゴシック" charset="-128"/>
              </a:rPr>
              <a:t>Freedom of information data obtained in November 2015 by a Birmingham City University student and published in the </a:t>
            </a:r>
            <a:r>
              <a:rPr lang="en-GB" altLang="en-US" sz="2400" i="1" dirty="0" smtClean="0">
                <a:latin typeface="Arial" charset="0"/>
                <a:ea typeface="ＭＳ Ｐゴシック" charset="-128"/>
              </a:rPr>
              <a:t>Guardian</a:t>
            </a:r>
            <a:r>
              <a:rPr lang="en-GB" altLang="en-US" sz="2400" dirty="0" smtClean="0">
                <a:latin typeface="Arial" charset="0"/>
                <a:ea typeface="ＭＳ Ｐゴシック" charset="-128"/>
              </a:rPr>
              <a:t> revealed another aspect of health inequality — malnutrition.</a:t>
            </a:r>
          </a:p>
          <a:p>
            <a:r>
              <a:rPr lang="en-GB" altLang="en-US" sz="2400" dirty="0" smtClean="0">
                <a:latin typeface="Arial" charset="0"/>
                <a:ea typeface="ＭＳ Ｐゴシック" charset="-128"/>
              </a:rPr>
              <a:t>More than 2,000 cases of patients with malnutrition were recorded by 43 hospital trusts in England in a single year.</a:t>
            </a:r>
          </a:p>
          <a:p>
            <a:r>
              <a:rPr lang="en-GB" altLang="en-US" sz="2400" dirty="0" smtClean="0">
                <a:latin typeface="Arial" charset="0"/>
                <a:ea typeface="ＭＳ Ｐゴシック" charset="-128"/>
              </a:rPr>
              <a:t>The figures were revealed as Tameside Hospital in Greater Manchester became the first NHS hospital in the UK to set up a permanent food bank on its site. Hospital staff reported that a growing number of malnourished patients were turning up for treatment and care. The hospital’s chief executive said people were making choices about whether to pay a bill or feed their family.</a:t>
            </a:r>
          </a:p>
          <a:p>
            <a:r>
              <a:rPr lang="en-GB" altLang="en-US" sz="2400" dirty="0" smtClean="0">
                <a:latin typeface="Arial" charset="0"/>
                <a:ea typeface="ＭＳ Ｐゴシック" charset="-128"/>
              </a:rPr>
              <a:t>The </a:t>
            </a:r>
            <a:r>
              <a:rPr lang="en-GB" altLang="en-US" sz="2400" dirty="0" err="1" smtClean="0">
                <a:latin typeface="Arial" charset="0"/>
                <a:ea typeface="ＭＳ Ｐゴシック" charset="-128"/>
              </a:rPr>
              <a:t>Trussell</a:t>
            </a:r>
            <a:r>
              <a:rPr lang="en-GB" altLang="en-US" sz="2400" dirty="0" smtClean="0">
                <a:latin typeface="Arial" charset="0"/>
                <a:ea typeface="ＭＳ Ｐゴシック" charset="-128"/>
              </a:rPr>
              <a:t> food-bank charity said that families were struggling to feed themselves. A member of the charity said: ‘We often see parents who are going without food so that they can feed their children.’</a:t>
            </a:r>
          </a:p>
          <a:p>
            <a:r>
              <a:rPr lang="en-GB" altLang="en-US" sz="2400" dirty="0" smtClean="0">
                <a:latin typeface="Arial" charset="0"/>
                <a:ea typeface="ＭＳ Ｐゴシック" charset="-128"/>
              </a:rPr>
              <a:t>The charity director of Age UK said that malnutrition in older people, both in the community and in hospital, was often undetected.</a:t>
            </a:r>
          </a:p>
          <a:p>
            <a:endParaRPr lang="en-US" dirty="0"/>
          </a:p>
        </p:txBody>
      </p:sp>
    </p:spTree>
    <p:extLst>
      <p:ext uri="{BB962C8B-B14F-4D97-AF65-F5344CB8AC3E}">
        <p14:creationId xmlns:p14="http://schemas.microsoft.com/office/powerpoint/2010/main" val="724474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1524001" y="0"/>
            <a:ext cx="8964488" cy="1313536"/>
          </a:xfrm>
        </p:spPr>
        <p:txBody>
          <a:bodyPr>
            <a:normAutofit fontScale="90000"/>
          </a:bodyPr>
          <a:lstStyle/>
          <a:p>
            <a:pPr algn="ctr"/>
            <a:r>
              <a:rPr lang="en-GB" sz="3400" dirty="0">
                <a:solidFill>
                  <a:schemeClr val="accent3">
                    <a:lumMod val="50000"/>
                  </a:schemeClr>
                </a:solidFill>
                <a:latin typeface="+mn-lt"/>
              </a:rPr>
              <a:t>Prevalence of overweight among children</a:t>
            </a:r>
            <a:r>
              <a:rPr lang="en-GB" dirty="0" smtClean="0">
                <a:latin typeface="+mn-lt"/>
              </a:rPr>
              <a:t/>
            </a:r>
            <a:br>
              <a:rPr lang="en-GB" dirty="0" smtClean="0">
                <a:latin typeface="+mn-lt"/>
              </a:rPr>
            </a:br>
            <a:r>
              <a:rPr lang="en-GB" sz="2000" dirty="0">
                <a:latin typeface="+mn-lt"/>
                <a:cs typeface="Arial" pitchFamily="34" charset="0"/>
              </a:rPr>
              <a:t>National Child Measurement Programme 2011/12</a:t>
            </a:r>
            <a:endParaRPr lang="en-US" sz="3100" dirty="0">
              <a:latin typeface="+mn-lt"/>
              <a:cs typeface="Arial" pitchFamily="34" charset="0"/>
            </a:endParaRPr>
          </a:p>
        </p:txBody>
      </p:sp>
      <p:sp>
        <p:nvSpPr>
          <p:cNvPr id="4" name="Slide Number Placeholder 3"/>
          <p:cNvSpPr>
            <a:spLocks noGrp="1"/>
          </p:cNvSpPr>
          <p:nvPr>
            <p:ph type="sldNum" sz="quarter" idx="12"/>
          </p:nvPr>
        </p:nvSpPr>
        <p:spPr/>
        <p:txBody>
          <a:bodyPr/>
          <a:lstStyle/>
          <a:p>
            <a:r>
              <a:rPr lang="en-US" dirty="0" smtClean="0"/>
              <a:t>4</a:t>
            </a:r>
            <a:endParaRPr lang="en-US" dirty="0"/>
          </a:p>
        </p:txBody>
      </p:sp>
      <p:sp>
        <p:nvSpPr>
          <p:cNvPr id="52" name="TextBox 51"/>
          <p:cNvSpPr txBox="1"/>
          <p:nvPr/>
        </p:nvSpPr>
        <p:spPr>
          <a:xfrm>
            <a:off x="3361392" y="6035628"/>
            <a:ext cx="6444208" cy="261610"/>
          </a:xfrm>
          <a:prstGeom prst="rect">
            <a:avLst/>
          </a:prstGeom>
          <a:noFill/>
        </p:spPr>
        <p:txBody>
          <a:bodyPr wrap="square" rtlCol="0">
            <a:spAutoFit/>
          </a:bodyPr>
          <a:lstStyle/>
          <a:p>
            <a:pPr algn="r"/>
            <a:r>
              <a:rPr lang="en-GB" sz="1100" dirty="0">
                <a:latin typeface="Calibri" pitchFamily="34" charset="0"/>
              </a:rPr>
              <a:t>Child overweight (including obesity)/ excess weight: BMI ≥ 85</a:t>
            </a:r>
            <a:r>
              <a:rPr lang="en-GB" sz="1100" baseline="30000" dirty="0">
                <a:latin typeface="Calibri" pitchFamily="34" charset="0"/>
              </a:rPr>
              <a:t>th</a:t>
            </a:r>
            <a:r>
              <a:rPr lang="en-GB" sz="1100" dirty="0">
                <a:latin typeface="Calibri" pitchFamily="34" charset="0"/>
              </a:rPr>
              <a:t> centile of the UK90 growth reference</a:t>
            </a:r>
            <a:endParaRPr lang="en-GB" sz="1100" baseline="30000" dirty="0">
              <a:latin typeface="Calibri" pitchFamily="34" charset="0"/>
            </a:endParaRPr>
          </a:p>
        </p:txBody>
      </p:sp>
      <p:sp>
        <p:nvSpPr>
          <p:cNvPr id="53" name="Rectangle 3"/>
          <p:cNvSpPr>
            <a:spLocks noChangeArrowheads="1"/>
          </p:cNvSpPr>
          <p:nvPr/>
        </p:nvSpPr>
        <p:spPr bwMode="auto">
          <a:xfrm>
            <a:off x="1740024" y="1403484"/>
            <a:ext cx="8388424"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r>
              <a:rPr lang="en-GB" b="1" dirty="0">
                <a:latin typeface="Calibri" pitchFamily="34" charset="0"/>
                <a:ea typeface="Calibri" pitchFamily="34" charset="0"/>
                <a:cs typeface="Times New Roman" pitchFamily="18" charset="0"/>
              </a:rPr>
              <a:t>One in five children in Reception is overweight or obese</a:t>
            </a:r>
            <a:r>
              <a:rPr lang="en-GB" dirty="0">
                <a:latin typeface="Calibri" pitchFamily="34" charset="0"/>
                <a:ea typeface="Calibri" pitchFamily="34" charset="0"/>
                <a:cs typeface="Times New Roman" pitchFamily="18" charset="0"/>
              </a:rPr>
              <a:t> (boys 23.5%, girls 21.6%)</a:t>
            </a:r>
            <a:endParaRPr lang="en-GB" sz="1100" dirty="0">
              <a:latin typeface="Arial" pitchFamily="34" charset="0"/>
              <a:cs typeface="Arial" pitchFamily="34" charset="0"/>
            </a:endParaRPr>
          </a:p>
        </p:txBody>
      </p:sp>
      <p:sp>
        <p:nvSpPr>
          <p:cNvPr id="54" name="Rectangle 4"/>
          <p:cNvSpPr>
            <a:spLocks noChangeArrowheads="1"/>
          </p:cNvSpPr>
          <p:nvPr/>
        </p:nvSpPr>
        <p:spPr bwMode="auto">
          <a:xfrm>
            <a:off x="1775521" y="3573016"/>
            <a:ext cx="7609519"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r>
              <a:rPr lang="en-GB" b="1" dirty="0">
                <a:latin typeface="Calibri" pitchFamily="34" charset="0"/>
                <a:ea typeface="Calibri" pitchFamily="34" charset="0"/>
                <a:cs typeface="Times New Roman" pitchFamily="18" charset="0"/>
              </a:rPr>
              <a:t>One in three children in Year 6 is overweight or obese</a:t>
            </a:r>
            <a:r>
              <a:rPr lang="en-GB" dirty="0">
                <a:latin typeface="Calibri" pitchFamily="34" charset="0"/>
                <a:ea typeface="Calibri" pitchFamily="34" charset="0"/>
                <a:cs typeface="Times New Roman" pitchFamily="18" charset="0"/>
              </a:rPr>
              <a:t> (boys 35.4%, girls 32.4%)</a:t>
            </a:r>
            <a:endParaRPr lang="en-GB" dirty="0">
              <a:latin typeface="Arial" pitchFamily="34" charset="0"/>
              <a:cs typeface="Arial" pitchFamily="34" charset="0"/>
            </a:endParaRPr>
          </a:p>
        </p:txBody>
      </p:sp>
      <p:grpSp>
        <p:nvGrpSpPr>
          <p:cNvPr id="133" name="Group 132"/>
          <p:cNvGrpSpPr/>
          <p:nvPr/>
        </p:nvGrpSpPr>
        <p:grpSpPr>
          <a:xfrm>
            <a:off x="1524001" y="4077073"/>
            <a:ext cx="8399207" cy="1759597"/>
            <a:chOff x="539552" y="597445"/>
            <a:chExt cx="8208912" cy="1759597"/>
          </a:xfrm>
        </p:grpSpPr>
        <p:grpSp>
          <p:nvGrpSpPr>
            <p:cNvPr id="134" name="Group 70"/>
            <p:cNvGrpSpPr/>
            <p:nvPr/>
          </p:nvGrpSpPr>
          <p:grpSpPr>
            <a:xfrm>
              <a:off x="4932040" y="692696"/>
              <a:ext cx="3816424" cy="1656184"/>
              <a:chOff x="4932040" y="692696"/>
              <a:chExt cx="3816424" cy="1656184"/>
            </a:xfrm>
          </p:grpSpPr>
          <p:pic>
            <p:nvPicPr>
              <p:cNvPr id="145" name="Picture 2" descr="school, black, two, stick, outline, people, boy, happy"/>
              <p:cNvPicPr>
                <a:picLocks noChangeAspect="1" noChangeArrowheads="1"/>
              </p:cNvPicPr>
              <p:nvPr/>
            </p:nvPicPr>
            <p:blipFill>
              <a:blip r:embed="rId3" cstate="print"/>
              <a:srcRect r="49326"/>
              <a:stretch>
                <a:fillRect/>
              </a:stretch>
            </p:blipFill>
            <p:spPr bwMode="auto">
              <a:xfrm>
                <a:off x="7615286" y="692696"/>
                <a:ext cx="1133178" cy="1656184"/>
              </a:xfrm>
              <a:prstGeom prst="rect">
                <a:avLst/>
              </a:prstGeom>
              <a:noFill/>
            </p:spPr>
          </p:pic>
          <p:pic>
            <p:nvPicPr>
              <p:cNvPr id="146" name="Picture 2" descr="school, black, two, stick, outline, people, boy, happy"/>
              <p:cNvPicPr>
                <a:picLocks noChangeAspect="1" noChangeArrowheads="1"/>
              </p:cNvPicPr>
              <p:nvPr/>
            </p:nvPicPr>
            <p:blipFill>
              <a:blip r:embed="rId3" cstate="print"/>
              <a:srcRect r="49326"/>
              <a:stretch>
                <a:fillRect/>
              </a:stretch>
            </p:blipFill>
            <p:spPr bwMode="auto">
              <a:xfrm>
                <a:off x="6304140" y="692696"/>
                <a:ext cx="1133178" cy="1656184"/>
              </a:xfrm>
              <a:prstGeom prst="rect">
                <a:avLst/>
              </a:prstGeom>
              <a:noFill/>
            </p:spPr>
          </p:pic>
          <p:pic>
            <p:nvPicPr>
              <p:cNvPr id="147" name="Picture 146" descr="Children3.jpg"/>
              <p:cNvPicPr>
                <a:picLocks noChangeAspect="1"/>
              </p:cNvPicPr>
              <p:nvPr/>
            </p:nvPicPr>
            <p:blipFill>
              <a:blip r:embed="rId4" cstate="print"/>
              <a:srcRect r="61231"/>
              <a:stretch>
                <a:fillRect/>
              </a:stretch>
            </p:blipFill>
            <p:spPr>
              <a:xfrm>
                <a:off x="4932040" y="692696"/>
                <a:ext cx="1104757" cy="1656184"/>
              </a:xfrm>
              <a:prstGeom prst="rect">
                <a:avLst/>
              </a:prstGeom>
            </p:spPr>
          </p:pic>
        </p:grpSp>
        <p:grpSp>
          <p:nvGrpSpPr>
            <p:cNvPr id="135" name="Group 69"/>
            <p:cNvGrpSpPr/>
            <p:nvPr/>
          </p:nvGrpSpPr>
          <p:grpSpPr>
            <a:xfrm>
              <a:off x="539552" y="597445"/>
              <a:ext cx="3600400" cy="1759597"/>
              <a:chOff x="539552" y="597445"/>
              <a:chExt cx="3600400" cy="1759597"/>
            </a:xfrm>
          </p:grpSpPr>
          <p:grpSp>
            <p:nvGrpSpPr>
              <p:cNvPr id="136" name="Group 11"/>
              <p:cNvGrpSpPr/>
              <p:nvPr/>
            </p:nvGrpSpPr>
            <p:grpSpPr>
              <a:xfrm>
                <a:off x="1780944" y="597445"/>
                <a:ext cx="1033551" cy="1751435"/>
                <a:chOff x="2555776" y="3284984"/>
                <a:chExt cx="1614739" cy="2736304"/>
              </a:xfrm>
            </p:grpSpPr>
            <p:pic>
              <p:nvPicPr>
                <p:cNvPr id="143" name="Picture 2" descr="school, black, two, stick, outline, people, boy, happy"/>
                <p:cNvPicPr>
                  <a:picLocks noChangeAspect="1" noChangeArrowheads="1"/>
                </p:cNvPicPr>
                <p:nvPr/>
              </p:nvPicPr>
              <p:blipFill>
                <a:blip r:embed="rId3" cstate="print"/>
                <a:srcRect l="56294"/>
                <a:stretch>
                  <a:fillRect/>
                </a:stretch>
              </p:blipFill>
              <p:spPr bwMode="auto">
                <a:xfrm>
                  <a:off x="2555776" y="3284984"/>
                  <a:ext cx="1614739" cy="2736304"/>
                </a:xfrm>
                <a:prstGeom prst="rect">
                  <a:avLst/>
                </a:prstGeom>
                <a:noFill/>
              </p:spPr>
            </p:pic>
            <p:sp>
              <p:nvSpPr>
                <p:cNvPr id="144" name="Isosceles Triangle 143"/>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37" name="Group 13"/>
              <p:cNvGrpSpPr/>
              <p:nvPr/>
            </p:nvGrpSpPr>
            <p:grpSpPr>
              <a:xfrm>
                <a:off x="3106401" y="597445"/>
                <a:ext cx="1033551" cy="1751435"/>
                <a:chOff x="2555776" y="3284984"/>
                <a:chExt cx="1614739" cy="2736304"/>
              </a:xfrm>
            </p:grpSpPr>
            <p:pic>
              <p:nvPicPr>
                <p:cNvPr id="141" name="Picture 2" descr="school, black, two, stick, outline, people, boy, happy"/>
                <p:cNvPicPr>
                  <a:picLocks noChangeAspect="1" noChangeArrowheads="1"/>
                </p:cNvPicPr>
                <p:nvPr/>
              </p:nvPicPr>
              <p:blipFill>
                <a:blip r:embed="rId3" cstate="print"/>
                <a:srcRect l="56294"/>
                <a:stretch>
                  <a:fillRect/>
                </a:stretch>
              </p:blipFill>
              <p:spPr bwMode="auto">
                <a:xfrm>
                  <a:off x="2555776" y="3284984"/>
                  <a:ext cx="1614739" cy="2736304"/>
                </a:xfrm>
                <a:prstGeom prst="rect">
                  <a:avLst/>
                </a:prstGeom>
                <a:noFill/>
              </p:spPr>
            </p:pic>
            <p:sp>
              <p:nvSpPr>
                <p:cNvPr id="142" name="Isosceles Triangle 141"/>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38" name="Group 57"/>
              <p:cNvGrpSpPr/>
              <p:nvPr/>
            </p:nvGrpSpPr>
            <p:grpSpPr>
              <a:xfrm>
                <a:off x="539552" y="620688"/>
                <a:ext cx="1080120" cy="1736354"/>
                <a:chOff x="7164288" y="1124744"/>
                <a:chExt cx="2820368" cy="4533900"/>
              </a:xfrm>
            </p:grpSpPr>
            <p:pic>
              <p:nvPicPr>
                <p:cNvPr id="139" name="Picture 138" descr="Children3.jpg"/>
                <p:cNvPicPr>
                  <a:picLocks noChangeAspect="1"/>
                </p:cNvPicPr>
                <p:nvPr/>
              </p:nvPicPr>
              <p:blipFill>
                <a:blip r:embed="rId5" cstate="print"/>
                <a:srcRect l="44307" r="19539"/>
                <a:stretch>
                  <a:fillRect/>
                </a:stretch>
              </p:blipFill>
              <p:spPr>
                <a:xfrm>
                  <a:off x="7164288" y="1124744"/>
                  <a:ext cx="2820368" cy="4533900"/>
                </a:xfrm>
                <a:prstGeom prst="rect">
                  <a:avLst/>
                </a:prstGeom>
              </p:spPr>
            </p:pic>
            <p:sp>
              <p:nvSpPr>
                <p:cNvPr id="140" name="Isosceles Triangle 139"/>
                <p:cNvSpPr/>
                <p:nvPr/>
              </p:nvSpPr>
              <p:spPr>
                <a:xfrm>
                  <a:off x="7830000" y="2836800"/>
                  <a:ext cx="1259632" cy="1080120"/>
                </a:xfrm>
                <a:prstGeom prst="triangle">
                  <a:avLst/>
                </a:prstGeom>
                <a:solidFill>
                  <a:srgbClr val="00AE9E"/>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grpSp>
      <p:grpSp>
        <p:nvGrpSpPr>
          <p:cNvPr id="148" name="Group 147"/>
          <p:cNvGrpSpPr/>
          <p:nvPr/>
        </p:nvGrpSpPr>
        <p:grpSpPr>
          <a:xfrm>
            <a:off x="1642287" y="1883037"/>
            <a:ext cx="8280920" cy="1345334"/>
            <a:chOff x="179512" y="3140968"/>
            <a:chExt cx="8856984" cy="1345334"/>
          </a:xfrm>
        </p:grpSpPr>
        <p:grpSp>
          <p:nvGrpSpPr>
            <p:cNvPr id="149" name="Group 77"/>
            <p:cNvGrpSpPr/>
            <p:nvPr/>
          </p:nvGrpSpPr>
          <p:grpSpPr>
            <a:xfrm>
              <a:off x="4619537" y="3212976"/>
              <a:ext cx="4416959" cy="1224136"/>
              <a:chOff x="4619537" y="3212976"/>
              <a:chExt cx="4416959" cy="1224136"/>
            </a:xfrm>
          </p:grpSpPr>
          <p:pic>
            <p:nvPicPr>
              <p:cNvPr id="166" name="Picture 2" descr="school, black, two, stick, outline, people, boy, happy"/>
              <p:cNvPicPr>
                <a:picLocks noChangeAspect="1" noChangeArrowheads="1"/>
              </p:cNvPicPr>
              <p:nvPr/>
            </p:nvPicPr>
            <p:blipFill>
              <a:blip r:embed="rId6" cstate="print"/>
              <a:srcRect r="49326"/>
              <a:stretch>
                <a:fillRect/>
              </a:stretch>
            </p:blipFill>
            <p:spPr bwMode="auto">
              <a:xfrm>
                <a:off x="6470737" y="3212976"/>
                <a:ext cx="837567" cy="1224136"/>
              </a:xfrm>
              <a:prstGeom prst="rect">
                <a:avLst/>
              </a:prstGeom>
              <a:noFill/>
            </p:spPr>
          </p:pic>
          <p:pic>
            <p:nvPicPr>
              <p:cNvPr id="167" name="Picture 2" descr="school, black, two, stick, outline, people, boy, happy"/>
              <p:cNvPicPr>
                <a:picLocks noChangeAspect="1" noChangeArrowheads="1"/>
              </p:cNvPicPr>
              <p:nvPr/>
            </p:nvPicPr>
            <p:blipFill>
              <a:blip r:embed="rId6" cstate="print"/>
              <a:srcRect r="49326"/>
              <a:stretch>
                <a:fillRect/>
              </a:stretch>
            </p:blipFill>
            <p:spPr bwMode="auto">
              <a:xfrm>
                <a:off x="5534633" y="3212976"/>
                <a:ext cx="837567" cy="1224136"/>
              </a:xfrm>
              <a:prstGeom prst="rect">
                <a:avLst/>
              </a:prstGeom>
              <a:noFill/>
            </p:spPr>
          </p:pic>
          <p:pic>
            <p:nvPicPr>
              <p:cNvPr id="168" name="Picture 2" descr="school, black, two, stick, outline, people, boy, happy"/>
              <p:cNvPicPr>
                <a:picLocks noChangeAspect="1" noChangeArrowheads="1"/>
              </p:cNvPicPr>
              <p:nvPr/>
            </p:nvPicPr>
            <p:blipFill>
              <a:blip r:embed="rId6" cstate="print"/>
              <a:srcRect r="49326"/>
              <a:stretch>
                <a:fillRect/>
              </a:stretch>
            </p:blipFill>
            <p:spPr bwMode="auto">
              <a:xfrm>
                <a:off x="7334833" y="3212976"/>
                <a:ext cx="837567" cy="1224136"/>
              </a:xfrm>
              <a:prstGeom prst="rect">
                <a:avLst/>
              </a:prstGeom>
              <a:noFill/>
            </p:spPr>
          </p:pic>
          <p:pic>
            <p:nvPicPr>
              <p:cNvPr id="169" name="Picture 2" descr="school, black, two, stick, outline, people, boy, happy"/>
              <p:cNvPicPr>
                <a:picLocks noChangeAspect="1" noChangeArrowheads="1"/>
              </p:cNvPicPr>
              <p:nvPr/>
            </p:nvPicPr>
            <p:blipFill>
              <a:blip r:embed="rId6" cstate="print"/>
              <a:srcRect r="49326"/>
              <a:stretch>
                <a:fillRect/>
              </a:stretch>
            </p:blipFill>
            <p:spPr bwMode="auto">
              <a:xfrm>
                <a:off x="8198929" y="3212976"/>
                <a:ext cx="837567" cy="1224136"/>
              </a:xfrm>
              <a:prstGeom prst="rect">
                <a:avLst/>
              </a:prstGeom>
              <a:noFill/>
            </p:spPr>
          </p:pic>
          <p:pic>
            <p:nvPicPr>
              <p:cNvPr id="170" name="Picture 169" descr="Children3.jpg"/>
              <p:cNvPicPr>
                <a:picLocks noChangeAspect="1"/>
              </p:cNvPicPr>
              <p:nvPr/>
            </p:nvPicPr>
            <p:blipFill>
              <a:blip r:embed="rId4" cstate="print"/>
              <a:srcRect r="61231"/>
              <a:stretch>
                <a:fillRect/>
              </a:stretch>
            </p:blipFill>
            <p:spPr>
              <a:xfrm>
                <a:off x="4619537" y="3212976"/>
                <a:ext cx="816559" cy="1224136"/>
              </a:xfrm>
              <a:prstGeom prst="rect">
                <a:avLst/>
              </a:prstGeom>
            </p:spPr>
          </p:pic>
        </p:grpSp>
        <p:grpSp>
          <p:nvGrpSpPr>
            <p:cNvPr id="150" name="Group 72"/>
            <p:cNvGrpSpPr/>
            <p:nvPr/>
          </p:nvGrpSpPr>
          <p:grpSpPr>
            <a:xfrm>
              <a:off x="179512" y="3140968"/>
              <a:ext cx="4248472" cy="1345334"/>
              <a:chOff x="179512" y="3140968"/>
              <a:chExt cx="4248472" cy="1345334"/>
            </a:xfrm>
          </p:grpSpPr>
          <p:grpSp>
            <p:nvGrpSpPr>
              <p:cNvPr id="151" name="Group 11"/>
              <p:cNvGrpSpPr/>
              <p:nvPr/>
            </p:nvGrpSpPr>
            <p:grpSpPr>
              <a:xfrm>
                <a:off x="1043608" y="3142573"/>
                <a:ext cx="763929" cy="1294539"/>
                <a:chOff x="2555776" y="3284984"/>
                <a:chExt cx="1614739" cy="2736304"/>
              </a:xfrm>
            </p:grpSpPr>
            <p:pic>
              <p:nvPicPr>
                <p:cNvPr id="164" name="Picture 2" descr="school, black, two, stick, outline, people, boy, happy"/>
                <p:cNvPicPr>
                  <a:picLocks noChangeAspect="1" noChangeArrowheads="1"/>
                </p:cNvPicPr>
                <p:nvPr/>
              </p:nvPicPr>
              <p:blipFill>
                <a:blip r:embed="rId7" cstate="print"/>
                <a:srcRect l="56294"/>
                <a:stretch>
                  <a:fillRect/>
                </a:stretch>
              </p:blipFill>
              <p:spPr bwMode="auto">
                <a:xfrm>
                  <a:off x="2555776" y="3284984"/>
                  <a:ext cx="1614739" cy="2736304"/>
                </a:xfrm>
                <a:prstGeom prst="rect">
                  <a:avLst/>
                </a:prstGeom>
                <a:noFill/>
              </p:spPr>
            </p:pic>
            <p:sp>
              <p:nvSpPr>
                <p:cNvPr id="165" name="Isosceles Triangle 164"/>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52" name="Group 13"/>
              <p:cNvGrpSpPr/>
              <p:nvPr/>
            </p:nvGrpSpPr>
            <p:grpSpPr>
              <a:xfrm>
                <a:off x="1935863" y="3140968"/>
                <a:ext cx="763929" cy="1294539"/>
                <a:chOff x="2555776" y="3284984"/>
                <a:chExt cx="1614739" cy="2736304"/>
              </a:xfrm>
            </p:grpSpPr>
            <p:pic>
              <p:nvPicPr>
                <p:cNvPr id="162" name="Picture 2" descr="school, black, two, stick, outline, people, boy, happy"/>
                <p:cNvPicPr>
                  <a:picLocks noChangeAspect="1" noChangeArrowheads="1"/>
                </p:cNvPicPr>
                <p:nvPr/>
              </p:nvPicPr>
              <p:blipFill>
                <a:blip r:embed="rId7" cstate="print"/>
                <a:srcRect l="56294"/>
                <a:stretch>
                  <a:fillRect/>
                </a:stretch>
              </p:blipFill>
              <p:spPr bwMode="auto">
                <a:xfrm>
                  <a:off x="2555776" y="3284984"/>
                  <a:ext cx="1614739" cy="2736304"/>
                </a:xfrm>
                <a:prstGeom prst="rect">
                  <a:avLst/>
                </a:prstGeom>
                <a:noFill/>
              </p:spPr>
            </p:pic>
            <p:sp>
              <p:nvSpPr>
                <p:cNvPr id="163" name="Isosceles Triangle 162"/>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53" name="Group 13"/>
              <p:cNvGrpSpPr/>
              <p:nvPr/>
            </p:nvGrpSpPr>
            <p:grpSpPr>
              <a:xfrm>
                <a:off x="2799959" y="3142573"/>
                <a:ext cx="763929" cy="1294539"/>
                <a:chOff x="2555776" y="3284984"/>
                <a:chExt cx="1614739" cy="2736304"/>
              </a:xfrm>
            </p:grpSpPr>
            <p:pic>
              <p:nvPicPr>
                <p:cNvPr id="160" name="Picture 2" descr="school, black, two, stick, outline, people, boy, happy"/>
                <p:cNvPicPr>
                  <a:picLocks noChangeAspect="1" noChangeArrowheads="1"/>
                </p:cNvPicPr>
                <p:nvPr/>
              </p:nvPicPr>
              <p:blipFill>
                <a:blip r:embed="rId7" cstate="print"/>
                <a:srcRect l="56294"/>
                <a:stretch>
                  <a:fillRect/>
                </a:stretch>
              </p:blipFill>
              <p:spPr bwMode="auto">
                <a:xfrm>
                  <a:off x="2555776" y="3284984"/>
                  <a:ext cx="1614739" cy="2736304"/>
                </a:xfrm>
                <a:prstGeom prst="rect">
                  <a:avLst/>
                </a:prstGeom>
                <a:noFill/>
              </p:spPr>
            </p:pic>
            <p:sp>
              <p:nvSpPr>
                <p:cNvPr id="161" name="Isosceles Triangle 160"/>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54" name="Group 13"/>
              <p:cNvGrpSpPr/>
              <p:nvPr/>
            </p:nvGrpSpPr>
            <p:grpSpPr>
              <a:xfrm>
                <a:off x="3664055" y="3142573"/>
                <a:ext cx="763929" cy="1294539"/>
                <a:chOff x="2555776" y="3284984"/>
                <a:chExt cx="1614739" cy="2736304"/>
              </a:xfrm>
            </p:grpSpPr>
            <p:pic>
              <p:nvPicPr>
                <p:cNvPr id="158" name="Picture 2" descr="school, black, two, stick, outline, people, boy, happy"/>
                <p:cNvPicPr>
                  <a:picLocks noChangeAspect="1" noChangeArrowheads="1"/>
                </p:cNvPicPr>
                <p:nvPr/>
              </p:nvPicPr>
              <p:blipFill>
                <a:blip r:embed="rId7" cstate="print"/>
                <a:srcRect l="56294"/>
                <a:stretch>
                  <a:fillRect/>
                </a:stretch>
              </p:blipFill>
              <p:spPr bwMode="auto">
                <a:xfrm>
                  <a:off x="2555776" y="3284984"/>
                  <a:ext cx="1614739" cy="2736304"/>
                </a:xfrm>
                <a:prstGeom prst="rect">
                  <a:avLst/>
                </a:prstGeom>
                <a:noFill/>
              </p:spPr>
            </p:pic>
            <p:sp>
              <p:nvSpPr>
                <p:cNvPr id="159" name="Isosceles Triangle 158"/>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55" name="Group 60"/>
              <p:cNvGrpSpPr/>
              <p:nvPr/>
            </p:nvGrpSpPr>
            <p:grpSpPr>
              <a:xfrm>
                <a:off x="179512" y="3140968"/>
                <a:ext cx="836881" cy="1345334"/>
                <a:chOff x="7164288" y="1124744"/>
                <a:chExt cx="2820368" cy="4533900"/>
              </a:xfrm>
            </p:grpSpPr>
            <p:pic>
              <p:nvPicPr>
                <p:cNvPr id="156" name="Picture 155" descr="Children3.jpg"/>
                <p:cNvPicPr>
                  <a:picLocks noChangeAspect="1"/>
                </p:cNvPicPr>
                <p:nvPr/>
              </p:nvPicPr>
              <p:blipFill>
                <a:blip r:embed="rId5" cstate="print"/>
                <a:srcRect l="44307" r="19539"/>
                <a:stretch>
                  <a:fillRect/>
                </a:stretch>
              </p:blipFill>
              <p:spPr>
                <a:xfrm>
                  <a:off x="7164288" y="1124744"/>
                  <a:ext cx="2820368" cy="4533900"/>
                </a:xfrm>
                <a:prstGeom prst="rect">
                  <a:avLst/>
                </a:prstGeom>
              </p:spPr>
            </p:pic>
            <p:sp>
              <p:nvSpPr>
                <p:cNvPr id="157" name="Isosceles Triangle 156"/>
                <p:cNvSpPr/>
                <p:nvPr/>
              </p:nvSpPr>
              <p:spPr>
                <a:xfrm>
                  <a:off x="7830000" y="2836800"/>
                  <a:ext cx="1259632" cy="1080120"/>
                </a:xfrm>
                <a:prstGeom prst="triangle">
                  <a:avLst/>
                </a:prstGeom>
                <a:solidFill>
                  <a:srgbClr val="00AE9E"/>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grpSp>
    </p:spTree>
    <p:extLst>
      <p:ext uri="{BB962C8B-B14F-4D97-AF65-F5344CB8AC3E}">
        <p14:creationId xmlns:p14="http://schemas.microsoft.com/office/powerpoint/2010/main" val="18926687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274638"/>
            <a:ext cx="8064896" cy="1143000"/>
          </a:xfrm>
        </p:spPr>
        <p:txBody>
          <a:bodyPr/>
          <a:lstStyle/>
          <a:p>
            <a:pPr algn="ctr"/>
            <a:r>
              <a:rPr lang="en-GB" sz="4000" dirty="0">
                <a:solidFill>
                  <a:schemeClr val="accent3">
                    <a:lumMod val="50000"/>
                  </a:schemeClr>
                </a:solidFill>
                <a:latin typeface="Calibri" pitchFamily="34" charset="0"/>
              </a:rPr>
              <a:t>Health and </a:t>
            </a:r>
            <a:r>
              <a:rPr lang="en-GB" sz="4000" dirty="0" err="1">
                <a:solidFill>
                  <a:schemeClr val="accent3">
                    <a:lumMod val="50000"/>
                  </a:schemeClr>
                </a:solidFill>
                <a:latin typeface="Calibri" pitchFamily="34" charset="0"/>
              </a:rPr>
              <a:t>greenspace</a:t>
            </a:r>
            <a:r>
              <a:rPr lang="en-GB" sz="4000" dirty="0">
                <a:solidFill>
                  <a:schemeClr val="accent3">
                    <a:lumMod val="50000"/>
                  </a:schemeClr>
                </a:solidFill>
                <a:latin typeface="Calibri" pitchFamily="34" charset="0"/>
              </a:rPr>
              <a:t/>
            </a:r>
            <a:br>
              <a:rPr lang="en-GB" sz="4000" dirty="0">
                <a:solidFill>
                  <a:schemeClr val="accent3">
                    <a:lumMod val="50000"/>
                  </a:schemeClr>
                </a:solidFill>
                <a:latin typeface="Calibri" pitchFamily="34" charset="0"/>
              </a:rPr>
            </a:br>
            <a:endParaRPr lang="en-GB" sz="2800" dirty="0">
              <a:solidFill>
                <a:schemeClr val="accent3">
                  <a:lumMod val="50000"/>
                </a:schemeClr>
              </a:solidFill>
              <a:latin typeface="Calibri" pitchFamily="34" charset="0"/>
            </a:endParaRPr>
          </a:p>
        </p:txBody>
      </p:sp>
      <p:sp>
        <p:nvSpPr>
          <p:cNvPr id="3" name="Content Placeholder 2"/>
          <p:cNvSpPr>
            <a:spLocks noGrp="1"/>
          </p:cNvSpPr>
          <p:nvPr>
            <p:ph idx="1"/>
          </p:nvPr>
        </p:nvSpPr>
        <p:spPr>
          <a:xfrm>
            <a:off x="1524000" y="1628800"/>
            <a:ext cx="8640960" cy="6120680"/>
          </a:xfrm>
        </p:spPr>
        <p:txBody>
          <a:bodyPr>
            <a:noAutofit/>
          </a:bodyPr>
          <a:lstStyle/>
          <a:p>
            <a:r>
              <a:rPr lang="en-GB" sz="2600" dirty="0"/>
              <a:t>Children </a:t>
            </a:r>
            <a:r>
              <a:rPr lang="en-GB" sz="2600" dirty="0"/>
              <a:t>who live close to green spaces have higher levels of physical </a:t>
            </a:r>
            <a:r>
              <a:rPr lang="en-GB" sz="2600" dirty="0"/>
              <a:t>activity and </a:t>
            </a:r>
            <a:r>
              <a:rPr lang="en-GB" sz="2600" dirty="0"/>
              <a:t>are less likely to </a:t>
            </a:r>
            <a:r>
              <a:rPr lang="en-GB" sz="2600" dirty="0"/>
              <a:t>experience </a:t>
            </a:r>
            <a:r>
              <a:rPr lang="en-GB" sz="2600" dirty="0"/>
              <a:t>an increase in BMI over time</a:t>
            </a:r>
            <a:r>
              <a:rPr lang="en-GB" sz="2400" dirty="0"/>
              <a:t>.</a:t>
            </a:r>
          </a:p>
          <a:p>
            <a:endParaRPr lang="en-GB" sz="1000" dirty="0"/>
          </a:p>
          <a:p>
            <a:r>
              <a:rPr lang="en-GB" sz="2600" dirty="0"/>
              <a:t>Children </a:t>
            </a:r>
            <a:r>
              <a:rPr lang="en-GB" sz="2600" dirty="0"/>
              <a:t>in poverty are </a:t>
            </a:r>
            <a:r>
              <a:rPr lang="en-GB" sz="2600" b="1" dirty="0"/>
              <a:t>nine times </a:t>
            </a:r>
            <a:r>
              <a:rPr lang="en-GB" sz="2600" dirty="0"/>
              <a:t>less likely to have access to green space, </a:t>
            </a:r>
            <a:r>
              <a:rPr lang="en-GB" sz="2600" dirty="0">
                <a:cs typeface="Arial" panose="020B0604020202020204" pitchFamily="34" charset="0"/>
              </a:rPr>
              <a:t>places to play and to live in environments with better air </a:t>
            </a:r>
            <a:r>
              <a:rPr lang="en-GB" sz="2600" dirty="0">
                <a:cs typeface="Arial" panose="020B0604020202020204" pitchFamily="34" charset="0"/>
              </a:rPr>
              <a:t>quality</a:t>
            </a:r>
          </a:p>
          <a:p>
            <a:endParaRPr lang="en-GB" sz="1000" dirty="0">
              <a:cs typeface="Arial" panose="020B0604020202020204" pitchFamily="34" charset="0"/>
            </a:endParaRPr>
          </a:p>
          <a:p>
            <a:r>
              <a:rPr lang="en-GB" sz="2600" dirty="0">
                <a:cs typeface="Arial" charset="0"/>
              </a:rPr>
              <a:t>Growing </a:t>
            </a:r>
            <a:r>
              <a:rPr lang="en-GB" sz="2600" dirty="0">
                <a:cs typeface="Arial" charset="0"/>
              </a:rPr>
              <a:t>medical evidence shows that access to the natural environment improves child development, health and wellbeing, prevents disease and helps people recover from illness</a:t>
            </a:r>
            <a:r>
              <a:rPr lang="en-GB" sz="2400" dirty="0">
                <a:cs typeface="Arial" charset="0"/>
              </a:rPr>
              <a:t>. </a:t>
            </a:r>
            <a:endParaRPr lang="en-GB" sz="2400" dirty="0">
              <a:cs typeface="Arial" charset="0"/>
            </a:endParaRPr>
          </a:p>
          <a:p>
            <a:pPr marL="114300" indent="0">
              <a:buNone/>
            </a:pPr>
            <a:endParaRPr lang="en-GB" sz="2400" dirty="0">
              <a:cs typeface="Arial" charset="0"/>
            </a:endParaRPr>
          </a:p>
          <a:p>
            <a:pPr marL="114300" indent="0">
              <a:buNone/>
            </a:pPr>
            <a:endParaRPr lang="en-GB" sz="2400" dirty="0"/>
          </a:p>
          <a:p>
            <a:endParaRPr lang="en-GB" sz="2400" dirty="0"/>
          </a:p>
          <a:p>
            <a:pPr>
              <a:buNone/>
            </a:pPr>
            <a:endParaRPr lang="en-GB" sz="2400" dirty="0"/>
          </a:p>
          <a:p>
            <a:pPr>
              <a:buNone/>
            </a:pPr>
            <a:endParaRPr lang="en-GB" sz="2400" dirty="0"/>
          </a:p>
          <a:p>
            <a:pPr>
              <a:buNone/>
            </a:pPr>
            <a:r>
              <a:rPr lang="en-GB" sz="2400" dirty="0"/>
              <a:t> </a:t>
            </a:r>
          </a:p>
        </p:txBody>
      </p:sp>
      <p:sp>
        <p:nvSpPr>
          <p:cNvPr id="4" name="Slide Number Placeholder 3"/>
          <p:cNvSpPr>
            <a:spLocks noGrp="1"/>
          </p:cNvSpPr>
          <p:nvPr>
            <p:ph type="sldNum" sz="quarter" idx="12"/>
          </p:nvPr>
        </p:nvSpPr>
        <p:spPr/>
        <p:txBody>
          <a:bodyPr/>
          <a:lstStyle/>
          <a:p>
            <a:fld id="{0021B238-3B8F-4DF1-B542-C264B6AA20D5}" type="slidenum">
              <a:rPr lang="en-GB" smtClean="0"/>
              <a:pPr/>
              <a:t>13</a:t>
            </a:fld>
            <a:endParaRPr lang="en-GB" dirty="0"/>
          </a:p>
        </p:txBody>
      </p:sp>
    </p:spTree>
    <p:extLst>
      <p:ext uri="{BB962C8B-B14F-4D97-AF65-F5344CB8AC3E}">
        <p14:creationId xmlns:p14="http://schemas.microsoft.com/office/powerpoint/2010/main" val="16715500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41</TotalTime>
  <Words>1501</Words>
  <Application>Microsoft Macintosh PowerPoint</Application>
  <PresentationFormat>Widescreen</PresentationFormat>
  <Paragraphs>86</Paragraphs>
  <Slides>13</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Calibri</vt:lpstr>
      <vt:lpstr>Century Gothic</vt:lpstr>
      <vt:lpstr>Comic Sans MS</vt:lpstr>
      <vt:lpstr>ＭＳ Ｐゴシック</vt:lpstr>
      <vt:lpstr>Times New Roman</vt:lpstr>
      <vt:lpstr>Wingdings 3</vt:lpstr>
      <vt:lpstr>Arial</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Prevalence of overweight among children National Child Measurement Programme 2011/12</vt:lpstr>
      <vt:lpstr>Health and greenspace </vt:lpstr>
    </vt:vector>
  </TitlesOfParts>
  <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Conway Davies</dc:creator>
  <cp:lastModifiedBy>Conway Davies</cp:lastModifiedBy>
  <cp:revision>4</cp:revision>
  <dcterms:created xsi:type="dcterms:W3CDTF">2018-02-18T18:08:55Z</dcterms:created>
  <dcterms:modified xsi:type="dcterms:W3CDTF">2018-02-18T18:50:44Z</dcterms:modified>
</cp:coreProperties>
</file>