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90" r:id="rId12"/>
    <p:sldId id="289" r:id="rId13"/>
    <p:sldId id="292" r:id="rId14"/>
    <p:sldId id="291" r:id="rId15"/>
    <p:sldId id="27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>
        <p:scale>
          <a:sx n="96" d="100"/>
          <a:sy n="96" d="100"/>
        </p:scale>
        <p:origin x="4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C85A26-5B64-4F4A-AF82-1D2726059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CE157A-8853-4F46-BA22-432DA1FB5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72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IPv6 − expanding the current internet address space by 3.4×10^38 addresses, easily accommodating 50 billion devices by 2020, and billions upon billions more.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E157A-8853-4F46-BA22-432DA1FB5DF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1000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example, when you submit your name, address, and billing information to a website, you are creating structured data. The structure will force a certain format for entering the data to minimise errors and make it easier for a computer to interpret it. Figure 8 represents different types of data being stored in specified locations so that computer programs can then locate the data.</a:t>
            </a:r>
          </a:p>
          <a:p>
            <a:r>
              <a:rPr lang="en-GB" dirty="0" smtClean="0"/>
              <a:t>Examples of unstructured data include the content of photos, audio and video files.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E157A-8853-4F46-BA22-432DA1FB5DF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328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 – Devices that Connect to the IoT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1.2.1 – The Growth of IoT Devices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1.2.1.5</a:t>
            </a:r>
            <a:r>
              <a:rPr lang="en-US" baseline="0" dirty="0">
                <a:latin typeface="Arial" charset="0"/>
              </a:rPr>
              <a:t> – How are IoT Devices Connected to the Network?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289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15363-D113-49C2-9078-100A3BF44C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9E5995-82B8-4385-A748-0A56F19975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2C98B-F6E4-49E3-892D-412B47769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D2554-6E0A-437A-A00C-3342CE2EA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95F15-5461-4C72-8748-779D2398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66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C0D30-9089-40DF-9FFA-3BCDE3BF7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108EC-A0E9-47D7-BFF0-920FF151A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78EC0-2FF5-42A7-9A09-B1455099D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657C1-7392-4F8B-B891-C92664BBC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8A5AF-A6A6-4824-AEF0-019201AFA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100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F747C-82E4-48DB-AC69-0BB8A845E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5A52A-63C5-4DFA-B4B4-8DD6139750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FB3C0-2867-4C19-BA9A-FC67A3787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D7A6E-262A-4C10-B847-47F64A5E6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0BC0E-EFF3-4578-9078-D6B59CC96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660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699A6-020D-49FE-919A-D1B1323FF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5E917-FD6D-4C9D-A740-C37CD59743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681877-4740-464A-B959-24EA181F0D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172424-5AD0-4CB5-BF5A-E840DDE8C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1F6AC-9267-44DB-A564-1894F7D9E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E093E-A4CC-422F-B568-7B041DCAA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41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CDB3D-6610-48D3-8A45-49691314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09AEC1-51D2-4572-A9BD-80463A672E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2DE48-57E8-43EA-AABA-992F0BEE0F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E5C0A2-5C31-44F5-B46D-D23C550946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383DB6-F242-465C-BC22-D8EEF4E764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44F3CD-90FC-4E6D-B721-B2316F1FE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4E2BFA-A342-471C-872F-0968A0D14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3BC06F-0D7D-4C4B-99ED-607C4C00C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105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42F27-FDAC-43B9-8D55-4508EBCD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00DC85-D6EC-44E9-B8F8-A4FA1C224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07529-92FC-487D-A06E-9BCBAFBA2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C9C3E9-E9B9-4575-A37A-D07F06039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24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F5E9AF-F52F-4AC3-986C-7D3A578DF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C58AF2-9F83-458E-B7D5-943CBB91F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9465D7-2DB7-4EB7-ADB4-2343923DF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602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7FB27-FE82-4A99-99D4-0DD72317B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DD6E3-0F6E-487C-A61A-2F9D581F0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09328-5478-43AF-9FB4-9B27E4853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2CC4F8-D9E2-4FF2-8010-2C8DDD9BE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9CA96-9FEE-4CF5-835D-2A7A5C3E4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A9153E-F8C5-4FC6-BB46-D04889298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44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AE44F-7276-49CA-B237-93463CEB1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2D781B-8A99-4FAD-900D-FA0D867A4F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5ABDEC-FF90-4147-AE8D-3F7E27BE4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52E6E-4CB6-4FE3-AF56-ECD32A635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7834B6-4AA6-4FA8-A782-3BE59F465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AB8E63-3920-485D-B0D2-C1395CEDC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027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1B03B-AB7C-45F8-B2A0-E6C359D98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F6443C-2850-4E6B-9EB3-DC0872EC81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D1CAD-2620-4745-9418-7E926692A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DC839-BF12-4EA0-95F8-7C9AFB366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EBEA2-7752-400E-84F7-BBEDBFDF8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276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65B7C3-CD05-4A3C-89F4-AAA908BBA6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F090C2-6D07-4A48-846F-EE9319E749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DDE7A-8B3C-447F-9262-4AE2606B8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41715-7F9A-42D7-9117-B35B7003D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B664B-21A9-42B6-B13C-9074AD2CD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810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094398-D205-4C61-BDD3-2F9C389BF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BCE68-81D7-4B97-9203-B5ED62939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48014-790A-4FA6-B1C5-8535370DB6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F45FD-667D-459F-9400-7E99C41C79FE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14930-FAF8-482E-960F-1925DFB045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ED77B-6591-42F5-B4AC-F28962AA8F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1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20C4D0-DB38-4885-95CD-2FCC0711DE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416684" cy="2597911"/>
          </a:xfrm>
        </p:spPr>
        <p:txBody>
          <a:bodyPr>
            <a:normAutofit/>
          </a:bodyPr>
          <a:lstStyle/>
          <a:p>
            <a:pPr lvl="0" hangingPunct="0"/>
            <a:r>
              <a:rPr lang="en-US" dirty="0">
                <a:solidFill>
                  <a:schemeClr val="bg1"/>
                </a:solidFill>
                <a:latin typeface="Arial"/>
                <a:ea typeface="DejaVu Sans" pitchFamily="2"/>
                <a:cs typeface="Arial"/>
              </a:rPr>
              <a:t>IoT Fundamentals &amp; Digital Transformation</a:t>
            </a:r>
            <a:endParaRPr lang="en-US" dirty="0">
              <a:solidFill>
                <a:schemeClr val="bg1"/>
              </a:solidFill>
              <a:latin typeface="Arial"/>
              <a:ea typeface="DejaVu Sans" pitchFamily="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01608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Packet Tracer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 Packet Tracer is an exciting network design, simulation and modelling tool that allows users to develop their skill set in networking, cybersecurity, and the Internet of Things (IoT).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allows users to model complex systems without the need for dedicated equipment.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used across numerous </a:t>
            </a:r>
            <a:r>
              <a:rPr lang="en-GB" dirty="0" smtClean="0"/>
              <a:t>courses </a:t>
            </a:r>
            <a:r>
              <a:rPr lang="en-GB" dirty="0"/>
              <a:t>to help develop and assess the skill set necessary for successful completion of the course.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38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mobility − providing access to resources from any device, at any time, and from any place </a:t>
            </a:r>
            <a:endParaRPr lang="en-GB" sz="2400" dirty="0" smtClean="0"/>
          </a:p>
          <a:p>
            <a:r>
              <a:rPr lang="en-GB" sz="2400" dirty="0" smtClean="0"/>
              <a:t> </a:t>
            </a:r>
            <a:r>
              <a:rPr lang="en-GB" sz="2400" dirty="0"/>
              <a:t>cloud computing − providing distributed computing resources and services over a network </a:t>
            </a:r>
            <a:endParaRPr lang="en-GB" sz="2400" dirty="0" smtClean="0"/>
          </a:p>
          <a:p>
            <a:r>
              <a:rPr lang="en-GB" sz="2400" dirty="0" smtClean="0"/>
              <a:t> </a:t>
            </a:r>
            <a:r>
              <a:rPr lang="en-GB" sz="2400" dirty="0"/>
              <a:t>big data − as the volume of data being produced is accelerating, so too is our capacity to analyse and process </a:t>
            </a:r>
            <a:r>
              <a:rPr lang="en-GB" sz="2400" dirty="0" smtClean="0"/>
              <a:t>it.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5450" y="2221396"/>
            <a:ext cx="5129638" cy="310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172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Data is a value assigned to anything that is around us. Data is everywhere. However, by itself, data can be rather meaningless. </a:t>
            </a:r>
            <a:endParaRPr lang="en-GB" dirty="0" smtClean="0"/>
          </a:p>
          <a:p>
            <a:r>
              <a:rPr lang="en-GB" dirty="0" smtClean="0"/>
              <a:t>As </a:t>
            </a:r>
            <a:r>
              <a:rPr lang="en-GB" dirty="0"/>
              <a:t>we interpret the data, for example, by correlating or comparing, it becomes more useful. This useful data is now information. </a:t>
            </a:r>
            <a:endParaRPr lang="en-GB" dirty="0" smtClean="0"/>
          </a:p>
          <a:p>
            <a:r>
              <a:rPr lang="en-GB" dirty="0" smtClean="0"/>
              <a:t>As </a:t>
            </a:r>
            <a:r>
              <a:rPr lang="en-GB" dirty="0"/>
              <a:t>this information is applied or understood it then becomes knowledge.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407401"/>
            <a:ext cx="5181600" cy="3187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473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Structured data: a refers to data that is entered and maintained in fixed fields within a file or record. Structured data is easily entered, classified, </a:t>
            </a:r>
            <a:r>
              <a:rPr lang="en-GB" dirty="0" smtClean="0"/>
              <a:t>queried, </a:t>
            </a:r>
            <a:r>
              <a:rPr lang="en-GB" dirty="0"/>
              <a:t>and analysed by a </a:t>
            </a:r>
            <a:r>
              <a:rPr lang="en-GB" dirty="0" smtClean="0"/>
              <a:t>computer.</a:t>
            </a:r>
          </a:p>
          <a:p>
            <a:r>
              <a:rPr lang="en-GB" dirty="0"/>
              <a:t>Unstructured data: data lacks the organisation found in structured data. Unstructured data is raw data. It does not possess the scaffolding that identifies the value of the data.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744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storage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referring to storage space, we use the term bytes (B). A single byte is a combination of 8 bits. Other measurements include: </a:t>
            </a:r>
            <a:endParaRPr lang="en-GB" dirty="0" smtClean="0"/>
          </a:p>
          <a:p>
            <a:pPr lvl="1"/>
            <a:r>
              <a:rPr lang="en-GB" dirty="0" smtClean="0"/>
              <a:t> </a:t>
            </a:r>
            <a:r>
              <a:rPr lang="en-GB" dirty="0"/>
              <a:t>kilobytes (KB) − approximately one thousand (10^3) bytes </a:t>
            </a:r>
            <a:endParaRPr lang="en-GB" dirty="0" smtClean="0"/>
          </a:p>
          <a:p>
            <a:pPr lvl="1"/>
            <a:r>
              <a:rPr lang="en-GB" dirty="0" smtClean="0"/>
              <a:t> </a:t>
            </a:r>
            <a:r>
              <a:rPr lang="en-GB" dirty="0"/>
              <a:t>megabytes (MB) − approximately one million (10^6) bytes </a:t>
            </a:r>
            <a:endParaRPr lang="en-GB" dirty="0" smtClean="0"/>
          </a:p>
          <a:p>
            <a:pPr lvl="1"/>
            <a:r>
              <a:rPr lang="en-GB" dirty="0" smtClean="0"/>
              <a:t> </a:t>
            </a:r>
            <a:r>
              <a:rPr lang="en-GB" dirty="0"/>
              <a:t>gigabytes (GB) − approximately one billion (10^9) bytes </a:t>
            </a:r>
            <a:endParaRPr lang="en-GB" dirty="0" smtClean="0"/>
          </a:p>
          <a:p>
            <a:pPr lvl="1"/>
            <a:r>
              <a:rPr lang="en-GB" dirty="0" smtClean="0"/>
              <a:t> </a:t>
            </a:r>
            <a:r>
              <a:rPr lang="en-GB" dirty="0"/>
              <a:t>terabytes (TB) − approximately one trillion (10^12) bytes </a:t>
            </a:r>
            <a:endParaRPr lang="en-GB" dirty="0" smtClean="0"/>
          </a:p>
          <a:p>
            <a:pPr lvl="1"/>
            <a:r>
              <a:rPr lang="en-GB" dirty="0" smtClean="0"/>
              <a:t> </a:t>
            </a:r>
            <a:r>
              <a:rPr lang="en-GB" dirty="0"/>
              <a:t>petabytes (PB) − approximately one quadrillion (10^15) bytes </a:t>
            </a:r>
            <a:endParaRPr lang="en-GB" dirty="0" smtClean="0"/>
          </a:p>
          <a:p>
            <a:pPr lvl="1"/>
            <a:r>
              <a:rPr lang="en-GB" dirty="0" smtClean="0"/>
              <a:t> </a:t>
            </a:r>
            <a:r>
              <a:rPr lang="en-GB" dirty="0" err="1"/>
              <a:t>exabytes</a:t>
            </a:r>
            <a:r>
              <a:rPr lang="en-GB" dirty="0"/>
              <a:t> (EB) − </a:t>
            </a:r>
            <a:r>
              <a:rPr lang="en-GB" dirty="0" smtClean="0"/>
              <a:t>approximately </a:t>
            </a:r>
            <a:r>
              <a:rPr lang="en-GB" dirty="0"/>
              <a:t>one quintillion (10^18) </a:t>
            </a:r>
            <a:r>
              <a:rPr lang="en-GB" dirty="0" smtClean="0"/>
              <a:t>bytes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9877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</a:t>
            </a:r>
            <a:r>
              <a:rPr lang="en-GB" dirty="0" smtClean="0"/>
              <a:t>data sharing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Centralised data is stored and shared from a single centralised server. </a:t>
            </a:r>
            <a:endParaRPr lang="en-GB" sz="2400" dirty="0" smtClean="0"/>
          </a:p>
          <a:p>
            <a:r>
              <a:rPr lang="en-GB" sz="2400" dirty="0" smtClean="0"/>
              <a:t>This </a:t>
            </a:r>
            <a:r>
              <a:rPr lang="en-GB" sz="2400" dirty="0"/>
              <a:t>information can be accessed remotely by multiple devices over the network or the internet. </a:t>
            </a:r>
            <a:endParaRPr lang="en-GB" sz="2400" dirty="0" smtClean="0"/>
          </a:p>
          <a:p>
            <a:r>
              <a:rPr lang="en-GB" sz="2400" dirty="0" smtClean="0"/>
              <a:t>Using </a:t>
            </a:r>
            <a:r>
              <a:rPr lang="en-GB" sz="2400" dirty="0"/>
              <a:t>a centralised data server can result in bottlenecks and inefficiencies, and can become a single point of failure. </a:t>
            </a:r>
            <a:endParaRPr lang="en-GB" sz="2400" dirty="0" smtClean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008494"/>
            <a:ext cx="5181600" cy="3985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956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data sharing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421118"/>
          </a:xfrm>
        </p:spPr>
        <p:txBody>
          <a:bodyPr>
            <a:normAutofit/>
          </a:bodyPr>
          <a:lstStyle/>
          <a:p>
            <a:r>
              <a:rPr lang="en-GB" sz="2400" dirty="0"/>
              <a:t>Distributed data is managed by a central database management system (DBMS). </a:t>
            </a:r>
            <a:endParaRPr lang="en-GB" sz="2400" dirty="0" smtClean="0"/>
          </a:p>
          <a:p>
            <a:r>
              <a:rPr lang="en-GB" sz="2400" dirty="0" smtClean="0"/>
              <a:t>Distributed </a:t>
            </a:r>
            <a:r>
              <a:rPr lang="en-GB" sz="2400" dirty="0"/>
              <a:t>data is data that is replicated and stored in multiple locations. </a:t>
            </a:r>
            <a:endParaRPr lang="en-GB" sz="2400" dirty="0" smtClean="0"/>
          </a:p>
          <a:p>
            <a:r>
              <a:rPr lang="en-GB" sz="2400" dirty="0" smtClean="0"/>
              <a:t>This </a:t>
            </a:r>
            <a:r>
              <a:rPr lang="en-GB" sz="2400" dirty="0"/>
              <a:t>allows for easy and efficient sharing of data. </a:t>
            </a:r>
            <a:endParaRPr lang="en-GB" sz="2400" dirty="0" smtClean="0"/>
          </a:p>
          <a:p>
            <a:r>
              <a:rPr lang="en-GB" sz="2400" dirty="0" smtClean="0"/>
              <a:t>Distributed </a:t>
            </a:r>
            <a:r>
              <a:rPr lang="en-GB" sz="2400" dirty="0"/>
              <a:t>data is accessed through the use of local and global applications. </a:t>
            </a:r>
            <a:endParaRPr lang="en-GB" sz="2400" dirty="0" smtClean="0"/>
          </a:p>
          <a:p>
            <a:r>
              <a:rPr lang="en-GB" sz="2400" dirty="0" smtClean="0"/>
              <a:t>With </a:t>
            </a:r>
            <a:r>
              <a:rPr lang="en-GB" sz="2400" dirty="0"/>
              <a:t>a distributed system, there is no single source of failure. Should one site lose power, users are still able to access data from the other sites</a:t>
            </a:r>
            <a:r>
              <a:rPr lang="en-GB" sz="2400" dirty="0" smtClean="0"/>
              <a:t>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6986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Internet service providers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In centralised and distributed data storage environments, data must be transported over the network or internet. </a:t>
            </a:r>
            <a:endParaRPr lang="en-GB" sz="2400" dirty="0" smtClean="0"/>
          </a:p>
          <a:p>
            <a:r>
              <a:rPr lang="en-GB" sz="2400" dirty="0" smtClean="0"/>
              <a:t>Devices </a:t>
            </a:r>
            <a:r>
              <a:rPr lang="en-GB" sz="2400" dirty="0"/>
              <a:t>that forward data across the internet must use an internet service provider (ISP). </a:t>
            </a:r>
            <a:endParaRPr lang="en-GB" sz="2400" dirty="0" smtClean="0"/>
          </a:p>
          <a:p>
            <a:r>
              <a:rPr lang="en-GB" sz="2400" dirty="0" smtClean="0"/>
              <a:t>An </a:t>
            </a:r>
            <a:r>
              <a:rPr lang="en-GB" sz="2400" dirty="0"/>
              <a:t>ISP supplies the connections to allow internet access to individuals and businesses, and can also interconnect with other ISPs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 </a:t>
            </a:r>
            <a:r>
              <a:rPr lang="en-GB" sz="2400" dirty="0"/>
              <a:t>Networks connect to an ISP at a point of presence (POP).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339037"/>
            <a:ext cx="5181600" cy="3324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958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 addressing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Packets that cross the internet must be internet protocol (IP) packets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 </a:t>
            </a:r>
            <a:r>
              <a:rPr lang="en-GB" sz="2400" dirty="0"/>
              <a:t>Each IP packet must contain a valid source and destination IP address. </a:t>
            </a:r>
            <a:endParaRPr lang="en-GB" sz="2400" dirty="0" smtClean="0"/>
          </a:p>
          <a:p>
            <a:r>
              <a:rPr lang="en-GB" sz="2400" dirty="0" smtClean="0"/>
              <a:t>Without </a:t>
            </a:r>
            <a:r>
              <a:rPr lang="en-GB" sz="2400" dirty="0"/>
              <a:t>valid address information, packets will not reach the destination host and return packets will not make it back to the original source.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260311"/>
            <a:ext cx="5181600" cy="3481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0209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 addressing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IP address is similar to the mailing address of a person. It is known as a logical address because it is logically assigned based on the host </a:t>
            </a:r>
            <a:r>
              <a:rPr lang="en-GB" sz="2400" dirty="0" smtClean="0"/>
              <a:t>location</a:t>
            </a:r>
          </a:p>
          <a:p>
            <a:r>
              <a:rPr lang="en-GB" sz="2400" dirty="0"/>
              <a:t>This process is similar to the local government assigning a street address based on the logical description of the city, village, or </a:t>
            </a:r>
            <a:r>
              <a:rPr lang="en-GB" sz="2400" dirty="0" err="1"/>
              <a:t>neighborhood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 </a:t>
            </a:r>
            <a:r>
              <a:rPr lang="en-GB" sz="2400" dirty="0"/>
              <a:t>It would be impossible to remember all of the IP addresses for all of the servers hosting services on the internet</a:t>
            </a:r>
          </a:p>
        </p:txBody>
      </p:sp>
    </p:spTree>
    <p:extLst>
      <p:ext uri="{BB962C8B-B14F-4D97-AF65-F5344CB8AC3E}">
        <p14:creationId xmlns:p14="http://schemas.microsoft.com/office/powerpoint/2010/main" val="2972910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 addressing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IP protocol defines the structure of the source and destination IP addresses. </a:t>
            </a:r>
            <a:endParaRPr lang="en-GB" sz="2400" dirty="0" smtClean="0"/>
          </a:p>
          <a:p>
            <a:r>
              <a:rPr lang="en-GB" sz="2400" dirty="0" smtClean="0"/>
              <a:t>It </a:t>
            </a:r>
            <a:r>
              <a:rPr lang="en-GB" sz="2400" dirty="0"/>
              <a:t>specifies how these addresses are used in routing of packets from one host or network to another</a:t>
            </a:r>
            <a:r>
              <a:rPr lang="en-GB" sz="2400" dirty="0" smtClean="0"/>
              <a:t>.</a:t>
            </a:r>
          </a:p>
          <a:p>
            <a:r>
              <a:rPr lang="en-GB" sz="2400" dirty="0"/>
              <a:t>Currently, the internet uses IPv4 (IP version 4), but is transitioning to IPv6 (IP version 6). </a:t>
            </a:r>
            <a:endParaRPr lang="en-GB" sz="2400" dirty="0" smtClean="0"/>
          </a:p>
          <a:p>
            <a:r>
              <a:rPr lang="en-GB" sz="2400" dirty="0" smtClean="0"/>
              <a:t>IPv6 </a:t>
            </a:r>
            <a:r>
              <a:rPr lang="en-GB" sz="2400" dirty="0"/>
              <a:t>allows for greater access and scalability with more available IP addresses and other features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9882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240045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/>
              <a:t>How are IoT Devices Connected to the Network?</a:t>
            </a:r>
            <a:endParaRPr lang="en-US" altLang="en-US" dirty="0"/>
          </a:p>
        </p:txBody>
      </p:sp>
      <p:sp>
        <p:nvSpPr>
          <p:cNvPr id="8195" name="Rectangle 6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300" dirty="0" smtClean="0"/>
              <a:t>A sensor needs to be connected to a network so that the gathered data can be stored and shared.</a:t>
            </a:r>
          </a:p>
          <a:p>
            <a:r>
              <a:rPr lang="en-US" sz="2300" dirty="0" smtClean="0"/>
              <a:t>Controllers are responsible for collecting data from sensors and providing network or Internet connectivity.</a:t>
            </a:r>
          </a:p>
          <a:p>
            <a:pPr lvl="1"/>
            <a:r>
              <a:rPr lang="en-US" sz="2300" dirty="0" smtClean="0"/>
              <a:t>Controllers may have the ability to make immediate decisions, or they may send data to a more powerful computer for analysis.</a:t>
            </a:r>
          </a:p>
          <a:p>
            <a:r>
              <a:rPr lang="en-US" sz="2300" dirty="0" smtClean="0"/>
              <a:t>Sensors often work together with a device called an actuator.</a:t>
            </a:r>
          </a:p>
          <a:p>
            <a:r>
              <a:rPr lang="en-US" sz="2300" dirty="0" smtClean="0"/>
              <a:t> Actuators take electrical input and transform the input into physical action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3" name="Picture 2" descr="Introduction to the Internet of Things - Mozilla Firefox">
            <a:extLst>
              <a:ext uri="{FF2B5EF4-FFF2-40B4-BE49-F238E27FC236}">
                <a16:creationId xmlns:a16="http://schemas.microsoft.com/office/drawing/2014/main" id="{5AE49163-0A07-49EA-BA5B-EC3B55BE68D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51813" y="2151132"/>
            <a:ext cx="4906368" cy="3026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623766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Packet tracer and smart home network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9748" y="1825625"/>
            <a:ext cx="703250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2183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3925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1032</Words>
  <Application>Microsoft Office PowerPoint</Application>
  <PresentationFormat>Widescreen</PresentationFormat>
  <Paragraphs>68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ＭＳ Ｐゴシック</vt:lpstr>
      <vt:lpstr>Arial</vt:lpstr>
      <vt:lpstr>Calibri</vt:lpstr>
      <vt:lpstr>Calibri Light</vt:lpstr>
      <vt:lpstr>DejaVu Sans</vt:lpstr>
      <vt:lpstr>Office Theme</vt:lpstr>
      <vt:lpstr>IoT Fundamentals &amp; Digital Transformation</vt:lpstr>
      <vt:lpstr>Packet Tracer</vt:lpstr>
      <vt:lpstr>PowerPoint Presentation</vt:lpstr>
      <vt:lpstr>PowerPoint Presentation</vt:lpstr>
      <vt:lpstr>Management of data</vt:lpstr>
      <vt:lpstr>Data storage</vt:lpstr>
      <vt:lpstr>Local data sharing </vt:lpstr>
      <vt:lpstr>Local data sharing </vt:lpstr>
      <vt:lpstr>Internet service providers</vt:lpstr>
      <vt:lpstr>IP addressing</vt:lpstr>
      <vt:lpstr>IP addressing</vt:lpstr>
      <vt:lpstr>IP addressing</vt:lpstr>
      <vt:lpstr>How are IoT Devices Connected to the Network?</vt:lpstr>
      <vt:lpstr>Packet tracer and smart home network</vt:lpstr>
      <vt:lpstr>Any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web of thing</dc:title>
  <dc:creator>Mabrouka Abuhmida</dc:creator>
  <cp:lastModifiedBy>Mabrouka Abuhmida</cp:lastModifiedBy>
  <cp:revision>16</cp:revision>
  <dcterms:created xsi:type="dcterms:W3CDTF">2019-09-24T14:19:03Z</dcterms:created>
  <dcterms:modified xsi:type="dcterms:W3CDTF">2019-10-17T23:36:30Z</dcterms:modified>
</cp:coreProperties>
</file>