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7" r:id="rId2"/>
    <p:sldId id="257" r:id="rId3"/>
    <p:sldId id="281" r:id="rId4"/>
    <p:sldId id="291" r:id="rId5"/>
    <p:sldId id="258" r:id="rId6"/>
    <p:sldId id="284" r:id="rId7"/>
    <p:sldId id="285" r:id="rId8"/>
    <p:sldId id="286" r:id="rId9"/>
    <p:sldId id="289" r:id="rId10"/>
    <p:sldId id="290" r:id="rId11"/>
    <p:sldId id="276" r:id="rId12"/>
    <p:sldId id="279" r:id="rId13"/>
    <p:sldId id="280" r:id="rId14"/>
    <p:sldId id="287" r:id="rId15"/>
    <p:sldId id="288" r:id="rId16"/>
    <p:sldId id="267" r:id="rId17"/>
    <p:sldId id="268" r:id="rId18"/>
    <p:sldId id="271" r:id="rId19"/>
    <p:sldId id="282" r:id="rId20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336600"/>
    <a:srgbClr val="009900"/>
    <a:srgbClr val="6600FF"/>
    <a:srgbClr val="FFCC00"/>
    <a:srgbClr val="FFCCCC"/>
    <a:srgbClr val="FF3300"/>
    <a:srgbClr val="FFFF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4" d="100"/>
          <a:sy n="74" d="100"/>
        </p:scale>
        <p:origin x="-2046" y="-7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21508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 smtClean="0"/>
              <a:t>Click to edit Master text styles</a:t>
            </a:r>
          </a:p>
          <a:p>
            <a:pPr lvl="1"/>
            <a:r>
              <a:rPr lang="en-GB" altLang="en-US" noProof="0" smtClean="0"/>
              <a:t>Second level</a:t>
            </a:r>
          </a:p>
          <a:p>
            <a:pPr lvl="2"/>
            <a:r>
              <a:rPr lang="en-GB" altLang="en-US" noProof="0" smtClean="0"/>
              <a:t>Third level</a:t>
            </a:r>
          </a:p>
          <a:p>
            <a:pPr lvl="3"/>
            <a:r>
              <a:rPr lang="en-GB" altLang="en-US" noProof="0" smtClean="0"/>
              <a:t>Fourth level</a:t>
            </a:r>
          </a:p>
          <a:p>
            <a:pPr lvl="4"/>
            <a:r>
              <a:rPr lang="en-GB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DB4082-C84B-4697-A2AF-04D7576B504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0E6F792-8D5D-4A95-9710-8A990D6AB097}" type="slidenum">
              <a:rPr lang="en-GB" altLang="en-US" smtClean="0"/>
              <a:pPr/>
              <a:t>6</a:t>
            </a:fld>
            <a:endParaRPr lang="en-GB" altLang="en-US" smtClean="0"/>
          </a:p>
        </p:txBody>
      </p:sp>
      <p:sp>
        <p:nvSpPr>
          <p:cNvPr id="2253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altLang="en-US" smtClean="0">
                <a:latin typeface="Arial" charset="0"/>
                <a:cs typeface="Arial" charset="0"/>
              </a:rPr>
              <a:t>…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DE6D5DE-6B06-4156-AB93-2FF989711CBF}" type="slidenum">
              <a:rPr lang="en-GB" altLang="en-US" smtClean="0"/>
              <a:pPr/>
              <a:t>7</a:t>
            </a:fld>
            <a:endParaRPr lang="en-GB" altLang="en-US" smtClean="0"/>
          </a:p>
        </p:txBody>
      </p:sp>
      <p:sp>
        <p:nvSpPr>
          <p:cNvPr id="2355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altLang="en-US" smtClean="0">
                <a:latin typeface="Arial" charset="0"/>
                <a:cs typeface="Arial" charset="0"/>
              </a:rPr>
              <a:t>…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5D0BC31-05C7-4371-86E6-F3B9273875F0}" type="slidenum">
              <a:rPr lang="en-GB" altLang="en-US" smtClean="0"/>
              <a:pPr/>
              <a:t>17</a:t>
            </a:fld>
            <a:endParaRPr lang="en-GB" altLang="en-US" smtClean="0"/>
          </a:p>
        </p:txBody>
      </p:sp>
      <p:sp>
        <p:nvSpPr>
          <p:cNvPr id="2457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altLang="en-US" smtClean="0">
                <a:latin typeface="Arial" charset="0"/>
                <a:cs typeface="Arial" charset="0"/>
              </a:rPr>
              <a:t>…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DBCA9E9-3BC1-4A3F-BC7C-E4D7350537EA}" type="slidenum">
              <a:rPr lang="en-GB" altLang="en-US" smtClean="0"/>
              <a:pPr/>
              <a:t>19</a:t>
            </a:fld>
            <a:endParaRPr lang="en-GB" altLang="en-US" smtClean="0"/>
          </a:p>
        </p:txBody>
      </p:sp>
      <p:sp>
        <p:nvSpPr>
          <p:cNvPr id="2560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altLang="en-US" smtClean="0">
                <a:latin typeface="Arial" charset="0"/>
                <a:cs typeface="Arial" charset="0"/>
              </a:rPr>
              <a:t>…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616F85-714F-4EBE-A4CA-4D3D3B5726F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E07AC5-F3C4-403E-9CE5-FF6FA2A869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DEDBC1-491B-4F49-A6AE-5900EF30A23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D7773D-93CD-4FA6-8B89-10757CCCE2A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4BD85D-31B9-4D61-9899-24EDB1E09FD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D522DF-8628-4CE1-ACBE-0189D5F9104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653D0B-5138-4BED-9339-1F15F582ECC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E5A4F1-2C2A-4348-A5F5-59FA056C7B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D59F7E-02B4-4118-92B4-822EE5DCF5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97D394-661E-43EA-A6C4-D455EB042F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004360-F233-415A-9CC2-C051973CD7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294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D08CF3F0-D5FE-4C91-9BDF-ED6DCBCB067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3775" y="115888"/>
            <a:ext cx="4616450" cy="655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71438" y="2016125"/>
            <a:ext cx="1500187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endParaRPr lang="en-US" altLang="en-US"/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71438" y="2016125"/>
            <a:ext cx="1500187" cy="0"/>
          </a:xfrm>
          <a:prstGeom prst="rect">
            <a:avLst/>
          </a:prstGeom>
          <a:solidFill>
            <a:srgbClr val="B3B3B3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endParaRPr lang="en-US" altLang="en-US"/>
          </a:p>
        </p:txBody>
      </p:sp>
      <p:sp>
        <p:nvSpPr>
          <p:cNvPr id="3076" name="Rectangle 4"/>
          <p:cNvSpPr>
            <a:spLocks noChangeArrowheads="1"/>
          </p:cNvSpPr>
          <p:nvPr/>
        </p:nvSpPr>
        <p:spPr bwMode="auto">
          <a:xfrm>
            <a:off x="71438" y="2016125"/>
            <a:ext cx="1500187" cy="0"/>
          </a:xfrm>
          <a:prstGeom prst="rect">
            <a:avLst/>
          </a:prstGeom>
          <a:solidFill>
            <a:srgbClr val="B3B3B3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endParaRPr lang="en-US" altLang="en-US"/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71438" y="2016125"/>
            <a:ext cx="1500187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endParaRPr lang="en-US" altLang="en-US"/>
          </a:p>
        </p:txBody>
      </p:sp>
      <p:graphicFrame>
        <p:nvGraphicFramePr>
          <p:cNvPr id="3078" name="Group 6"/>
          <p:cNvGraphicFramePr>
            <a:graphicFrameLocks noGrp="1"/>
          </p:cNvGraphicFramePr>
          <p:nvPr/>
        </p:nvGraphicFramePr>
        <p:xfrm>
          <a:off x="179388" y="260350"/>
          <a:ext cx="8785225" cy="6426199"/>
        </p:xfrm>
        <a:graphic>
          <a:graphicData uri="http://schemas.openxmlformats.org/drawingml/2006/table">
            <a:tbl>
              <a:tblPr/>
              <a:tblGrid>
                <a:gridCol w="1317625"/>
                <a:gridCol w="1493837"/>
                <a:gridCol w="1493838"/>
                <a:gridCol w="1492250"/>
                <a:gridCol w="1493837"/>
                <a:gridCol w="1493838"/>
              </a:tblGrid>
              <a:tr h="9602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Yr Wyddor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  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</a:t>
                      </a: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pple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b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b</a:t>
                      </a: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alloon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c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c</a:t>
                      </a: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at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ch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lo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ch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d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d</a:t>
                      </a: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ump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602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dd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en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e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wh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e</a:t>
                      </a: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n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f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v</a:t>
                      </a: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ery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ff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o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ff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g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g</a:t>
                      </a: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ood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ng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ba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ng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399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h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</a:t>
                      </a: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s in 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h</a:t>
                      </a: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ouse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i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s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ee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j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J</a:t>
                      </a: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ones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l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l</a:t>
                      </a: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ion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ll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l + hiss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m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m</a:t>
                      </a: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agician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399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n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</a:t>
                      </a:r>
                      <a:r>
                        <a:rPr kumimoji="0" lang="en-GB" altLang="en-US" sz="19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n</a:t>
                      </a: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ot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o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o</a:t>
                      </a: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range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p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p</a:t>
                      </a: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arrot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ph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</a:t>
                      </a:r>
                      <a:r>
                        <a:rPr kumimoji="0" lang="en-GB" altLang="en-US" sz="19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ph</a:t>
                      </a: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oto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r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r</a:t>
                      </a: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ice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rh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Rh</a:t>
                      </a: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iwbina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955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s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s</a:t>
                      </a: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ock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t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t</a:t>
                      </a: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ackle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th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ink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u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k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ee</a:t>
                      </a: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n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w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c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oo</a:t>
                      </a: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l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y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j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u</a:t>
                      </a: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mp or t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i</a:t>
                      </a: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n or s</a:t>
                      </a:r>
                      <a:r>
                        <a:rPr kumimoji="0" lang="en-GB" altLang="en-US" sz="19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ee</a:t>
                      </a: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n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3038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ae, ai, au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3B3B3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ei, eu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3B3B3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wy, oe, oi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b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oy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3B3B3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aw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h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ow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3B3B3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si</a:t>
                      </a:r>
                      <a:endParaRPr kumimoji="0" lang="en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As in </a:t>
                      </a:r>
                      <a:r>
                        <a:rPr kumimoji="0" lang="en-GB" altLang="en-US" sz="19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sh</a:t>
                      </a:r>
                      <a:r>
                        <a:rPr kumimoji="0" lang="en-GB" altLang="en-US" sz="1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op</a:t>
                      </a:r>
                      <a:endParaRPr kumimoji="0" lang="en-GB" alt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3B3B3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4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129" name="Picture 57" descr="MCj0412372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188" y="5665788"/>
            <a:ext cx="1152525" cy="887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30" name="Picture 58" descr="MCj0403997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0113" y="6021388"/>
            <a:ext cx="504825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31" name="Picture 59" descr="MCj0403997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413" y="6021388"/>
            <a:ext cx="504825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4075" y="71438"/>
            <a:ext cx="4770438" cy="674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7950" y="44450"/>
            <a:ext cx="9061450" cy="65246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Syniadau</a:t>
            </a: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wrth</a:t>
            </a: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gyflwyno’r</a:t>
            </a: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llyfr</a:t>
            </a:r>
            <a:endParaRPr lang="en-GB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Suggested activities when introducing the book</a:t>
            </a:r>
          </a:p>
          <a:p>
            <a:pPr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Read the text to the pupils;</a:t>
            </a:r>
          </a:p>
          <a:p>
            <a:pPr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Give pupils an opportunity to discuss the text and pick out familiar words and phrases</a:t>
            </a:r>
          </a:p>
          <a:p>
            <a:pPr>
              <a:defRPr/>
            </a:pPr>
            <a:r>
              <a:rPr lang="en-GB" dirty="0"/>
              <a:t>though there is NO NEED to translate every single word;</a:t>
            </a:r>
          </a:p>
          <a:p>
            <a:pPr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Ask pupils to listen out for certain elements of the text, </a:t>
            </a:r>
            <a:r>
              <a:rPr lang="en-GB" dirty="0" err="1"/>
              <a:t>eg</a:t>
            </a:r>
            <a:r>
              <a:rPr lang="en-GB" dirty="0"/>
              <a:t> questions or verbs.  Make </a:t>
            </a:r>
          </a:p>
          <a:p>
            <a:pPr>
              <a:defRPr/>
            </a:pPr>
            <a:r>
              <a:rPr lang="en-GB" dirty="0"/>
              <a:t>it fun!  Pupils could stand or wave every time they hear the element;</a:t>
            </a:r>
          </a:p>
          <a:p>
            <a:pPr>
              <a:defRPr/>
            </a:pPr>
            <a:r>
              <a:rPr lang="en-GB" dirty="0"/>
              <a:t> 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Read the book again, asking pupils to insert the elements that they had been listening</a:t>
            </a:r>
          </a:p>
          <a:p>
            <a:pPr>
              <a:defRPr/>
            </a:pPr>
            <a:r>
              <a:rPr lang="en-GB" dirty="0"/>
              <a:t>out for;</a:t>
            </a:r>
          </a:p>
          <a:p>
            <a:pPr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Consider expression!  Look at punctuation.  Have a competition: an Expression Off!</a:t>
            </a:r>
          </a:p>
          <a:p>
            <a:pPr>
              <a:buFont typeface="Arial" pitchFamily="34" charset="0"/>
              <a:buChar char="•"/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Read words or phrases to the pupils in English, asking them to find that phrase in the</a:t>
            </a:r>
          </a:p>
          <a:p>
            <a:pPr>
              <a:defRPr/>
            </a:pPr>
            <a:r>
              <a:rPr lang="en-GB" dirty="0"/>
              <a:t>text and read it back to the class.  This could be done in pairs or groups;</a:t>
            </a:r>
          </a:p>
          <a:p>
            <a:pPr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 Split the text up, asking groups of pupils to read different parts or characters;</a:t>
            </a:r>
          </a:p>
          <a:p>
            <a:pPr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Have a relay read, </a:t>
            </a:r>
            <a:r>
              <a:rPr lang="en-GB" dirty="0" err="1"/>
              <a:t>eg</a:t>
            </a:r>
            <a:r>
              <a:rPr lang="en-GB" dirty="0"/>
              <a:t> one pupil reads the first page and then nominates another pupil </a:t>
            </a:r>
          </a:p>
          <a:p>
            <a:pPr>
              <a:defRPr/>
            </a:pPr>
            <a:r>
              <a:rPr lang="en-GB" dirty="0"/>
              <a:t>to read the next and so on.</a:t>
            </a:r>
          </a:p>
        </p:txBody>
      </p:sp>
      <p:pic>
        <p:nvPicPr>
          <p:cNvPr id="5123" name="Picture 4" descr="athrawes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1938" y="44450"/>
            <a:ext cx="1227137" cy="119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Box 5"/>
          <p:cNvSpPr txBox="1">
            <a:spLocks noChangeArrowheads="1"/>
          </p:cNvSpPr>
          <p:nvPr/>
        </p:nvSpPr>
        <p:spPr bwMode="auto">
          <a:xfrm>
            <a:off x="3794125" y="1052513"/>
            <a:ext cx="54578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latin typeface="Comic Sans MS" pitchFamily="66" charset="0"/>
              </a:rPr>
              <a:t>Sganiwch y côd QR i ddarllen y stori.</a:t>
            </a:r>
          </a:p>
        </p:txBody>
      </p:sp>
      <p:sp>
        <p:nvSpPr>
          <p:cNvPr id="6147" name="TextBox 6"/>
          <p:cNvSpPr txBox="1">
            <a:spLocks noChangeArrowheads="1"/>
          </p:cNvSpPr>
          <p:nvPr/>
        </p:nvSpPr>
        <p:spPr bwMode="auto">
          <a:xfrm>
            <a:off x="3779838" y="5199063"/>
            <a:ext cx="5429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latin typeface="Comic Sans MS" pitchFamily="66" charset="0"/>
              </a:rPr>
              <a:t>Scan the QR code to read the story.</a:t>
            </a: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836613"/>
            <a:ext cx="3586163" cy="508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6" descr="C:\Users\gilbertsons\AppData\Local\Microsoft\Windows\Temporary Internet Files\Content.IE5\S79RWIKC\qrcode.26176761.pn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56100" y="1196975"/>
            <a:ext cx="4298950" cy="429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504825"/>
          </a:xfrm>
          <a:ln w="57150">
            <a:solidFill>
              <a:schemeClr val="tx1"/>
            </a:solidFill>
          </a:ln>
        </p:spPr>
        <p:txBody>
          <a:bodyPr/>
          <a:lstStyle/>
          <a:p>
            <a:pPr eaLnBrk="1" hangingPunct="1"/>
            <a:r>
              <a:rPr lang="en-GB" altLang="en-US" sz="2800" smtClean="0">
                <a:latin typeface="Comic Sans MS" pitchFamily="66" charset="0"/>
              </a:rPr>
              <a:t>Holi ac ateb.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836613"/>
            <a:ext cx="4033838" cy="5688012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latin typeface="Comic Sans MS" pitchFamily="66" charset="0"/>
              </a:rPr>
              <a:t>Beth ydy teitl y llyfr?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solidFill>
                  <a:schemeClr val="accent2"/>
                </a:solidFill>
                <a:latin typeface="Comic Sans MS" pitchFamily="66" charset="0"/>
              </a:rPr>
              <a:t>... ydy teitl y llyfr.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240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latin typeface="Comic Sans MS" pitchFamily="66" charset="0"/>
              </a:rPr>
              <a:t>Pwy ydy awdur y llyfr?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solidFill>
                  <a:schemeClr val="accent2"/>
                </a:solidFill>
                <a:latin typeface="Comic Sans MS" pitchFamily="66" charset="0"/>
              </a:rPr>
              <a:t>... ydy awdur y llyfr.</a:t>
            </a:r>
            <a:endParaRPr lang="en-GB" altLang="en-US" sz="24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24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latin typeface="Comic Sans MS" pitchFamily="66" charset="0"/>
              </a:rPr>
              <a:t>Beth ydy enw’r bachgen/ 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latin typeface="Comic Sans MS" pitchFamily="66" charset="0"/>
              </a:rPr>
              <a:t>ferch yn y llyfr?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solidFill>
                  <a:schemeClr val="accent2"/>
                </a:solidFill>
                <a:latin typeface="Comic Sans MS" pitchFamily="66" charset="0"/>
              </a:rPr>
              <a:t>... ydy enw’r bachgen/ferch 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solidFill>
                  <a:schemeClr val="accent2"/>
                </a:solidFill>
                <a:latin typeface="Comic Sans MS" pitchFamily="66" charset="0"/>
              </a:rPr>
              <a:t>yn y llyfr.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240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latin typeface="Comic Sans MS" pitchFamily="66" charset="0"/>
              </a:rPr>
              <a:t>Ble mae Nici a Cris yn 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latin typeface="Comic Sans MS" pitchFamily="66" charset="0"/>
              </a:rPr>
              <a:t>mynd ar ddydd Sadwrn?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solidFill>
                  <a:schemeClr val="accent2"/>
                </a:solidFill>
                <a:latin typeface="Comic Sans MS" pitchFamily="66" charset="0"/>
              </a:rPr>
              <a:t>Dydd Sadwrn, ac mae Nici a Cris ...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4643438" y="908050"/>
            <a:ext cx="4321175" cy="554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endParaRPr lang="en-GB" altLang="en-US" sz="1600" dirty="0">
              <a:solidFill>
                <a:schemeClr val="accent2"/>
              </a:solidFill>
              <a:latin typeface="Comic Sans MS" pitchFamily="66" charset="0"/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endParaRPr lang="en-GB" altLang="en-US" sz="1600" dirty="0">
              <a:solidFill>
                <a:schemeClr val="accent2"/>
              </a:solidFill>
              <a:latin typeface="Comic Sans MS" pitchFamily="66" charset="0"/>
              <a:cs typeface="+mn-cs"/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679950" y="855663"/>
            <a:ext cx="4572000" cy="570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Beth mae Nici a Cris yn gweld 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ar y wal?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solidFill>
                  <a:schemeClr val="accent2"/>
                </a:solidFill>
                <a:latin typeface="Comic Sans MS" pitchFamily="66" charset="0"/>
              </a:rPr>
              <a:t>Ar y wal, ... 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240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Ble mae Nici a Cris yn eistedd 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yn y caffi?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solidFill>
                  <a:schemeClr val="accent2"/>
                </a:solidFill>
                <a:latin typeface="Comic Sans MS" pitchFamily="66" charset="0"/>
              </a:rPr>
              <a:t>Yn y caffi, mae Nici a Cris ...</a:t>
            </a:r>
            <a:endParaRPr lang="en-GB" altLang="en-US" sz="2400">
              <a:solidFill>
                <a:srgbClr val="6600FF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240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Beth mae’r ferch yn y caffi yn 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gofyn i Nici a Cris?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solidFill>
                  <a:schemeClr val="accent2"/>
                </a:solidFill>
                <a:latin typeface="Comic Sans MS" pitchFamily="66" charset="0"/>
              </a:rPr>
              <a:t>“...” medd y ferch.</a:t>
            </a:r>
          </a:p>
          <a:p>
            <a:pPr marL="609600" indent="-609600" eaLnBrk="1" hangingPunct="1">
              <a:lnSpc>
                <a:spcPct val="80000"/>
              </a:lnSpc>
            </a:pPr>
            <a:endParaRPr lang="en-GB" altLang="en-US" sz="240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Beth mae Nici a Cris yn dewis 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yn y caffi?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solidFill>
                  <a:schemeClr val="accent2"/>
                </a:solidFill>
                <a:latin typeface="Comic Sans MS" pitchFamily="66" charset="0"/>
              </a:rPr>
              <a:t>“Oren i fi,” ...</a:t>
            </a:r>
          </a:p>
          <a:p>
            <a:pPr marL="609600" indent="-609600" eaLnBrk="1" hangingPunct="1">
              <a:lnSpc>
                <a:spcPct val="80000"/>
              </a:lnSpc>
            </a:pPr>
            <a:endParaRPr lang="en-GB" altLang="en-US" sz="240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Beth mae Cris yn meddwl o 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hoci?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solidFill>
                  <a:schemeClr val="accent2"/>
                </a:solidFill>
                <a:latin typeface="Comic Sans MS" pitchFamily="66" charset="0"/>
              </a:rPr>
              <a:t>“Mae hoci’n ...” medd Cris.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4450"/>
            <a:ext cx="8229600" cy="504825"/>
          </a:xfrm>
          <a:ln w="57150">
            <a:solidFill>
              <a:schemeClr val="tx1"/>
            </a:solidFill>
          </a:ln>
        </p:spPr>
        <p:txBody>
          <a:bodyPr/>
          <a:lstStyle/>
          <a:p>
            <a:pPr eaLnBrk="1" hangingPunct="1"/>
            <a:r>
              <a:rPr lang="en-GB" altLang="en-US" sz="2800" smtClean="0">
                <a:latin typeface="Comic Sans MS" pitchFamily="66" charset="0"/>
              </a:rPr>
              <a:t>Holi ac ateb.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765175"/>
            <a:ext cx="4033838" cy="5688013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latin typeface="Comic Sans MS" pitchFamily="66" charset="0"/>
              </a:rPr>
              <a:t>Beth mae Nici’n dweud pan 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latin typeface="Comic Sans MS" pitchFamily="66" charset="0"/>
              </a:rPr>
              <a:t>mae hi’n brifo wrth 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latin typeface="Comic Sans MS" pitchFamily="66" charset="0"/>
              </a:rPr>
              <a:t>chwarae hoci?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solidFill>
                  <a:schemeClr val="accent2"/>
                </a:solidFill>
                <a:latin typeface="Comic Sans MS" pitchFamily="66" charset="0"/>
              </a:rPr>
              <a:t>“Aw!  Dw i wedi ...”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240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latin typeface="Comic Sans MS" pitchFamily="66" charset="0"/>
              </a:rPr>
              <a:t>Ydy Nici’n hoffi hoci?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solidFill>
                  <a:schemeClr val="accent2"/>
                </a:solidFill>
                <a:latin typeface="Comic Sans MS" pitchFamily="66" charset="0"/>
              </a:rPr>
              <a:t>Nag ydy, dydy Nici ...</a:t>
            </a:r>
            <a:endParaRPr lang="en-GB" altLang="en-US" sz="24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24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latin typeface="Comic Sans MS" pitchFamily="66" charset="0"/>
              </a:rPr>
              <a:t>Beth mae’r dyn yn y clwb 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latin typeface="Comic Sans MS" pitchFamily="66" charset="0"/>
              </a:rPr>
              <a:t>jwdo’n dweud?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solidFill>
                  <a:schemeClr val="accent2"/>
                </a:solidFill>
                <a:latin typeface="Comic Sans MS" pitchFamily="66" charset="0"/>
              </a:rPr>
              <a:t>“Mae jwdo ...”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240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latin typeface="Comic Sans MS" pitchFamily="66" charset="0"/>
              </a:rPr>
              <a:t>Pwy ydy partner Cris yn y 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latin typeface="Comic Sans MS" pitchFamily="66" charset="0"/>
              </a:rPr>
              <a:t>clwb jwdo?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solidFill>
                  <a:schemeClr val="accent2"/>
                </a:solidFill>
                <a:latin typeface="Comic Sans MS" pitchFamily="66" charset="0"/>
              </a:rPr>
              <a:t>Bachgen mawr ...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4643438" y="908050"/>
            <a:ext cx="4321175" cy="554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endParaRPr lang="en-GB" altLang="en-US" sz="1600" dirty="0">
              <a:solidFill>
                <a:schemeClr val="accent2"/>
              </a:solidFill>
              <a:latin typeface="Comic Sans MS" pitchFamily="66" charset="0"/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endParaRPr lang="en-GB" altLang="en-US" sz="1600" dirty="0">
              <a:solidFill>
                <a:schemeClr val="accent2"/>
              </a:solidFill>
              <a:latin typeface="Comic Sans MS" pitchFamily="66" charset="0"/>
              <a:cs typeface="+mn-cs"/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356100" y="1057275"/>
            <a:ext cx="5040313" cy="481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Beth mae Cris yn dweud pan 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mae e’n brifo wrth gwneud jwdo?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solidFill>
                  <a:schemeClr val="accent2"/>
                </a:solidFill>
                <a:latin typeface="Comic Sans MS" pitchFamily="66" charset="0"/>
              </a:rPr>
              <a:t>“Aw!  Dw i wedi ...”</a:t>
            </a:r>
          </a:p>
          <a:p>
            <a:pPr marL="609600" indent="-609600" eaLnBrk="1" hangingPunct="1">
              <a:lnSpc>
                <a:spcPct val="80000"/>
              </a:lnSpc>
            </a:pPr>
            <a:endParaRPr lang="en-GB" altLang="en-US" sz="240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Ydy Robert yn y caffi?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solidFill>
                  <a:schemeClr val="accent2"/>
                </a:solidFill>
                <a:latin typeface="Comic Sans MS" pitchFamily="66" charset="0"/>
              </a:rPr>
              <a:t>Nag ydy, ...</a:t>
            </a:r>
            <a:endParaRPr lang="en-GB" altLang="en-US" sz="2400">
              <a:solidFill>
                <a:srgbClr val="6600FF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240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Beth ydy sgôr y gêm bêl-droed?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solidFill>
                  <a:schemeClr val="accent2"/>
                </a:solidFill>
                <a:latin typeface="Comic Sans MS" pitchFamily="66" charset="0"/>
              </a:rPr>
              <a:t>Dwy gôl ...</a:t>
            </a:r>
          </a:p>
          <a:p>
            <a:pPr marL="609600" indent="-609600" eaLnBrk="1" hangingPunct="1">
              <a:lnSpc>
                <a:spcPct val="80000"/>
              </a:lnSpc>
            </a:pPr>
            <a:endParaRPr lang="en-GB" altLang="en-US" sz="240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Pa glwb mae Nici a Cris yn dewis?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solidFill>
                  <a:schemeClr val="accent2"/>
                </a:solidFill>
                <a:latin typeface="Comic Sans MS" pitchFamily="66" charset="0"/>
              </a:rPr>
              <a:t>Y clwb ...</a:t>
            </a:r>
          </a:p>
          <a:p>
            <a:pPr marL="609600" indent="-609600" eaLnBrk="1" hangingPunct="1">
              <a:lnSpc>
                <a:spcPct val="80000"/>
              </a:lnSpc>
            </a:pPr>
            <a:endParaRPr lang="en-GB" altLang="en-US" sz="240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Wyt ti wedi mwynhau’r stori?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solidFill>
                  <a:schemeClr val="accent2"/>
                </a:solidFill>
                <a:latin typeface="Comic Sans MS" pitchFamily="66" charset="0"/>
              </a:rPr>
              <a:t>Ydw, ... achos ...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solidFill>
                  <a:schemeClr val="accent2"/>
                </a:solidFill>
                <a:latin typeface="Comic Sans MS" pitchFamily="66" charset="0"/>
              </a:rPr>
              <a:t>Nag ydw, ... achos ...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14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14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14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4"/>
          <p:cNvSpPr txBox="1">
            <a:spLocks noChangeArrowheads="1"/>
          </p:cNvSpPr>
          <p:nvPr/>
        </p:nvSpPr>
        <p:spPr bwMode="auto">
          <a:xfrm>
            <a:off x="1423988" y="188913"/>
            <a:ext cx="602773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 b="1">
                <a:latin typeface="Comic Sans MS" pitchFamily="66" charset="0"/>
              </a:rPr>
              <a:t>Wyt ti wedi mwynhau’r stori?</a:t>
            </a:r>
          </a:p>
        </p:txBody>
      </p:sp>
      <p:sp>
        <p:nvSpPr>
          <p:cNvPr id="5" name="Rectangle 16"/>
          <p:cNvSpPr>
            <a:spLocks noChangeArrowheads="1"/>
          </p:cNvSpPr>
          <p:nvPr/>
        </p:nvSpPr>
        <p:spPr bwMode="auto">
          <a:xfrm>
            <a:off x="404813" y="895350"/>
            <a:ext cx="5903912" cy="2678113"/>
          </a:xfrm>
          <a:prstGeom prst="rect">
            <a:avLst/>
          </a:prstGeom>
          <a:noFill/>
          <a:ln w="57150">
            <a:solidFill>
              <a:srgbClr val="008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800">
                <a:latin typeface="Comic Sans MS" pitchFamily="66" charset="0"/>
              </a:rPr>
              <a:t>Ydw, achos …</a:t>
            </a:r>
          </a:p>
          <a:p>
            <a:r>
              <a:rPr lang="en-GB" sz="2800">
                <a:latin typeface="Comic Sans MS" pitchFamily="66" charset="0"/>
              </a:rPr>
              <a:t>	mae’n gyffrous.</a:t>
            </a:r>
          </a:p>
          <a:p>
            <a:r>
              <a:rPr lang="en-GB" sz="2800">
                <a:latin typeface="Comic Sans MS" pitchFamily="66" charset="0"/>
              </a:rPr>
              <a:t>	mae’n ddiddorol.</a:t>
            </a:r>
          </a:p>
          <a:p>
            <a:r>
              <a:rPr lang="en-GB" sz="2800">
                <a:latin typeface="Comic Sans MS" pitchFamily="66" charset="0"/>
              </a:rPr>
              <a:t>	dw i’n hoffi pêl-droed hefyd.</a:t>
            </a:r>
          </a:p>
          <a:p>
            <a:r>
              <a:rPr lang="en-GB" sz="2800">
                <a:latin typeface="Comic Sans MS" pitchFamily="66" charset="0"/>
              </a:rPr>
              <a:t>	dw i eisiau bod mewn clwb 	pêl-droed.</a:t>
            </a:r>
          </a:p>
        </p:txBody>
      </p:sp>
      <p:sp>
        <p:nvSpPr>
          <p:cNvPr id="6" name="Rectangle 17"/>
          <p:cNvSpPr>
            <a:spLocks noChangeArrowheads="1"/>
          </p:cNvSpPr>
          <p:nvPr/>
        </p:nvSpPr>
        <p:spPr bwMode="auto">
          <a:xfrm>
            <a:off x="2844800" y="3813175"/>
            <a:ext cx="5903913" cy="2678113"/>
          </a:xfrm>
          <a:prstGeom prst="rect">
            <a:avLst/>
          </a:prstGeom>
          <a:noFill/>
          <a:ln w="57150">
            <a:solidFill>
              <a:srgbClr val="0000FF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800">
                <a:latin typeface="Comic Sans MS" pitchFamily="66" charset="0"/>
              </a:rPr>
              <a:t>Nag ydw, achos …</a:t>
            </a:r>
          </a:p>
          <a:p>
            <a:r>
              <a:rPr lang="en-GB" sz="2800">
                <a:latin typeface="Comic Sans MS" pitchFamily="66" charset="0"/>
              </a:rPr>
              <a:t>	mae’n ddiflas.</a:t>
            </a:r>
          </a:p>
          <a:p>
            <a:r>
              <a:rPr lang="en-GB" sz="2800">
                <a:latin typeface="Comic Sans MS" pitchFamily="66" charset="0"/>
              </a:rPr>
              <a:t>	mae’n sbwriel.</a:t>
            </a:r>
          </a:p>
          <a:p>
            <a:r>
              <a:rPr lang="en-GB" sz="2800">
                <a:latin typeface="Comic Sans MS" pitchFamily="66" charset="0"/>
              </a:rPr>
              <a:t>	mae sgôr y gêm yn wirion! 	mae’n well ‘da fi nofio na 	phêl-droed!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42" name="Group 3"/>
          <p:cNvGrpSpPr>
            <a:grpSpLocks/>
          </p:cNvGrpSpPr>
          <p:nvPr/>
        </p:nvGrpSpPr>
        <p:grpSpPr bwMode="auto">
          <a:xfrm>
            <a:off x="1547813" y="315913"/>
            <a:ext cx="6048375" cy="6049962"/>
            <a:chOff x="2412" y="1038"/>
            <a:chExt cx="6016" cy="6016"/>
          </a:xfrm>
        </p:grpSpPr>
        <p:grpSp>
          <p:nvGrpSpPr>
            <p:cNvPr id="10256" name="Group 4"/>
            <p:cNvGrpSpPr>
              <a:grpSpLocks/>
            </p:cNvGrpSpPr>
            <p:nvPr/>
          </p:nvGrpSpPr>
          <p:grpSpPr bwMode="auto">
            <a:xfrm>
              <a:off x="2412" y="2537"/>
              <a:ext cx="6016" cy="1508"/>
              <a:chOff x="2412" y="2537"/>
              <a:chExt cx="6016" cy="1508"/>
            </a:xfrm>
          </p:grpSpPr>
          <p:sp>
            <p:nvSpPr>
              <p:cNvPr id="10272" name="Rectangle 5"/>
              <p:cNvSpPr>
                <a:spLocks noChangeArrowheads="1"/>
              </p:cNvSpPr>
              <p:nvPr/>
            </p:nvSpPr>
            <p:spPr bwMode="auto">
              <a:xfrm>
                <a:off x="2412" y="2537"/>
                <a:ext cx="1504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GB">
                    <a:latin typeface="Comic Sans MS" pitchFamily="66" charset="0"/>
                  </a:rPr>
                  <a:t>1</a:t>
                </a:r>
              </a:p>
            </p:txBody>
          </p:sp>
          <p:sp>
            <p:nvSpPr>
              <p:cNvPr id="10273" name="Rectangle 6"/>
              <p:cNvSpPr>
                <a:spLocks noChangeArrowheads="1"/>
              </p:cNvSpPr>
              <p:nvPr/>
            </p:nvSpPr>
            <p:spPr bwMode="auto">
              <a:xfrm>
                <a:off x="3916" y="2537"/>
                <a:ext cx="1505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274" name="Rectangle 7"/>
              <p:cNvSpPr>
                <a:spLocks noChangeArrowheads="1"/>
              </p:cNvSpPr>
              <p:nvPr/>
            </p:nvSpPr>
            <p:spPr bwMode="auto">
              <a:xfrm>
                <a:off x="5422" y="2540"/>
                <a:ext cx="1504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275" name="Rectangle 8"/>
              <p:cNvSpPr>
                <a:spLocks noChangeArrowheads="1"/>
              </p:cNvSpPr>
              <p:nvPr/>
            </p:nvSpPr>
            <p:spPr bwMode="auto">
              <a:xfrm>
                <a:off x="6924" y="2539"/>
                <a:ext cx="1504" cy="1504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algn="r"/>
                <a:r>
                  <a:rPr lang="en-GB">
                    <a:latin typeface="Comic Sans MS" pitchFamily="66" charset="0"/>
                  </a:rPr>
                  <a:t>4</a:t>
                </a:r>
              </a:p>
            </p:txBody>
          </p:sp>
        </p:grpSp>
        <p:grpSp>
          <p:nvGrpSpPr>
            <p:cNvPr id="10257" name="Group 9"/>
            <p:cNvGrpSpPr>
              <a:grpSpLocks/>
            </p:cNvGrpSpPr>
            <p:nvPr/>
          </p:nvGrpSpPr>
          <p:grpSpPr bwMode="auto">
            <a:xfrm>
              <a:off x="2412" y="4043"/>
              <a:ext cx="6016" cy="1505"/>
              <a:chOff x="2412" y="4043"/>
              <a:chExt cx="6016" cy="1505"/>
            </a:xfrm>
          </p:grpSpPr>
          <p:sp>
            <p:nvSpPr>
              <p:cNvPr id="10268" name="Rectangle 10"/>
              <p:cNvSpPr>
                <a:spLocks noChangeArrowheads="1"/>
              </p:cNvSpPr>
              <p:nvPr/>
            </p:nvSpPr>
            <p:spPr bwMode="auto">
              <a:xfrm>
                <a:off x="2412" y="4043"/>
                <a:ext cx="1504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  <a:p>
                <a:endParaRPr lang="en-GB"/>
              </a:p>
              <a:p>
                <a:endParaRPr lang="en-GB"/>
              </a:p>
              <a:p>
                <a:endParaRPr lang="en-GB"/>
              </a:p>
              <a:p>
                <a:r>
                  <a:rPr lang="en-GB">
                    <a:latin typeface="Comic Sans MS" pitchFamily="66" charset="0"/>
                  </a:rPr>
                  <a:t>8</a:t>
                </a:r>
              </a:p>
            </p:txBody>
          </p:sp>
          <p:sp>
            <p:nvSpPr>
              <p:cNvPr id="10269" name="Rectangle 11"/>
              <p:cNvSpPr>
                <a:spLocks noChangeArrowheads="1"/>
              </p:cNvSpPr>
              <p:nvPr/>
            </p:nvSpPr>
            <p:spPr bwMode="auto">
              <a:xfrm>
                <a:off x="3916" y="4043"/>
                <a:ext cx="1505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270" name="Rectangle 12"/>
              <p:cNvSpPr>
                <a:spLocks noChangeArrowheads="1"/>
              </p:cNvSpPr>
              <p:nvPr/>
            </p:nvSpPr>
            <p:spPr bwMode="auto">
              <a:xfrm>
                <a:off x="5422" y="4043"/>
                <a:ext cx="1504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271" name="Rectangle 13"/>
              <p:cNvSpPr>
                <a:spLocks noChangeArrowheads="1"/>
              </p:cNvSpPr>
              <p:nvPr/>
            </p:nvSpPr>
            <p:spPr bwMode="auto">
              <a:xfrm>
                <a:off x="6924" y="4044"/>
                <a:ext cx="1504" cy="1504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algn="r"/>
                <a:endParaRPr lang="en-GB"/>
              </a:p>
              <a:p>
                <a:pPr algn="r"/>
                <a:endParaRPr lang="en-GB"/>
              </a:p>
              <a:p>
                <a:pPr algn="r"/>
                <a:endParaRPr lang="en-GB"/>
              </a:p>
              <a:p>
                <a:pPr algn="r"/>
                <a:endParaRPr lang="en-GB"/>
              </a:p>
              <a:p>
                <a:pPr algn="r"/>
                <a:r>
                  <a:rPr lang="en-GB">
                    <a:latin typeface="Comic Sans MS" pitchFamily="66" charset="0"/>
                  </a:rPr>
                  <a:t>5</a:t>
                </a:r>
              </a:p>
            </p:txBody>
          </p:sp>
        </p:grpSp>
        <p:grpSp>
          <p:nvGrpSpPr>
            <p:cNvPr id="10258" name="Group 14"/>
            <p:cNvGrpSpPr>
              <a:grpSpLocks/>
            </p:cNvGrpSpPr>
            <p:nvPr/>
          </p:nvGrpSpPr>
          <p:grpSpPr bwMode="auto">
            <a:xfrm>
              <a:off x="2412" y="1038"/>
              <a:ext cx="6016" cy="1505"/>
              <a:chOff x="2412" y="1038"/>
              <a:chExt cx="6016" cy="1505"/>
            </a:xfrm>
          </p:grpSpPr>
          <p:sp>
            <p:nvSpPr>
              <p:cNvPr id="10264" name="Rectangle 15"/>
              <p:cNvSpPr>
                <a:spLocks noChangeArrowheads="1"/>
              </p:cNvSpPr>
              <p:nvPr/>
            </p:nvSpPr>
            <p:spPr bwMode="auto">
              <a:xfrm>
                <a:off x="2412" y="1038"/>
                <a:ext cx="1504" cy="1505"/>
              </a:xfrm>
              <a:prstGeom prst="rect">
                <a:avLst/>
              </a:prstGeom>
              <a:solidFill>
                <a:srgbClr val="FF000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265" name="Rectangle 16"/>
              <p:cNvSpPr>
                <a:spLocks noChangeArrowheads="1"/>
              </p:cNvSpPr>
              <p:nvPr/>
            </p:nvSpPr>
            <p:spPr bwMode="auto">
              <a:xfrm>
                <a:off x="3916" y="1038"/>
                <a:ext cx="1505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GB">
                    <a:latin typeface="Comic Sans MS" pitchFamily="66" charset="0"/>
                  </a:rPr>
                  <a:t>2</a:t>
                </a:r>
              </a:p>
              <a:p>
                <a:endParaRPr lang="en-GB"/>
              </a:p>
              <a:p>
                <a:r>
                  <a:rPr lang="en-GB"/>
                  <a:t>	</a:t>
                </a:r>
              </a:p>
              <a:p>
                <a:r>
                  <a:rPr lang="en-GB"/>
                  <a:t>         </a:t>
                </a:r>
                <a:endParaRPr lang="en-GB" sz="1400"/>
              </a:p>
            </p:txBody>
          </p:sp>
          <p:sp>
            <p:nvSpPr>
              <p:cNvPr id="10266" name="Rectangle 17"/>
              <p:cNvSpPr>
                <a:spLocks noChangeArrowheads="1"/>
              </p:cNvSpPr>
              <p:nvPr/>
            </p:nvSpPr>
            <p:spPr bwMode="auto">
              <a:xfrm>
                <a:off x="5420" y="1038"/>
                <a:ext cx="1504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algn="r"/>
                <a:r>
                  <a:rPr lang="en-GB">
                    <a:latin typeface="Comic Sans MS" pitchFamily="66" charset="0"/>
                  </a:rPr>
                  <a:t>3</a:t>
                </a:r>
              </a:p>
              <a:p>
                <a:pPr algn="r"/>
                <a:endParaRPr lang="en-GB"/>
              </a:p>
              <a:p>
                <a:pPr algn="r"/>
                <a:endParaRPr lang="en-GB" sz="1400"/>
              </a:p>
            </p:txBody>
          </p:sp>
          <p:sp>
            <p:nvSpPr>
              <p:cNvPr id="10267" name="Rectangle 18"/>
              <p:cNvSpPr>
                <a:spLocks noChangeArrowheads="1"/>
              </p:cNvSpPr>
              <p:nvPr/>
            </p:nvSpPr>
            <p:spPr bwMode="auto">
              <a:xfrm>
                <a:off x="6924" y="1038"/>
                <a:ext cx="1504" cy="1504"/>
              </a:xfrm>
              <a:prstGeom prst="rect">
                <a:avLst/>
              </a:prstGeom>
              <a:solidFill>
                <a:srgbClr val="FFFF0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0259" name="Group 19"/>
            <p:cNvGrpSpPr>
              <a:grpSpLocks/>
            </p:cNvGrpSpPr>
            <p:nvPr/>
          </p:nvGrpSpPr>
          <p:grpSpPr bwMode="auto">
            <a:xfrm>
              <a:off x="2412" y="5549"/>
              <a:ext cx="6016" cy="1505"/>
              <a:chOff x="2412" y="5549"/>
              <a:chExt cx="6016" cy="1505"/>
            </a:xfrm>
          </p:grpSpPr>
          <p:sp>
            <p:nvSpPr>
              <p:cNvPr id="10260" name="Rectangle 20"/>
              <p:cNvSpPr>
                <a:spLocks noChangeArrowheads="1"/>
              </p:cNvSpPr>
              <p:nvPr/>
            </p:nvSpPr>
            <p:spPr bwMode="auto">
              <a:xfrm>
                <a:off x="2412" y="5549"/>
                <a:ext cx="1504" cy="1505"/>
              </a:xfrm>
              <a:prstGeom prst="rect">
                <a:avLst/>
              </a:prstGeom>
              <a:solidFill>
                <a:srgbClr val="00B05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261" name="Rectangle 21"/>
              <p:cNvSpPr>
                <a:spLocks noChangeArrowheads="1"/>
              </p:cNvSpPr>
              <p:nvPr/>
            </p:nvSpPr>
            <p:spPr bwMode="auto">
              <a:xfrm>
                <a:off x="3916" y="5549"/>
                <a:ext cx="1505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  <a:p>
                <a:endParaRPr lang="en-GB"/>
              </a:p>
              <a:p>
                <a:endParaRPr lang="en-GB"/>
              </a:p>
              <a:p>
                <a:endParaRPr lang="en-GB"/>
              </a:p>
              <a:p>
                <a:r>
                  <a:rPr lang="en-GB">
                    <a:latin typeface="Comic Sans MS" pitchFamily="66" charset="0"/>
                  </a:rPr>
                  <a:t>7</a:t>
                </a:r>
              </a:p>
            </p:txBody>
          </p:sp>
          <p:sp>
            <p:nvSpPr>
              <p:cNvPr id="10262" name="Rectangle 22"/>
              <p:cNvSpPr>
                <a:spLocks noChangeArrowheads="1"/>
              </p:cNvSpPr>
              <p:nvPr/>
            </p:nvSpPr>
            <p:spPr bwMode="auto">
              <a:xfrm>
                <a:off x="5422" y="5549"/>
                <a:ext cx="1504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algn="r"/>
                <a:endParaRPr lang="en-GB"/>
              </a:p>
              <a:p>
                <a:pPr algn="r"/>
                <a:endParaRPr lang="en-GB"/>
              </a:p>
              <a:p>
                <a:pPr algn="r"/>
                <a:endParaRPr lang="en-GB"/>
              </a:p>
              <a:p>
                <a:pPr algn="r"/>
                <a:endParaRPr lang="en-GB"/>
              </a:p>
              <a:p>
                <a:pPr algn="r"/>
                <a:r>
                  <a:rPr lang="en-GB">
                    <a:latin typeface="Comic Sans MS" pitchFamily="66" charset="0"/>
                  </a:rPr>
                  <a:t>6</a:t>
                </a:r>
              </a:p>
            </p:txBody>
          </p:sp>
          <p:sp>
            <p:nvSpPr>
              <p:cNvPr id="10263" name="Rectangle 23"/>
              <p:cNvSpPr>
                <a:spLocks noChangeArrowheads="1"/>
              </p:cNvSpPr>
              <p:nvPr/>
            </p:nvSpPr>
            <p:spPr bwMode="auto">
              <a:xfrm>
                <a:off x="6924" y="5550"/>
                <a:ext cx="1504" cy="1504"/>
              </a:xfrm>
              <a:prstGeom prst="rect">
                <a:avLst/>
              </a:prstGeom>
              <a:solidFill>
                <a:srgbClr val="00B0F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10243" name="Rectangle 24"/>
          <p:cNvSpPr>
            <a:spLocks noChangeArrowheads="1"/>
          </p:cNvSpPr>
          <p:nvPr/>
        </p:nvSpPr>
        <p:spPr bwMode="auto">
          <a:xfrm rot="2700000">
            <a:off x="2444750" y="1208088"/>
            <a:ext cx="4268787" cy="42687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0244" name="TextBox 30"/>
          <p:cNvSpPr txBox="1">
            <a:spLocks noChangeArrowheads="1"/>
          </p:cNvSpPr>
          <p:nvPr/>
        </p:nvSpPr>
        <p:spPr bwMode="auto">
          <a:xfrm>
            <a:off x="1793875" y="765175"/>
            <a:ext cx="10604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>
                <a:latin typeface="Comic Sans MS" pitchFamily="66" charset="0"/>
              </a:rPr>
              <a:t>coch</a:t>
            </a:r>
          </a:p>
        </p:txBody>
      </p:sp>
      <p:sp>
        <p:nvSpPr>
          <p:cNvPr id="10245" name="TextBox 31"/>
          <p:cNvSpPr txBox="1">
            <a:spLocks noChangeArrowheads="1"/>
          </p:cNvSpPr>
          <p:nvPr/>
        </p:nvSpPr>
        <p:spPr bwMode="auto">
          <a:xfrm>
            <a:off x="6227763" y="765175"/>
            <a:ext cx="12779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>
                <a:latin typeface="Comic Sans MS" pitchFamily="66" charset="0"/>
              </a:rPr>
              <a:t>melyn</a:t>
            </a:r>
          </a:p>
        </p:txBody>
      </p:sp>
      <p:sp>
        <p:nvSpPr>
          <p:cNvPr id="10246" name="TextBox 32"/>
          <p:cNvSpPr txBox="1">
            <a:spLocks noChangeArrowheads="1"/>
          </p:cNvSpPr>
          <p:nvPr/>
        </p:nvSpPr>
        <p:spPr bwMode="auto">
          <a:xfrm>
            <a:off x="1547813" y="5300663"/>
            <a:ext cx="157480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>
                <a:latin typeface="Comic Sans MS" pitchFamily="66" charset="0"/>
              </a:rPr>
              <a:t>gwyrdd</a:t>
            </a:r>
          </a:p>
        </p:txBody>
      </p:sp>
      <p:sp>
        <p:nvSpPr>
          <p:cNvPr id="10247" name="TextBox 33"/>
          <p:cNvSpPr txBox="1">
            <a:spLocks noChangeArrowheads="1"/>
          </p:cNvSpPr>
          <p:nvPr/>
        </p:nvSpPr>
        <p:spPr bwMode="auto">
          <a:xfrm>
            <a:off x="6372225" y="5300663"/>
            <a:ext cx="93662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>
                <a:latin typeface="Comic Sans MS" pitchFamily="66" charset="0"/>
              </a:rPr>
              <a:t>glas</a:t>
            </a:r>
          </a:p>
        </p:txBody>
      </p:sp>
      <p:sp>
        <p:nvSpPr>
          <p:cNvPr id="10248" name="TextBox 34"/>
          <p:cNvSpPr txBox="1">
            <a:spLocks noChangeArrowheads="1"/>
          </p:cNvSpPr>
          <p:nvPr/>
        </p:nvSpPr>
        <p:spPr bwMode="auto">
          <a:xfrm>
            <a:off x="3309938" y="1322388"/>
            <a:ext cx="12160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r"/>
            <a:r>
              <a:rPr lang="en-GB" sz="1400">
                <a:latin typeface="Comic Sans MS" pitchFamily="66" charset="0"/>
              </a:rPr>
              <a:t>Beth ydy </a:t>
            </a:r>
          </a:p>
          <a:p>
            <a:pPr algn="r"/>
            <a:r>
              <a:rPr lang="en-GB" sz="1400">
                <a:latin typeface="Comic Sans MS" pitchFamily="66" charset="0"/>
              </a:rPr>
              <a:t>teitl y llyfr?</a:t>
            </a:r>
          </a:p>
        </p:txBody>
      </p:sp>
      <p:sp>
        <p:nvSpPr>
          <p:cNvPr id="10249" name="TextBox 35"/>
          <p:cNvSpPr txBox="1">
            <a:spLocks noChangeArrowheads="1"/>
          </p:cNvSpPr>
          <p:nvPr/>
        </p:nvSpPr>
        <p:spPr bwMode="auto">
          <a:xfrm>
            <a:off x="4595813" y="1322388"/>
            <a:ext cx="11049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>
                <a:latin typeface="Comic Sans MS" pitchFamily="66" charset="0"/>
              </a:rPr>
              <a:t>Ydy Nici’n </a:t>
            </a:r>
          </a:p>
          <a:p>
            <a:r>
              <a:rPr lang="en-GB" sz="1400">
                <a:latin typeface="Comic Sans MS" pitchFamily="66" charset="0"/>
              </a:rPr>
              <a:t>hoffi hoci?</a:t>
            </a:r>
          </a:p>
        </p:txBody>
      </p:sp>
      <p:sp>
        <p:nvSpPr>
          <p:cNvPr id="10250" name="TextBox 36"/>
          <p:cNvSpPr txBox="1">
            <a:spLocks noChangeArrowheads="1"/>
          </p:cNvSpPr>
          <p:nvPr/>
        </p:nvSpPr>
        <p:spPr bwMode="auto">
          <a:xfrm>
            <a:off x="4572000" y="4868863"/>
            <a:ext cx="1524000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00">
                <a:latin typeface="Comic Sans MS" pitchFamily="66" charset="0"/>
              </a:rPr>
              <a:t>Wyt ti wedi mwynhau’r </a:t>
            </a:r>
          </a:p>
          <a:p>
            <a:r>
              <a:rPr lang="en-GB" sz="1400">
                <a:latin typeface="Comic Sans MS" pitchFamily="66" charset="0"/>
              </a:rPr>
              <a:t>stori?</a:t>
            </a:r>
          </a:p>
        </p:txBody>
      </p:sp>
      <p:sp>
        <p:nvSpPr>
          <p:cNvPr id="10251" name="TextBox 37"/>
          <p:cNvSpPr txBox="1">
            <a:spLocks noChangeArrowheads="1"/>
          </p:cNvSpPr>
          <p:nvPr/>
        </p:nvSpPr>
        <p:spPr bwMode="auto">
          <a:xfrm>
            <a:off x="1547813" y="2617788"/>
            <a:ext cx="1524000" cy="73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en-GB" sz="1400">
                <a:latin typeface="Comic Sans MS" pitchFamily="66" charset="0"/>
              </a:rPr>
              <a:t>Pwy </a:t>
            </a:r>
          </a:p>
          <a:p>
            <a:pPr algn="r"/>
            <a:r>
              <a:rPr lang="en-GB" sz="1400">
                <a:latin typeface="Comic Sans MS" pitchFamily="66" charset="0"/>
              </a:rPr>
              <a:t>ydy partner Cris?</a:t>
            </a:r>
          </a:p>
        </p:txBody>
      </p:sp>
      <p:sp>
        <p:nvSpPr>
          <p:cNvPr id="10252" name="TextBox 38"/>
          <p:cNvSpPr txBox="1">
            <a:spLocks noChangeArrowheads="1"/>
          </p:cNvSpPr>
          <p:nvPr/>
        </p:nvSpPr>
        <p:spPr bwMode="auto">
          <a:xfrm>
            <a:off x="6011863" y="3357563"/>
            <a:ext cx="1525587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00">
                <a:latin typeface="Comic Sans MS" pitchFamily="66" charset="0"/>
              </a:rPr>
              <a:t>Beth ydy sgôr </a:t>
            </a:r>
          </a:p>
          <a:p>
            <a:r>
              <a:rPr lang="en-GB" sz="1400">
                <a:latin typeface="Comic Sans MS" pitchFamily="66" charset="0"/>
              </a:rPr>
              <a:t>y gêm bêl-</a:t>
            </a:r>
          </a:p>
          <a:p>
            <a:r>
              <a:rPr lang="en-GB" sz="1400">
                <a:latin typeface="Comic Sans MS" pitchFamily="66" charset="0"/>
              </a:rPr>
              <a:t>droed?</a:t>
            </a:r>
          </a:p>
        </p:txBody>
      </p:sp>
      <p:sp>
        <p:nvSpPr>
          <p:cNvPr id="10253" name="TextBox 37"/>
          <p:cNvSpPr txBox="1">
            <a:spLocks noChangeArrowheads="1"/>
          </p:cNvSpPr>
          <p:nvPr/>
        </p:nvSpPr>
        <p:spPr bwMode="auto">
          <a:xfrm>
            <a:off x="3059113" y="4851400"/>
            <a:ext cx="1524000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en-GB" sz="1400">
                <a:latin typeface="Comic Sans MS" pitchFamily="66" charset="0"/>
              </a:rPr>
              <a:t>Beth mae Cris</a:t>
            </a:r>
          </a:p>
          <a:p>
            <a:pPr algn="r"/>
            <a:r>
              <a:rPr lang="en-GB" sz="1400">
                <a:latin typeface="Comic Sans MS" pitchFamily="66" charset="0"/>
              </a:rPr>
              <a:t>yn meddwl</a:t>
            </a:r>
          </a:p>
          <a:p>
            <a:pPr algn="r"/>
            <a:r>
              <a:rPr lang="en-GB" sz="1400">
                <a:latin typeface="Comic Sans MS" pitchFamily="66" charset="0"/>
              </a:rPr>
              <a:t>o hoci?</a:t>
            </a:r>
          </a:p>
        </p:txBody>
      </p:sp>
      <p:sp>
        <p:nvSpPr>
          <p:cNvPr id="10254" name="TextBox 37"/>
          <p:cNvSpPr txBox="1">
            <a:spLocks noChangeArrowheads="1"/>
          </p:cNvSpPr>
          <p:nvPr/>
        </p:nvSpPr>
        <p:spPr bwMode="auto">
          <a:xfrm>
            <a:off x="1547813" y="3357563"/>
            <a:ext cx="1524000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en-GB" sz="1400">
                <a:latin typeface="Comic Sans MS" pitchFamily="66" charset="0"/>
              </a:rPr>
              <a:t>Ydy Robert</a:t>
            </a:r>
          </a:p>
          <a:p>
            <a:pPr algn="r"/>
            <a:r>
              <a:rPr lang="en-GB" sz="1400">
                <a:latin typeface="Comic Sans MS" pitchFamily="66" charset="0"/>
              </a:rPr>
              <a:t>yn y</a:t>
            </a:r>
          </a:p>
          <a:p>
            <a:pPr algn="r"/>
            <a:r>
              <a:rPr lang="en-GB" sz="1400">
                <a:latin typeface="Comic Sans MS" pitchFamily="66" charset="0"/>
              </a:rPr>
              <a:t>caffi?</a:t>
            </a:r>
          </a:p>
        </p:txBody>
      </p:sp>
      <p:sp>
        <p:nvSpPr>
          <p:cNvPr id="10255" name="TextBox 35"/>
          <p:cNvSpPr txBox="1">
            <a:spLocks noChangeArrowheads="1"/>
          </p:cNvSpPr>
          <p:nvPr/>
        </p:nvSpPr>
        <p:spPr bwMode="auto">
          <a:xfrm>
            <a:off x="6059488" y="2781300"/>
            <a:ext cx="13477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>
                <a:latin typeface="Comic Sans MS" pitchFamily="66" charset="0"/>
              </a:rPr>
              <a:t>Pwy ydy </a:t>
            </a:r>
          </a:p>
          <a:p>
            <a:r>
              <a:rPr lang="en-GB" sz="1400">
                <a:latin typeface="Comic Sans MS" pitchFamily="66" charset="0"/>
              </a:rPr>
              <a:t>awdur y llyfr?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66" name="Group 3"/>
          <p:cNvGrpSpPr>
            <a:grpSpLocks/>
          </p:cNvGrpSpPr>
          <p:nvPr/>
        </p:nvGrpSpPr>
        <p:grpSpPr bwMode="auto">
          <a:xfrm>
            <a:off x="1547813" y="315913"/>
            <a:ext cx="6048375" cy="6049962"/>
            <a:chOff x="2412" y="1038"/>
            <a:chExt cx="6016" cy="6016"/>
          </a:xfrm>
        </p:grpSpPr>
        <p:grpSp>
          <p:nvGrpSpPr>
            <p:cNvPr id="11272" name="Group 4"/>
            <p:cNvGrpSpPr>
              <a:grpSpLocks/>
            </p:cNvGrpSpPr>
            <p:nvPr/>
          </p:nvGrpSpPr>
          <p:grpSpPr bwMode="auto">
            <a:xfrm>
              <a:off x="2412" y="2537"/>
              <a:ext cx="6016" cy="1508"/>
              <a:chOff x="2412" y="2537"/>
              <a:chExt cx="6016" cy="1508"/>
            </a:xfrm>
          </p:grpSpPr>
          <p:sp>
            <p:nvSpPr>
              <p:cNvPr id="11288" name="Rectangle 5"/>
              <p:cNvSpPr>
                <a:spLocks noChangeArrowheads="1"/>
              </p:cNvSpPr>
              <p:nvPr/>
            </p:nvSpPr>
            <p:spPr bwMode="auto">
              <a:xfrm>
                <a:off x="2412" y="2537"/>
                <a:ext cx="1504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GB">
                    <a:latin typeface="Comic Sans MS" pitchFamily="66" charset="0"/>
                  </a:rPr>
                  <a:t>1</a:t>
                </a:r>
              </a:p>
            </p:txBody>
          </p:sp>
          <p:sp>
            <p:nvSpPr>
              <p:cNvPr id="11289" name="Rectangle 6"/>
              <p:cNvSpPr>
                <a:spLocks noChangeArrowheads="1"/>
              </p:cNvSpPr>
              <p:nvPr/>
            </p:nvSpPr>
            <p:spPr bwMode="auto">
              <a:xfrm>
                <a:off x="3916" y="2537"/>
                <a:ext cx="1505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1290" name="Rectangle 7"/>
              <p:cNvSpPr>
                <a:spLocks noChangeArrowheads="1"/>
              </p:cNvSpPr>
              <p:nvPr/>
            </p:nvSpPr>
            <p:spPr bwMode="auto">
              <a:xfrm>
                <a:off x="5422" y="2540"/>
                <a:ext cx="1504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1291" name="Rectangle 8"/>
              <p:cNvSpPr>
                <a:spLocks noChangeArrowheads="1"/>
              </p:cNvSpPr>
              <p:nvPr/>
            </p:nvSpPr>
            <p:spPr bwMode="auto">
              <a:xfrm>
                <a:off x="6924" y="2539"/>
                <a:ext cx="1504" cy="1504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algn="r"/>
                <a:r>
                  <a:rPr lang="en-GB">
                    <a:latin typeface="Comic Sans MS" pitchFamily="66" charset="0"/>
                  </a:rPr>
                  <a:t>4</a:t>
                </a:r>
              </a:p>
            </p:txBody>
          </p:sp>
        </p:grpSp>
        <p:grpSp>
          <p:nvGrpSpPr>
            <p:cNvPr id="11273" name="Group 9"/>
            <p:cNvGrpSpPr>
              <a:grpSpLocks/>
            </p:cNvGrpSpPr>
            <p:nvPr/>
          </p:nvGrpSpPr>
          <p:grpSpPr bwMode="auto">
            <a:xfrm>
              <a:off x="2412" y="4043"/>
              <a:ext cx="6016" cy="1505"/>
              <a:chOff x="2412" y="4043"/>
              <a:chExt cx="6016" cy="1505"/>
            </a:xfrm>
          </p:grpSpPr>
          <p:sp>
            <p:nvSpPr>
              <p:cNvPr id="11284" name="Rectangle 10"/>
              <p:cNvSpPr>
                <a:spLocks noChangeArrowheads="1"/>
              </p:cNvSpPr>
              <p:nvPr/>
            </p:nvSpPr>
            <p:spPr bwMode="auto">
              <a:xfrm>
                <a:off x="2412" y="4043"/>
                <a:ext cx="1504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  <a:p>
                <a:endParaRPr lang="en-GB"/>
              </a:p>
              <a:p>
                <a:endParaRPr lang="en-GB"/>
              </a:p>
              <a:p>
                <a:endParaRPr lang="en-GB"/>
              </a:p>
              <a:p>
                <a:r>
                  <a:rPr lang="en-GB">
                    <a:latin typeface="Comic Sans MS" pitchFamily="66" charset="0"/>
                  </a:rPr>
                  <a:t>8</a:t>
                </a:r>
              </a:p>
            </p:txBody>
          </p:sp>
          <p:sp>
            <p:nvSpPr>
              <p:cNvPr id="11285" name="Rectangle 11"/>
              <p:cNvSpPr>
                <a:spLocks noChangeArrowheads="1"/>
              </p:cNvSpPr>
              <p:nvPr/>
            </p:nvSpPr>
            <p:spPr bwMode="auto">
              <a:xfrm>
                <a:off x="3916" y="4043"/>
                <a:ext cx="1505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1286" name="Rectangle 12"/>
              <p:cNvSpPr>
                <a:spLocks noChangeArrowheads="1"/>
              </p:cNvSpPr>
              <p:nvPr/>
            </p:nvSpPr>
            <p:spPr bwMode="auto">
              <a:xfrm>
                <a:off x="5422" y="4043"/>
                <a:ext cx="1504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1287" name="Rectangle 13"/>
              <p:cNvSpPr>
                <a:spLocks noChangeArrowheads="1"/>
              </p:cNvSpPr>
              <p:nvPr/>
            </p:nvSpPr>
            <p:spPr bwMode="auto">
              <a:xfrm>
                <a:off x="6924" y="4044"/>
                <a:ext cx="1504" cy="1504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algn="r"/>
                <a:endParaRPr lang="en-GB"/>
              </a:p>
              <a:p>
                <a:pPr algn="r"/>
                <a:endParaRPr lang="en-GB"/>
              </a:p>
              <a:p>
                <a:pPr algn="r"/>
                <a:endParaRPr lang="en-GB"/>
              </a:p>
              <a:p>
                <a:pPr algn="r"/>
                <a:endParaRPr lang="en-GB"/>
              </a:p>
              <a:p>
                <a:pPr algn="r"/>
                <a:r>
                  <a:rPr lang="en-GB">
                    <a:latin typeface="Comic Sans MS" pitchFamily="66" charset="0"/>
                  </a:rPr>
                  <a:t>5</a:t>
                </a:r>
              </a:p>
            </p:txBody>
          </p:sp>
        </p:grpSp>
        <p:grpSp>
          <p:nvGrpSpPr>
            <p:cNvPr id="11274" name="Group 14"/>
            <p:cNvGrpSpPr>
              <a:grpSpLocks/>
            </p:cNvGrpSpPr>
            <p:nvPr/>
          </p:nvGrpSpPr>
          <p:grpSpPr bwMode="auto">
            <a:xfrm>
              <a:off x="2412" y="1038"/>
              <a:ext cx="6016" cy="1505"/>
              <a:chOff x="2412" y="1038"/>
              <a:chExt cx="6016" cy="1505"/>
            </a:xfrm>
          </p:grpSpPr>
          <p:sp>
            <p:nvSpPr>
              <p:cNvPr id="11280" name="Rectangle 15"/>
              <p:cNvSpPr>
                <a:spLocks noChangeArrowheads="1"/>
              </p:cNvSpPr>
              <p:nvPr/>
            </p:nvSpPr>
            <p:spPr bwMode="auto">
              <a:xfrm>
                <a:off x="2412" y="1038"/>
                <a:ext cx="1504" cy="1505"/>
              </a:xfrm>
              <a:prstGeom prst="rect">
                <a:avLst/>
              </a:prstGeom>
              <a:solidFill>
                <a:srgbClr val="FF000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1281" name="Rectangle 16"/>
              <p:cNvSpPr>
                <a:spLocks noChangeArrowheads="1"/>
              </p:cNvSpPr>
              <p:nvPr/>
            </p:nvSpPr>
            <p:spPr bwMode="auto">
              <a:xfrm>
                <a:off x="3916" y="1038"/>
                <a:ext cx="1505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GB">
                    <a:latin typeface="Comic Sans MS" pitchFamily="66" charset="0"/>
                  </a:rPr>
                  <a:t>2</a:t>
                </a:r>
              </a:p>
              <a:p>
                <a:endParaRPr lang="en-GB"/>
              </a:p>
              <a:p>
                <a:r>
                  <a:rPr lang="en-GB"/>
                  <a:t>	</a:t>
                </a:r>
              </a:p>
              <a:p>
                <a:r>
                  <a:rPr lang="en-GB"/>
                  <a:t>         </a:t>
                </a:r>
                <a:endParaRPr lang="en-GB" sz="1400"/>
              </a:p>
            </p:txBody>
          </p:sp>
          <p:sp>
            <p:nvSpPr>
              <p:cNvPr id="11282" name="Rectangle 17"/>
              <p:cNvSpPr>
                <a:spLocks noChangeArrowheads="1"/>
              </p:cNvSpPr>
              <p:nvPr/>
            </p:nvSpPr>
            <p:spPr bwMode="auto">
              <a:xfrm>
                <a:off x="5420" y="1038"/>
                <a:ext cx="1504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algn="r"/>
                <a:r>
                  <a:rPr lang="en-GB">
                    <a:latin typeface="Comic Sans MS" pitchFamily="66" charset="0"/>
                  </a:rPr>
                  <a:t>3</a:t>
                </a:r>
              </a:p>
              <a:p>
                <a:pPr algn="r"/>
                <a:endParaRPr lang="en-GB"/>
              </a:p>
              <a:p>
                <a:pPr algn="r"/>
                <a:endParaRPr lang="en-GB" sz="1400"/>
              </a:p>
            </p:txBody>
          </p:sp>
          <p:sp>
            <p:nvSpPr>
              <p:cNvPr id="11283" name="Rectangle 18"/>
              <p:cNvSpPr>
                <a:spLocks noChangeArrowheads="1"/>
              </p:cNvSpPr>
              <p:nvPr/>
            </p:nvSpPr>
            <p:spPr bwMode="auto">
              <a:xfrm>
                <a:off x="6924" y="1038"/>
                <a:ext cx="1504" cy="1504"/>
              </a:xfrm>
              <a:prstGeom prst="rect">
                <a:avLst/>
              </a:prstGeom>
              <a:solidFill>
                <a:srgbClr val="FFFF0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1275" name="Group 19"/>
            <p:cNvGrpSpPr>
              <a:grpSpLocks/>
            </p:cNvGrpSpPr>
            <p:nvPr/>
          </p:nvGrpSpPr>
          <p:grpSpPr bwMode="auto">
            <a:xfrm>
              <a:off x="2412" y="5549"/>
              <a:ext cx="6016" cy="1505"/>
              <a:chOff x="2412" y="5549"/>
              <a:chExt cx="6016" cy="1505"/>
            </a:xfrm>
          </p:grpSpPr>
          <p:sp>
            <p:nvSpPr>
              <p:cNvPr id="11276" name="Rectangle 20"/>
              <p:cNvSpPr>
                <a:spLocks noChangeArrowheads="1"/>
              </p:cNvSpPr>
              <p:nvPr/>
            </p:nvSpPr>
            <p:spPr bwMode="auto">
              <a:xfrm>
                <a:off x="2412" y="5549"/>
                <a:ext cx="1504" cy="1505"/>
              </a:xfrm>
              <a:prstGeom prst="rect">
                <a:avLst/>
              </a:prstGeom>
              <a:solidFill>
                <a:srgbClr val="00B05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1277" name="Rectangle 21"/>
              <p:cNvSpPr>
                <a:spLocks noChangeArrowheads="1"/>
              </p:cNvSpPr>
              <p:nvPr/>
            </p:nvSpPr>
            <p:spPr bwMode="auto">
              <a:xfrm>
                <a:off x="3916" y="5549"/>
                <a:ext cx="1505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  <a:p>
                <a:endParaRPr lang="en-GB"/>
              </a:p>
              <a:p>
                <a:endParaRPr lang="en-GB"/>
              </a:p>
              <a:p>
                <a:endParaRPr lang="en-GB"/>
              </a:p>
              <a:p>
                <a:r>
                  <a:rPr lang="en-GB">
                    <a:latin typeface="Comic Sans MS" pitchFamily="66" charset="0"/>
                  </a:rPr>
                  <a:t>7</a:t>
                </a:r>
              </a:p>
            </p:txBody>
          </p:sp>
          <p:sp>
            <p:nvSpPr>
              <p:cNvPr id="11278" name="Rectangle 22"/>
              <p:cNvSpPr>
                <a:spLocks noChangeArrowheads="1"/>
              </p:cNvSpPr>
              <p:nvPr/>
            </p:nvSpPr>
            <p:spPr bwMode="auto">
              <a:xfrm>
                <a:off x="5422" y="5549"/>
                <a:ext cx="1504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algn="r"/>
                <a:endParaRPr lang="en-GB"/>
              </a:p>
              <a:p>
                <a:pPr algn="r"/>
                <a:endParaRPr lang="en-GB"/>
              </a:p>
              <a:p>
                <a:pPr algn="r"/>
                <a:endParaRPr lang="en-GB"/>
              </a:p>
              <a:p>
                <a:pPr algn="r"/>
                <a:endParaRPr lang="en-GB"/>
              </a:p>
              <a:p>
                <a:pPr algn="r"/>
                <a:r>
                  <a:rPr lang="en-GB">
                    <a:latin typeface="Comic Sans MS" pitchFamily="66" charset="0"/>
                  </a:rPr>
                  <a:t>6</a:t>
                </a:r>
              </a:p>
            </p:txBody>
          </p:sp>
          <p:sp>
            <p:nvSpPr>
              <p:cNvPr id="11279" name="Rectangle 23"/>
              <p:cNvSpPr>
                <a:spLocks noChangeArrowheads="1"/>
              </p:cNvSpPr>
              <p:nvPr/>
            </p:nvSpPr>
            <p:spPr bwMode="auto">
              <a:xfrm>
                <a:off x="6924" y="5550"/>
                <a:ext cx="1504" cy="1504"/>
              </a:xfrm>
              <a:prstGeom prst="rect">
                <a:avLst/>
              </a:prstGeom>
              <a:solidFill>
                <a:srgbClr val="00B0F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11267" name="Rectangle 24"/>
          <p:cNvSpPr>
            <a:spLocks noChangeArrowheads="1"/>
          </p:cNvSpPr>
          <p:nvPr/>
        </p:nvSpPr>
        <p:spPr bwMode="auto">
          <a:xfrm rot="2700000">
            <a:off x="2444750" y="1208088"/>
            <a:ext cx="4268787" cy="42687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1268" name="TextBox 30"/>
          <p:cNvSpPr txBox="1">
            <a:spLocks noChangeArrowheads="1"/>
          </p:cNvSpPr>
          <p:nvPr/>
        </p:nvSpPr>
        <p:spPr bwMode="auto">
          <a:xfrm>
            <a:off x="1793875" y="765175"/>
            <a:ext cx="10604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>
                <a:latin typeface="Comic Sans MS" pitchFamily="66" charset="0"/>
              </a:rPr>
              <a:t>coch</a:t>
            </a:r>
          </a:p>
        </p:txBody>
      </p:sp>
      <p:sp>
        <p:nvSpPr>
          <p:cNvPr id="11269" name="TextBox 31"/>
          <p:cNvSpPr txBox="1">
            <a:spLocks noChangeArrowheads="1"/>
          </p:cNvSpPr>
          <p:nvPr/>
        </p:nvSpPr>
        <p:spPr bwMode="auto">
          <a:xfrm>
            <a:off x="6227763" y="765175"/>
            <a:ext cx="12779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>
                <a:latin typeface="Comic Sans MS" pitchFamily="66" charset="0"/>
              </a:rPr>
              <a:t>melyn</a:t>
            </a:r>
          </a:p>
        </p:txBody>
      </p:sp>
      <p:sp>
        <p:nvSpPr>
          <p:cNvPr id="11270" name="TextBox 32"/>
          <p:cNvSpPr txBox="1">
            <a:spLocks noChangeArrowheads="1"/>
          </p:cNvSpPr>
          <p:nvPr/>
        </p:nvSpPr>
        <p:spPr bwMode="auto">
          <a:xfrm>
            <a:off x="1547813" y="5300663"/>
            <a:ext cx="157480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>
                <a:latin typeface="Comic Sans MS" pitchFamily="66" charset="0"/>
              </a:rPr>
              <a:t>gwyrdd</a:t>
            </a:r>
          </a:p>
        </p:txBody>
      </p:sp>
      <p:sp>
        <p:nvSpPr>
          <p:cNvPr id="11271" name="TextBox 33"/>
          <p:cNvSpPr txBox="1">
            <a:spLocks noChangeArrowheads="1"/>
          </p:cNvSpPr>
          <p:nvPr/>
        </p:nvSpPr>
        <p:spPr bwMode="auto">
          <a:xfrm>
            <a:off x="6372225" y="5300663"/>
            <a:ext cx="93662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>
                <a:latin typeface="Comic Sans MS" pitchFamily="66" charset="0"/>
              </a:rPr>
              <a:t>glas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20"/>
          <p:cNvSpPr>
            <a:spLocks noChangeArrowheads="1"/>
          </p:cNvSpPr>
          <p:nvPr/>
        </p:nvSpPr>
        <p:spPr bwMode="auto">
          <a:xfrm>
            <a:off x="92075" y="6342063"/>
            <a:ext cx="8936038" cy="484187"/>
          </a:xfrm>
          <a:prstGeom prst="rect">
            <a:avLst/>
          </a:prstGeom>
          <a:solidFill>
            <a:srgbClr val="0099FF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 altLang="en-US"/>
          </a:p>
        </p:txBody>
      </p:sp>
      <p:sp>
        <p:nvSpPr>
          <p:cNvPr id="2" name="Rectangle 35"/>
          <p:cNvSpPr>
            <a:spLocks noChangeArrowheads="1"/>
          </p:cNvSpPr>
          <p:nvPr/>
        </p:nvSpPr>
        <p:spPr bwMode="auto">
          <a:xfrm>
            <a:off x="3617913" y="109538"/>
            <a:ext cx="3997325" cy="893762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 altLang="en-US"/>
          </a:p>
        </p:txBody>
      </p:sp>
      <p:sp>
        <p:nvSpPr>
          <p:cNvPr id="3" name="AutoShape 19"/>
          <p:cNvSpPr>
            <a:spLocks noChangeArrowheads="1"/>
          </p:cNvSpPr>
          <p:nvPr/>
        </p:nvSpPr>
        <p:spPr bwMode="auto">
          <a:xfrm>
            <a:off x="177800" y="0"/>
            <a:ext cx="3025775" cy="1152525"/>
          </a:xfrm>
          <a:prstGeom prst="wedgeEllipseCallout">
            <a:avLst>
              <a:gd name="adj1" fmla="val -52216"/>
              <a:gd name="adj2" fmla="val 55931"/>
            </a:avLst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/>
          </a:extLst>
        </p:spPr>
        <p:txBody>
          <a:bodyPr/>
          <a:lstStyle/>
          <a:p>
            <a:pPr algn="ctr" eaLnBrk="1" hangingPunct="1">
              <a:defRPr/>
            </a:pPr>
            <a:r>
              <a:rPr lang="en-GB" altLang="en-US" sz="1400" b="1" dirty="0">
                <a:latin typeface="Comic Sans MS" panose="030F0702030302020204" pitchFamily="66" charset="0"/>
                <a:cs typeface="Arial" panose="020B0604020202020204" pitchFamily="34" charset="0"/>
              </a:rPr>
              <a:t>Beth </a:t>
            </a:r>
            <a:r>
              <a:rPr lang="en-GB" altLang="en-US" sz="1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ddarllenaist</a:t>
            </a:r>
            <a:r>
              <a:rPr lang="en-GB" altLang="en-US" sz="14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altLang="en-US" sz="1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ti</a:t>
            </a:r>
            <a:r>
              <a:rPr lang="en-GB" altLang="en-US" sz="1400" b="1" dirty="0"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  <a:r>
              <a:rPr lang="en-GB" altLang="en-US" sz="1400" b="1" i="1" dirty="0">
                <a:solidFill>
                  <a:srgbClr val="FF330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</a:p>
          <a:p>
            <a:pPr algn="ctr" eaLnBrk="1" hangingPunct="1">
              <a:defRPr/>
            </a:pPr>
            <a:r>
              <a:rPr lang="en-GB" altLang="en-US" sz="1400" b="1" i="1" dirty="0">
                <a:solidFill>
                  <a:srgbClr val="FF330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What did you read?</a:t>
            </a:r>
          </a:p>
          <a:p>
            <a:pPr algn="ctr" eaLnBrk="1" hangingPunct="1">
              <a:defRPr/>
            </a:pPr>
            <a:r>
              <a:rPr lang="en-GB" altLang="en-US" sz="1400" b="1" dirty="0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Darllenais </a:t>
            </a:r>
            <a:r>
              <a:rPr lang="en-GB" altLang="en-US" sz="1400" b="1" dirty="0" err="1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GB" altLang="en-US" sz="1400" b="1" dirty="0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...</a:t>
            </a:r>
          </a:p>
          <a:p>
            <a:pPr algn="ctr" eaLnBrk="1" hangingPunct="1">
              <a:defRPr/>
            </a:pPr>
            <a:endParaRPr lang="en-GB" altLang="en-US" sz="1200" b="1" dirty="0">
              <a:solidFill>
                <a:schemeClr val="accent6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4" name="Text Box 34"/>
          <p:cNvSpPr txBox="1">
            <a:spLocks noChangeArrowheads="1"/>
          </p:cNvSpPr>
          <p:nvPr/>
        </p:nvSpPr>
        <p:spPr bwMode="auto">
          <a:xfrm>
            <a:off x="3578225" y="120650"/>
            <a:ext cx="3857625" cy="831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GB" altLang="en-US" sz="1200" b="1" dirty="0">
                <a:latin typeface="Comic Sans MS" panose="030F0702030302020204" pitchFamily="66" charset="0"/>
                <a:cs typeface="Arial" panose="020B0604020202020204" pitchFamily="34" charset="0"/>
              </a:rPr>
              <a:t>Beth </a:t>
            </a:r>
            <a:r>
              <a:rPr lang="en-GB" altLang="en-US" sz="12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wyt</a:t>
            </a:r>
            <a:r>
              <a:rPr lang="en-GB" altLang="en-US" sz="12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altLang="en-US" sz="12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ti’n</a:t>
            </a:r>
            <a:r>
              <a:rPr lang="en-GB" altLang="en-US" sz="12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altLang="en-US" sz="12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feddwl</a:t>
            </a:r>
            <a:r>
              <a:rPr lang="en-GB" altLang="en-US" sz="12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altLang="en-US" sz="12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o’r</a:t>
            </a:r>
            <a:r>
              <a:rPr lang="en-GB" altLang="en-US" sz="12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altLang="en-US" sz="12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stori</a:t>
            </a:r>
            <a:r>
              <a:rPr lang="en-GB" altLang="en-US" sz="1200" b="1" dirty="0">
                <a:latin typeface="Comic Sans MS" panose="030F0702030302020204" pitchFamily="66" charset="0"/>
                <a:cs typeface="Arial" panose="020B0604020202020204" pitchFamily="34" charset="0"/>
              </a:rPr>
              <a:t>? </a:t>
            </a:r>
          </a:p>
          <a:p>
            <a:pPr eaLnBrk="1" hangingPunct="1">
              <a:spcBef>
                <a:spcPct val="50000"/>
              </a:spcBef>
              <a:defRPr/>
            </a:pPr>
            <a:r>
              <a:rPr lang="en-GB" altLang="en-US" sz="1200" b="1" i="1" dirty="0">
                <a:solidFill>
                  <a:srgbClr val="FF000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What do you think of the story?</a:t>
            </a:r>
          </a:p>
          <a:p>
            <a:pPr eaLnBrk="1" hangingPunct="1">
              <a:spcBef>
                <a:spcPct val="50000"/>
              </a:spcBef>
              <a:defRPr/>
            </a:pPr>
            <a:r>
              <a:rPr lang="en-GB" altLang="en-US" sz="1200" b="1" dirty="0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 </a:t>
            </a:r>
            <a:r>
              <a:rPr lang="en-GB" altLang="en-US" sz="1200" b="1" dirty="0" err="1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fy</a:t>
            </a:r>
            <a:r>
              <a:rPr lang="en-GB" altLang="en-US" sz="1200" b="1" dirty="0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altLang="en-US" sz="1200" b="1" dirty="0" err="1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marn</a:t>
            </a:r>
            <a:r>
              <a:rPr lang="en-GB" altLang="en-US" sz="1200" b="1" dirty="0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altLang="en-US" sz="1200" b="1" dirty="0" err="1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GB" altLang="en-US" sz="1200" b="1" dirty="0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GB" altLang="en-US" sz="1200" b="1" dirty="0" err="1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mae’r</a:t>
            </a:r>
            <a:r>
              <a:rPr lang="en-GB" altLang="en-US" sz="1200" b="1" dirty="0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altLang="en-US" sz="1200" b="1" dirty="0" err="1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stori</a:t>
            </a:r>
            <a:r>
              <a:rPr lang="en-GB" altLang="en-US" sz="1200" b="1" dirty="0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altLang="en-US" sz="1200" b="1" dirty="0" err="1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altLang="en-US" sz="1200" b="1" dirty="0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altLang="en-US" sz="1200" b="1" u="sng" dirty="0" err="1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gyffrous</a:t>
            </a:r>
            <a:endParaRPr lang="en-GB" altLang="en-US" sz="1200" b="1" u="sng" dirty="0">
              <a:solidFill>
                <a:schemeClr val="accent6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5" name="WordArt 23"/>
          <p:cNvSpPr>
            <a:spLocks noChangeArrowheads="1" noChangeShapeType="1" noTextEdit="1"/>
          </p:cNvSpPr>
          <p:nvPr/>
        </p:nvSpPr>
        <p:spPr bwMode="auto">
          <a:xfrm>
            <a:off x="7989888" y="228600"/>
            <a:ext cx="731837" cy="4635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Comic Sans MS"/>
              </a:rPr>
              <a:t>Pam?</a:t>
            </a:r>
          </a:p>
        </p:txBody>
      </p:sp>
      <p:sp>
        <p:nvSpPr>
          <p:cNvPr id="6" name="Text Box 19"/>
          <p:cNvSpPr txBox="1">
            <a:spLocks noChangeArrowheads="1"/>
          </p:cNvSpPr>
          <p:nvPr/>
        </p:nvSpPr>
        <p:spPr bwMode="auto">
          <a:xfrm>
            <a:off x="4297363" y="1063625"/>
            <a:ext cx="3563937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yn bril/grêt/wîced/cŵl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yn ddoniol-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it’s</a:t>
            </a: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 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funny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yn ddiddorol-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it’s</a:t>
            </a: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 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interesting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yn gyffrous–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it’s</a:t>
            </a: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 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exciting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yn hwyl-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it’s</a:t>
            </a: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 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fun</a:t>
            </a:r>
          </a:p>
        </p:txBody>
      </p:sp>
      <p:sp>
        <p:nvSpPr>
          <p:cNvPr id="7" name="Text Box 17"/>
          <p:cNvSpPr txBox="1">
            <a:spLocks noChangeArrowheads="1"/>
          </p:cNvSpPr>
          <p:nvPr/>
        </p:nvSpPr>
        <p:spPr bwMode="auto">
          <a:xfrm>
            <a:off x="6827838" y="1065213"/>
            <a:ext cx="2297112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GB" altLang="en-US" sz="1200" b="1">
                <a:solidFill>
                  <a:srgbClr val="000099"/>
                </a:solidFill>
                <a:latin typeface="Comic Sans MS" pitchFamily="66" charset="0"/>
              </a:rPr>
              <a:t>yn</a:t>
            </a: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 </a:t>
            </a:r>
            <a:r>
              <a:rPr lang="en-GB" altLang="en-US" sz="1200" b="1">
                <a:solidFill>
                  <a:srgbClr val="000099"/>
                </a:solidFill>
                <a:latin typeface="Comic Sans MS" pitchFamily="66" charset="0"/>
              </a:rPr>
              <a:t>dwp-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it’s</a:t>
            </a: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 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silly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200" b="1">
                <a:solidFill>
                  <a:srgbClr val="000099"/>
                </a:solidFill>
                <a:latin typeface="Comic Sans MS" pitchFamily="66" charset="0"/>
              </a:rPr>
              <a:t>yn ych a fi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200" b="1">
                <a:solidFill>
                  <a:srgbClr val="000099"/>
                </a:solidFill>
                <a:latin typeface="Comic Sans MS" pitchFamily="66" charset="0"/>
              </a:rPr>
              <a:t>yn</a:t>
            </a: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 </a:t>
            </a:r>
            <a:r>
              <a:rPr lang="en-GB" altLang="en-US" sz="1200" b="1">
                <a:solidFill>
                  <a:srgbClr val="000099"/>
                </a:solidFill>
                <a:latin typeface="Comic Sans MS" pitchFamily="66" charset="0"/>
              </a:rPr>
              <a:t>sbwriel-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it’s</a:t>
            </a: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 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rubbish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200" b="1">
                <a:solidFill>
                  <a:srgbClr val="000099"/>
                </a:solidFill>
                <a:latin typeface="Comic Sans MS" pitchFamily="66" charset="0"/>
              </a:rPr>
              <a:t>yn ofnadwy–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it’s</a:t>
            </a: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 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awful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200" b="1">
                <a:solidFill>
                  <a:srgbClr val="000099"/>
                </a:solidFill>
                <a:latin typeface="Comic Sans MS" pitchFamily="66" charset="0"/>
              </a:rPr>
              <a:t>yn ddiflas-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it’s</a:t>
            </a: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 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boring</a:t>
            </a:r>
          </a:p>
          <a:p>
            <a:pPr eaLnBrk="1" hangingPunct="1">
              <a:spcBef>
                <a:spcPct val="50000"/>
              </a:spcBef>
            </a:pPr>
            <a:endParaRPr lang="en-GB" altLang="en-US" sz="1600" b="1">
              <a:solidFill>
                <a:srgbClr val="9900CC"/>
              </a:solidFill>
              <a:latin typeface="Comic Sans MS" pitchFamily="66" charset="0"/>
            </a:endParaRPr>
          </a:p>
        </p:txBody>
      </p:sp>
      <p:sp>
        <p:nvSpPr>
          <p:cNvPr id="8" name="Rectangle 33"/>
          <p:cNvSpPr>
            <a:spLocks noChangeArrowheads="1"/>
          </p:cNvSpPr>
          <p:nvPr/>
        </p:nvSpPr>
        <p:spPr bwMode="auto">
          <a:xfrm>
            <a:off x="3592513" y="4151313"/>
            <a:ext cx="2447925" cy="1654175"/>
          </a:xfrm>
          <a:prstGeom prst="rect">
            <a:avLst/>
          </a:prstGeom>
          <a:solidFill>
            <a:srgbClr val="FFCCCC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 altLang="en-US"/>
          </a:p>
        </p:txBody>
      </p:sp>
      <p:sp>
        <p:nvSpPr>
          <p:cNvPr id="9" name="Text Box 32"/>
          <p:cNvSpPr txBox="1">
            <a:spLocks noChangeArrowheads="1"/>
          </p:cNvSpPr>
          <p:nvPr/>
        </p:nvSpPr>
        <p:spPr bwMode="auto">
          <a:xfrm>
            <a:off x="3654425" y="4370388"/>
            <a:ext cx="2305050" cy="129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n-GB" altLang="en-US" sz="1200" b="1">
                <a:latin typeface="Comic Sans MS" pitchFamily="66" charset="0"/>
              </a:rPr>
              <a:t>Wyt ti’n hoffi…?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200" b="1">
                <a:solidFill>
                  <a:srgbClr val="6600FF"/>
                </a:solidFill>
                <a:latin typeface="Comic Sans MS" pitchFamily="66" charset="0"/>
              </a:rPr>
              <a:t>Ydw, yn fawr iawn/tipyn bach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200" b="1">
                <a:solidFill>
                  <a:srgbClr val="336600"/>
                </a:solidFill>
                <a:latin typeface="Comic Sans MS" pitchFamily="66" charset="0"/>
              </a:rPr>
              <a:t>Nag ydw, mae’n gas ‘da fi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200" b="1">
                <a:solidFill>
                  <a:srgbClr val="336600"/>
                </a:solidFill>
                <a:latin typeface="Comic Sans MS" pitchFamily="66" charset="0"/>
              </a:rPr>
              <a:t>Nag ydw, dim o gwbl</a:t>
            </a:r>
          </a:p>
        </p:txBody>
      </p:sp>
      <p:sp>
        <p:nvSpPr>
          <p:cNvPr id="10" name="Rectangle 3"/>
          <p:cNvSpPr>
            <a:spLocks noChangeArrowheads="1"/>
          </p:cNvSpPr>
          <p:nvPr/>
        </p:nvSpPr>
        <p:spPr bwMode="auto">
          <a:xfrm>
            <a:off x="0" y="1412875"/>
            <a:ext cx="4032250" cy="1439863"/>
          </a:xfrm>
          <a:prstGeom prst="rect">
            <a:avLst/>
          </a:prstGeom>
          <a:solidFill>
            <a:srgbClr val="CCFFCC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 altLang="en-US"/>
          </a:p>
        </p:txBody>
      </p:sp>
      <p:sp>
        <p:nvSpPr>
          <p:cNvPr id="11" name="Rectangle 7"/>
          <p:cNvSpPr>
            <a:spLocks noChangeArrowheads="1"/>
          </p:cNvSpPr>
          <p:nvPr/>
        </p:nvSpPr>
        <p:spPr bwMode="auto">
          <a:xfrm>
            <a:off x="-73025" y="1433513"/>
            <a:ext cx="4038600" cy="1347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1200" b="1">
                <a:latin typeface="Comic Sans MS" pitchFamily="66" charset="0"/>
              </a:rPr>
              <a:t>Dw i’n hoffi/mwynhau/dwlu ar… (yn fawr)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1200" b="1" i="1">
                <a:solidFill>
                  <a:srgbClr val="FF3300"/>
                </a:solidFill>
                <a:latin typeface="Comic Sans MS" pitchFamily="66" charset="0"/>
              </a:rPr>
              <a:t>I like/enjoy … (a lot)</a:t>
            </a:r>
          </a:p>
          <a:p>
            <a:pPr marL="342900" indent="-342900" eaLnBrk="1" hangingPunct="1">
              <a:spcBef>
                <a:spcPct val="20000"/>
              </a:spcBef>
              <a:buFont typeface="Arial" charset="0"/>
              <a:buChar char="•"/>
            </a:pPr>
            <a:r>
              <a:rPr lang="en-GB" altLang="en-US" sz="1200" b="1">
                <a:latin typeface="Comic Sans MS" pitchFamily="66" charset="0"/>
              </a:rPr>
              <a:t>Dw i ddim yn hoffi/mwynhau … (o gwbl)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1200" b="1" i="1">
                <a:solidFill>
                  <a:srgbClr val="FF3300"/>
                </a:solidFill>
                <a:latin typeface="Comic Sans MS" pitchFamily="66" charset="0"/>
              </a:rPr>
              <a:t>I don’t like/enjoy … (at all)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1200" b="1">
                <a:latin typeface="Comic Sans MS" pitchFamily="66" charset="0"/>
              </a:rPr>
              <a:t>Mae’n gas ‘da fi ...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1200" b="1" i="1">
                <a:solidFill>
                  <a:srgbClr val="FF0000"/>
                </a:solidFill>
                <a:latin typeface="Comic Sans MS" pitchFamily="66" charset="0"/>
              </a:rPr>
              <a:t>I hate ...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sz="1200" b="1">
              <a:solidFill>
                <a:srgbClr val="FF00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sz="1200" b="1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b="1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617913" y="2917825"/>
            <a:ext cx="2392362" cy="708025"/>
          </a:xfrm>
          <a:prstGeom prst="rect">
            <a:avLst/>
          </a:prstGeom>
          <a:solidFill>
            <a:srgbClr val="FFCC00"/>
          </a:solidFill>
          <a:ln w="222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n-GB" altLang="en-US" sz="2000">
                <a:latin typeface="Comic Sans MS" pitchFamily="66" charset="0"/>
              </a:rPr>
              <a:t>Wyt ti wedi mwynhau’r stori?</a:t>
            </a:r>
          </a:p>
        </p:txBody>
      </p: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25400" y="3168650"/>
            <a:ext cx="3384550" cy="2852738"/>
          </a:xfrm>
          <a:prstGeom prst="rect">
            <a:avLst/>
          </a:prstGeom>
          <a:solidFill>
            <a:srgbClr val="FFCC99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 altLang="en-US"/>
          </a:p>
        </p:txBody>
      </p:sp>
      <p:sp>
        <p:nvSpPr>
          <p:cNvPr id="14" name="Rectangle 3"/>
          <p:cNvSpPr>
            <a:spLocks noChangeArrowheads="1"/>
          </p:cNvSpPr>
          <p:nvPr/>
        </p:nvSpPr>
        <p:spPr bwMode="auto">
          <a:xfrm>
            <a:off x="6148388" y="3162300"/>
            <a:ext cx="2879725" cy="2425700"/>
          </a:xfrm>
          <a:prstGeom prst="rect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 altLang="en-US"/>
          </a:p>
        </p:txBody>
      </p:sp>
      <p:sp>
        <p:nvSpPr>
          <p:cNvPr id="15" name="Rectangle 6"/>
          <p:cNvSpPr txBox="1">
            <a:spLocks noChangeArrowheads="1"/>
          </p:cNvSpPr>
          <p:nvPr/>
        </p:nvSpPr>
        <p:spPr bwMode="auto">
          <a:xfrm>
            <a:off x="6162675" y="3321050"/>
            <a:ext cx="2808288" cy="2411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altLang="en-US" sz="1200">
                <a:latin typeface="Comic Sans MS" pitchFamily="66" charset="0"/>
              </a:rPr>
              <a:t>Dydy’r stori ddim yn ddiddorol.</a:t>
            </a: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altLang="en-US" sz="1200" i="1">
                <a:solidFill>
                  <a:srgbClr val="FF3300"/>
                </a:solidFill>
                <a:latin typeface="Comic Sans MS" pitchFamily="66" charset="0"/>
              </a:rPr>
              <a:t>The story isn’t interesting.</a:t>
            </a: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endParaRPr lang="en-GB" altLang="en-US" sz="1200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altLang="en-US" sz="1200">
                <a:latin typeface="Comic Sans MS" pitchFamily="66" charset="0"/>
              </a:rPr>
              <a:t>Dw i ddim yn meddwl bod y stori yn dda.</a:t>
            </a:r>
            <a:endParaRPr lang="en-GB" altLang="en-US" sz="1200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altLang="en-US" sz="1200" i="1">
                <a:solidFill>
                  <a:srgbClr val="FF0000"/>
                </a:solidFill>
                <a:latin typeface="Comic Sans MS" pitchFamily="66" charset="0"/>
              </a:rPr>
              <a:t>I don’t think the story is good.</a:t>
            </a: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endParaRPr lang="en-GB" altLang="en-US" sz="1200" i="1">
              <a:solidFill>
                <a:srgbClr val="FF0000"/>
              </a:solidFill>
              <a:latin typeface="Comic Sans MS" pitchFamily="66" charset="0"/>
            </a:endParaRP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altLang="en-US" sz="1200">
                <a:latin typeface="Comic Sans MS" pitchFamily="66" charset="0"/>
              </a:rPr>
              <a:t>Dw i ddim yn meddwl bod Cris yn hoffi jwdo.</a:t>
            </a: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altLang="en-US" sz="1200" i="1">
                <a:solidFill>
                  <a:srgbClr val="FF0000"/>
                </a:solidFill>
                <a:latin typeface="Comic Sans MS" pitchFamily="66" charset="0"/>
              </a:rPr>
              <a:t>I don’t think that Cris likes  doing  jwdo.</a:t>
            </a: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</a:pPr>
            <a:endParaRPr lang="en-GB" altLang="en-US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endParaRPr lang="en-GB" altLang="en-US">
              <a:latin typeface="Comic Sans MS" pitchFamily="66" charset="0"/>
            </a:endParaRP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endParaRPr lang="en-GB" altLang="en-US">
              <a:latin typeface="Comic Sans MS" pitchFamily="66" charset="0"/>
            </a:endParaRP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endParaRPr lang="en-GB" altLang="en-US" sz="2800">
              <a:latin typeface="Comic Sans MS" pitchFamily="66" charset="0"/>
            </a:endParaRPr>
          </a:p>
        </p:txBody>
      </p:sp>
      <p:sp>
        <p:nvSpPr>
          <p:cNvPr id="16" name="Rectangle 9"/>
          <p:cNvSpPr>
            <a:spLocks noChangeArrowheads="1"/>
          </p:cNvSpPr>
          <p:nvPr/>
        </p:nvSpPr>
        <p:spPr bwMode="auto">
          <a:xfrm>
            <a:off x="0" y="3168650"/>
            <a:ext cx="3419475" cy="2420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1200">
                <a:latin typeface="Comic Sans MS" pitchFamily="66" charset="0"/>
              </a:rPr>
              <a:t>Dw i’n meddwl bod y stori yn ddiddorol.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1200" i="1">
                <a:solidFill>
                  <a:srgbClr val="FF3300"/>
                </a:solidFill>
                <a:latin typeface="Comic Sans MS" pitchFamily="66" charset="0"/>
              </a:rPr>
              <a:t>I think the story is interesting.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sz="1200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1200">
                <a:latin typeface="Comic Sans MS" pitchFamily="66" charset="0"/>
              </a:rPr>
              <a:t>Dw i’n meddwl bod y stori yn wych.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1200" i="1">
                <a:solidFill>
                  <a:srgbClr val="FF0000"/>
                </a:solidFill>
                <a:latin typeface="Comic Sans MS" pitchFamily="66" charset="0"/>
              </a:rPr>
              <a:t>I think that the story is excellent.</a:t>
            </a:r>
          </a:p>
          <a:p>
            <a:pPr marL="342900" indent="-342900" eaLnBrk="1" hangingPunct="1">
              <a:spcBef>
                <a:spcPct val="20000"/>
              </a:spcBef>
            </a:pPr>
            <a:endParaRPr lang="en-GB" altLang="en-US" sz="1200" i="1">
              <a:solidFill>
                <a:srgbClr val="FF00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1200">
                <a:latin typeface="Comic Sans MS" pitchFamily="66" charset="0"/>
              </a:rPr>
              <a:t>Dw i’n meddwl bod Cris yn wirion.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1200" i="1">
                <a:solidFill>
                  <a:srgbClr val="FF3300"/>
                </a:solidFill>
                <a:latin typeface="Comic Sans MS" pitchFamily="66" charset="0"/>
              </a:rPr>
              <a:t>I think that Cris is silly.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sz="1200"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1200">
                <a:latin typeface="Comic Sans MS" pitchFamily="66" charset="0"/>
              </a:rPr>
              <a:t>Dw i’n meddwl bod Nici yn gallu chwarae  pêl-droed yn dda.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1200" i="1">
                <a:solidFill>
                  <a:srgbClr val="FF0000"/>
                </a:solidFill>
                <a:latin typeface="Comic Sans MS" pitchFamily="66" charset="0"/>
              </a:rPr>
              <a:t>I think Nici can play football very well.</a:t>
            </a:r>
          </a:p>
          <a:p>
            <a:pPr marL="342900" indent="-342900" eaLnBrk="1" hangingPunct="1">
              <a:spcBef>
                <a:spcPct val="20000"/>
              </a:spcBef>
            </a:pPr>
            <a:endParaRPr lang="en-GB" altLang="en-US" sz="1200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sz="1200"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sz="1200"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sz="1200"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sz="120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7" name="Text Box 21"/>
          <p:cNvSpPr txBox="1">
            <a:spLocks noChangeArrowheads="1"/>
          </p:cNvSpPr>
          <p:nvPr/>
        </p:nvSpPr>
        <p:spPr bwMode="auto">
          <a:xfrm>
            <a:off x="352425" y="6356350"/>
            <a:ext cx="8415338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GB" altLang="en-US" sz="1600" b="1">
                <a:solidFill>
                  <a:srgbClr val="FFCC00"/>
                </a:solidFill>
                <a:latin typeface="Comic Sans MS" pitchFamily="66" charset="0"/>
              </a:rPr>
              <a:t>achos</a:t>
            </a:r>
            <a:r>
              <a:rPr lang="en-GB" altLang="en-US" sz="1600" b="1">
                <a:latin typeface="Comic Sans MS" pitchFamily="66" charset="0"/>
              </a:rPr>
              <a:t> – </a:t>
            </a:r>
            <a:r>
              <a:rPr lang="en-GB" altLang="en-US" sz="1600" b="1">
                <a:solidFill>
                  <a:srgbClr val="FF0000"/>
                </a:solidFill>
                <a:latin typeface="Comic Sans MS" pitchFamily="66" charset="0"/>
              </a:rPr>
              <a:t>because   </a:t>
            </a:r>
            <a:r>
              <a:rPr lang="en-GB" altLang="en-US" sz="1600" b="1">
                <a:solidFill>
                  <a:srgbClr val="FFC000"/>
                </a:solidFill>
                <a:latin typeface="Comic Sans MS" pitchFamily="66" charset="0"/>
              </a:rPr>
              <a:t>a hefyd </a:t>
            </a:r>
            <a:r>
              <a:rPr lang="en-GB" altLang="en-US" sz="1600" b="1">
                <a:latin typeface="Comic Sans MS" pitchFamily="66" charset="0"/>
              </a:rPr>
              <a:t>– </a:t>
            </a:r>
            <a:r>
              <a:rPr lang="en-GB" altLang="en-US" sz="1600" b="1">
                <a:solidFill>
                  <a:srgbClr val="FF0000"/>
                </a:solidFill>
                <a:latin typeface="Comic Sans MS" pitchFamily="66" charset="0"/>
              </a:rPr>
              <a:t>and also   </a:t>
            </a:r>
            <a:r>
              <a:rPr lang="en-GB" altLang="en-US" sz="1600" b="1">
                <a:solidFill>
                  <a:srgbClr val="FFC000"/>
                </a:solidFill>
                <a:latin typeface="Comic Sans MS" pitchFamily="66" charset="0"/>
              </a:rPr>
              <a:t>ond</a:t>
            </a:r>
            <a:r>
              <a:rPr lang="en-GB" altLang="en-US" sz="1600" b="1">
                <a:latin typeface="Comic Sans MS" pitchFamily="66" charset="0"/>
              </a:rPr>
              <a:t> – </a:t>
            </a:r>
            <a:r>
              <a:rPr lang="en-GB" altLang="en-US" sz="1600" b="1">
                <a:solidFill>
                  <a:srgbClr val="FF0000"/>
                </a:solidFill>
                <a:latin typeface="Comic Sans MS" pitchFamily="66" charset="0"/>
              </a:rPr>
              <a:t>but   </a:t>
            </a:r>
            <a:r>
              <a:rPr lang="en-GB" altLang="en-US" sz="1600" b="1">
                <a:solidFill>
                  <a:srgbClr val="FFC000"/>
                </a:solidFill>
                <a:latin typeface="Comic Sans MS" pitchFamily="66" charset="0"/>
              </a:rPr>
              <a:t>mae’n well ‘da fi </a:t>
            </a:r>
            <a:r>
              <a:rPr lang="en-GB" altLang="en-US" sz="1600" b="1">
                <a:solidFill>
                  <a:srgbClr val="FF0000"/>
                </a:solidFill>
                <a:latin typeface="Comic Sans MS" pitchFamily="66" charset="0"/>
              </a:rPr>
              <a:t>– I prefer…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 nodeType="clickPar">
                      <p:stCondLst>
                        <p:cond delay="indefinite"/>
                      </p:stCondLst>
                      <p:childTnLst>
                        <p:par>
                          <p:cTn id="1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" grpId="0" animBg="1"/>
      <p:bldP spid="4" grpId="0"/>
      <p:bldP spid="5" grpId="0" animBg="1"/>
      <p:bldP spid="6" grpId="0"/>
      <p:bldP spid="7" grpId="0"/>
      <p:bldP spid="8" grpId="0" animBg="1"/>
      <p:bldP spid="9" grpId="0"/>
      <p:bldP spid="10" grpId="0" animBg="1"/>
      <p:bldP spid="11" grpId="0"/>
      <p:bldP spid="12" grpId="0" animBg="1"/>
      <p:bldP spid="13" grpId="0" animBg="1"/>
      <p:bldP spid="14" grpId="0" animBg="1"/>
      <p:bldP spid="15" grpId="0" build="p"/>
      <p:bldP spid="16" grpId="0"/>
      <p:bldP spid="1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323850" y="482600"/>
          <a:ext cx="8569325" cy="605948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856317"/>
                <a:gridCol w="2856317"/>
                <a:gridCol w="2856317"/>
              </a:tblGrid>
              <a:tr h="64807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 smtClean="0">
                          <a:latin typeface="Comic Sans MS" pitchFamily="66" charset="0"/>
                        </a:rPr>
                        <a:t>Dw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i’n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cytuno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.</a:t>
                      </a:r>
                      <a:endParaRPr lang="en-GB" sz="2000" dirty="0">
                        <a:solidFill>
                          <a:schemeClr val="accent2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 smtClean="0">
                          <a:latin typeface="Comic Sans MS" pitchFamily="66" charset="0"/>
                        </a:rPr>
                        <a:t>Dw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i’n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anghytuno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.</a:t>
                      </a:r>
                      <a:endParaRPr lang="en-GB" sz="2000" dirty="0">
                        <a:solidFill>
                          <a:schemeClr val="accent2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en-GB" sz="2000" dirty="0" err="1" smtClean="0">
                          <a:latin typeface="Comic Sans MS" pitchFamily="66" charset="0"/>
                        </a:rPr>
                        <a:t>Dw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i’n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hoffi’r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stori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.</a:t>
                      </a:r>
                      <a:endParaRPr lang="en-GB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en-GB" sz="2000" dirty="0" err="1" smtClean="0">
                          <a:latin typeface="Comic Sans MS" pitchFamily="66" charset="0"/>
                        </a:rPr>
                        <a:t>Dw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i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ddim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yn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hoffi’r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stori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.</a:t>
                      </a:r>
                      <a:endParaRPr lang="en-GB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en-GB" sz="2000" dirty="0" err="1" smtClean="0">
                          <a:latin typeface="Comic Sans MS" pitchFamily="66" charset="0"/>
                        </a:rPr>
                        <a:t>Dw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i’n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meddwl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bod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Nici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yn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gallu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chwarae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pêl-droed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.</a:t>
                      </a:r>
                      <a:endParaRPr lang="en-GB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en-GB" sz="2000" dirty="0" err="1" smtClean="0">
                          <a:latin typeface="Comic Sans MS" pitchFamily="66" charset="0"/>
                        </a:rPr>
                        <a:t>Mae’r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stori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yn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ddiflas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.</a:t>
                      </a:r>
                      <a:endParaRPr lang="en-GB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en-GB" sz="2000" dirty="0" err="1" smtClean="0">
                          <a:latin typeface="Comic Sans MS" pitchFamily="66" charset="0"/>
                        </a:rPr>
                        <a:t>Dw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i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ddim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yn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meddwl</a:t>
                      </a:r>
                      <a:r>
                        <a:rPr lang="en-GB" sz="20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baseline="0" dirty="0" err="1" smtClean="0">
                          <a:latin typeface="Comic Sans MS" pitchFamily="66" charset="0"/>
                        </a:rPr>
                        <a:t>bod</a:t>
                      </a:r>
                      <a:r>
                        <a:rPr lang="en-GB" sz="2000" baseline="0" dirty="0" smtClean="0">
                          <a:latin typeface="Comic Sans MS" pitchFamily="66" charset="0"/>
                        </a:rPr>
                        <a:t> y </a:t>
                      </a:r>
                      <a:r>
                        <a:rPr lang="en-GB" sz="2000" baseline="0" dirty="0" err="1" smtClean="0">
                          <a:latin typeface="Comic Sans MS" pitchFamily="66" charset="0"/>
                        </a:rPr>
                        <a:t>stori</a:t>
                      </a:r>
                      <a:r>
                        <a:rPr lang="en-GB" sz="20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baseline="0" dirty="0" err="1" smtClean="0">
                          <a:latin typeface="Comic Sans MS" pitchFamily="66" charset="0"/>
                        </a:rPr>
                        <a:t>yn</a:t>
                      </a:r>
                      <a:r>
                        <a:rPr lang="en-GB" sz="20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baseline="0" dirty="0" err="1" smtClean="0">
                          <a:latin typeface="Comic Sans MS" pitchFamily="66" charset="0"/>
                        </a:rPr>
                        <a:t>ddiddorol</a:t>
                      </a:r>
                      <a:r>
                        <a:rPr lang="en-GB" sz="2000" baseline="0" dirty="0" smtClean="0">
                          <a:latin typeface="Comic Sans MS" pitchFamily="66" charset="0"/>
                        </a:rPr>
                        <a:t>.</a:t>
                      </a:r>
                      <a:endParaRPr lang="en-GB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en-GB" sz="2000" dirty="0" err="1" smtClean="0">
                          <a:latin typeface="Comic Sans MS" pitchFamily="66" charset="0"/>
                        </a:rPr>
                        <a:t>Mae’r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stori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yn</a:t>
                      </a:r>
                      <a:r>
                        <a:rPr lang="en-GB" sz="20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baseline="0" dirty="0" err="1" smtClean="0">
                          <a:latin typeface="Comic Sans MS" pitchFamily="66" charset="0"/>
                        </a:rPr>
                        <a:t>gyffrous</a:t>
                      </a:r>
                      <a:r>
                        <a:rPr lang="en-GB" sz="2000" baseline="0" dirty="0" smtClean="0">
                          <a:latin typeface="Comic Sans MS" pitchFamily="66" charset="0"/>
                        </a:rPr>
                        <a:t>.</a:t>
                      </a:r>
                      <a:endParaRPr lang="en-GB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en-GB" sz="2000" dirty="0" err="1" smtClean="0">
                          <a:latin typeface="Comic Sans MS" pitchFamily="66" charset="0"/>
                        </a:rPr>
                        <a:t>Dydy</a:t>
                      </a:r>
                      <a:r>
                        <a:rPr lang="en-GB" sz="20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baseline="0" dirty="0" err="1" smtClean="0">
                          <a:latin typeface="Comic Sans MS" pitchFamily="66" charset="0"/>
                        </a:rPr>
                        <a:t>Cris</a:t>
                      </a:r>
                      <a:r>
                        <a:rPr lang="en-GB" sz="20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baseline="0" dirty="0" err="1" smtClean="0">
                          <a:latin typeface="Comic Sans MS" pitchFamily="66" charset="0"/>
                        </a:rPr>
                        <a:t>ddim</a:t>
                      </a:r>
                      <a:r>
                        <a:rPr lang="en-GB" sz="20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baseline="0" dirty="0" err="1" smtClean="0">
                          <a:latin typeface="Comic Sans MS" pitchFamily="66" charset="0"/>
                        </a:rPr>
                        <a:t>yn</a:t>
                      </a:r>
                      <a:r>
                        <a:rPr lang="en-GB" sz="20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baseline="0" dirty="0" err="1" smtClean="0">
                          <a:latin typeface="Comic Sans MS" pitchFamily="66" charset="0"/>
                        </a:rPr>
                        <a:t>hoffi</a:t>
                      </a:r>
                      <a:r>
                        <a:rPr lang="en-GB" sz="20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baseline="0" dirty="0" err="1" smtClean="0">
                          <a:latin typeface="Comic Sans MS" pitchFamily="66" charset="0"/>
                        </a:rPr>
                        <a:t>jwdo</a:t>
                      </a:r>
                      <a:r>
                        <a:rPr lang="en-GB" sz="2000" baseline="0" dirty="0" smtClean="0">
                          <a:latin typeface="Comic Sans MS" pitchFamily="66" charset="0"/>
                        </a:rPr>
                        <a:t>.</a:t>
                      </a:r>
                      <a:endParaRPr lang="en-GB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323850" y="482600"/>
          <a:ext cx="8569325" cy="5554663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856317"/>
                <a:gridCol w="2856317"/>
                <a:gridCol w="2856317"/>
              </a:tblGrid>
              <a:tr h="64807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 smtClean="0">
                          <a:latin typeface="Comic Sans MS" pitchFamily="66" charset="0"/>
                        </a:rPr>
                        <a:t>Dw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i’n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cytuno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.</a:t>
                      </a:r>
                      <a:endParaRPr lang="en-GB" sz="2000" dirty="0">
                        <a:solidFill>
                          <a:schemeClr val="accent2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 smtClean="0">
                          <a:latin typeface="Comic Sans MS" pitchFamily="66" charset="0"/>
                        </a:rPr>
                        <a:t>Dw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i’n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anghytuno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.</a:t>
                      </a:r>
                      <a:endParaRPr lang="en-GB" sz="2000" dirty="0">
                        <a:solidFill>
                          <a:schemeClr val="accent2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en-GB" sz="2000" dirty="0" smtClean="0">
                        <a:latin typeface="Comic Sans MS" pitchFamily="66" charset="0"/>
                      </a:endParaRPr>
                    </a:p>
                    <a:p>
                      <a:endParaRPr lang="en-GB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en-GB" sz="2000" dirty="0" smtClean="0">
                        <a:latin typeface="Comic Sans MS" pitchFamily="66" charset="0"/>
                      </a:endParaRPr>
                    </a:p>
                    <a:p>
                      <a:endParaRPr lang="en-GB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en-GB" sz="2000" dirty="0" smtClean="0">
                        <a:latin typeface="Comic Sans MS" pitchFamily="66" charset="0"/>
                      </a:endParaRPr>
                    </a:p>
                    <a:p>
                      <a:endParaRPr lang="en-GB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en-GB" sz="2000" dirty="0" smtClean="0">
                        <a:latin typeface="Comic Sans MS" pitchFamily="66" charset="0"/>
                      </a:endParaRPr>
                    </a:p>
                    <a:p>
                      <a:endParaRPr lang="en-GB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en-GB" sz="2000" dirty="0" smtClean="0">
                        <a:latin typeface="Comic Sans MS" pitchFamily="66" charset="0"/>
                      </a:endParaRPr>
                    </a:p>
                    <a:p>
                      <a:endParaRPr lang="en-GB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en-GB" sz="2000" dirty="0" smtClean="0">
                        <a:latin typeface="Comic Sans MS" pitchFamily="66" charset="0"/>
                      </a:endParaRPr>
                    </a:p>
                    <a:p>
                      <a:endParaRPr lang="en-GB" sz="2000" dirty="0" smtClean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en-GB" sz="2000" dirty="0" smtClean="0">
                        <a:latin typeface="Comic Sans MS" pitchFamily="66" charset="0"/>
                      </a:endParaRPr>
                    </a:p>
                    <a:p>
                      <a:endParaRPr lang="en-GB" sz="2000" dirty="0" smtClean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le 5"/>
          <p:cNvSpPr/>
          <p:nvPr/>
        </p:nvSpPr>
        <p:spPr>
          <a:xfrm>
            <a:off x="179388" y="260350"/>
            <a:ext cx="2808287" cy="2016125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ddarllenaist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Darllenais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3167063" y="260350"/>
            <a:ext cx="2809875" cy="2016125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feddwl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o’r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stori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mae’r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stori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156325" y="260350"/>
            <a:ext cx="2808288" cy="2016125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wedi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mwynhau’r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stori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/ Nag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ydw</a:t>
            </a: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179388" y="2492375"/>
            <a:ext cx="2808287" cy="2016125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Pam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wedi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neu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wedi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mwynhau’r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stori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3167063" y="2492375"/>
            <a:ext cx="2809875" cy="2016125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feddwl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o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Cris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meddwl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bod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156325" y="2492375"/>
            <a:ext cx="2808288" cy="2016125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stori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/ Nag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ydw</a:t>
            </a: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179388" y="4724400"/>
            <a:ext cx="2808287" cy="2017713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Pa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glwb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Nici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Cris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dewis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Nici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Cris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3167063" y="4724400"/>
            <a:ext cx="2809875" cy="2017713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Nici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hoci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/Nag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ydy</a:t>
            </a: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6156325" y="4724400"/>
            <a:ext cx="2808288" cy="2017713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Pam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Cris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gwneud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jwdo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le 5"/>
          <p:cNvSpPr/>
          <p:nvPr/>
        </p:nvSpPr>
        <p:spPr>
          <a:xfrm>
            <a:off x="179388" y="260350"/>
            <a:ext cx="2808287" cy="2016125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3167063" y="260350"/>
            <a:ext cx="2809875" cy="2016125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6156325" y="260350"/>
            <a:ext cx="2808288" cy="2016125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179388" y="2492375"/>
            <a:ext cx="2808287" cy="2016125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3167063" y="2492375"/>
            <a:ext cx="2809875" cy="2016125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6156325" y="2492375"/>
            <a:ext cx="2808288" cy="2016125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179388" y="4724400"/>
            <a:ext cx="2808287" cy="2017713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Rounded Rectangle 12"/>
          <p:cNvSpPr/>
          <p:nvPr/>
        </p:nvSpPr>
        <p:spPr>
          <a:xfrm>
            <a:off x="3167063" y="4724400"/>
            <a:ext cx="2809875" cy="2017713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6156325" y="4724400"/>
            <a:ext cx="2808288" cy="2017713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396875" y="5589588"/>
            <a:ext cx="5759450" cy="1079500"/>
          </a:xfrm>
          <a:prstGeom prst="rect">
            <a:avLst/>
          </a:prstGeom>
          <a:solidFill>
            <a:srgbClr val="00B0F0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 altLang="en-US"/>
          </a:p>
        </p:txBody>
      </p:sp>
      <p:sp>
        <p:nvSpPr>
          <p:cNvPr id="18435" name="Rectangle 3"/>
          <p:cNvSpPr>
            <a:spLocks noChangeArrowheads="1"/>
          </p:cNvSpPr>
          <p:nvPr/>
        </p:nvSpPr>
        <p:spPr bwMode="auto">
          <a:xfrm>
            <a:off x="396875" y="2276475"/>
            <a:ext cx="4103688" cy="2808288"/>
          </a:xfrm>
          <a:prstGeom prst="rect">
            <a:avLst/>
          </a:prstGeom>
          <a:solidFill>
            <a:srgbClr val="92D050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 altLang="en-US"/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395288" y="147638"/>
            <a:ext cx="4105275" cy="1697037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 altLang="en-US"/>
          </a:p>
        </p:txBody>
      </p:sp>
      <p:sp>
        <p:nvSpPr>
          <p:cNvPr id="18437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320675"/>
            <a:ext cx="4038600" cy="1595438"/>
          </a:xfrm>
        </p:spPr>
        <p:txBody>
          <a:bodyPr/>
          <a:lstStyle/>
          <a:p>
            <a:pPr eaLnBrk="1" hangingPunct="1"/>
            <a:r>
              <a:rPr lang="en-GB" altLang="en-US" sz="2000" smtClean="0">
                <a:latin typeface="Comic Sans MS" pitchFamily="66" charset="0"/>
              </a:rPr>
              <a:t>Darllenais i ...</a:t>
            </a:r>
            <a:endParaRPr lang="en-GB" altLang="en-US" sz="2000" i="1" smtClean="0">
              <a:latin typeface="Comic Sans MS" pitchFamily="66" charset="0"/>
            </a:endParaRPr>
          </a:p>
          <a:p>
            <a:pPr eaLnBrk="1" hangingPunct="1"/>
            <a:endParaRPr lang="en-GB" altLang="en-US" sz="2000" smtClean="0">
              <a:solidFill>
                <a:srgbClr val="FF3300"/>
              </a:solidFill>
              <a:latin typeface="Comic Sans MS" pitchFamily="66" charset="0"/>
            </a:endParaRPr>
          </a:p>
          <a:p>
            <a:pPr eaLnBrk="1" hangingPunct="1"/>
            <a:r>
              <a:rPr lang="en-GB" altLang="en-US" sz="2000" smtClean="0">
                <a:latin typeface="Comic Sans MS" pitchFamily="66" charset="0"/>
              </a:rPr>
              <a:t>Yn fy marn i, mae’r stori yn ...</a:t>
            </a:r>
          </a:p>
          <a:p>
            <a:pPr eaLnBrk="1" hangingPunct="1"/>
            <a:endParaRPr lang="en-GB" altLang="en-US" sz="1800" b="1" smtClean="0">
              <a:solidFill>
                <a:srgbClr val="FF3300"/>
              </a:solidFill>
              <a:latin typeface="Comic Sans MS" pitchFamily="66" charset="0"/>
            </a:endParaRPr>
          </a:p>
          <a:p>
            <a:pPr eaLnBrk="1" hangingPunct="1"/>
            <a:endParaRPr lang="en-GB" altLang="en-US" sz="1800" b="1" smtClean="0">
              <a:solidFill>
                <a:srgbClr val="FF3300"/>
              </a:solidFill>
              <a:latin typeface="Comic Sans MS" pitchFamily="66" charset="0"/>
            </a:endParaRPr>
          </a:p>
          <a:p>
            <a:pPr eaLnBrk="1" hangingPunct="1"/>
            <a:endParaRPr lang="en-GB" altLang="en-US" sz="1800" b="1" smtClean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8438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9900" y="5589588"/>
            <a:ext cx="2590800" cy="936625"/>
          </a:xfrm>
        </p:spPr>
        <p:txBody>
          <a:bodyPr/>
          <a:lstStyle/>
          <a:p>
            <a:pPr eaLnBrk="1" hangingPunct="1"/>
            <a:r>
              <a:rPr lang="en-GB" altLang="en-US" sz="2000" b="1" smtClean="0">
                <a:latin typeface="Comic Sans MS" pitchFamily="66" charset="0"/>
              </a:rPr>
              <a:t>hefyd</a:t>
            </a:r>
          </a:p>
          <a:p>
            <a:pPr eaLnBrk="1" hangingPunct="1">
              <a:buFontTx/>
              <a:buNone/>
            </a:pPr>
            <a:endParaRPr lang="en-GB" altLang="en-US" sz="1600" b="1" smtClean="0">
              <a:solidFill>
                <a:srgbClr val="FF3300"/>
              </a:solidFill>
              <a:latin typeface="Comic Sans MS" pitchFamily="66" charset="0"/>
            </a:endParaRPr>
          </a:p>
          <a:p>
            <a:pPr eaLnBrk="1" hangingPunct="1"/>
            <a:r>
              <a:rPr lang="en-GB" altLang="en-US" sz="2000" b="1" smtClean="0">
                <a:latin typeface="Comic Sans MS" pitchFamily="66" charset="0"/>
              </a:rPr>
              <a:t>mae’n well ‘da fi</a:t>
            </a:r>
          </a:p>
          <a:p>
            <a:pPr eaLnBrk="1" hangingPunct="1">
              <a:buFontTx/>
              <a:buNone/>
            </a:pPr>
            <a:endParaRPr lang="en-GB" altLang="en-US" sz="1200" b="1" smtClean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8439" name="Rectangle 7"/>
          <p:cNvSpPr>
            <a:spLocks noChangeArrowheads="1"/>
          </p:cNvSpPr>
          <p:nvPr/>
        </p:nvSpPr>
        <p:spPr bwMode="auto">
          <a:xfrm>
            <a:off x="323850" y="2276475"/>
            <a:ext cx="4038600" cy="230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000">
                <a:latin typeface="Comic Sans MS" pitchFamily="66" charset="0"/>
              </a:rPr>
              <a:t>Dw i’n hoffi/mwynhau/dwlu ar… (yn fawr)</a:t>
            </a:r>
            <a:endParaRPr lang="en-GB" altLang="en-US" sz="2000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sz="2000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000">
                <a:latin typeface="Comic Sans MS" pitchFamily="66" charset="0"/>
              </a:rPr>
              <a:t>Dw i ddim yn hoffi/mwynhau … (o gwbl)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sz="2000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000">
                <a:latin typeface="Comic Sans MS" pitchFamily="66" charset="0"/>
              </a:rPr>
              <a:t>Mae’n gas ‘da fi ...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b="1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b="1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b="1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</a:pPr>
            <a:endParaRPr lang="en-GB" altLang="en-US">
              <a:latin typeface="Comic Sans MS" pitchFamily="66" charset="0"/>
            </a:endParaRPr>
          </a:p>
        </p:txBody>
      </p:sp>
      <p:sp>
        <p:nvSpPr>
          <p:cNvPr id="18440" name="Rectangle 8"/>
          <p:cNvSpPr>
            <a:spLocks noChangeArrowheads="1"/>
          </p:cNvSpPr>
          <p:nvPr/>
        </p:nvSpPr>
        <p:spPr bwMode="auto">
          <a:xfrm>
            <a:off x="4859338" y="115888"/>
            <a:ext cx="4105275" cy="4968875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 altLang="en-US"/>
          </a:p>
        </p:txBody>
      </p:sp>
      <p:sp>
        <p:nvSpPr>
          <p:cNvPr id="18441" name="Rectangle 9"/>
          <p:cNvSpPr>
            <a:spLocks noChangeArrowheads="1"/>
          </p:cNvSpPr>
          <p:nvPr/>
        </p:nvSpPr>
        <p:spPr bwMode="auto">
          <a:xfrm>
            <a:off x="4932363" y="188913"/>
            <a:ext cx="3960812" cy="4535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000">
                <a:latin typeface="Comic Sans MS" pitchFamily="66" charset="0"/>
              </a:rPr>
              <a:t>Dw i’n meddwl bod ...</a:t>
            </a:r>
          </a:p>
          <a:p>
            <a:pPr marL="342900" indent="-342900" eaLnBrk="1" hangingPunct="1">
              <a:spcBef>
                <a:spcPct val="20000"/>
              </a:spcBef>
            </a:pPr>
            <a:endParaRPr lang="en-GB" altLang="en-US" sz="2000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000">
                <a:latin typeface="Comic Sans MS" pitchFamily="66" charset="0"/>
              </a:rPr>
              <a:t>Dw i ddim yn meddwl bod ...</a:t>
            </a:r>
          </a:p>
          <a:p>
            <a:pPr marL="342900" indent="-342900" eaLnBrk="1" hangingPunct="1">
              <a:spcBef>
                <a:spcPct val="20000"/>
              </a:spcBef>
            </a:pPr>
            <a:endParaRPr lang="en-GB" altLang="en-US" sz="2000"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000">
                <a:latin typeface="Comic Sans MS" pitchFamily="66" charset="0"/>
              </a:rPr>
              <a:t>Dydy’r stori ddim ...</a:t>
            </a:r>
            <a:endParaRPr lang="en-GB" altLang="en-US" sz="2000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sz="2000" b="1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000">
                <a:latin typeface="Comic Sans MS" pitchFamily="66" charset="0"/>
              </a:rPr>
              <a:t>... yn hwyl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000">
                <a:latin typeface="Comic Sans MS" pitchFamily="66" charset="0"/>
              </a:rPr>
              <a:t>... yn gyffrous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000">
                <a:latin typeface="Comic Sans MS" pitchFamily="66" charset="0"/>
              </a:rPr>
              <a:t>... yn ddiddorol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000">
                <a:latin typeface="Comic Sans MS" pitchFamily="66" charset="0"/>
              </a:rPr>
              <a:t>... yn ddiflas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000">
                <a:latin typeface="Comic Sans MS" pitchFamily="66" charset="0"/>
              </a:rPr>
              <a:t>... yn sbwriel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000">
                <a:latin typeface="Comic Sans MS" pitchFamily="66" charset="0"/>
              </a:rPr>
              <a:t>... yn dwp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sz="2800">
              <a:latin typeface="Comic Sans MS" pitchFamily="66" charset="0"/>
            </a:endParaRPr>
          </a:p>
        </p:txBody>
      </p:sp>
      <p:sp>
        <p:nvSpPr>
          <p:cNvPr id="18446" name="WordArt 14"/>
          <p:cNvSpPr>
            <a:spLocks noChangeArrowheads="1" noChangeShapeType="1" noTextEdit="1"/>
          </p:cNvSpPr>
          <p:nvPr/>
        </p:nvSpPr>
        <p:spPr bwMode="auto">
          <a:xfrm>
            <a:off x="4067175" y="188913"/>
            <a:ext cx="288925" cy="71913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1</a:t>
            </a:r>
          </a:p>
        </p:txBody>
      </p:sp>
      <p:sp>
        <p:nvSpPr>
          <p:cNvPr id="18447" name="WordArt 15"/>
          <p:cNvSpPr>
            <a:spLocks noChangeArrowheads="1" noChangeShapeType="1" noTextEdit="1"/>
          </p:cNvSpPr>
          <p:nvPr/>
        </p:nvSpPr>
        <p:spPr bwMode="auto">
          <a:xfrm>
            <a:off x="4067175" y="4365625"/>
            <a:ext cx="30480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2</a:t>
            </a:r>
          </a:p>
        </p:txBody>
      </p:sp>
      <p:sp>
        <p:nvSpPr>
          <p:cNvPr id="18448" name="WordArt 16"/>
          <p:cNvSpPr>
            <a:spLocks noChangeArrowheads="1" noChangeShapeType="1" noTextEdit="1"/>
          </p:cNvSpPr>
          <p:nvPr/>
        </p:nvSpPr>
        <p:spPr bwMode="auto">
          <a:xfrm>
            <a:off x="8388350" y="4294188"/>
            <a:ext cx="30480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3</a:t>
            </a:r>
          </a:p>
        </p:txBody>
      </p:sp>
      <p:sp>
        <p:nvSpPr>
          <p:cNvPr id="19" name="Rectangle 6"/>
          <p:cNvSpPr txBox="1">
            <a:spLocks noChangeArrowheads="1"/>
          </p:cNvSpPr>
          <p:nvPr/>
        </p:nvSpPr>
        <p:spPr bwMode="auto">
          <a:xfrm>
            <a:off x="3854450" y="5597525"/>
            <a:ext cx="2159000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000" b="1">
                <a:latin typeface="Comic Sans MS" pitchFamily="66" charset="0"/>
              </a:rPr>
              <a:t>achos</a:t>
            </a:r>
          </a:p>
          <a:p>
            <a:pPr marL="342900" indent="-342900" eaLnBrk="1" hangingPunct="1">
              <a:spcBef>
                <a:spcPct val="20000"/>
              </a:spcBef>
            </a:pPr>
            <a:endParaRPr lang="en-GB" altLang="en-US" sz="1600" b="1"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 typeface="Arial" charset="0"/>
              <a:buChar char="•"/>
            </a:pPr>
            <a:r>
              <a:rPr lang="en-GB" altLang="en-US" sz="2000" b="1">
                <a:latin typeface="Comic Sans MS" pitchFamily="66" charset="0"/>
              </a:rPr>
              <a:t>ond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84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84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84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84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84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84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4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4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84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84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84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84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1844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844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1844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1844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1844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1844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2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4" dur="2000"/>
                                        <p:tgtEl>
                                          <p:spTgt spid="18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9" dur="2000"/>
                                        <p:tgtEl>
                                          <p:spTgt spid="18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 nodeType="clickPar">
                      <p:stCondLst>
                        <p:cond delay="indefinite"/>
                      </p:stCondLst>
                      <p:childTnLst>
                        <p:par>
                          <p:cTn id="10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2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4" dur="2000"/>
                                        <p:tgtEl>
                                          <p:spTgt spid="18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 animBg="1"/>
      <p:bldP spid="18435" grpId="0" animBg="1"/>
      <p:bldP spid="18440" grpId="0" animBg="1"/>
      <p:bldP spid="18446" grpId="0" animBg="1"/>
      <p:bldP spid="18447" grpId="0" animBg="1"/>
      <p:bldP spid="1844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95288" y="476250"/>
            <a:ext cx="8353425" cy="5834063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latin typeface="Comic Sans MS" pitchFamily="66" charset="0"/>
              </a:rPr>
              <a:t>Ble mae Nici a Cris yn mynd ar ddydd Sadwrn?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endParaRPr lang="en-GB" altLang="en-US" sz="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solidFill>
                  <a:schemeClr val="accent2"/>
                </a:solidFill>
                <a:latin typeface="Comic Sans MS" pitchFamily="66" charset="0"/>
              </a:rPr>
              <a:t>_______________________________________________________________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160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latin typeface="Comic Sans MS" pitchFamily="66" charset="0"/>
              </a:rPr>
              <a:t>Beth mae Cris yn meddwl o hoci?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endParaRPr lang="en-GB" altLang="en-US" sz="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solidFill>
                  <a:schemeClr val="accent2"/>
                </a:solidFill>
                <a:latin typeface="Comic Sans MS" pitchFamily="66" charset="0"/>
              </a:rPr>
              <a:t>_______________________________________________________________</a:t>
            </a:r>
            <a:endParaRPr lang="en-GB" altLang="en-US" sz="16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16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latin typeface="Comic Sans MS" pitchFamily="66" charset="0"/>
              </a:rPr>
              <a:t>Ydy Nici yn hoffi hoci?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endParaRPr lang="en-GB" altLang="en-US" sz="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solidFill>
                  <a:schemeClr val="accent2"/>
                </a:solidFill>
                <a:latin typeface="Comic Sans MS" pitchFamily="66" charset="0"/>
              </a:rPr>
              <a:t>_______________________________________________________________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160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latin typeface="Comic Sans MS" pitchFamily="66" charset="0"/>
              </a:rPr>
              <a:t>Pam dydy Cris ddim yn hoffi jwdo?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endParaRPr lang="en-GB" altLang="en-US" sz="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solidFill>
                  <a:schemeClr val="accent2"/>
                </a:solidFill>
                <a:latin typeface="Comic Sans MS" pitchFamily="66" charset="0"/>
              </a:rPr>
              <a:t>_______________________________________________________________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endParaRPr lang="en-GB" altLang="en-US" sz="160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latin typeface="Comic Sans MS" pitchFamily="66" charset="0"/>
              </a:rPr>
              <a:t>Beth mae Nici a Cris yn dewis yn y caffi?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endParaRPr lang="en-GB" altLang="en-US" sz="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solidFill>
                  <a:schemeClr val="accent2"/>
                </a:solidFill>
                <a:latin typeface="Comic Sans MS" pitchFamily="66" charset="0"/>
              </a:rPr>
              <a:t>_______________________________________________________________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160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latin typeface="Comic Sans MS" pitchFamily="66" charset="0"/>
              </a:rPr>
              <a:t>Pwy sy’n ennill y gêm bêl-droed?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endParaRPr lang="en-GB" altLang="en-US" sz="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solidFill>
                  <a:schemeClr val="accent2"/>
                </a:solidFill>
                <a:latin typeface="Comic Sans MS" pitchFamily="66" charset="0"/>
              </a:rPr>
              <a:t>_______________________________________________________________   </a:t>
            </a:r>
            <a:endParaRPr lang="en-GB" altLang="en-US" sz="1600" smtClean="0">
              <a:solidFill>
                <a:srgbClr val="6600FF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160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latin typeface="Comic Sans MS" pitchFamily="66" charset="0"/>
              </a:rPr>
              <a:t>Wyt ti wedi mwynhau’r stori?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endParaRPr lang="en-GB" altLang="en-US" sz="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solidFill>
                  <a:schemeClr val="accent2"/>
                </a:solidFill>
                <a:latin typeface="Comic Sans MS" pitchFamily="66" charset="0"/>
              </a:rPr>
              <a:t>_______________________________________________________________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160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solidFill>
                  <a:schemeClr val="accent2"/>
                </a:solidFill>
                <a:latin typeface="Comic Sans MS" pitchFamily="66" charset="0"/>
              </a:rPr>
              <a:t>_______________________________________________________________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115888"/>
            <a:ext cx="8229600" cy="360362"/>
          </a:xfrm>
        </p:spPr>
        <p:txBody>
          <a:bodyPr/>
          <a:lstStyle/>
          <a:p>
            <a:pPr eaLnBrk="1" hangingPunct="1"/>
            <a:r>
              <a:rPr lang="en-GB" altLang="en-US" sz="1600" u="sng" smtClean="0">
                <a:latin typeface="Comic Sans MS" pitchFamily="66" charset="0"/>
              </a:rPr>
              <a:t>Darllen a Deall:  Pa Glwb?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188913"/>
            <a:ext cx="8229600" cy="6480175"/>
          </a:xfrm>
        </p:spPr>
        <p:txBody>
          <a:bodyPr/>
          <a:lstStyle/>
          <a:p>
            <a:pPr algn="l" eaLnBrk="1" hangingPunct="1"/>
            <a:r>
              <a:rPr lang="en-GB" altLang="en-US" sz="2000" b="1" u="sng" smtClean="0">
                <a:latin typeface="Comic Sans MS" pitchFamily="66" charset="0"/>
              </a:rPr>
              <a:t>Deialog</a:t>
            </a:r>
            <a:r>
              <a:rPr lang="en-GB" altLang="en-US" sz="2000" smtClean="0">
                <a:latin typeface="Comic Sans MS" pitchFamily="66" charset="0"/>
              </a:rPr>
              <a:t>:             </a:t>
            </a:r>
            <a:r>
              <a:rPr lang="en-GB" altLang="en-US" sz="2000" b="1" u="sng" smtClean="0">
                <a:latin typeface="Comic Sans MS" pitchFamily="66" charset="0"/>
              </a:rPr>
              <a:t>Trafod Stori</a:t>
            </a:r>
            <a:r>
              <a:rPr lang="en-GB" altLang="en-US" sz="2000" smtClean="0">
                <a:latin typeface="Comic Sans MS" pitchFamily="66" charset="0"/>
              </a:rPr>
              <a:t/>
            </a:r>
            <a:br>
              <a:rPr lang="en-GB" altLang="en-US" sz="2000" smtClean="0">
                <a:latin typeface="Comic Sans MS" pitchFamily="66" charset="0"/>
              </a:rPr>
            </a:br>
            <a:r>
              <a:rPr lang="en-GB" altLang="en-US" sz="2000" smtClean="0">
                <a:latin typeface="Comic Sans MS" pitchFamily="66" charset="0"/>
              </a:rPr>
              <a:t/>
            </a:r>
            <a:br>
              <a:rPr lang="en-GB" altLang="en-US" sz="2000" smtClean="0">
                <a:latin typeface="Comic Sans MS" pitchFamily="66" charset="0"/>
              </a:rPr>
            </a:br>
            <a:r>
              <a:rPr lang="en-GB" altLang="en-US" sz="2000" smtClean="0">
                <a:latin typeface="Comic Sans MS" pitchFamily="66" charset="0"/>
              </a:rPr>
              <a:t/>
            </a:r>
            <a:br>
              <a:rPr lang="en-GB" altLang="en-US" sz="2000" smtClean="0">
                <a:latin typeface="Comic Sans MS" pitchFamily="66" charset="0"/>
              </a:rPr>
            </a:br>
            <a:r>
              <a:rPr lang="en-GB" altLang="en-US" sz="2000" smtClean="0">
                <a:solidFill>
                  <a:schemeClr val="accent2"/>
                </a:solidFill>
                <a:latin typeface="Comic Sans MS" pitchFamily="66" charset="0"/>
              </a:rPr>
              <a:t>Sam:	Beth ddarllenaist ti?</a:t>
            </a:r>
            <a:br>
              <a:rPr lang="en-GB" altLang="en-US" sz="2000" smtClean="0">
                <a:solidFill>
                  <a:schemeClr val="accent2"/>
                </a:solidFill>
                <a:latin typeface="Comic Sans MS" pitchFamily="66" charset="0"/>
              </a:rPr>
            </a:br>
            <a:r>
              <a:rPr lang="en-GB" altLang="en-US" sz="2000" smtClean="0">
                <a:solidFill>
                  <a:schemeClr val="accent2"/>
                </a:solidFill>
                <a:latin typeface="Comic Sans MS" pitchFamily="66" charset="0"/>
              </a:rPr>
              <a:t/>
            </a:r>
            <a:br>
              <a:rPr lang="en-GB" altLang="en-US" sz="2000" smtClean="0">
                <a:solidFill>
                  <a:schemeClr val="accent2"/>
                </a:solidFill>
                <a:latin typeface="Comic Sans MS" pitchFamily="66" charset="0"/>
              </a:rPr>
            </a:br>
            <a:r>
              <a:rPr lang="en-GB" altLang="en-US" sz="2000" smtClean="0">
                <a:solidFill>
                  <a:srgbClr val="FF0066"/>
                </a:solidFill>
                <a:latin typeface="Comic Sans MS" pitchFamily="66" charset="0"/>
              </a:rPr>
              <a:t>Nia: 	Darllenais i ...</a:t>
            </a:r>
            <a:r>
              <a:rPr lang="en-GB" altLang="en-US" sz="2000" smtClean="0">
                <a:latin typeface="Comic Sans MS" pitchFamily="66" charset="0"/>
              </a:rPr>
              <a:t/>
            </a:r>
            <a:br>
              <a:rPr lang="en-GB" altLang="en-US" sz="2000" smtClean="0">
                <a:latin typeface="Comic Sans MS" pitchFamily="66" charset="0"/>
              </a:rPr>
            </a:br>
            <a:r>
              <a:rPr lang="en-GB" altLang="en-US" sz="2000" smtClean="0">
                <a:latin typeface="Comic Sans MS" pitchFamily="66" charset="0"/>
              </a:rPr>
              <a:t/>
            </a:r>
            <a:br>
              <a:rPr lang="en-GB" altLang="en-US" sz="2000" smtClean="0">
                <a:latin typeface="Comic Sans MS" pitchFamily="66" charset="0"/>
              </a:rPr>
            </a:br>
            <a:r>
              <a:rPr lang="en-GB" altLang="en-US" sz="2000" smtClean="0">
                <a:solidFill>
                  <a:schemeClr val="accent2"/>
                </a:solidFill>
                <a:latin typeface="Comic Sans MS" pitchFamily="66" charset="0"/>
              </a:rPr>
              <a:t>Sam: 	Beth wyt ti’n feddwl o’r stori?</a:t>
            </a:r>
            <a:br>
              <a:rPr lang="en-GB" altLang="en-US" sz="2000" smtClean="0">
                <a:solidFill>
                  <a:schemeClr val="accent2"/>
                </a:solidFill>
                <a:latin typeface="Comic Sans MS" pitchFamily="66" charset="0"/>
              </a:rPr>
            </a:br>
            <a:r>
              <a:rPr lang="en-GB" altLang="en-US" sz="2000" smtClean="0">
                <a:solidFill>
                  <a:schemeClr val="accent2"/>
                </a:solidFill>
                <a:latin typeface="Comic Sans MS" pitchFamily="66" charset="0"/>
              </a:rPr>
              <a:t/>
            </a:r>
            <a:br>
              <a:rPr lang="en-GB" altLang="en-US" sz="2000" smtClean="0">
                <a:solidFill>
                  <a:schemeClr val="accent2"/>
                </a:solidFill>
                <a:latin typeface="Comic Sans MS" pitchFamily="66" charset="0"/>
              </a:rPr>
            </a:br>
            <a:r>
              <a:rPr lang="en-GB" altLang="en-US" sz="2000" smtClean="0">
                <a:solidFill>
                  <a:srgbClr val="FF0066"/>
                </a:solidFill>
                <a:latin typeface="Comic Sans MS" pitchFamily="66" charset="0"/>
              </a:rPr>
              <a:t>Nia: 	Dw i’n meddwl ...</a:t>
            </a:r>
            <a:br>
              <a:rPr lang="en-GB" altLang="en-US" sz="2000" smtClean="0">
                <a:solidFill>
                  <a:srgbClr val="FF0066"/>
                </a:solidFill>
                <a:latin typeface="Comic Sans MS" pitchFamily="66" charset="0"/>
              </a:rPr>
            </a:br>
            <a:r>
              <a:rPr lang="en-GB" altLang="en-US" sz="2000" smtClean="0">
                <a:solidFill>
                  <a:srgbClr val="FF0066"/>
                </a:solidFill>
                <a:latin typeface="Comic Sans MS" pitchFamily="66" charset="0"/>
              </a:rPr>
              <a:t/>
            </a:r>
            <a:br>
              <a:rPr lang="en-GB" altLang="en-US" sz="2000" smtClean="0">
                <a:solidFill>
                  <a:srgbClr val="FF0066"/>
                </a:solidFill>
                <a:latin typeface="Comic Sans MS" pitchFamily="66" charset="0"/>
              </a:rPr>
            </a:br>
            <a:r>
              <a:rPr lang="en-GB" altLang="en-US" sz="2000" smtClean="0">
                <a:solidFill>
                  <a:schemeClr val="accent2"/>
                </a:solidFill>
                <a:latin typeface="Comic Sans MS" pitchFamily="66" charset="0"/>
              </a:rPr>
              <a:t>Sam: 	Pam?</a:t>
            </a:r>
            <a:br>
              <a:rPr lang="en-GB" altLang="en-US" sz="2000" smtClean="0">
                <a:solidFill>
                  <a:schemeClr val="accent2"/>
                </a:solidFill>
                <a:latin typeface="Comic Sans MS" pitchFamily="66" charset="0"/>
              </a:rPr>
            </a:br>
            <a:r>
              <a:rPr lang="en-GB" altLang="en-US" sz="2000" smtClean="0">
                <a:solidFill>
                  <a:schemeClr val="accent2"/>
                </a:solidFill>
                <a:latin typeface="Comic Sans MS" pitchFamily="66" charset="0"/>
              </a:rPr>
              <a:t/>
            </a:r>
            <a:br>
              <a:rPr lang="en-GB" altLang="en-US" sz="2000" smtClean="0">
                <a:solidFill>
                  <a:schemeClr val="accent2"/>
                </a:solidFill>
                <a:latin typeface="Comic Sans MS" pitchFamily="66" charset="0"/>
              </a:rPr>
            </a:br>
            <a:r>
              <a:rPr lang="en-GB" altLang="en-US" sz="2000" smtClean="0">
                <a:solidFill>
                  <a:srgbClr val="FF0066"/>
                </a:solidFill>
                <a:latin typeface="Comic Sans MS" pitchFamily="66" charset="0"/>
              </a:rPr>
              <a:t>Nia: 	Achos ...</a:t>
            </a:r>
            <a:br>
              <a:rPr lang="en-GB" altLang="en-US" sz="2000" smtClean="0">
                <a:solidFill>
                  <a:srgbClr val="FF0066"/>
                </a:solidFill>
                <a:latin typeface="Comic Sans MS" pitchFamily="66" charset="0"/>
              </a:rPr>
            </a:br>
            <a:r>
              <a:rPr lang="en-GB" altLang="en-US" sz="2000" smtClean="0">
                <a:solidFill>
                  <a:srgbClr val="FF0066"/>
                </a:solidFill>
                <a:latin typeface="Comic Sans MS" pitchFamily="66" charset="0"/>
              </a:rPr>
              <a:t/>
            </a:r>
            <a:br>
              <a:rPr lang="en-GB" altLang="en-US" sz="2000" smtClean="0">
                <a:solidFill>
                  <a:srgbClr val="FF0066"/>
                </a:solidFill>
                <a:latin typeface="Comic Sans MS" pitchFamily="66" charset="0"/>
              </a:rPr>
            </a:br>
            <a:r>
              <a:rPr lang="en-GB" altLang="en-US" sz="2000" smtClean="0">
                <a:solidFill>
                  <a:srgbClr val="FF0066"/>
                </a:solidFill>
                <a:latin typeface="Comic Sans MS" pitchFamily="66" charset="0"/>
              </a:rPr>
              <a:t/>
            </a:r>
            <a:br>
              <a:rPr lang="en-GB" altLang="en-US" sz="2000" smtClean="0">
                <a:solidFill>
                  <a:srgbClr val="FF0066"/>
                </a:solidFill>
                <a:latin typeface="Comic Sans MS" pitchFamily="66" charset="0"/>
              </a:rPr>
            </a:br>
            <a:r>
              <a:rPr lang="en-GB" altLang="en-US" sz="2000" smtClean="0">
                <a:solidFill>
                  <a:srgbClr val="FF0066"/>
                </a:solidFill>
                <a:latin typeface="Comic Sans MS" pitchFamily="66" charset="0"/>
              </a:rPr>
              <a:t/>
            </a:r>
            <a:br>
              <a:rPr lang="en-GB" altLang="en-US" sz="2000" smtClean="0">
                <a:solidFill>
                  <a:srgbClr val="FF0066"/>
                </a:solidFill>
                <a:latin typeface="Comic Sans MS" pitchFamily="66" charset="0"/>
              </a:rPr>
            </a:br>
            <a:endParaRPr lang="en-GB" altLang="en-US" sz="2000" smtClean="0">
              <a:latin typeface="Comic Sans MS" pitchFamily="66" charset="0"/>
            </a:endParaRPr>
          </a:p>
        </p:txBody>
      </p:sp>
      <p:pic>
        <p:nvPicPr>
          <p:cNvPr id="19459" name="Picture 3" descr="MCj0370140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5825" y="1125538"/>
            <a:ext cx="1073150" cy="113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2124075" y="44450"/>
            <a:ext cx="4103688" cy="360363"/>
          </a:xfrm>
          <a:ln w="12700">
            <a:solidFill>
              <a:schemeClr val="tx1"/>
            </a:solidFill>
          </a:ln>
        </p:spPr>
        <p:txBody>
          <a:bodyPr/>
          <a:lstStyle/>
          <a:p>
            <a:pPr eaLnBrk="1" hangingPunct="1"/>
            <a:r>
              <a:rPr lang="en-GB" altLang="en-US" sz="1800" smtClean="0">
                <a:latin typeface="Comic Sans MS" pitchFamily="66" charset="0"/>
              </a:rPr>
              <a:t>Holi ac ateb.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404813"/>
            <a:ext cx="4033838" cy="6453187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latin typeface="Comic Sans MS" pitchFamily="66" charset="0"/>
              </a:rPr>
              <a:t>What is the title of the book?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solidFill>
                  <a:schemeClr val="accent2"/>
                </a:solidFill>
                <a:latin typeface="Comic Sans MS" pitchFamily="66" charset="0"/>
              </a:rPr>
              <a:t>... is the title of the book.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endParaRPr lang="en-GB" altLang="en-US" sz="1400" dirty="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Who is the author of the book?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solidFill>
                  <a:schemeClr val="accent2"/>
                </a:solidFill>
                <a:latin typeface="Comic Sans MS" pitchFamily="66" charset="0"/>
              </a:rPr>
              <a:t>... is the author of the book?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  <a:defRPr/>
            </a:pPr>
            <a:endParaRPr lang="en-GB" altLang="en-US" sz="1400" dirty="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latin typeface="Comic Sans MS" pitchFamily="66" charset="0"/>
              </a:rPr>
              <a:t>What is the name of the boy in the book?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solidFill>
                  <a:schemeClr val="accent2"/>
                </a:solidFill>
                <a:latin typeface="Comic Sans MS" pitchFamily="66" charset="0"/>
              </a:rPr>
              <a:t>... is the name of the boy in the book.</a:t>
            </a:r>
            <a:endParaRPr lang="en-GB" altLang="en-US" sz="1400" dirty="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  <a:defRPr/>
            </a:pPr>
            <a:endParaRPr lang="en-GB" altLang="en-US" sz="1400" dirty="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latin typeface="Comic Sans MS" pitchFamily="66" charset="0"/>
              </a:rPr>
              <a:t>What is the name of the girl in the book?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solidFill>
                  <a:schemeClr val="accent2"/>
                </a:solidFill>
                <a:latin typeface="Comic Sans MS" pitchFamily="66" charset="0"/>
              </a:rPr>
              <a:t>... is the name of the girl in the book.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  <a:defRPr/>
            </a:pPr>
            <a:endParaRPr lang="en-GB" altLang="en-US" sz="1400" dirty="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latin typeface="Comic Sans MS" pitchFamily="66" charset="0"/>
              </a:rPr>
              <a:t>Where are </a:t>
            </a:r>
            <a:r>
              <a:rPr lang="en-GB" altLang="en-US" sz="1400" dirty="0" err="1" smtClean="0">
                <a:latin typeface="Comic Sans MS" pitchFamily="66" charset="0"/>
              </a:rPr>
              <a:t>Nici</a:t>
            </a:r>
            <a:r>
              <a:rPr lang="en-GB" altLang="en-US" sz="1400" dirty="0" smtClean="0">
                <a:latin typeface="Comic Sans MS" pitchFamily="66" charset="0"/>
              </a:rPr>
              <a:t> and </a:t>
            </a:r>
            <a:r>
              <a:rPr lang="en-GB" altLang="en-US" sz="1400" dirty="0" err="1" smtClean="0">
                <a:latin typeface="Comic Sans MS" pitchFamily="66" charset="0"/>
              </a:rPr>
              <a:t>Cris</a:t>
            </a:r>
            <a:r>
              <a:rPr lang="en-GB" altLang="en-US" sz="1400" dirty="0" smtClean="0">
                <a:latin typeface="Comic Sans MS" pitchFamily="66" charset="0"/>
              </a:rPr>
              <a:t> going on Saturday?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solidFill>
                  <a:schemeClr val="accent2"/>
                </a:solidFill>
                <a:latin typeface="Comic Sans MS" pitchFamily="66" charset="0"/>
              </a:rPr>
              <a:t>Saturday</a:t>
            </a:r>
            <a:r>
              <a:rPr lang="en-GB" altLang="en-US" sz="1400" smtClean="0">
                <a:solidFill>
                  <a:schemeClr val="accent2"/>
                </a:solidFill>
                <a:latin typeface="Comic Sans MS" pitchFamily="66" charset="0"/>
              </a:rPr>
              <a:t>, and </a:t>
            </a:r>
            <a:r>
              <a:rPr lang="en-GB" altLang="en-US" sz="1400" dirty="0" err="1" smtClean="0">
                <a:solidFill>
                  <a:schemeClr val="accent2"/>
                </a:solidFill>
                <a:latin typeface="Comic Sans MS" pitchFamily="66" charset="0"/>
              </a:rPr>
              <a:t>Nici</a:t>
            </a:r>
            <a:r>
              <a:rPr lang="en-GB" altLang="en-US" sz="1400" dirty="0" smtClean="0">
                <a:solidFill>
                  <a:schemeClr val="accent2"/>
                </a:solidFill>
                <a:latin typeface="Comic Sans MS" pitchFamily="66" charset="0"/>
              </a:rPr>
              <a:t> and </a:t>
            </a:r>
            <a:r>
              <a:rPr lang="en-GB" altLang="en-US" sz="1400" dirty="0" err="1" smtClean="0">
                <a:solidFill>
                  <a:schemeClr val="accent2"/>
                </a:solidFill>
                <a:latin typeface="Comic Sans MS" pitchFamily="66" charset="0"/>
              </a:rPr>
              <a:t>Cris</a:t>
            </a:r>
            <a:r>
              <a:rPr lang="en-GB" altLang="en-US" sz="1400" dirty="0" smtClean="0">
                <a:solidFill>
                  <a:schemeClr val="accent2"/>
                </a:solidFill>
                <a:latin typeface="Comic Sans MS" pitchFamily="66" charset="0"/>
              </a:rPr>
              <a:t> ...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endParaRPr lang="en-GB" altLang="en-US" sz="1400" dirty="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latin typeface="Comic Sans MS" pitchFamily="66" charset="0"/>
              </a:rPr>
              <a:t>What do </a:t>
            </a:r>
            <a:r>
              <a:rPr lang="en-GB" altLang="en-US" sz="1400" dirty="0" err="1" smtClean="0">
                <a:latin typeface="Comic Sans MS" pitchFamily="66" charset="0"/>
              </a:rPr>
              <a:t>Nici</a:t>
            </a:r>
            <a:r>
              <a:rPr lang="en-GB" altLang="en-US" sz="1400" dirty="0" smtClean="0">
                <a:latin typeface="Comic Sans MS" pitchFamily="66" charset="0"/>
              </a:rPr>
              <a:t> and </a:t>
            </a:r>
            <a:r>
              <a:rPr lang="en-GB" altLang="en-US" sz="1400" dirty="0" err="1" smtClean="0">
                <a:latin typeface="Comic Sans MS" pitchFamily="66" charset="0"/>
              </a:rPr>
              <a:t>Cris</a:t>
            </a:r>
            <a:r>
              <a:rPr lang="en-GB" altLang="en-US" sz="1400" dirty="0" smtClean="0">
                <a:latin typeface="Comic Sans MS" pitchFamily="66" charset="0"/>
              </a:rPr>
              <a:t> see on the wall?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solidFill>
                  <a:schemeClr val="accent2"/>
                </a:solidFill>
                <a:latin typeface="Comic Sans MS" pitchFamily="66" charset="0"/>
              </a:rPr>
              <a:t>On the wall, ...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endParaRPr lang="en-GB" altLang="en-US" sz="1400" dirty="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latin typeface="Comic Sans MS" pitchFamily="66" charset="0"/>
              </a:rPr>
              <a:t>Where do </a:t>
            </a:r>
            <a:r>
              <a:rPr lang="en-GB" altLang="en-US" sz="1400" dirty="0" err="1" smtClean="0">
                <a:latin typeface="Comic Sans MS" pitchFamily="66" charset="0"/>
              </a:rPr>
              <a:t>Nici</a:t>
            </a:r>
            <a:r>
              <a:rPr lang="en-GB" altLang="en-US" sz="1400" dirty="0" smtClean="0">
                <a:latin typeface="Comic Sans MS" pitchFamily="66" charset="0"/>
              </a:rPr>
              <a:t> and </a:t>
            </a:r>
            <a:r>
              <a:rPr lang="en-GB" altLang="en-US" sz="1400" dirty="0" err="1" smtClean="0">
                <a:latin typeface="Comic Sans MS" pitchFamily="66" charset="0"/>
              </a:rPr>
              <a:t>Cris</a:t>
            </a:r>
            <a:r>
              <a:rPr lang="en-GB" altLang="en-US" sz="1400" dirty="0" smtClean="0">
                <a:latin typeface="Comic Sans MS" pitchFamily="66" charset="0"/>
              </a:rPr>
              <a:t> sit in the cafe?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solidFill>
                  <a:schemeClr val="accent2"/>
                </a:solidFill>
                <a:latin typeface="Comic Sans MS" pitchFamily="66" charset="0"/>
              </a:rPr>
              <a:t>In the cafe, </a:t>
            </a:r>
            <a:r>
              <a:rPr lang="en-GB" altLang="en-US" sz="1400" dirty="0" err="1" smtClean="0">
                <a:solidFill>
                  <a:schemeClr val="accent2"/>
                </a:solidFill>
                <a:latin typeface="Comic Sans MS" pitchFamily="66" charset="0"/>
              </a:rPr>
              <a:t>Nici</a:t>
            </a:r>
            <a:r>
              <a:rPr lang="en-GB" altLang="en-US" sz="1400" dirty="0" smtClean="0">
                <a:solidFill>
                  <a:schemeClr val="accent2"/>
                </a:solidFill>
                <a:latin typeface="Comic Sans MS" pitchFamily="66" charset="0"/>
              </a:rPr>
              <a:t> and </a:t>
            </a:r>
            <a:r>
              <a:rPr lang="en-GB" altLang="en-US" sz="1400" dirty="0" err="1" smtClean="0">
                <a:solidFill>
                  <a:schemeClr val="accent2"/>
                </a:solidFill>
                <a:latin typeface="Comic Sans MS" pitchFamily="66" charset="0"/>
              </a:rPr>
              <a:t>Cris</a:t>
            </a:r>
            <a:r>
              <a:rPr lang="en-GB" altLang="en-US" sz="1400" dirty="0" smtClean="0">
                <a:solidFill>
                  <a:schemeClr val="accent2"/>
                </a:solidFill>
                <a:latin typeface="Comic Sans MS" pitchFamily="66" charset="0"/>
              </a:rPr>
              <a:t> ...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  <a:defRPr/>
            </a:pPr>
            <a:endParaRPr lang="en-GB" altLang="en-US" sz="1400" dirty="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latin typeface="Comic Sans MS" pitchFamily="66" charset="0"/>
              </a:rPr>
              <a:t>What does the girl in the cafe ask </a:t>
            </a:r>
            <a:r>
              <a:rPr lang="en-GB" altLang="en-US" sz="1400" dirty="0" err="1" smtClean="0">
                <a:latin typeface="Comic Sans MS" pitchFamily="66" charset="0"/>
              </a:rPr>
              <a:t>Nici</a:t>
            </a:r>
            <a:r>
              <a:rPr lang="en-GB" altLang="en-US" sz="1400" dirty="0" smtClean="0">
                <a:latin typeface="Comic Sans MS" pitchFamily="66" charset="0"/>
              </a:rPr>
              <a:t> and 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err="1" smtClean="0">
                <a:latin typeface="Comic Sans MS" pitchFamily="66" charset="0"/>
              </a:rPr>
              <a:t>Cris</a:t>
            </a:r>
            <a:r>
              <a:rPr lang="en-GB" altLang="en-US" sz="1400" dirty="0" smtClean="0">
                <a:latin typeface="Comic Sans MS" pitchFamily="66" charset="0"/>
              </a:rPr>
              <a:t>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solidFill>
                  <a:schemeClr val="accent2"/>
                </a:solidFill>
                <a:latin typeface="Comic Sans MS" pitchFamily="66" charset="0"/>
              </a:rPr>
              <a:t>... says the girl.</a:t>
            </a:r>
            <a:endParaRPr lang="en-GB" altLang="en-US" sz="1400" dirty="0" smtClean="0">
              <a:solidFill>
                <a:srgbClr val="6600FF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  <a:defRPr/>
            </a:pPr>
            <a:endParaRPr lang="en-GB" altLang="en-US" sz="1400" dirty="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latin typeface="Comic Sans MS" pitchFamily="66" charset="0"/>
              </a:rPr>
              <a:t>What do </a:t>
            </a:r>
            <a:r>
              <a:rPr lang="en-GB" altLang="en-US" sz="1400" dirty="0" err="1" smtClean="0">
                <a:latin typeface="Comic Sans MS" pitchFamily="66" charset="0"/>
              </a:rPr>
              <a:t>Nici</a:t>
            </a:r>
            <a:r>
              <a:rPr lang="en-GB" altLang="en-US" sz="1400" dirty="0" smtClean="0">
                <a:latin typeface="Comic Sans MS" pitchFamily="66" charset="0"/>
              </a:rPr>
              <a:t> and </a:t>
            </a:r>
            <a:r>
              <a:rPr lang="en-GB" altLang="en-US" sz="1400" dirty="0" err="1" smtClean="0">
                <a:latin typeface="Comic Sans MS" pitchFamily="66" charset="0"/>
              </a:rPr>
              <a:t>Cris</a:t>
            </a:r>
            <a:r>
              <a:rPr lang="en-GB" altLang="en-US" sz="1400" dirty="0" smtClean="0">
                <a:latin typeface="Comic Sans MS" pitchFamily="66" charset="0"/>
              </a:rPr>
              <a:t> choose in the cafe?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solidFill>
                  <a:schemeClr val="accent2"/>
                </a:solidFill>
                <a:latin typeface="Comic Sans MS" pitchFamily="66" charset="0"/>
              </a:rPr>
              <a:t>“Orange for me,” ...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endParaRPr lang="en-GB" altLang="en-US" sz="1600" dirty="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latin typeface="Comic Sans MS" pitchFamily="66" charset="0"/>
              </a:rPr>
              <a:t>What does </a:t>
            </a:r>
            <a:r>
              <a:rPr lang="en-GB" altLang="en-US" sz="1400" dirty="0" err="1" smtClean="0">
                <a:latin typeface="Comic Sans MS" pitchFamily="66" charset="0"/>
              </a:rPr>
              <a:t>Cris</a:t>
            </a:r>
            <a:r>
              <a:rPr lang="en-GB" altLang="en-US" sz="1400" dirty="0" smtClean="0">
                <a:latin typeface="Comic Sans MS" pitchFamily="66" charset="0"/>
              </a:rPr>
              <a:t> think of hockey?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solidFill>
                  <a:schemeClr val="accent2"/>
                </a:solidFill>
                <a:latin typeface="Comic Sans MS" pitchFamily="66" charset="0"/>
              </a:rPr>
              <a:t>“Hockey is ...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4643438" y="260350"/>
            <a:ext cx="4321175" cy="554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buFontTx/>
              <a:buAutoNum type="arabicPeriod"/>
              <a:defRPr/>
            </a:pPr>
            <a:endParaRPr lang="en-GB" altLang="en-US" sz="1400" dirty="0">
              <a:solidFill>
                <a:schemeClr val="accent2"/>
              </a:solidFill>
              <a:latin typeface="Comic Sans MS" pitchFamily="66" charset="0"/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defRPr/>
            </a:pPr>
            <a:r>
              <a:rPr lang="en-GB" altLang="en-US" sz="1400" dirty="0">
                <a:latin typeface="Comic Sans MS" pitchFamily="66" charset="0"/>
              </a:rPr>
              <a:t>What does </a:t>
            </a:r>
            <a:r>
              <a:rPr lang="en-GB" altLang="en-US" sz="1400" dirty="0" err="1">
                <a:latin typeface="Comic Sans MS" pitchFamily="66" charset="0"/>
              </a:rPr>
              <a:t>Nici</a:t>
            </a:r>
            <a:r>
              <a:rPr lang="en-GB" altLang="en-US" sz="1400" dirty="0">
                <a:latin typeface="Comic Sans MS" pitchFamily="66" charset="0"/>
              </a:rPr>
              <a:t> say when she hurts herself </a:t>
            </a:r>
          </a:p>
          <a:p>
            <a:pPr marL="609600" indent="-609600" eaLnBrk="1" hangingPunct="1">
              <a:lnSpc>
                <a:spcPct val="80000"/>
              </a:lnSpc>
              <a:defRPr/>
            </a:pPr>
            <a:r>
              <a:rPr lang="en-GB" altLang="en-US" sz="1400" dirty="0">
                <a:latin typeface="Comic Sans MS" pitchFamily="66" charset="0"/>
              </a:rPr>
              <a:t>playing hockey?</a:t>
            </a:r>
          </a:p>
          <a:p>
            <a:pPr marL="609600" indent="-609600" eaLnBrk="1" hangingPunct="1">
              <a:lnSpc>
                <a:spcPct val="80000"/>
              </a:lnSpc>
              <a:defRPr/>
            </a:pPr>
            <a:r>
              <a:rPr lang="en-GB" altLang="en-US" sz="1400" dirty="0">
                <a:solidFill>
                  <a:schemeClr val="accent2"/>
                </a:solidFill>
                <a:latin typeface="Comic Sans MS" pitchFamily="66" charset="0"/>
              </a:rPr>
              <a:t>“Aw!  I’ve ...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endParaRPr lang="en-GB" altLang="en-US" sz="1400" dirty="0">
              <a:latin typeface="Comic Sans MS" pitchFamily="66" charset="0"/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latin typeface="Comic Sans MS" pitchFamily="66" charset="0"/>
                <a:cs typeface="+mn-cs"/>
              </a:rPr>
              <a:t>Does </a:t>
            </a:r>
            <a:r>
              <a:rPr lang="en-GB" altLang="en-US" sz="1400" dirty="0" err="1">
                <a:latin typeface="Comic Sans MS" pitchFamily="66" charset="0"/>
                <a:cs typeface="+mn-cs"/>
              </a:rPr>
              <a:t>Nici</a:t>
            </a:r>
            <a:r>
              <a:rPr lang="en-GB" altLang="en-US" sz="1400" dirty="0">
                <a:latin typeface="Comic Sans MS" pitchFamily="66" charset="0"/>
                <a:cs typeface="+mn-cs"/>
              </a:rPr>
              <a:t> like hockey?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solidFill>
                  <a:schemeClr val="accent2"/>
                </a:solidFill>
                <a:latin typeface="Comic Sans MS" pitchFamily="66" charset="0"/>
                <a:cs typeface="+mn-cs"/>
              </a:rPr>
              <a:t>No, </a:t>
            </a:r>
            <a:r>
              <a:rPr lang="en-GB" altLang="en-US" sz="1400" dirty="0" err="1">
                <a:solidFill>
                  <a:schemeClr val="accent2"/>
                </a:solidFill>
                <a:latin typeface="Comic Sans MS" pitchFamily="66" charset="0"/>
                <a:cs typeface="+mn-cs"/>
              </a:rPr>
              <a:t>Nici</a:t>
            </a:r>
            <a:r>
              <a:rPr lang="en-GB" altLang="en-US" sz="1400" dirty="0">
                <a:solidFill>
                  <a:schemeClr val="accent2"/>
                </a:solidFill>
                <a:latin typeface="Comic Sans MS" pitchFamily="66" charset="0"/>
                <a:cs typeface="+mn-cs"/>
              </a:rPr>
              <a:t> doesn’t ...</a:t>
            </a:r>
            <a:endParaRPr lang="en-GB" altLang="en-US" sz="1400" dirty="0">
              <a:latin typeface="Comic Sans MS" pitchFamily="66" charset="0"/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buFontTx/>
              <a:buAutoNum type="arabicPeriod"/>
              <a:defRPr/>
            </a:pPr>
            <a:endParaRPr lang="en-GB" altLang="en-US" sz="1400" dirty="0">
              <a:latin typeface="Comic Sans MS" pitchFamily="66" charset="0"/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latin typeface="Comic Sans MS" pitchFamily="66" charset="0"/>
                <a:cs typeface="+mn-cs"/>
              </a:rPr>
              <a:t>What does the man in the judo club say?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solidFill>
                  <a:schemeClr val="accent6"/>
                </a:solidFill>
                <a:latin typeface="Comic Sans MS" pitchFamily="66" charset="0"/>
                <a:cs typeface="+mn-cs"/>
              </a:rPr>
              <a:t>“Judo is ...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buFontTx/>
              <a:buAutoNum type="arabicPeriod"/>
              <a:defRPr/>
            </a:pPr>
            <a:endParaRPr lang="en-GB" altLang="en-US" sz="1400" dirty="0">
              <a:solidFill>
                <a:schemeClr val="accent2"/>
              </a:solidFill>
              <a:latin typeface="Comic Sans MS" pitchFamily="66" charset="0"/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latin typeface="Comic Sans MS" pitchFamily="66" charset="0"/>
                <a:cs typeface="+mn-cs"/>
              </a:rPr>
              <a:t>Who is </a:t>
            </a:r>
            <a:r>
              <a:rPr lang="en-GB" altLang="en-US" sz="1400" dirty="0" err="1">
                <a:latin typeface="Comic Sans MS" pitchFamily="66" charset="0"/>
                <a:cs typeface="+mn-cs"/>
              </a:rPr>
              <a:t>Cris</a:t>
            </a:r>
            <a:r>
              <a:rPr lang="en-GB" altLang="en-US" sz="1400" dirty="0">
                <a:latin typeface="Comic Sans MS" pitchFamily="66" charset="0"/>
                <a:cs typeface="+mn-cs"/>
              </a:rPr>
              <a:t>’ partner in the judo club?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solidFill>
                  <a:schemeClr val="accent2"/>
                </a:solidFill>
                <a:latin typeface="Comic Sans MS" pitchFamily="66" charset="0"/>
                <a:cs typeface="+mn-cs"/>
              </a:rPr>
              <a:t>A big boy ...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endParaRPr lang="en-GB" altLang="en-US" sz="1400" dirty="0">
              <a:solidFill>
                <a:schemeClr val="accent2"/>
              </a:solidFill>
              <a:latin typeface="Comic Sans MS" pitchFamily="66" charset="0"/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latin typeface="Comic Sans MS" pitchFamily="66" charset="0"/>
                <a:cs typeface="+mn-cs"/>
              </a:rPr>
              <a:t>What does </a:t>
            </a:r>
            <a:r>
              <a:rPr lang="en-GB" altLang="en-US" sz="1400" dirty="0" err="1">
                <a:latin typeface="Comic Sans MS" pitchFamily="66" charset="0"/>
                <a:cs typeface="+mn-cs"/>
              </a:rPr>
              <a:t>Cris</a:t>
            </a:r>
            <a:r>
              <a:rPr lang="en-GB" altLang="en-US" sz="1400" dirty="0">
                <a:latin typeface="Comic Sans MS" pitchFamily="66" charset="0"/>
                <a:cs typeface="+mn-cs"/>
              </a:rPr>
              <a:t> say when he hurts himself doing 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latin typeface="Comic Sans MS" pitchFamily="66" charset="0"/>
                <a:cs typeface="+mn-cs"/>
              </a:rPr>
              <a:t>judo?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solidFill>
                  <a:schemeClr val="accent2"/>
                </a:solidFill>
                <a:latin typeface="Comic Sans MS" pitchFamily="66" charset="0"/>
                <a:cs typeface="+mn-cs"/>
              </a:rPr>
              <a:t>“Aw!  I’ve ...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endParaRPr lang="en-GB" altLang="en-US" sz="1400" dirty="0">
              <a:solidFill>
                <a:schemeClr val="accent2"/>
              </a:solidFill>
              <a:latin typeface="Comic Sans MS" pitchFamily="66" charset="0"/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latin typeface="Comic Sans MS" pitchFamily="66" charset="0"/>
                <a:cs typeface="+mn-cs"/>
              </a:rPr>
              <a:t>Is Robert in the cafe?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solidFill>
                  <a:schemeClr val="accent2"/>
                </a:solidFill>
                <a:latin typeface="Comic Sans MS" pitchFamily="66" charset="0"/>
                <a:cs typeface="+mn-cs"/>
              </a:rPr>
              <a:t>No, ...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buFontTx/>
              <a:buAutoNum type="arabicPeriod"/>
              <a:defRPr/>
            </a:pPr>
            <a:endParaRPr lang="en-GB" altLang="en-US" sz="1400" dirty="0">
              <a:solidFill>
                <a:schemeClr val="accent2"/>
              </a:solidFill>
              <a:latin typeface="Comic Sans MS" pitchFamily="66" charset="0"/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latin typeface="Comic Sans MS" pitchFamily="66" charset="0"/>
                <a:cs typeface="+mn-cs"/>
              </a:rPr>
              <a:t>What is the score of the football match?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solidFill>
                  <a:schemeClr val="accent2"/>
                </a:solidFill>
                <a:latin typeface="Comic Sans MS" pitchFamily="66" charset="0"/>
                <a:cs typeface="+mn-cs"/>
              </a:rPr>
              <a:t>Two goals ...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endParaRPr lang="en-GB" altLang="en-US" sz="1400" dirty="0">
              <a:solidFill>
                <a:schemeClr val="accent2"/>
              </a:solidFill>
              <a:latin typeface="Comic Sans MS" pitchFamily="66" charset="0"/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latin typeface="Comic Sans MS" pitchFamily="66" charset="0"/>
                <a:cs typeface="+mn-cs"/>
              </a:rPr>
              <a:t>Which club do </a:t>
            </a:r>
            <a:r>
              <a:rPr lang="en-GB" altLang="en-US" sz="1400" dirty="0" err="1">
                <a:latin typeface="Comic Sans MS" pitchFamily="66" charset="0"/>
                <a:cs typeface="+mn-cs"/>
              </a:rPr>
              <a:t>Nici</a:t>
            </a:r>
            <a:r>
              <a:rPr lang="en-GB" altLang="en-US" sz="1400" dirty="0">
                <a:latin typeface="Comic Sans MS" pitchFamily="66" charset="0"/>
                <a:cs typeface="+mn-cs"/>
              </a:rPr>
              <a:t> and </a:t>
            </a:r>
            <a:r>
              <a:rPr lang="en-GB" altLang="en-US" sz="1400" dirty="0" err="1">
                <a:latin typeface="Comic Sans MS" pitchFamily="66" charset="0"/>
                <a:cs typeface="+mn-cs"/>
              </a:rPr>
              <a:t>Cris</a:t>
            </a:r>
            <a:r>
              <a:rPr lang="en-GB" altLang="en-US" sz="1400" dirty="0">
                <a:latin typeface="Comic Sans MS" pitchFamily="66" charset="0"/>
                <a:cs typeface="+mn-cs"/>
              </a:rPr>
              <a:t> choose?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solidFill>
                  <a:schemeClr val="accent2"/>
                </a:solidFill>
                <a:latin typeface="Comic Sans MS" pitchFamily="66" charset="0"/>
                <a:cs typeface="+mn-cs"/>
              </a:rPr>
              <a:t>The ...</a:t>
            </a:r>
            <a:endParaRPr lang="en-GB" altLang="en-US" sz="1400" dirty="0">
              <a:solidFill>
                <a:srgbClr val="6600FF"/>
              </a:solidFill>
              <a:latin typeface="Comic Sans MS" pitchFamily="66" charset="0"/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endParaRPr lang="en-GB" altLang="en-US" sz="1400" dirty="0">
              <a:solidFill>
                <a:srgbClr val="6600FF"/>
              </a:solidFill>
              <a:latin typeface="Comic Sans MS" pitchFamily="66" charset="0"/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latin typeface="Comic Sans MS" pitchFamily="66" charset="0"/>
                <a:cs typeface="+mn-cs"/>
              </a:rPr>
              <a:t>Have you enjoyed the story?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  <a:cs typeface="+mn-cs"/>
              </a:rPr>
              <a:t>Yes ... because ...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  <a:cs typeface="+mn-cs"/>
              </a:rPr>
              <a:t>No ... because ...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endParaRPr lang="en-GB" altLang="en-US" sz="1600" dirty="0">
              <a:solidFill>
                <a:schemeClr val="accent2"/>
              </a:solidFill>
              <a:latin typeface="Comic Sans MS" pitchFamily="66" charset="0"/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endParaRPr lang="en-GB" altLang="en-US" sz="1600" dirty="0">
              <a:solidFill>
                <a:schemeClr val="accent2"/>
              </a:solidFill>
              <a:latin typeface="Comic Sans MS" pitchFamily="66" charset="0"/>
              <a:cs typeface="+mn-cs"/>
            </a:endParaRPr>
          </a:p>
        </p:txBody>
      </p:sp>
      <p:pic>
        <p:nvPicPr>
          <p:cNvPr id="20485" name="Picture 4" descr="athrawes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08913" y="5589588"/>
            <a:ext cx="1227137" cy="119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1868</TotalTime>
  <Words>1623</Words>
  <Application>Microsoft Office PowerPoint</Application>
  <PresentationFormat>On-screen Show (4:3)</PresentationFormat>
  <Paragraphs>482</Paragraphs>
  <Slides>19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Comic Sans MS</vt:lpstr>
      <vt:lpstr>Times New Roman</vt:lpstr>
      <vt:lpstr>Default Design</vt:lpstr>
      <vt:lpstr>Slide 1</vt:lpstr>
      <vt:lpstr>Slide 2</vt:lpstr>
      <vt:lpstr>Slide 3</vt:lpstr>
      <vt:lpstr>Slide 4</vt:lpstr>
      <vt:lpstr>Slide 5</vt:lpstr>
      <vt:lpstr>Holi ac ateb.</vt:lpstr>
      <vt:lpstr>Holi ac ateb.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Darllen a Deall:  Pa Glwb?</vt:lpstr>
      <vt:lpstr>Deialog:             Trafod Stori   Sam: Beth ddarllenaist ti?  Nia:  Darllenais i ...  Sam:  Beth wyt ti’n feddwl o’r stori?  Nia:  Dw i’n meddwl ...  Sam:  Pam?  Nia:  Achos ...    </vt:lpstr>
      <vt:lpstr>Holi ac ateb.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Amanda Mathias</dc:creator>
  <cp:lastModifiedBy>Natalie</cp:lastModifiedBy>
  <cp:revision>176</cp:revision>
  <dcterms:created xsi:type="dcterms:W3CDTF">2011-10-12T20:14:54Z</dcterms:created>
  <dcterms:modified xsi:type="dcterms:W3CDTF">2016-10-08T13:56:22Z</dcterms:modified>
</cp:coreProperties>
</file>