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85" r:id="rId5"/>
  </p:sldMasterIdLst>
  <p:notesMasterIdLst>
    <p:notesMasterId r:id="rId23"/>
  </p:notesMasterIdLst>
  <p:sldIdLst>
    <p:sldId id="351" r:id="rId6"/>
    <p:sldId id="301" r:id="rId7"/>
    <p:sldId id="352" r:id="rId8"/>
    <p:sldId id="353" r:id="rId9"/>
    <p:sldId id="259" r:id="rId10"/>
    <p:sldId id="275" r:id="rId11"/>
    <p:sldId id="276" r:id="rId12"/>
    <p:sldId id="287" r:id="rId13"/>
    <p:sldId id="260" r:id="rId14"/>
    <p:sldId id="277" r:id="rId15"/>
    <p:sldId id="278" r:id="rId16"/>
    <p:sldId id="279" r:id="rId17"/>
    <p:sldId id="280" r:id="rId18"/>
    <p:sldId id="281" r:id="rId19"/>
    <p:sldId id="282" r:id="rId20"/>
    <p:sldId id="284" r:id="rId21"/>
    <p:sldId id="28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2ADEFC-97ED-42C4-A244-9ACBFC16D5E7}" v="2" dt="2020-06-09T17:54:06.1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0B6B0C-CA24-4BD4-8343-DE6E78270CA5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28C84E-4852-463C-AF8A-84622F39F6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029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86591F-0D9A-444F-B361-19BA71C335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2695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5463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1475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2228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9695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876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5343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9559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8164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395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438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1722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6220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324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188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349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1377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8532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0123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82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089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4818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7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7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7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3838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6210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7567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90"/>
            <a:ext cx="103632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3"/>
            <a:ext cx="103632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100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4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02/06/2023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9791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2.jpe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062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46898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BMSK4012</a:t>
            </a:r>
            <a:br>
              <a:rPr lang="en-GB" altLang="en-US" sz="1800" dirty="0"/>
            </a:br>
            <a:r>
              <a:rPr lang="en-GB" sz="1800" dirty="0"/>
              <a:t>Enterprise and Intrapreneurship</a:t>
            </a: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7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2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 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F2FC4176-547A-495B-B058-4A7B2C873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2" y="575668"/>
            <a:ext cx="5903119" cy="85725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A261F-CA3E-435C-A4C3-0889DCABF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6068" y="2127775"/>
            <a:ext cx="8229600" cy="2885290"/>
          </a:xfrm>
        </p:spPr>
        <p:txBody>
          <a:bodyPr/>
          <a:lstStyle/>
          <a:p>
            <a:pPr marL="0" indent="0">
              <a:buNone/>
            </a:pPr>
            <a:endParaRPr lang="en-GB" altLang="en-US" sz="675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1D90C9-E443-40DD-8DAC-A5E71C3FC66B}" type="slidenum">
              <a:rPr kumimoji="0" lang="en-GB" sz="13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35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A28F31-3D39-E0A4-AF11-E09CDB759E13}"/>
              </a:ext>
            </a:extLst>
          </p:cNvPr>
          <p:cNvSpPr txBox="1"/>
          <p:nvPr/>
        </p:nvSpPr>
        <p:spPr>
          <a:xfrm>
            <a:off x="1049452" y="1758443"/>
            <a:ext cx="4591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Business Plan Layout</a:t>
            </a:r>
          </a:p>
        </p:txBody>
      </p:sp>
    </p:spTree>
    <p:extLst>
      <p:ext uri="{BB962C8B-B14F-4D97-AF65-F5344CB8AC3E}">
        <p14:creationId xmlns:p14="http://schemas.microsoft.com/office/powerpoint/2010/main" val="3039284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 b="1" dirty="0">
                <a:latin typeface="+mn-lt"/>
              </a:rPr>
              <a:t>Aim of Module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To develop students’ awareness of the correct format for a business plan</a:t>
            </a:r>
          </a:p>
        </p:txBody>
      </p:sp>
    </p:spTree>
    <p:extLst>
      <p:ext uri="{BB962C8B-B14F-4D97-AF65-F5344CB8AC3E}">
        <p14:creationId xmlns:p14="http://schemas.microsoft.com/office/powerpoint/2010/main" val="1174854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30"/>
            <a:ext cx="10515600" cy="772428"/>
          </a:xfrm>
        </p:spPr>
        <p:txBody>
          <a:bodyPr/>
          <a:lstStyle/>
          <a:p>
            <a:pPr algn="l"/>
            <a:r>
              <a:rPr lang="en-GB" sz="3600" b="1" dirty="0">
                <a:latin typeface="+mn-lt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/>
          </a:bodyPr>
          <a:lstStyle/>
          <a:p>
            <a:pPr marL="742950" indent="-742950">
              <a:buAutoNum type="arabicPeriod"/>
            </a:pPr>
            <a:r>
              <a:rPr lang="en-GB" sz="3600" dirty="0"/>
              <a:t>Cover page</a:t>
            </a:r>
          </a:p>
          <a:p>
            <a:pPr marL="742950" indent="-742950">
              <a:buAutoNum type="arabicPeriod"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		Module Code ( BMSK 4012)</a:t>
            </a:r>
          </a:p>
          <a:p>
            <a:pPr marL="0" indent="0">
              <a:buNone/>
            </a:pPr>
            <a:r>
              <a:rPr lang="en-GB" sz="2800" dirty="0"/>
              <a:t>		Module Name</a:t>
            </a:r>
          </a:p>
          <a:p>
            <a:pPr marL="0" indent="0">
              <a:buNone/>
            </a:pPr>
            <a:r>
              <a:rPr lang="en-GB" sz="2800" dirty="0"/>
              <a:t>		Your name &amp; student number</a:t>
            </a:r>
          </a:p>
          <a:p>
            <a:pPr marL="0" indent="0">
              <a:buNone/>
            </a:pPr>
            <a:r>
              <a:rPr lang="en-GB" sz="2800" dirty="0"/>
              <a:t>		Date and time of submission</a:t>
            </a:r>
          </a:p>
          <a:p>
            <a:pPr marL="0" indent="0">
              <a:buNone/>
            </a:pPr>
            <a:r>
              <a:rPr lang="en-GB" sz="2800" dirty="0"/>
              <a:t>		Plagiarism policy</a:t>
            </a:r>
          </a:p>
          <a:p>
            <a:pPr marL="0" indent="0">
              <a:buNone/>
            </a:pPr>
            <a:r>
              <a:rPr lang="en-GB" sz="2800" dirty="0"/>
              <a:t>Probably just easier to use the same Cover page as you did for your other assignments.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48201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30"/>
            <a:ext cx="10515600" cy="935714"/>
          </a:xfrm>
        </p:spPr>
        <p:txBody>
          <a:bodyPr/>
          <a:lstStyle/>
          <a:p>
            <a:pPr algn="l"/>
            <a:r>
              <a:rPr lang="en-GB" sz="3600" b="1" dirty="0">
                <a:latin typeface="+mn-lt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300844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2. Front page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2800" dirty="0"/>
              <a:t>		Business name</a:t>
            </a:r>
          </a:p>
          <a:p>
            <a:pPr marL="0" indent="0">
              <a:buNone/>
            </a:pPr>
            <a:r>
              <a:rPr lang="en-GB" sz="2800" dirty="0"/>
              <a:t>		Logo</a:t>
            </a:r>
          </a:p>
          <a:p>
            <a:pPr marL="0" indent="0">
              <a:buNone/>
            </a:pPr>
            <a:r>
              <a:rPr lang="en-GB" sz="2800" dirty="0"/>
              <a:t>		Your name as the owner / manager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55640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30"/>
            <a:ext cx="10515600" cy="821414"/>
          </a:xfrm>
        </p:spPr>
        <p:txBody>
          <a:bodyPr/>
          <a:lstStyle/>
          <a:p>
            <a:pPr algn="l"/>
            <a:r>
              <a:rPr lang="en-GB" sz="3600" b="1" dirty="0">
                <a:latin typeface="+mn-lt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3. Table of Contents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2800" dirty="0"/>
              <a:t>Insert an automatic TOC in Word – do not type it in by hand – see guide on Moodle if unsure how to do this </a:t>
            </a:r>
          </a:p>
          <a:p>
            <a:pPr marL="0" indent="0">
              <a:buNone/>
            </a:pPr>
            <a:r>
              <a:rPr lang="en-GB" sz="2800" dirty="0"/>
              <a:t>	</a:t>
            </a:r>
          </a:p>
          <a:p>
            <a:pPr marL="0" indent="0">
              <a:buNone/>
            </a:pPr>
            <a:r>
              <a:rPr lang="en-GB" sz="2800" dirty="0"/>
              <a:t>(Remember: Update the TOC when you are finished in case you have made changes which will affect your layout and therefor page numbers)</a:t>
            </a:r>
          </a:p>
        </p:txBody>
      </p:sp>
    </p:spTree>
    <p:extLst>
      <p:ext uri="{BB962C8B-B14F-4D97-AF65-F5344CB8AC3E}">
        <p14:creationId xmlns:p14="http://schemas.microsoft.com/office/powerpoint/2010/main" val="1161576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712557"/>
          </a:xfrm>
        </p:spPr>
        <p:txBody>
          <a:bodyPr/>
          <a:lstStyle/>
          <a:p>
            <a:pPr algn="l"/>
            <a:r>
              <a:rPr lang="en-GB" sz="3600" b="1" dirty="0">
                <a:latin typeface="+mn-lt"/>
              </a:rPr>
              <a:t>Layout and Structure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CECB6948-34DB-45E3-A330-D28D00E1F9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1382" y="1203020"/>
            <a:ext cx="5651159" cy="4385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151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598257"/>
          </a:xfrm>
        </p:spPr>
        <p:txBody>
          <a:bodyPr/>
          <a:lstStyle/>
          <a:p>
            <a:pPr algn="l"/>
            <a:r>
              <a:rPr lang="en-GB" sz="3600" b="1" dirty="0">
                <a:latin typeface="+mn-lt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324883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4. Executive Summary</a:t>
            </a:r>
          </a:p>
          <a:p>
            <a:pPr marL="0" indent="0">
              <a:buNone/>
            </a:pPr>
            <a:r>
              <a:rPr lang="en-GB" sz="3600" dirty="0"/>
              <a:t> </a:t>
            </a:r>
          </a:p>
          <a:p>
            <a:pPr marL="0" indent="0">
              <a:buNone/>
            </a:pPr>
            <a:r>
              <a:rPr lang="en-GB" sz="2800" dirty="0"/>
              <a:t>This should be approximately half a page in length, short and to the point.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i="1" dirty="0"/>
              <a:t>Who are you?</a:t>
            </a:r>
            <a:r>
              <a:rPr lang="en-GB" sz="2800" dirty="0"/>
              <a:t> </a:t>
            </a:r>
            <a:r>
              <a:rPr lang="en-GB" sz="2800" i="1" dirty="0"/>
              <a:t>What is your Business Plan about?</a:t>
            </a:r>
            <a:r>
              <a:rPr lang="en-GB" sz="2800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292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 b="1" dirty="0">
                <a:latin typeface="+mn-lt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324882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5.Introduction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	-</a:t>
            </a:r>
            <a:r>
              <a:rPr lang="en-GB" sz="2800" dirty="0"/>
              <a:t>What is your business idea?</a:t>
            </a:r>
          </a:p>
          <a:p>
            <a:pPr marL="0" indent="0">
              <a:buNone/>
            </a:pPr>
            <a:r>
              <a:rPr lang="en-GB" sz="2800" dirty="0"/>
              <a:t>	-What is the legal status of your business?</a:t>
            </a:r>
          </a:p>
          <a:p>
            <a:pPr marL="0" indent="0">
              <a:buNone/>
            </a:pPr>
            <a:r>
              <a:rPr lang="en-GB" sz="2800" dirty="0"/>
              <a:t>	-Ownership – management team details</a:t>
            </a:r>
          </a:p>
          <a:p>
            <a:pPr marL="0" indent="0">
              <a:buNone/>
            </a:pPr>
            <a:r>
              <a:rPr lang="en-GB" sz="2800" dirty="0"/>
              <a:t>	-Product / Service details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5187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 b="1" dirty="0">
                <a:latin typeface="+mn-lt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6. Operations</a:t>
            </a:r>
          </a:p>
          <a:p>
            <a:pPr marL="0" indent="0">
              <a:buNone/>
            </a:pPr>
            <a:endParaRPr lang="en-GB" dirty="0"/>
          </a:p>
          <a:p>
            <a:pPr lvl="1">
              <a:tabLst>
                <a:tab pos="457200" algn="l"/>
              </a:tabLst>
            </a:pP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much will you get from each income stream?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tabLst>
                <a:tab pos="457200" algn="l"/>
              </a:tabLst>
            </a:pP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Locations, premises, equipment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tabLst>
                <a:tab pos="457200" algn="l"/>
              </a:tabLst>
            </a:pP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Production and distribution processes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tabLst>
                <a:tab pos="457200" algn="l"/>
              </a:tabLst>
            </a:pP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People, staff, suppliers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tabLst>
                <a:tab pos="457200" algn="l"/>
              </a:tabLst>
            </a:pP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Systems and processes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</a:rPr>
              <a:t>Health &amp; safety, legal compliance</a:t>
            </a:r>
          </a:p>
          <a:p>
            <a:pPr lvl="1"/>
            <a:r>
              <a:rPr lang="en-GB" sz="2800" dirty="0">
                <a:latin typeface="Arial" panose="020B0604020202020204" pitchFamily="34" charset="0"/>
              </a:rPr>
              <a:t>Licences required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34392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30"/>
            <a:ext cx="10515600" cy="707114"/>
          </a:xfrm>
        </p:spPr>
        <p:txBody>
          <a:bodyPr/>
          <a:lstStyle/>
          <a:p>
            <a:pPr algn="l"/>
            <a:r>
              <a:rPr lang="en-GB" sz="3600" b="1" dirty="0">
                <a:latin typeface="+mn-lt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118511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/>
              <a:t>7. Marketing</a:t>
            </a:r>
          </a:p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800" dirty="0"/>
              <a:t>How will you market your business?</a:t>
            </a:r>
          </a:p>
          <a:p>
            <a:pPr lvl="1"/>
            <a:r>
              <a:rPr lang="en-GB" sz="2800" dirty="0"/>
              <a:t>What is your USP (Unique Selling Point)?</a:t>
            </a:r>
          </a:p>
          <a:p>
            <a:pPr lvl="1"/>
            <a:r>
              <a:rPr lang="en-GB" sz="2800" dirty="0"/>
              <a:t>PESTLE and SWOT analysis</a:t>
            </a:r>
          </a:p>
          <a:p>
            <a:pPr lvl="1"/>
            <a:r>
              <a:rPr lang="en-GB" sz="2800" dirty="0"/>
              <a:t>Competitor Analysis</a:t>
            </a:r>
          </a:p>
          <a:p>
            <a:pPr lvl="1"/>
            <a:r>
              <a:rPr lang="en-GB" sz="2800" dirty="0"/>
              <a:t>What is your specific market segment?</a:t>
            </a:r>
          </a:p>
          <a:p>
            <a:pPr lvl="1"/>
            <a:r>
              <a:rPr lang="en-GB" sz="2800" dirty="0"/>
              <a:t>Who, what, where are you targeting?</a:t>
            </a:r>
          </a:p>
          <a:p>
            <a:pPr lvl="1"/>
            <a:r>
              <a:rPr lang="en-GB" sz="2800" dirty="0"/>
              <a:t>What is the size of your market?</a:t>
            </a:r>
          </a:p>
          <a:p>
            <a:pPr lvl="1"/>
            <a:r>
              <a:rPr lang="en-GB" sz="2800" dirty="0"/>
              <a:t>Marketing objectives</a:t>
            </a:r>
          </a:p>
          <a:p>
            <a:pPr marL="0" indent="0">
              <a:buNone/>
            </a:pPr>
            <a:r>
              <a:rPr lang="en-GB" dirty="0"/>
              <a:t>	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823020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 b="1" dirty="0">
                <a:latin typeface="+mn-lt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8. Revenue and Pricing Strategy</a:t>
            </a:r>
          </a:p>
          <a:p>
            <a:pPr mar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	</a:t>
            </a:r>
            <a:r>
              <a:rPr lang="en-GB" sz="2800" dirty="0"/>
              <a:t>-How did you arrive at your pricing strategy?</a:t>
            </a:r>
          </a:p>
          <a:p>
            <a:pPr marL="0" lvl="0" indent="0">
              <a:buNone/>
            </a:pPr>
            <a:r>
              <a:rPr lang="en-GB" sz="2800" dirty="0"/>
              <a:t>	-How much will you charge for your goods and services?</a:t>
            </a:r>
          </a:p>
          <a:p>
            <a:pPr marL="0" lvl="0" indent="0">
              <a:buNone/>
            </a:pPr>
            <a:r>
              <a:rPr lang="en-GB" sz="2800" dirty="0"/>
              <a:t>	-How many income streams will you have? </a:t>
            </a:r>
          </a:p>
          <a:p>
            <a:pPr marL="0" lvl="0" indent="0">
              <a:buNone/>
            </a:pPr>
            <a:r>
              <a:rPr lang="en-GB" sz="2800" dirty="0"/>
              <a:t>	-How much will you get from each income stream?</a:t>
            </a:r>
          </a:p>
          <a:p>
            <a:pPr marL="0" indent="0">
              <a:buNone/>
            </a:pPr>
            <a:r>
              <a:rPr lang="en-GB" dirty="0"/>
              <a:t>	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4740276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805085"/>
          </a:xfrm>
        </p:spPr>
        <p:txBody>
          <a:bodyPr/>
          <a:lstStyle/>
          <a:p>
            <a:pPr algn="l"/>
            <a:r>
              <a:rPr lang="en-GB" sz="3600" b="1" dirty="0">
                <a:latin typeface="+mn-lt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170214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9. Financial Information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-Give realistic figures for your projections – </a:t>
            </a:r>
          </a:p>
          <a:p>
            <a:pPr marL="0" indent="0">
              <a:buNone/>
            </a:pPr>
            <a:r>
              <a:rPr lang="en-GB" sz="2800" dirty="0"/>
              <a:t>	-turnover</a:t>
            </a:r>
          </a:p>
          <a:p>
            <a:pPr marL="0" indent="0">
              <a:buNone/>
            </a:pPr>
            <a:r>
              <a:rPr lang="en-GB" sz="2800" dirty="0"/>
              <a:t>	-Cash flow</a:t>
            </a:r>
          </a:p>
          <a:p>
            <a:pPr marL="0" indent="0">
              <a:buNone/>
            </a:pPr>
            <a:r>
              <a:rPr lang="en-GB" sz="2800" dirty="0"/>
              <a:t>	-Profit and Loss (monthly over a 12-month period is usual)</a:t>
            </a:r>
          </a:p>
          <a:p>
            <a:pPr marL="0" indent="0">
              <a:buNone/>
            </a:pP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5064990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30"/>
            <a:ext cx="10515600" cy="554714"/>
          </a:xfrm>
        </p:spPr>
        <p:txBody>
          <a:bodyPr/>
          <a:lstStyle/>
          <a:p>
            <a:pPr algn="l"/>
            <a:r>
              <a:rPr lang="en-GB" sz="3600" b="1" dirty="0">
                <a:latin typeface="+mn-lt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199696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600" dirty="0"/>
              <a:t>9. Financial Information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Financial aspects to focus on - may vary slightly depending on your business.</a:t>
            </a:r>
          </a:p>
          <a:p>
            <a:pPr lvl="0"/>
            <a:r>
              <a:rPr lang="en-GB" sz="2800" dirty="0"/>
              <a:t>How many customers or products sold do you need to break even?</a:t>
            </a:r>
          </a:p>
          <a:p>
            <a:pPr lvl="0"/>
            <a:r>
              <a:rPr lang="en-GB" sz="2800" dirty="0"/>
              <a:t>What is the ideal number of customers/products sold you need to make a comfortable living?</a:t>
            </a:r>
          </a:p>
          <a:p>
            <a:pPr lvl="0"/>
            <a:r>
              <a:rPr lang="en-GB" sz="2800" dirty="0"/>
              <a:t>What is the maximum number you can accommodate per session/for size of establishment/per day/week etc.?</a:t>
            </a:r>
          </a:p>
          <a:p>
            <a:pPr lvl="0"/>
            <a:r>
              <a:rPr lang="en-GB" sz="2800" dirty="0"/>
              <a:t>How much profit do you need to make for the business to be sustainable?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361508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 b="1" dirty="0">
                <a:latin typeface="+mn-lt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10. Reference Section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sz="2800" dirty="0"/>
              <a:t>-Your work should include in-text citations </a:t>
            </a:r>
          </a:p>
          <a:p>
            <a:pPr marL="0" indent="0">
              <a:buNone/>
            </a:pPr>
            <a:r>
              <a:rPr lang="en-GB" sz="2800" dirty="0"/>
              <a:t>	-Have a separate Reference section </a:t>
            </a:r>
          </a:p>
          <a:p>
            <a:pPr marL="0" indent="0">
              <a:buNone/>
            </a:pPr>
            <a:r>
              <a:rPr lang="en-GB" sz="2800" dirty="0"/>
              <a:t>	(populated with full references of all your information sources 	following APA7 style of referencing)</a:t>
            </a:r>
          </a:p>
        </p:txBody>
      </p:sp>
    </p:spTree>
    <p:extLst>
      <p:ext uri="{BB962C8B-B14F-4D97-AF65-F5344CB8AC3E}">
        <p14:creationId xmlns:p14="http://schemas.microsoft.com/office/powerpoint/2010/main" val="13028072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750657"/>
          </a:xfrm>
        </p:spPr>
        <p:txBody>
          <a:bodyPr/>
          <a:lstStyle/>
          <a:p>
            <a:pPr algn="l"/>
            <a:r>
              <a:rPr lang="en-GB" sz="3600" b="1" dirty="0">
                <a:latin typeface="+mn-lt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308553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11. Appendices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sz="2800" dirty="0"/>
              <a:t>- Your CV as the Owner / Manager</a:t>
            </a:r>
          </a:p>
          <a:p>
            <a:pPr marL="0" indent="0">
              <a:buNone/>
            </a:pPr>
            <a:r>
              <a:rPr lang="en-GB" sz="2800" dirty="0"/>
              <a:t>	- any other supporting documentation such as orders, quotes, 	premises…</a:t>
            </a:r>
          </a:p>
          <a:p>
            <a:pPr marL="0" indent="0">
              <a:buNone/>
            </a:pP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705660519"/>
      </p:ext>
    </p:extLst>
  </p:cSld>
  <p:clrMapOvr>
    <a:masterClrMapping/>
  </p:clrMapOvr>
</p:sld>
</file>

<file path=ppt/theme/theme1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15" ma:contentTypeDescription="Create a new document." ma:contentTypeScope="" ma:versionID="0f1d8d6aa93ad4c02f00898a5057bae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530be7ad405fa92b29aabbf768fe4c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A4F1BC8-9D85-485D-87AE-1B17AD3A3CFA}">
  <ds:schemaRefs>
    <ds:schemaRef ds:uri="http://schemas.microsoft.com/office/2006/metadata/properties"/>
    <ds:schemaRef ds:uri="http://schemas.microsoft.com/office/infopath/2007/PartnerControls"/>
    <ds:schemaRef ds:uri="29175ae9-5035-4541-baef-9062a3a44232"/>
  </ds:schemaRefs>
</ds:datastoreItem>
</file>

<file path=customXml/itemProps2.xml><?xml version="1.0" encoding="utf-8"?>
<ds:datastoreItem xmlns:ds="http://schemas.openxmlformats.org/officeDocument/2006/customXml" ds:itemID="{311C3956-D1C0-46E4-9C93-A9933105BEC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90AF94-5E00-4809-B600-686BB4E6B1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614</Words>
  <Application>Microsoft Office PowerPoint</Application>
  <PresentationFormat>Widescreen</PresentationFormat>
  <Paragraphs>108</Paragraphs>
  <Slides>17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19" baseType="lpstr">
      <vt:lpstr>3_Title Slide 1</vt:lpstr>
      <vt:lpstr>ALAMO Theme</vt:lpstr>
      <vt:lpstr>CertHE Applied Leadership and Management in the Workplace    Module: BMSK4012 Enterprise and Intrapreneurship  </vt:lpstr>
      <vt:lpstr>PowerPoint Presentation</vt:lpstr>
      <vt:lpstr>Today’s Session</vt:lpstr>
      <vt:lpstr>Aim of Module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BMSK4006</dc:title>
  <dc:creator>Michaela Schriek</dc:creator>
  <cp:lastModifiedBy>Gavin Hill John</cp:lastModifiedBy>
  <cp:revision>19</cp:revision>
  <dcterms:created xsi:type="dcterms:W3CDTF">2018-03-26T16:30:40Z</dcterms:created>
  <dcterms:modified xsi:type="dcterms:W3CDTF">2023-06-02T13:16:15Z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