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Lst>
  <p:sldIdLst>
    <p:sldId id="258"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2990"/>
    <a:srgbClr val="0066B3"/>
    <a:srgbClr val="F58220"/>
    <a:srgbClr val="71297A"/>
    <a:srgbClr val="E9DE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581"/>
    <p:restoredTop sz="96197"/>
  </p:normalViewPr>
  <p:slideViewPr>
    <p:cSldViewPr snapToGrid="0">
      <p:cViewPr>
        <p:scale>
          <a:sx n="75" d="100"/>
          <a:sy n="75" d="100"/>
        </p:scale>
        <p:origin x="43" y="-648"/>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22F5B2-3217-CC4B-9BFB-60EA49AB3D51}" type="datetimeFigureOut">
              <a:rPr lang="en-FI" smtClean="0"/>
              <a:t>11/03/2025</a:t>
            </a:fld>
            <a:endParaRPr lang="en-FI"/>
          </a:p>
        </p:txBody>
      </p:sp>
      <p:sp>
        <p:nvSpPr>
          <p:cNvPr id="5" name="Footer Placeholder 4"/>
          <p:cNvSpPr>
            <a:spLocks noGrp="1"/>
          </p:cNvSpPr>
          <p:nvPr>
            <p:ph type="ftr" sz="quarter" idx="11"/>
          </p:nvPr>
        </p:nvSpPr>
        <p:spPr/>
        <p:txBody>
          <a:bodyPr/>
          <a:lstStyle/>
          <a:p>
            <a:endParaRPr lang="en-FI"/>
          </a:p>
        </p:txBody>
      </p:sp>
      <p:sp>
        <p:nvSpPr>
          <p:cNvPr id="6" name="Slide Number Placeholder 5"/>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3907152287"/>
      </p:ext>
    </p:extLst>
  </p:cSld>
  <p:clrMapOvr>
    <a:masterClrMapping/>
  </p:clrMapOvr>
  <p:extLst>
    <p:ext uri="{DCECCB84-F9BA-43D5-87BE-67443E8EF086}">
      <p15:sldGuideLst xmlns:p15="http://schemas.microsoft.com/office/powerpoint/2012/main">
        <p15:guide id="1" orient="horz" pos="3024" userDrawn="1">
          <p15:clr>
            <a:srgbClr val="FBAE40"/>
          </p15:clr>
        </p15:guide>
        <p15:guide id="2" pos="403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22F5B2-3217-CC4B-9BFB-60EA49AB3D51}" type="datetimeFigureOut">
              <a:rPr lang="en-FI" smtClean="0"/>
              <a:t>11/03/2025</a:t>
            </a:fld>
            <a:endParaRPr lang="en-FI"/>
          </a:p>
        </p:txBody>
      </p:sp>
      <p:sp>
        <p:nvSpPr>
          <p:cNvPr id="5" name="Footer Placeholder 4"/>
          <p:cNvSpPr>
            <a:spLocks noGrp="1"/>
          </p:cNvSpPr>
          <p:nvPr>
            <p:ph type="ftr" sz="quarter" idx="11"/>
          </p:nvPr>
        </p:nvSpPr>
        <p:spPr/>
        <p:txBody>
          <a:bodyPr/>
          <a:lstStyle/>
          <a:p>
            <a:endParaRPr lang="en-FI"/>
          </a:p>
        </p:txBody>
      </p:sp>
      <p:sp>
        <p:nvSpPr>
          <p:cNvPr id="6" name="Slide Number Placeholder 5"/>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147924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22F5B2-3217-CC4B-9BFB-60EA49AB3D51}" type="datetimeFigureOut">
              <a:rPr lang="en-FI" smtClean="0"/>
              <a:t>11/03/2025</a:t>
            </a:fld>
            <a:endParaRPr lang="en-FI"/>
          </a:p>
        </p:txBody>
      </p:sp>
      <p:sp>
        <p:nvSpPr>
          <p:cNvPr id="5" name="Footer Placeholder 4"/>
          <p:cNvSpPr>
            <a:spLocks noGrp="1"/>
          </p:cNvSpPr>
          <p:nvPr>
            <p:ph type="ftr" sz="quarter" idx="11"/>
          </p:nvPr>
        </p:nvSpPr>
        <p:spPr/>
        <p:txBody>
          <a:bodyPr/>
          <a:lstStyle/>
          <a:p>
            <a:endParaRPr lang="en-FI"/>
          </a:p>
        </p:txBody>
      </p:sp>
      <p:sp>
        <p:nvSpPr>
          <p:cNvPr id="6" name="Slide Number Placeholder 5"/>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2303417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22F5B2-3217-CC4B-9BFB-60EA49AB3D51}" type="datetimeFigureOut">
              <a:rPr lang="en-FI" smtClean="0"/>
              <a:t>11/03/2025</a:t>
            </a:fld>
            <a:endParaRPr lang="en-FI"/>
          </a:p>
        </p:txBody>
      </p:sp>
      <p:sp>
        <p:nvSpPr>
          <p:cNvPr id="6" name="Footer Placeholder 5"/>
          <p:cNvSpPr>
            <a:spLocks noGrp="1"/>
          </p:cNvSpPr>
          <p:nvPr>
            <p:ph type="ftr" sz="quarter" idx="11"/>
          </p:nvPr>
        </p:nvSpPr>
        <p:spPr/>
        <p:txBody>
          <a:bodyPr/>
          <a:lstStyle/>
          <a:p>
            <a:endParaRPr lang="en-FI"/>
          </a:p>
        </p:txBody>
      </p:sp>
      <p:sp>
        <p:nvSpPr>
          <p:cNvPr id="7" name="Slide Number Placeholder 6"/>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169136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22F5B2-3217-CC4B-9BFB-60EA49AB3D51}" type="datetimeFigureOut">
              <a:rPr lang="en-FI" smtClean="0"/>
              <a:t>11/03/2025</a:t>
            </a:fld>
            <a:endParaRPr lang="en-FI"/>
          </a:p>
        </p:txBody>
      </p:sp>
      <p:sp>
        <p:nvSpPr>
          <p:cNvPr id="8" name="Footer Placeholder 7"/>
          <p:cNvSpPr>
            <a:spLocks noGrp="1"/>
          </p:cNvSpPr>
          <p:nvPr>
            <p:ph type="ftr" sz="quarter" idx="11"/>
          </p:nvPr>
        </p:nvSpPr>
        <p:spPr/>
        <p:txBody>
          <a:bodyPr/>
          <a:lstStyle/>
          <a:p>
            <a:endParaRPr lang="en-FI"/>
          </a:p>
        </p:txBody>
      </p:sp>
      <p:sp>
        <p:nvSpPr>
          <p:cNvPr id="9" name="Slide Number Placeholder 8"/>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622896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22F5B2-3217-CC4B-9BFB-60EA49AB3D51}" type="datetimeFigureOut">
              <a:rPr lang="en-FI" smtClean="0"/>
              <a:t>11/03/2025</a:t>
            </a:fld>
            <a:endParaRPr lang="en-FI"/>
          </a:p>
        </p:txBody>
      </p:sp>
      <p:sp>
        <p:nvSpPr>
          <p:cNvPr id="4" name="Footer Placeholder 3"/>
          <p:cNvSpPr>
            <a:spLocks noGrp="1"/>
          </p:cNvSpPr>
          <p:nvPr>
            <p:ph type="ftr" sz="quarter" idx="11"/>
          </p:nvPr>
        </p:nvSpPr>
        <p:spPr/>
        <p:txBody>
          <a:bodyPr/>
          <a:lstStyle/>
          <a:p>
            <a:endParaRPr lang="en-FI"/>
          </a:p>
        </p:txBody>
      </p:sp>
      <p:sp>
        <p:nvSpPr>
          <p:cNvPr id="5" name="Slide Number Placeholder 4"/>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1197354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22F5B2-3217-CC4B-9BFB-60EA49AB3D51}" type="datetimeFigureOut">
              <a:rPr lang="en-FI" smtClean="0"/>
              <a:t>11/03/2025</a:t>
            </a:fld>
            <a:endParaRPr lang="en-FI"/>
          </a:p>
        </p:txBody>
      </p:sp>
      <p:sp>
        <p:nvSpPr>
          <p:cNvPr id="3" name="Footer Placeholder 2"/>
          <p:cNvSpPr>
            <a:spLocks noGrp="1"/>
          </p:cNvSpPr>
          <p:nvPr>
            <p:ph type="ftr" sz="quarter" idx="11"/>
          </p:nvPr>
        </p:nvSpPr>
        <p:spPr/>
        <p:txBody>
          <a:bodyPr/>
          <a:lstStyle/>
          <a:p>
            <a:endParaRPr lang="en-FI"/>
          </a:p>
        </p:txBody>
      </p:sp>
      <p:sp>
        <p:nvSpPr>
          <p:cNvPr id="4" name="Slide Number Placeholder 3"/>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3368617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A22F5B2-3217-CC4B-9BFB-60EA49AB3D51}" type="datetimeFigureOut">
              <a:rPr lang="en-FI" smtClean="0"/>
              <a:t>11/03/2025</a:t>
            </a:fld>
            <a:endParaRPr lang="en-FI"/>
          </a:p>
        </p:txBody>
      </p:sp>
      <p:sp>
        <p:nvSpPr>
          <p:cNvPr id="6" name="Footer Placeholder 5"/>
          <p:cNvSpPr>
            <a:spLocks noGrp="1"/>
          </p:cNvSpPr>
          <p:nvPr>
            <p:ph type="ftr" sz="quarter" idx="11"/>
          </p:nvPr>
        </p:nvSpPr>
        <p:spPr/>
        <p:txBody>
          <a:bodyPr/>
          <a:lstStyle/>
          <a:p>
            <a:endParaRPr lang="en-FI"/>
          </a:p>
        </p:txBody>
      </p:sp>
      <p:sp>
        <p:nvSpPr>
          <p:cNvPr id="7" name="Slide Number Placeholder 6"/>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304518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EA22F5B2-3217-CC4B-9BFB-60EA49AB3D51}" type="datetimeFigureOut">
              <a:rPr lang="en-FI" smtClean="0"/>
              <a:t>11/03/2025</a:t>
            </a:fld>
            <a:endParaRPr lang="en-FI"/>
          </a:p>
        </p:txBody>
      </p:sp>
      <p:sp>
        <p:nvSpPr>
          <p:cNvPr id="6" name="Footer Placeholder 5"/>
          <p:cNvSpPr>
            <a:spLocks noGrp="1"/>
          </p:cNvSpPr>
          <p:nvPr>
            <p:ph type="ftr" sz="quarter" idx="11"/>
          </p:nvPr>
        </p:nvSpPr>
        <p:spPr/>
        <p:txBody>
          <a:bodyPr/>
          <a:lstStyle/>
          <a:p>
            <a:endParaRPr lang="en-FI"/>
          </a:p>
        </p:txBody>
      </p:sp>
      <p:sp>
        <p:nvSpPr>
          <p:cNvPr id="7" name="Slide Number Placeholder 6"/>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3265135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22F5B2-3217-CC4B-9BFB-60EA49AB3D51}" type="datetimeFigureOut">
              <a:rPr lang="en-FI" smtClean="0"/>
              <a:t>11/03/2025</a:t>
            </a:fld>
            <a:endParaRPr lang="en-FI"/>
          </a:p>
        </p:txBody>
      </p:sp>
      <p:sp>
        <p:nvSpPr>
          <p:cNvPr id="5" name="Footer Placeholder 4"/>
          <p:cNvSpPr>
            <a:spLocks noGrp="1"/>
          </p:cNvSpPr>
          <p:nvPr>
            <p:ph type="ftr" sz="quarter" idx="11"/>
          </p:nvPr>
        </p:nvSpPr>
        <p:spPr/>
        <p:txBody>
          <a:bodyPr/>
          <a:lstStyle/>
          <a:p>
            <a:endParaRPr lang="en-FI"/>
          </a:p>
        </p:txBody>
      </p:sp>
      <p:sp>
        <p:nvSpPr>
          <p:cNvPr id="6" name="Slide Number Placeholder 5"/>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2771751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22F5B2-3217-CC4B-9BFB-60EA49AB3D51}" type="datetimeFigureOut">
              <a:rPr lang="en-FI" smtClean="0"/>
              <a:t>11/03/2025</a:t>
            </a:fld>
            <a:endParaRPr lang="en-FI"/>
          </a:p>
        </p:txBody>
      </p:sp>
      <p:sp>
        <p:nvSpPr>
          <p:cNvPr id="5" name="Footer Placeholder 4"/>
          <p:cNvSpPr>
            <a:spLocks noGrp="1"/>
          </p:cNvSpPr>
          <p:nvPr>
            <p:ph type="ftr" sz="quarter" idx="11"/>
          </p:nvPr>
        </p:nvSpPr>
        <p:spPr/>
        <p:txBody>
          <a:bodyPr/>
          <a:lstStyle/>
          <a:p>
            <a:endParaRPr lang="en-FI"/>
          </a:p>
        </p:txBody>
      </p:sp>
      <p:sp>
        <p:nvSpPr>
          <p:cNvPr id="6" name="Slide Number Placeholder 5"/>
          <p:cNvSpPr>
            <a:spLocks noGrp="1"/>
          </p:cNvSpPr>
          <p:nvPr>
            <p:ph type="sldNum" sz="quarter" idx="12"/>
          </p:nvPr>
        </p:nvSpPr>
        <p:spPr/>
        <p:txBody>
          <a:bodyPr/>
          <a:lstStyle/>
          <a:p>
            <a:fld id="{E6207CDD-7273-664D-B3AD-490C65423FDC}" type="slidenum">
              <a:rPr lang="en-FI" smtClean="0"/>
              <a:t>‹#›</a:t>
            </a:fld>
            <a:endParaRPr lang="en-FI"/>
          </a:p>
        </p:txBody>
      </p:sp>
    </p:spTree>
    <p:extLst>
      <p:ext uri="{BB962C8B-B14F-4D97-AF65-F5344CB8AC3E}">
        <p14:creationId xmlns:p14="http://schemas.microsoft.com/office/powerpoint/2010/main" val="1196535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A22F5B2-3217-CC4B-9BFB-60EA49AB3D51}" type="datetimeFigureOut">
              <a:rPr lang="en-FI" smtClean="0"/>
              <a:t>11/03/2025</a:t>
            </a:fld>
            <a:endParaRPr lang="en-FI"/>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FI"/>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E6207CDD-7273-664D-B3AD-490C65423FDC}" type="slidenum">
              <a:rPr lang="en-FI" smtClean="0"/>
              <a:t>‹#›</a:t>
            </a:fld>
            <a:endParaRPr lang="en-FI"/>
          </a:p>
        </p:txBody>
      </p:sp>
      <p:pic>
        <p:nvPicPr>
          <p:cNvPr id="7" name="Picture 6">
            <a:extLst>
              <a:ext uri="{FF2B5EF4-FFF2-40B4-BE49-F238E27FC236}">
                <a16:creationId xmlns:a16="http://schemas.microsoft.com/office/drawing/2014/main" id="{7C57FDC9-9025-4A53-4E56-151F4124D9BB}"/>
              </a:ext>
            </a:extLst>
          </p:cNvPr>
          <p:cNvPicPr>
            <a:picLocks noChangeAspect="1"/>
          </p:cNvPicPr>
          <p:nvPr userDrawn="1"/>
        </p:nvPicPr>
        <p:blipFill>
          <a:blip r:embed="rId13"/>
          <a:stretch>
            <a:fillRect/>
          </a:stretch>
        </p:blipFill>
        <p:spPr>
          <a:xfrm>
            <a:off x="200484" y="8548349"/>
            <a:ext cx="2068982" cy="963728"/>
          </a:xfrm>
          <a:prstGeom prst="rect">
            <a:avLst/>
          </a:prstGeom>
        </p:spPr>
      </p:pic>
      <p:cxnSp>
        <p:nvCxnSpPr>
          <p:cNvPr id="8" name="Straight Connector 7">
            <a:extLst>
              <a:ext uri="{FF2B5EF4-FFF2-40B4-BE49-F238E27FC236}">
                <a16:creationId xmlns:a16="http://schemas.microsoft.com/office/drawing/2014/main" id="{604ADE0D-DA2D-7B23-38E1-DDF24D96DE19}"/>
              </a:ext>
            </a:extLst>
          </p:cNvPr>
          <p:cNvCxnSpPr>
            <a:cxnSpLocks/>
          </p:cNvCxnSpPr>
          <p:nvPr userDrawn="1"/>
        </p:nvCxnSpPr>
        <p:spPr>
          <a:xfrm>
            <a:off x="410564" y="2212473"/>
            <a:ext cx="1197633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1A5D995-B725-11A6-3DBE-F4D2EDC2C73B}"/>
              </a:ext>
            </a:extLst>
          </p:cNvPr>
          <p:cNvCxnSpPr>
            <a:cxnSpLocks/>
          </p:cNvCxnSpPr>
          <p:nvPr userDrawn="1"/>
        </p:nvCxnSpPr>
        <p:spPr>
          <a:xfrm>
            <a:off x="410564" y="8524225"/>
            <a:ext cx="1197633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3A9CF175-0AB3-35E5-C105-23D17316F50D}"/>
              </a:ext>
            </a:extLst>
          </p:cNvPr>
          <p:cNvSpPr/>
          <p:nvPr userDrawn="1"/>
        </p:nvSpPr>
        <p:spPr>
          <a:xfrm>
            <a:off x="0" y="1"/>
            <a:ext cx="12801600" cy="1510847"/>
          </a:xfrm>
          <a:prstGeom prst="rect">
            <a:avLst/>
          </a:prstGeom>
          <a:solidFill>
            <a:srgbClr val="812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523"/>
          </a:p>
        </p:txBody>
      </p:sp>
    </p:spTree>
    <p:extLst>
      <p:ext uri="{BB962C8B-B14F-4D97-AF65-F5344CB8AC3E}">
        <p14:creationId xmlns:p14="http://schemas.microsoft.com/office/powerpoint/2010/main" val="29514728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24" userDrawn="1">
          <p15:clr>
            <a:srgbClr val="F26B43"/>
          </p15:clr>
        </p15:guide>
        <p15:guide id="2" pos="403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diabetes.org.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570E614-87B2-83F4-FA76-ACE713ED6B05}"/>
              </a:ext>
            </a:extLst>
          </p:cNvPr>
          <p:cNvSpPr txBox="1"/>
          <p:nvPr/>
        </p:nvSpPr>
        <p:spPr>
          <a:xfrm>
            <a:off x="332550" y="195731"/>
            <a:ext cx="11970488" cy="1290481"/>
          </a:xfrm>
          <a:prstGeom prst="rect">
            <a:avLst/>
          </a:prstGeom>
          <a:noFill/>
        </p:spPr>
        <p:txBody>
          <a:bodyPr wrap="square" rtlCol="0">
            <a:spAutoFit/>
          </a:bodyPr>
          <a:lstStyle/>
          <a:p>
            <a:pPr algn="ctr"/>
            <a:r>
              <a:rPr lang="en-US" sz="2400" b="1" dirty="0">
                <a:solidFill>
                  <a:schemeClr val="bg1">
                    <a:lumMod val="95000"/>
                  </a:schemeClr>
                </a:solidFill>
                <a:latin typeface="Arial"/>
                <a:cs typeface="Arial"/>
              </a:rPr>
              <a:t>Type</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2</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Diabetes</a:t>
            </a:r>
            <a:r>
              <a:rPr lang="en-US" sz="2400" b="1" spc="-21" dirty="0">
                <a:solidFill>
                  <a:schemeClr val="bg1">
                    <a:lumMod val="95000"/>
                  </a:schemeClr>
                </a:solidFill>
                <a:latin typeface="Arial"/>
                <a:cs typeface="Arial"/>
              </a:rPr>
              <a:t> </a:t>
            </a:r>
            <a:r>
              <a:rPr lang="en-US" sz="2400" b="1" dirty="0">
                <a:solidFill>
                  <a:schemeClr val="bg1">
                    <a:lumMod val="95000"/>
                  </a:schemeClr>
                </a:solidFill>
                <a:latin typeface="Arial"/>
                <a:cs typeface="Arial"/>
              </a:rPr>
              <a:t>Prevention</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and</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Management</a:t>
            </a:r>
            <a:r>
              <a:rPr lang="en-US" sz="2400" b="1" spc="-21" dirty="0">
                <a:solidFill>
                  <a:schemeClr val="bg1">
                    <a:lumMod val="95000"/>
                  </a:schemeClr>
                </a:solidFill>
                <a:latin typeface="Arial"/>
                <a:cs typeface="Arial"/>
              </a:rPr>
              <a:t> </a:t>
            </a:r>
            <a:r>
              <a:rPr lang="en-US" sz="2400" b="1" dirty="0">
                <a:solidFill>
                  <a:schemeClr val="bg1">
                    <a:lumMod val="95000"/>
                  </a:schemeClr>
                </a:solidFill>
                <a:latin typeface="Arial"/>
                <a:cs typeface="Arial"/>
              </a:rPr>
              <a:t>in</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Urban</a:t>
            </a:r>
            <a:r>
              <a:rPr lang="en-US" sz="2400" b="1" spc="-25" dirty="0">
                <a:solidFill>
                  <a:schemeClr val="bg1">
                    <a:lumMod val="95000"/>
                  </a:schemeClr>
                </a:solidFill>
                <a:latin typeface="Arial"/>
                <a:cs typeface="Arial"/>
              </a:rPr>
              <a:t> </a:t>
            </a:r>
            <a:r>
              <a:rPr lang="en-US" sz="2400" b="1" dirty="0">
                <a:solidFill>
                  <a:schemeClr val="bg1">
                    <a:lumMod val="95000"/>
                  </a:schemeClr>
                </a:solidFill>
                <a:latin typeface="Arial"/>
                <a:cs typeface="Arial"/>
              </a:rPr>
              <a:t>Communities:</a:t>
            </a:r>
            <a:r>
              <a:rPr lang="en-US" sz="2400" b="1" spc="-21" dirty="0">
                <a:solidFill>
                  <a:schemeClr val="bg1">
                    <a:lumMod val="95000"/>
                  </a:schemeClr>
                </a:solidFill>
                <a:latin typeface="Arial"/>
                <a:cs typeface="Arial"/>
              </a:rPr>
              <a:t> </a:t>
            </a:r>
            <a:r>
              <a:rPr lang="en-US" sz="2400" b="1" spc="-8" dirty="0">
                <a:solidFill>
                  <a:schemeClr val="bg1">
                    <a:lumMod val="95000"/>
                  </a:schemeClr>
                </a:solidFill>
                <a:latin typeface="Arial"/>
                <a:cs typeface="Arial"/>
              </a:rPr>
              <a:t>Evaluating </a:t>
            </a:r>
            <a:r>
              <a:rPr lang="en-US" sz="2400" b="1" dirty="0">
                <a:solidFill>
                  <a:schemeClr val="bg1">
                    <a:lumMod val="95000"/>
                  </a:schemeClr>
                </a:solidFill>
                <a:latin typeface="Arial"/>
                <a:cs typeface="Arial"/>
              </a:rPr>
              <a:t>Barriers</a:t>
            </a:r>
            <a:r>
              <a:rPr lang="en-US" sz="2400" b="1" spc="-14" dirty="0">
                <a:solidFill>
                  <a:schemeClr val="bg1">
                    <a:lumMod val="95000"/>
                  </a:schemeClr>
                </a:solidFill>
                <a:latin typeface="Arial"/>
                <a:cs typeface="Arial"/>
              </a:rPr>
              <a:t> </a:t>
            </a:r>
            <a:r>
              <a:rPr lang="en-US" sz="2400" b="1" dirty="0">
                <a:solidFill>
                  <a:schemeClr val="bg1">
                    <a:lumMod val="95000"/>
                  </a:schemeClr>
                </a:solidFill>
                <a:latin typeface="Arial"/>
                <a:cs typeface="Arial"/>
              </a:rPr>
              <a:t>to</a:t>
            </a:r>
            <a:r>
              <a:rPr lang="en-US" sz="2400" b="1" spc="-8" dirty="0">
                <a:solidFill>
                  <a:schemeClr val="bg1">
                    <a:lumMod val="95000"/>
                  </a:schemeClr>
                </a:solidFill>
                <a:latin typeface="Arial"/>
                <a:cs typeface="Arial"/>
              </a:rPr>
              <a:t> </a:t>
            </a:r>
            <a:r>
              <a:rPr lang="en-US" sz="2400" b="1" dirty="0">
                <a:solidFill>
                  <a:schemeClr val="bg1">
                    <a:lumMod val="95000"/>
                  </a:schemeClr>
                </a:solidFill>
                <a:latin typeface="Arial"/>
                <a:cs typeface="Arial"/>
              </a:rPr>
              <a:t>Lifestyle</a:t>
            </a:r>
            <a:r>
              <a:rPr lang="en-US" sz="2400" b="1" spc="-14" dirty="0">
                <a:solidFill>
                  <a:schemeClr val="bg1">
                    <a:lumMod val="95000"/>
                  </a:schemeClr>
                </a:solidFill>
                <a:latin typeface="Arial"/>
                <a:cs typeface="Arial"/>
              </a:rPr>
              <a:t> </a:t>
            </a:r>
            <a:r>
              <a:rPr lang="en-US" sz="2400" b="1" dirty="0">
                <a:solidFill>
                  <a:schemeClr val="bg1">
                    <a:lumMod val="95000"/>
                  </a:schemeClr>
                </a:solidFill>
                <a:latin typeface="Arial"/>
                <a:cs typeface="Arial"/>
              </a:rPr>
              <a:t>Interventions</a:t>
            </a:r>
            <a:r>
              <a:rPr lang="en-US" sz="2400" b="1" spc="-8" dirty="0">
                <a:solidFill>
                  <a:schemeClr val="bg1">
                    <a:lumMod val="95000"/>
                  </a:schemeClr>
                </a:solidFill>
                <a:latin typeface="Arial"/>
                <a:cs typeface="Arial"/>
              </a:rPr>
              <a:t> </a:t>
            </a:r>
            <a:r>
              <a:rPr lang="en-US" sz="2400" b="1" dirty="0">
                <a:solidFill>
                  <a:schemeClr val="bg1">
                    <a:lumMod val="95000"/>
                  </a:schemeClr>
                </a:solidFill>
                <a:latin typeface="Arial"/>
                <a:cs typeface="Arial"/>
              </a:rPr>
              <a:t>and</a:t>
            </a:r>
            <a:r>
              <a:rPr lang="en-US" sz="2400" b="1" spc="-8" dirty="0">
                <a:solidFill>
                  <a:schemeClr val="bg1">
                    <a:lumMod val="95000"/>
                  </a:schemeClr>
                </a:solidFill>
                <a:latin typeface="Arial"/>
                <a:cs typeface="Arial"/>
              </a:rPr>
              <a:t> </a:t>
            </a:r>
            <a:r>
              <a:rPr lang="en-US" sz="2400" b="1" dirty="0">
                <a:solidFill>
                  <a:schemeClr val="bg1">
                    <a:lumMod val="95000"/>
                  </a:schemeClr>
                </a:solidFill>
                <a:latin typeface="Arial"/>
                <a:cs typeface="Arial"/>
              </a:rPr>
              <a:t>Healthcare</a:t>
            </a:r>
            <a:r>
              <a:rPr lang="en-US" sz="2400" b="1" spc="-14" dirty="0">
                <a:solidFill>
                  <a:schemeClr val="bg1">
                    <a:lumMod val="95000"/>
                  </a:schemeClr>
                </a:solidFill>
                <a:latin typeface="Arial"/>
                <a:cs typeface="Arial"/>
              </a:rPr>
              <a:t> </a:t>
            </a:r>
            <a:r>
              <a:rPr lang="en-US" sz="2400" b="1" dirty="0">
                <a:solidFill>
                  <a:schemeClr val="bg1">
                    <a:lumMod val="95000"/>
                  </a:schemeClr>
                </a:solidFill>
                <a:latin typeface="Arial"/>
                <a:cs typeface="Arial"/>
              </a:rPr>
              <a:t>Access</a:t>
            </a:r>
            <a:r>
              <a:rPr lang="en-US" sz="2400" b="1" spc="-8" dirty="0">
                <a:solidFill>
                  <a:schemeClr val="bg1">
                    <a:lumMod val="95000"/>
                  </a:schemeClr>
                </a:solidFill>
                <a:latin typeface="Arial"/>
                <a:cs typeface="Arial"/>
              </a:rPr>
              <a:t> </a:t>
            </a:r>
            <a:r>
              <a:rPr lang="en-US" sz="2400" b="1" dirty="0">
                <a:solidFill>
                  <a:schemeClr val="bg1">
                    <a:lumMod val="95000"/>
                  </a:schemeClr>
                </a:solidFill>
                <a:latin typeface="Arial"/>
                <a:cs typeface="Arial"/>
              </a:rPr>
              <a:t>in</a:t>
            </a:r>
            <a:r>
              <a:rPr lang="en-US" sz="2400" b="1" spc="-8" dirty="0">
                <a:solidFill>
                  <a:schemeClr val="bg1">
                    <a:lumMod val="95000"/>
                  </a:schemeClr>
                </a:solidFill>
                <a:latin typeface="Arial"/>
                <a:cs typeface="Arial"/>
              </a:rPr>
              <a:t> </a:t>
            </a:r>
            <a:r>
              <a:rPr lang="en-US" sz="2400" b="1" dirty="0">
                <a:solidFill>
                  <a:schemeClr val="bg1">
                    <a:lumMod val="95000"/>
                  </a:schemeClr>
                </a:solidFill>
                <a:latin typeface="Arial"/>
                <a:cs typeface="Arial"/>
              </a:rPr>
              <a:t>the</a:t>
            </a:r>
            <a:r>
              <a:rPr lang="en-US" sz="2400" b="1" spc="-14" dirty="0">
                <a:solidFill>
                  <a:schemeClr val="bg1">
                    <a:lumMod val="95000"/>
                  </a:schemeClr>
                </a:solidFill>
                <a:latin typeface="Arial"/>
                <a:cs typeface="Arial"/>
              </a:rPr>
              <a:t> </a:t>
            </a:r>
            <a:r>
              <a:rPr lang="en-US" sz="2400" b="1" spc="-21" dirty="0">
                <a:solidFill>
                  <a:schemeClr val="bg1">
                    <a:lumMod val="95000"/>
                  </a:schemeClr>
                </a:solidFill>
                <a:latin typeface="Arial"/>
                <a:cs typeface="Arial"/>
              </a:rPr>
              <a:t>UK</a:t>
            </a:r>
            <a:endParaRPr lang="en-US" sz="2400" dirty="0">
              <a:solidFill>
                <a:schemeClr val="bg1">
                  <a:lumMod val="95000"/>
                </a:schemeClr>
              </a:solidFill>
              <a:latin typeface="Arial"/>
              <a:cs typeface="Arial"/>
            </a:endParaRPr>
          </a:p>
          <a:p>
            <a:pPr algn="ctr"/>
            <a:endParaRPr lang="en-FI" sz="2986" b="1"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2570C63-3665-60DE-7E7A-034FE870DF0D}"/>
              </a:ext>
            </a:extLst>
          </p:cNvPr>
          <p:cNvSpPr txBox="1"/>
          <p:nvPr/>
        </p:nvSpPr>
        <p:spPr>
          <a:xfrm>
            <a:off x="401420" y="1601164"/>
            <a:ext cx="11970489" cy="750205"/>
          </a:xfrm>
          <a:prstGeom prst="rect">
            <a:avLst/>
          </a:prstGeom>
          <a:noFill/>
        </p:spPr>
        <p:txBody>
          <a:bodyPr wrap="square" rtlCol="0">
            <a:spAutoFit/>
          </a:bodyPr>
          <a:lstStyle/>
          <a:p>
            <a:pPr algn="ctr"/>
            <a:r>
              <a:rPr lang="en-GB" sz="1600" dirty="0">
                <a:latin typeface="Arial" panose="020B0604020202020204" pitchFamily="34" charset="0"/>
                <a:cs typeface="Arial" panose="020B0604020202020204" pitchFamily="34" charset="0"/>
              </a:rPr>
              <a:t>NAME- MOHAMMEDASHRAF PATEL       STUDENT ID-2432246</a:t>
            </a:r>
          </a:p>
          <a:p>
            <a:pPr algn="ctr"/>
            <a:r>
              <a:rPr lang="en-GB" sz="1600" dirty="0">
                <a:latin typeface="Arial" panose="020B0604020202020204" pitchFamily="34" charset="0"/>
                <a:cs typeface="Arial" panose="020B0604020202020204" pitchFamily="34" charset="0"/>
              </a:rPr>
              <a:t>Supervisor-</a:t>
            </a:r>
            <a:r>
              <a:rPr lang="en-IN" sz="1600" dirty="0">
                <a:latin typeface="Arial"/>
                <a:cs typeface="Arial"/>
              </a:rPr>
              <a:t>Dr.</a:t>
            </a:r>
            <a:r>
              <a:rPr lang="en-IN" sz="1600" spc="-25" dirty="0">
                <a:latin typeface="Arial"/>
                <a:cs typeface="Arial"/>
              </a:rPr>
              <a:t> </a:t>
            </a:r>
            <a:r>
              <a:rPr lang="en-IN" sz="1600" dirty="0">
                <a:latin typeface="Arial"/>
                <a:cs typeface="Arial"/>
              </a:rPr>
              <a:t>Diola</a:t>
            </a:r>
            <a:r>
              <a:rPr lang="en-IN" sz="1600" spc="-30" dirty="0">
                <a:latin typeface="Arial"/>
                <a:cs typeface="Arial"/>
              </a:rPr>
              <a:t> </a:t>
            </a:r>
            <a:r>
              <a:rPr lang="en-IN" sz="1600" spc="-8" dirty="0" err="1">
                <a:latin typeface="Arial"/>
                <a:cs typeface="Arial"/>
              </a:rPr>
              <a:t>Bijlhout</a:t>
            </a:r>
            <a:r>
              <a:rPr lang="en-IN" sz="1600" spc="-8" dirty="0">
                <a:latin typeface="Arial"/>
                <a:cs typeface="Arial"/>
              </a:rPr>
              <a:t>     </a:t>
            </a:r>
            <a:r>
              <a:rPr lang="en-US" sz="1600" dirty="0" err="1">
                <a:latin typeface="Arial"/>
                <a:cs typeface="Arial"/>
              </a:rPr>
              <a:t>Programme</a:t>
            </a:r>
            <a:r>
              <a:rPr lang="en-US" sz="1600" dirty="0">
                <a:latin typeface="Arial"/>
                <a:cs typeface="Arial"/>
              </a:rPr>
              <a:t>:</a:t>
            </a:r>
            <a:r>
              <a:rPr lang="en-US" sz="1600" spc="-21" dirty="0">
                <a:latin typeface="Arial"/>
                <a:cs typeface="Arial"/>
              </a:rPr>
              <a:t> </a:t>
            </a:r>
            <a:r>
              <a:rPr lang="en-US" sz="1600" dirty="0">
                <a:latin typeface="Arial"/>
                <a:cs typeface="Arial"/>
              </a:rPr>
              <a:t>MSc</a:t>
            </a:r>
            <a:r>
              <a:rPr lang="en-US" sz="1600" spc="-21" dirty="0">
                <a:latin typeface="Arial"/>
                <a:cs typeface="Arial"/>
              </a:rPr>
              <a:t> </a:t>
            </a:r>
            <a:r>
              <a:rPr lang="en-US" sz="1600" dirty="0">
                <a:latin typeface="Arial"/>
                <a:cs typeface="Arial"/>
              </a:rPr>
              <a:t>in</a:t>
            </a:r>
            <a:r>
              <a:rPr lang="en-US" sz="1600" spc="-21" dirty="0">
                <a:latin typeface="Arial"/>
                <a:cs typeface="Arial"/>
              </a:rPr>
              <a:t> </a:t>
            </a:r>
            <a:r>
              <a:rPr lang="en-US" sz="1600" dirty="0">
                <a:latin typeface="Arial"/>
                <a:cs typeface="Arial"/>
              </a:rPr>
              <a:t>Public</a:t>
            </a:r>
            <a:r>
              <a:rPr lang="en-US" sz="1600" spc="-21" dirty="0">
                <a:latin typeface="Arial"/>
                <a:cs typeface="Arial"/>
              </a:rPr>
              <a:t> </a:t>
            </a:r>
            <a:r>
              <a:rPr lang="en-US" sz="1600" dirty="0">
                <a:latin typeface="Arial"/>
                <a:cs typeface="Arial"/>
              </a:rPr>
              <a:t>Health</a:t>
            </a:r>
            <a:r>
              <a:rPr lang="en-US" sz="1600" spc="-21" dirty="0">
                <a:latin typeface="Arial"/>
                <a:cs typeface="Arial"/>
              </a:rPr>
              <a:t> </a:t>
            </a:r>
            <a:r>
              <a:rPr lang="en-US" sz="1600" dirty="0">
                <a:latin typeface="Arial"/>
                <a:cs typeface="Arial"/>
              </a:rPr>
              <a:t>Care</a:t>
            </a:r>
            <a:r>
              <a:rPr lang="en-US" sz="1600" spc="-17" dirty="0">
                <a:latin typeface="Arial"/>
                <a:cs typeface="Arial"/>
              </a:rPr>
              <a:t> </a:t>
            </a:r>
            <a:r>
              <a:rPr lang="en-US" sz="1600" dirty="0">
                <a:latin typeface="Arial"/>
                <a:cs typeface="Arial"/>
              </a:rPr>
              <a:t>and</a:t>
            </a:r>
            <a:r>
              <a:rPr lang="en-US" sz="1600" spc="-21" dirty="0">
                <a:latin typeface="Arial"/>
                <a:cs typeface="Arial"/>
              </a:rPr>
              <a:t> </a:t>
            </a:r>
            <a:r>
              <a:rPr lang="en-US" sz="1600" dirty="0">
                <a:latin typeface="Arial"/>
                <a:cs typeface="Arial"/>
              </a:rPr>
              <a:t>Practice</a:t>
            </a:r>
            <a:r>
              <a:rPr lang="en-US" sz="1600" spc="-21" dirty="0">
                <a:latin typeface="Arial"/>
                <a:cs typeface="Arial"/>
              </a:rPr>
              <a:t> </a:t>
            </a:r>
            <a:r>
              <a:rPr lang="en-US" sz="1600" dirty="0">
                <a:latin typeface="Arial"/>
                <a:cs typeface="Arial"/>
              </a:rPr>
              <a:t>in</a:t>
            </a:r>
            <a:r>
              <a:rPr lang="en-US" sz="1600" spc="-21" dirty="0">
                <a:latin typeface="Arial"/>
                <a:cs typeface="Arial"/>
              </a:rPr>
              <a:t> </a:t>
            </a:r>
            <a:r>
              <a:rPr lang="en-US" sz="1600" spc="-17" dirty="0">
                <a:latin typeface="Arial"/>
                <a:cs typeface="Arial"/>
              </a:rPr>
              <a:t>Care</a:t>
            </a:r>
            <a:endParaRPr lang="en-US" sz="1600" dirty="0">
              <a:latin typeface="Arial"/>
              <a:cs typeface="Arial"/>
            </a:endParaRPr>
          </a:p>
          <a:p>
            <a:pPr algn="ctr"/>
            <a:r>
              <a:rPr lang="en-GB" sz="1075" dirty="0">
                <a:latin typeface="Arial" panose="020B0604020202020204" pitchFamily="34" charset="0"/>
                <a:cs typeface="Arial" panose="020B0604020202020204" pitchFamily="34" charset="0"/>
              </a:rPr>
              <a:t> </a:t>
            </a:r>
          </a:p>
        </p:txBody>
      </p:sp>
      <p:sp>
        <p:nvSpPr>
          <p:cNvPr id="10" name="TextBox 9">
            <a:extLst>
              <a:ext uri="{FF2B5EF4-FFF2-40B4-BE49-F238E27FC236}">
                <a16:creationId xmlns:a16="http://schemas.microsoft.com/office/drawing/2014/main" id="{CD1E4A7F-A1E0-68E5-39D3-40DF15A87521}"/>
              </a:ext>
            </a:extLst>
          </p:cNvPr>
          <p:cNvSpPr txBox="1"/>
          <p:nvPr/>
        </p:nvSpPr>
        <p:spPr>
          <a:xfrm>
            <a:off x="244603" y="2249392"/>
            <a:ext cx="1682624" cy="352725"/>
          </a:xfrm>
          <a:prstGeom prst="rect">
            <a:avLst/>
          </a:prstGeom>
          <a:noFill/>
        </p:spPr>
        <p:txBody>
          <a:bodyPr wrap="square" rtlCol="0">
            <a:spAutoFit/>
          </a:bodyPr>
          <a:lstStyle/>
          <a:p>
            <a:r>
              <a:rPr lang="en-US" sz="1692" b="1" dirty="0">
                <a:latin typeface="Arial" panose="020B0604020202020204" pitchFamily="34" charset="0"/>
                <a:cs typeface="Arial" panose="020B0604020202020204" pitchFamily="34" charset="0"/>
              </a:rPr>
              <a:t>PREVELANCE</a:t>
            </a:r>
            <a:endParaRPr lang="en-FI" sz="1692"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4999073-46F6-2079-D1B8-9FDBE2751A33}"/>
              </a:ext>
            </a:extLst>
          </p:cNvPr>
          <p:cNvSpPr txBox="1"/>
          <p:nvPr/>
        </p:nvSpPr>
        <p:spPr>
          <a:xfrm>
            <a:off x="244603" y="2528360"/>
            <a:ext cx="5713585" cy="1521186"/>
          </a:xfrm>
          <a:prstGeom prst="rect">
            <a:avLst/>
          </a:prstGeom>
          <a:noFill/>
        </p:spPr>
        <p:txBody>
          <a:bodyPr wrap="square" rtlCol="0">
            <a:spAutoFit/>
          </a:bodyPr>
          <a:lstStyle/>
          <a:p>
            <a:r>
              <a:rPr lang="en-US" sz="900" dirty="0">
                <a:latin typeface="Arial"/>
                <a:cs typeface="Arial"/>
              </a:rPr>
              <a:t>Type 2 diabetes is a fast-growing 21 </a:t>
            </a:r>
            <a:r>
              <a:rPr lang="en-US" sz="900" dirty="0" err="1">
                <a:latin typeface="Arial"/>
                <a:cs typeface="Arial"/>
              </a:rPr>
              <a:t>st</a:t>
            </a:r>
            <a:r>
              <a:rPr lang="en-US" sz="900" dirty="0">
                <a:latin typeface="Arial"/>
                <a:cs typeface="Arial"/>
              </a:rPr>
              <a:t> century public health problem in the UK and an increasingly common complication in adults aged 17 years and older, with the prevalence of type 2 diabetes in 2023/24 standing at 7.0% and 6.8% (Office for Health Improvement and Disparities, 2025). The overall prevalence of undiagnosed persons included is estimated to be 7.8 meaning 3.6 million individuals aged 16 and above. Diabetes UK (2024) reveals that in the UK, about 5.6 million people are found to have diabetes with 90% being Diabetes Type 2. The urban areas show the disproportional rates with 64 in a hundred cases linked to socioeconomic deprivation (Hussain et al., 2024). Diabetes type 2 is prevalent in youth (under 40s of age) four times more frequently than it did in 2016 and non-white groups have up to four times higher risk (The Lancet Diabetes and Endocrinology, 2024).</a:t>
            </a:r>
          </a:p>
          <a:p>
            <a:endParaRPr lang="en-FI" sz="1185"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CF6D7B47-C251-BD37-FD41-53C722685C30}"/>
              </a:ext>
            </a:extLst>
          </p:cNvPr>
          <p:cNvSpPr txBox="1"/>
          <p:nvPr/>
        </p:nvSpPr>
        <p:spPr>
          <a:xfrm>
            <a:off x="6336879" y="2565355"/>
            <a:ext cx="6035030" cy="1244187"/>
          </a:xfrm>
          <a:prstGeom prst="rect">
            <a:avLst/>
          </a:prstGeom>
          <a:noFill/>
        </p:spPr>
        <p:txBody>
          <a:bodyPr wrap="square" rtlCol="0">
            <a:spAutoFit/>
          </a:bodyPr>
          <a:lstStyle/>
          <a:p>
            <a:r>
              <a:rPr lang="en-US" sz="900" dirty="0">
                <a:latin typeface="Arial"/>
                <a:cs typeface="Arial"/>
              </a:rPr>
              <a:t>The study focuses on the enduring challenges to proper prevention and management of Type 2 diabetes among the poor urban populations in the UK. Although the NHS Diabetes Prevention </a:t>
            </a:r>
            <a:r>
              <a:rPr lang="en-US" sz="900" dirty="0" err="1">
                <a:latin typeface="Arial"/>
                <a:cs typeface="Arial"/>
              </a:rPr>
              <a:t>Programme</a:t>
            </a:r>
            <a:r>
              <a:rPr lang="en-US" sz="900" dirty="0">
                <a:latin typeface="Arial"/>
                <a:cs typeface="Arial"/>
              </a:rPr>
              <a:t> (NDPP) is nationally implemented, the rate of engagement is low (19-22%), and the deprived population and ethnic minority groups have certain issues (</a:t>
            </a:r>
            <a:r>
              <a:rPr lang="da-DK" sz="900" dirty="0"/>
              <a:t>McGloin et al., 2024; Bower et al., 2023</a:t>
            </a:r>
            <a:r>
              <a:rPr lang="en-IN" sz="900" dirty="0"/>
              <a:t>; Johnson et al., 2011</a:t>
            </a:r>
            <a:r>
              <a:rPr lang="en-US" sz="900" dirty="0">
                <a:latin typeface="Arial"/>
                <a:cs typeface="Arial"/>
              </a:rPr>
              <a:t>). The causes of this are the lack of access to affordable healthy food, physical activity, housing, and transport problems (</a:t>
            </a:r>
            <a:r>
              <a:rPr lang="en-IN" sz="900" dirty="0"/>
              <a:t>Banasiak et al., 2020; Hart, 1971; </a:t>
            </a:r>
            <a:r>
              <a:rPr lang="en-IN" sz="900" dirty="0" err="1"/>
              <a:t>Rehackova</a:t>
            </a:r>
            <a:r>
              <a:rPr lang="en-IN" sz="900" dirty="0"/>
              <a:t> et al., 2024</a:t>
            </a:r>
            <a:r>
              <a:rPr lang="en-US" sz="900" dirty="0">
                <a:latin typeface="Arial"/>
                <a:cs typeface="Arial"/>
              </a:rPr>
              <a:t>). The financial impact of NHS is more than 10 billion a year, which explains the necessity of interventions culturally and socioeconomically adapted in the nearest future (Hussain et al., 2024).</a:t>
            </a:r>
          </a:p>
          <a:p>
            <a:endParaRPr lang="en-GB" sz="1185"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4680F129-27CC-2156-B966-BC0C43251F86}"/>
              </a:ext>
            </a:extLst>
          </p:cNvPr>
          <p:cNvSpPr txBox="1"/>
          <p:nvPr/>
        </p:nvSpPr>
        <p:spPr>
          <a:xfrm>
            <a:off x="216687" y="3856013"/>
            <a:ext cx="4720936" cy="629724"/>
          </a:xfrm>
          <a:prstGeom prst="rect">
            <a:avLst/>
          </a:prstGeom>
          <a:noFill/>
        </p:spPr>
        <p:txBody>
          <a:bodyPr wrap="square" rtlCol="0">
            <a:spAutoFit/>
          </a:bodyPr>
          <a:lstStyle/>
          <a:p>
            <a:r>
              <a:rPr lang="en-US" b="1" dirty="0">
                <a:latin typeface="Arial"/>
                <a:cs typeface="Arial"/>
              </a:rPr>
              <a:t>Research</a:t>
            </a:r>
            <a:r>
              <a:rPr lang="en-US" b="1" spc="-8" dirty="0">
                <a:latin typeface="Arial"/>
                <a:cs typeface="Arial"/>
              </a:rPr>
              <a:t> </a:t>
            </a:r>
            <a:r>
              <a:rPr lang="en-US" b="1" dirty="0">
                <a:latin typeface="Arial"/>
                <a:cs typeface="Arial"/>
              </a:rPr>
              <a:t>Question,</a:t>
            </a:r>
            <a:r>
              <a:rPr lang="en-US" b="1" spc="-4" dirty="0">
                <a:latin typeface="Arial"/>
                <a:cs typeface="Arial"/>
              </a:rPr>
              <a:t> </a:t>
            </a:r>
            <a:r>
              <a:rPr lang="en-US" b="1" dirty="0">
                <a:latin typeface="Arial"/>
                <a:cs typeface="Arial"/>
              </a:rPr>
              <a:t>Aim</a:t>
            </a:r>
            <a:r>
              <a:rPr lang="en-US" b="1" spc="-4" dirty="0">
                <a:latin typeface="Arial"/>
                <a:cs typeface="Arial"/>
              </a:rPr>
              <a:t> </a:t>
            </a:r>
            <a:r>
              <a:rPr lang="en-US" b="1" dirty="0">
                <a:latin typeface="Arial"/>
                <a:cs typeface="Arial"/>
              </a:rPr>
              <a:t>and</a:t>
            </a:r>
            <a:r>
              <a:rPr lang="en-US" b="1" spc="-8" dirty="0">
                <a:latin typeface="Arial"/>
                <a:cs typeface="Arial"/>
              </a:rPr>
              <a:t> Objectives</a:t>
            </a:r>
            <a:endParaRPr lang="en-US" dirty="0">
              <a:latin typeface="Arial"/>
              <a:cs typeface="Arial"/>
            </a:endParaRPr>
          </a:p>
          <a:p>
            <a:endParaRPr lang="en-FI" sz="1692" b="1"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7C508F74-0F57-77CD-C8A7-A75FF53505A1}"/>
              </a:ext>
            </a:extLst>
          </p:cNvPr>
          <p:cNvSpPr txBox="1"/>
          <p:nvPr/>
        </p:nvSpPr>
        <p:spPr>
          <a:xfrm>
            <a:off x="216687" y="4226537"/>
            <a:ext cx="5801299" cy="2205219"/>
          </a:xfrm>
          <a:prstGeom prst="rect">
            <a:avLst/>
          </a:prstGeom>
          <a:noFill/>
        </p:spPr>
        <p:txBody>
          <a:bodyPr wrap="square" rtlCol="0">
            <a:spAutoFit/>
          </a:bodyPr>
          <a:lstStyle/>
          <a:p>
            <a:pPr marL="10749" marR="4300" algn="just">
              <a:lnSpc>
                <a:spcPct val="111100"/>
              </a:lnSpc>
              <a:spcBef>
                <a:spcPts val="491"/>
              </a:spcBef>
            </a:pPr>
            <a:r>
              <a:rPr lang="en-US" sz="900" b="1" dirty="0">
                <a:latin typeface="Arial"/>
                <a:cs typeface="Arial"/>
              </a:rPr>
              <a:t>Research</a:t>
            </a:r>
            <a:r>
              <a:rPr lang="en-US" sz="900" b="1" spc="123" dirty="0">
                <a:latin typeface="Arial"/>
                <a:cs typeface="Arial"/>
              </a:rPr>
              <a:t> </a:t>
            </a:r>
            <a:r>
              <a:rPr lang="en-US" sz="900" b="1" dirty="0">
                <a:latin typeface="Arial"/>
                <a:cs typeface="Arial"/>
              </a:rPr>
              <a:t>Question:</a:t>
            </a:r>
            <a:r>
              <a:rPr lang="en-US" sz="900" b="1" spc="127" dirty="0">
                <a:latin typeface="Arial"/>
                <a:cs typeface="Arial"/>
              </a:rPr>
              <a:t> </a:t>
            </a:r>
            <a:r>
              <a:rPr lang="en-US" sz="900" dirty="0">
                <a:latin typeface="Arial"/>
                <a:cs typeface="Arial"/>
              </a:rPr>
              <a:t>What</a:t>
            </a:r>
            <a:r>
              <a:rPr lang="en-US" sz="900" spc="127" dirty="0">
                <a:latin typeface="Arial"/>
                <a:cs typeface="Arial"/>
              </a:rPr>
              <a:t> </a:t>
            </a:r>
            <a:r>
              <a:rPr lang="en-US" sz="900" dirty="0">
                <a:latin typeface="Arial"/>
                <a:cs typeface="Arial"/>
              </a:rPr>
              <a:t>are</a:t>
            </a:r>
            <a:r>
              <a:rPr lang="en-US" sz="900" spc="127" dirty="0">
                <a:latin typeface="Arial"/>
                <a:cs typeface="Arial"/>
              </a:rPr>
              <a:t> </a:t>
            </a:r>
            <a:r>
              <a:rPr lang="en-US" sz="900" dirty="0">
                <a:latin typeface="Arial"/>
                <a:cs typeface="Arial"/>
              </a:rPr>
              <a:t>the</a:t>
            </a:r>
            <a:r>
              <a:rPr lang="en-US" sz="900" spc="127" dirty="0">
                <a:latin typeface="Arial"/>
                <a:cs typeface="Arial"/>
              </a:rPr>
              <a:t> </a:t>
            </a:r>
            <a:r>
              <a:rPr lang="en-US" sz="900" dirty="0">
                <a:latin typeface="Arial"/>
                <a:cs typeface="Arial"/>
              </a:rPr>
              <a:t>most</a:t>
            </a:r>
            <a:r>
              <a:rPr lang="en-US" sz="900" spc="127" dirty="0">
                <a:latin typeface="Arial"/>
                <a:cs typeface="Arial"/>
              </a:rPr>
              <a:t> </a:t>
            </a:r>
            <a:r>
              <a:rPr lang="en-US" sz="900" dirty="0">
                <a:latin typeface="Arial"/>
                <a:cs typeface="Arial"/>
              </a:rPr>
              <a:t>critical</a:t>
            </a:r>
            <a:r>
              <a:rPr lang="en-US" sz="900" spc="127" dirty="0">
                <a:latin typeface="Arial"/>
                <a:cs typeface="Arial"/>
              </a:rPr>
              <a:t> </a:t>
            </a:r>
            <a:r>
              <a:rPr lang="en-US" sz="900" dirty="0">
                <a:latin typeface="Arial"/>
                <a:cs typeface="Arial"/>
              </a:rPr>
              <a:t>barriers</a:t>
            </a:r>
            <a:r>
              <a:rPr lang="en-US" sz="900" spc="127" dirty="0">
                <a:latin typeface="Arial"/>
                <a:cs typeface="Arial"/>
              </a:rPr>
              <a:t> </a:t>
            </a:r>
            <a:r>
              <a:rPr lang="en-US" sz="900" dirty="0">
                <a:latin typeface="Arial"/>
                <a:cs typeface="Arial"/>
              </a:rPr>
              <a:t>to</a:t>
            </a:r>
            <a:r>
              <a:rPr lang="en-US" sz="900" spc="127" dirty="0">
                <a:latin typeface="Arial"/>
                <a:cs typeface="Arial"/>
              </a:rPr>
              <a:t> </a:t>
            </a:r>
            <a:r>
              <a:rPr lang="en-US" sz="900" dirty="0">
                <a:latin typeface="Arial"/>
                <a:cs typeface="Arial"/>
              </a:rPr>
              <a:t>attendance</a:t>
            </a:r>
            <a:r>
              <a:rPr lang="en-US" sz="900" spc="127" dirty="0">
                <a:latin typeface="Arial"/>
                <a:cs typeface="Arial"/>
              </a:rPr>
              <a:t> </a:t>
            </a:r>
            <a:r>
              <a:rPr lang="en-US" sz="900" dirty="0">
                <a:latin typeface="Arial"/>
                <a:cs typeface="Arial"/>
              </a:rPr>
              <a:t>and</a:t>
            </a:r>
            <a:r>
              <a:rPr lang="en-US" sz="900" spc="127" dirty="0">
                <a:latin typeface="Arial"/>
                <a:cs typeface="Arial"/>
              </a:rPr>
              <a:t> </a:t>
            </a:r>
            <a:r>
              <a:rPr lang="en-US" sz="900" dirty="0">
                <a:latin typeface="Arial"/>
                <a:cs typeface="Arial"/>
              </a:rPr>
              <a:t>completion</a:t>
            </a:r>
            <a:r>
              <a:rPr lang="en-US" sz="900" spc="127" dirty="0">
                <a:latin typeface="Arial"/>
                <a:cs typeface="Arial"/>
              </a:rPr>
              <a:t> </a:t>
            </a:r>
            <a:r>
              <a:rPr lang="en-US" sz="900" dirty="0">
                <a:latin typeface="Arial"/>
                <a:cs typeface="Arial"/>
              </a:rPr>
              <a:t>of</a:t>
            </a:r>
            <a:r>
              <a:rPr lang="en-US" sz="900" spc="127" dirty="0">
                <a:latin typeface="Arial"/>
                <a:cs typeface="Arial"/>
              </a:rPr>
              <a:t> </a:t>
            </a:r>
            <a:r>
              <a:rPr lang="en-US" sz="900" dirty="0">
                <a:latin typeface="Arial"/>
                <a:cs typeface="Arial"/>
              </a:rPr>
              <a:t>Type</a:t>
            </a:r>
            <a:r>
              <a:rPr lang="en-US" sz="900" spc="127" dirty="0">
                <a:latin typeface="Arial"/>
                <a:cs typeface="Arial"/>
              </a:rPr>
              <a:t> </a:t>
            </a:r>
            <a:r>
              <a:rPr lang="en-US" sz="900" dirty="0">
                <a:latin typeface="Arial"/>
                <a:cs typeface="Arial"/>
              </a:rPr>
              <a:t>2</a:t>
            </a:r>
            <a:r>
              <a:rPr lang="en-US" sz="900" spc="127" dirty="0">
                <a:latin typeface="Arial"/>
                <a:cs typeface="Arial"/>
              </a:rPr>
              <a:t> </a:t>
            </a:r>
            <a:r>
              <a:rPr lang="en-US" sz="900" dirty="0">
                <a:latin typeface="Arial"/>
                <a:cs typeface="Arial"/>
              </a:rPr>
              <a:t>diabetes</a:t>
            </a:r>
            <a:r>
              <a:rPr lang="en-US" sz="900" spc="127" dirty="0">
                <a:latin typeface="Arial"/>
                <a:cs typeface="Arial"/>
              </a:rPr>
              <a:t> </a:t>
            </a:r>
            <a:r>
              <a:rPr lang="en-US" sz="900" dirty="0">
                <a:latin typeface="Arial"/>
                <a:cs typeface="Arial"/>
              </a:rPr>
              <a:t>prevention</a:t>
            </a:r>
            <a:r>
              <a:rPr lang="en-US" sz="900" spc="123" dirty="0">
                <a:latin typeface="Arial"/>
                <a:cs typeface="Arial"/>
              </a:rPr>
              <a:t> </a:t>
            </a:r>
            <a:r>
              <a:rPr lang="en-US" sz="900" dirty="0">
                <a:latin typeface="Arial"/>
                <a:cs typeface="Arial"/>
              </a:rPr>
              <a:t>and</a:t>
            </a:r>
            <a:r>
              <a:rPr lang="en-US" sz="900" spc="127" dirty="0">
                <a:latin typeface="Arial"/>
                <a:cs typeface="Arial"/>
              </a:rPr>
              <a:t> </a:t>
            </a:r>
            <a:r>
              <a:rPr lang="en-US" sz="900" dirty="0">
                <a:latin typeface="Arial"/>
                <a:cs typeface="Arial"/>
              </a:rPr>
              <a:t>management</a:t>
            </a:r>
            <a:r>
              <a:rPr lang="en-US" sz="900" spc="127" dirty="0">
                <a:latin typeface="Arial"/>
                <a:cs typeface="Arial"/>
              </a:rPr>
              <a:t> </a:t>
            </a:r>
            <a:r>
              <a:rPr lang="en-US" sz="900" dirty="0" err="1">
                <a:latin typeface="Arial"/>
                <a:cs typeface="Arial"/>
              </a:rPr>
              <a:t>programmes</a:t>
            </a:r>
            <a:r>
              <a:rPr lang="en-US" sz="900" spc="127" dirty="0">
                <a:latin typeface="Arial"/>
                <a:cs typeface="Arial"/>
              </a:rPr>
              <a:t> </a:t>
            </a:r>
            <a:r>
              <a:rPr lang="en-US" sz="900" dirty="0">
                <a:latin typeface="Arial"/>
                <a:cs typeface="Arial"/>
              </a:rPr>
              <a:t>by</a:t>
            </a:r>
            <a:r>
              <a:rPr lang="en-US" sz="900" spc="127" dirty="0">
                <a:latin typeface="Arial"/>
                <a:cs typeface="Arial"/>
              </a:rPr>
              <a:t> </a:t>
            </a:r>
            <a:r>
              <a:rPr lang="en-US" sz="900" spc="-8" dirty="0">
                <a:latin typeface="Arial"/>
                <a:cs typeface="Arial"/>
              </a:rPr>
              <a:t>urban </a:t>
            </a:r>
            <a:r>
              <a:rPr lang="en-US" sz="900" dirty="0">
                <a:latin typeface="Arial"/>
                <a:cs typeface="Arial"/>
              </a:rPr>
              <a:t>populations</a:t>
            </a:r>
            <a:r>
              <a:rPr lang="en-US" sz="900" spc="-30" dirty="0">
                <a:latin typeface="Arial"/>
                <a:cs typeface="Arial"/>
              </a:rPr>
              <a:t> </a:t>
            </a:r>
            <a:r>
              <a:rPr lang="en-US" sz="900" dirty="0">
                <a:latin typeface="Arial"/>
                <a:cs typeface="Arial"/>
              </a:rPr>
              <a:t>in</a:t>
            </a:r>
            <a:r>
              <a:rPr lang="en-US" sz="900" spc="-25" dirty="0">
                <a:latin typeface="Arial"/>
                <a:cs typeface="Arial"/>
              </a:rPr>
              <a:t> </a:t>
            </a:r>
            <a:r>
              <a:rPr lang="en-US" sz="900" dirty="0">
                <a:latin typeface="Arial"/>
                <a:cs typeface="Arial"/>
              </a:rPr>
              <a:t>the</a:t>
            </a:r>
            <a:r>
              <a:rPr lang="en-US" sz="900" spc="-25" dirty="0">
                <a:latin typeface="Arial"/>
                <a:cs typeface="Arial"/>
              </a:rPr>
              <a:t> </a:t>
            </a:r>
            <a:r>
              <a:rPr lang="en-US" sz="900" dirty="0">
                <a:latin typeface="Arial"/>
                <a:cs typeface="Arial"/>
              </a:rPr>
              <a:t>UK</a:t>
            </a:r>
            <a:r>
              <a:rPr lang="en-US" sz="900" spc="-25" dirty="0">
                <a:latin typeface="Arial"/>
                <a:cs typeface="Arial"/>
              </a:rPr>
              <a:t> </a:t>
            </a:r>
            <a:r>
              <a:rPr lang="en-US" sz="900" dirty="0">
                <a:latin typeface="Arial"/>
                <a:cs typeface="Arial"/>
              </a:rPr>
              <a:t>experiencing</a:t>
            </a:r>
            <a:r>
              <a:rPr lang="en-US" sz="900" spc="-25" dirty="0">
                <a:latin typeface="Arial"/>
                <a:cs typeface="Arial"/>
              </a:rPr>
              <a:t> </a:t>
            </a:r>
            <a:r>
              <a:rPr lang="en-US" sz="900" dirty="0">
                <a:latin typeface="Arial"/>
                <a:cs typeface="Arial"/>
              </a:rPr>
              <a:t>socioeconomic</a:t>
            </a:r>
            <a:r>
              <a:rPr lang="en-US" sz="900" spc="-30" dirty="0">
                <a:latin typeface="Arial"/>
                <a:cs typeface="Arial"/>
              </a:rPr>
              <a:t> </a:t>
            </a:r>
            <a:r>
              <a:rPr lang="en-US" sz="900" dirty="0">
                <a:latin typeface="Arial"/>
                <a:cs typeface="Arial"/>
              </a:rPr>
              <a:t>deprivation,</a:t>
            </a:r>
            <a:r>
              <a:rPr lang="en-US" sz="900" spc="-25" dirty="0">
                <a:latin typeface="Arial"/>
                <a:cs typeface="Arial"/>
              </a:rPr>
              <a:t> </a:t>
            </a:r>
            <a:r>
              <a:rPr lang="en-US" sz="900" dirty="0">
                <a:latin typeface="Arial"/>
                <a:cs typeface="Arial"/>
              </a:rPr>
              <a:t>and</a:t>
            </a:r>
            <a:r>
              <a:rPr lang="en-US" sz="900" spc="-25" dirty="0">
                <a:latin typeface="Arial"/>
                <a:cs typeface="Arial"/>
              </a:rPr>
              <a:t> </a:t>
            </a:r>
            <a:r>
              <a:rPr lang="en-US" sz="900" dirty="0">
                <a:latin typeface="Arial"/>
                <a:cs typeface="Arial"/>
              </a:rPr>
              <a:t>how</a:t>
            </a:r>
            <a:r>
              <a:rPr lang="en-US" sz="900" spc="-25" dirty="0">
                <a:latin typeface="Arial"/>
                <a:cs typeface="Arial"/>
              </a:rPr>
              <a:t> </a:t>
            </a:r>
            <a:r>
              <a:rPr lang="en-US" sz="900" dirty="0">
                <a:latin typeface="Arial"/>
                <a:cs typeface="Arial"/>
              </a:rPr>
              <a:t>can</a:t>
            </a:r>
            <a:r>
              <a:rPr lang="en-US" sz="900" spc="-25" dirty="0">
                <a:latin typeface="Arial"/>
                <a:cs typeface="Arial"/>
              </a:rPr>
              <a:t> </a:t>
            </a:r>
            <a:r>
              <a:rPr lang="en-US" sz="900" dirty="0">
                <a:latin typeface="Arial"/>
                <a:cs typeface="Arial"/>
              </a:rPr>
              <a:t>these</a:t>
            </a:r>
            <a:r>
              <a:rPr lang="en-US" sz="900" spc="-30" dirty="0">
                <a:latin typeface="Arial"/>
                <a:cs typeface="Arial"/>
              </a:rPr>
              <a:t> </a:t>
            </a:r>
            <a:r>
              <a:rPr lang="en-US" sz="900" dirty="0">
                <a:latin typeface="Arial"/>
                <a:cs typeface="Arial"/>
              </a:rPr>
              <a:t>barriers</a:t>
            </a:r>
            <a:r>
              <a:rPr lang="en-US" sz="900" spc="-25" dirty="0">
                <a:latin typeface="Arial"/>
                <a:cs typeface="Arial"/>
              </a:rPr>
              <a:t> </a:t>
            </a:r>
            <a:r>
              <a:rPr lang="en-US" sz="900" dirty="0">
                <a:latin typeface="Arial"/>
                <a:cs typeface="Arial"/>
              </a:rPr>
              <a:t>be</a:t>
            </a:r>
            <a:r>
              <a:rPr lang="en-US" sz="900" spc="-25" dirty="0">
                <a:latin typeface="Arial"/>
                <a:cs typeface="Arial"/>
              </a:rPr>
              <a:t> </a:t>
            </a:r>
            <a:r>
              <a:rPr lang="en-US" sz="900" spc="-8" dirty="0">
                <a:latin typeface="Arial"/>
                <a:cs typeface="Arial"/>
              </a:rPr>
              <a:t>mitigated?</a:t>
            </a:r>
            <a:endParaRPr lang="en-US" sz="900" dirty="0">
              <a:latin typeface="Arial"/>
              <a:cs typeface="Arial"/>
            </a:endParaRPr>
          </a:p>
          <a:p>
            <a:pPr marL="10749" marR="4300" algn="just">
              <a:lnSpc>
                <a:spcPct val="111100"/>
              </a:lnSpc>
            </a:pPr>
            <a:r>
              <a:rPr lang="en-US" sz="900" b="1" dirty="0">
                <a:latin typeface="Arial"/>
                <a:cs typeface="Arial"/>
              </a:rPr>
              <a:t>Aim:</a:t>
            </a:r>
            <a:r>
              <a:rPr lang="en-US" sz="900" b="1" spc="-21" dirty="0">
                <a:latin typeface="Arial"/>
                <a:cs typeface="Arial"/>
              </a:rPr>
              <a:t> </a:t>
            </a:r>
            <a:r>
              <a:rPr lang="en-US" sz="900" dirty="0">
                <a:latin typeface="Arial"/>
                <a:cs typeface="Arial"/>
              </a:rPr>
              <a:t>To</a:t>
            </a:r>
            <a:r>
              <a:rPr lang="en-US" sz="900" spc="-21" dirty="0">
                <a:latin typeface="Arial"/>
                <a:cs typeface="Arial"/>
              </a:rPr>
              <a:t> </a:t>
            </a:r>
            <a:r>
              <a:rPr lang="en-US" sz="900" dirty="0">
                <a:latin typeface="Arial"/>
                <a:cs typeface="Arial"/>
              </a:rPr>
              <a:t>critically</a:t>
            </a:r>
            <a:r>
              <a:rPr lang="en-US" sz="900" spc="-21" dirty="0">
                <a:latin typeface="Arial"/>
                <a:cs typeface="Arial"/>
              </a:rPr>
              <a:t> </a:t>
            </a:r>
            <a:r>
              <a:rPr lang="en-US" sz="900" dirty="0">
                <a:latin typeface="Arial"/>
                <a:cs typeface="Arial"/>
              </a:rPr>
              <a:t>examine</a:t>
            </a:r>
            <a:r>
              <a:rPr lang="en-US" sz="900" spc="-21" dirty="0">
                <a:latin typeface="Arial"/>
                <a:cs typeface="Arial"/>
              </a:rPr>
              <a:t> </a:t>
            </a:r>
            <a:r>
              <a:rPr lang="en-US" sz="900" dirty="0">
                <a:latin typeface="Arial"/>
                <a:cs typeface="Arial"/>
              </a:rPr>
              <a:t>issues</a:t>
            </a:r>
            <a:r>
              <a:rPr lang="en-US" sz="900" spc="-17" dirty="0">
                <a:latin typeface="Arial"/>
                <a:cs typeface="Arial"/>
              </a:rPr>
              <a:t> </a:t>
            </a:r>
            <a:r>
              <a:rPr lang="en-US" sz="900" dirty="0">
                <a:latin typeface="Arial"/>
                <a:cs typeface="Arial"/>
              </a:rPr>
              <a:t>related</a:t>
            </a:r>
            <a:r>
              <a:rPr lang="en-US" sz="900" spc="-21" dirty="0">
                <a:latin typeface="Arial"/>
                <a:cs typeface="Arial"/>
              </a:rPr>
              <a:t> </a:t>
            </a:r>
            <a:r>
              <a:rPr lang="en-US" sz="900" dirty="0">
                <a:latin typeface="Arial"/>
                <a:cs typeface="Arial"/>
              </a:rPr>
              <a:t>to</a:t>
            </a:r>
            <a:r>
              <a:rPr lang="en-US" sz="900" spc="-21" dirty="0">
                <a:latin typeface="Arial"/>
                <a:cs typeface="Arial"/>
              </a:rPr>
              <a:t> </a:t>
            </a:r>
            <a:r>
              <a:rPr lang="en-US" sz="900" dirty="0">
                <a:latin typeface="Arial"/>
                <a:cs typeface="Arial"/>
              </a:rPr>
              <a:t>lifestyle</a:t>
            </a:r>
            <a:r>
              <a:rPr lang="en-US" sz="900" spc="-21" dirty="0">
                <a:latin typeface="Arial"/>
                <a:cs typeface="Arial"/>
              </a:rPr>
              <a:t> </a:t>
            </a:r>
            <a:r>
              <a:rPr lang="en-US" sz="900" dirty="0">
                <a:latin typeface="Arial"/>
                <a:cs typeface="Arial"/>
              </a:rPr>
              <a:t>change</a:t>
            </a:r>
            <a:r>
              <a:rPr lang="en-US" sz="900" spc="-21" dirty="0">
                <a:latin typeface="Arial"/>
                <a:cs typeface="Arial"/>
              </a:rPr>
              <a:t> </a:t>
            </a:r>
            <a:r>
              <a:rPr lang="en-US" sz="900" dirty="0">
                <a:latin typeface="Arial"/>
                <a:cs typeface="Arial"/>
              </a:rPr>
              <a:t>and</a:t>
            </a:r>
            <a:r>
              <a:rPr lang="en-US" sz="900" spc="-17" dirty="0">
                <a:latin typeface="Arial"/>
                <a:cs typeface="Arial"/>
              </a:rPr>
              <a:t> </a:t>
            </a:r>
            <a:r>
              <a:rPr lang="en-US" sz="900" dirty="0">
                <a:latin typeface="Arial"/>
                <a:cs typeface="Arial"/>
              </a:rPr>
              <a:t>healthcare</a:t>
            </a:r>
            <a:r>
              <a:rPr lang="en-US" sz="900" spc="-21" dirty="0">
                <a:latin typeface="Arial"/>
                <a:cs typeface="Arial"/>
              </a:rPr>
              <a:t> </a:t>
            </a:r>
            <a:r>
              <a:rPr lang="en-US" sz="900" dirty="0">
                <a:latin typeface="Arial"/>
                <a:cs typeface="Arial"/>
              </a:rPr>
              <a:t>access</a:t>
            </a:r>
            <a:r>
              <a:rPr lang="en-US" sz="900" spc="-21" dirty="0">
                <a:latin typeface="Arial"/>
                <a:cs typeface="Arial"/>
              </a:rPr>
              <a:t> </a:t>
            </a:r>
            <a:r>
              <a:rPr lang="en-US" sz="900" dirty="0">
                <a:latin typeface="Arial"/>
                <a:cs typeface="Arial"/>
              </a:rPr>
              <a:t>in</a:t>
            </a:r>
            <a:r>
              <a:rPr lang="en-US" sz="900" spc="-21" dirty="0">
                <a:latin typeface="Arial"/>
                <a:cs typeface="Arial"/>
              </a:rPr>
              <a:t> </a:t>
            </a:r>
            <a:r>
              <a:rPr lang="en-US" sz="900" dirty="0">
                <a:latin typeface="Arial"/>
                <a:cs typeface="Arial"/>
              </a:rPr>
              <a:t>Type</a:t>
            </a:r>
            <a:r>
              <a:rPr lang="en-US" sz="900" spc="-21" dirty="0">
                <a:latin typeface="Arial"/>
                <a:cs typeface="Arial"/>
              </a:rPr>
              <a:t> </a:t>
            </a:r>
            <a:r>
              <a:rPr lang="en-US" sz="900" dirty="0">
                <a:latin typeface="Arial"/>
                <a:cs typeface="Arial"/>
              </a:rPr>
              <a:t>2</a:t>
            </a:r>
            <a:r>
              <a:rPr lang="en-US" sz="900" spc="-17" dirty="0">
                <a:latin typeface="Arial"/>
                <a:cs typeface="Arial"/>
              </a:rPr>
              <a:t> </a:t>
            </a:r>
            <a:r>
              <a:rPr lang="en-US" sz="900" dirty="0">
                <a:latin typeface="Arial"/>
                <a:cs typeface="Arial"/>
              </a:rPr>
              <a:t>diabetes</a:t>
            </a:r>
            <a:r>
              <a:rPr lang="en-US" sz="900" spc="-21" dirty="0">
                <a:latin typeface="Arial"/>
                <a:cs typeface="Arial"/>
              </a:rPr>
              <a:t> </a:t>
            </a:r>
            <a:r>
              <a:rPr lang="en-US" sz="900" dirty="0">
                <a:latin typeface="Arial"/>
                <a:cs typeface="Arial"/>
              </a:rPr>
              <a:t>prevention</a:t>
            </a:r>
            <a:r>
              <a:rPr lang="en-US" sz="900" spc="-21" dirty="0">
                <a:latin typeface="Arial"/>
                <a:cs typeface="Arial"/>
              </a:rPr>
              <a:t> </a:t>
            </a:r>
            <a:r>
              <a:rPr lang="en-US" sz="900" dirty="0">
                <a:latin typeface="Arial"/>
                <a:cs typeface="Arial"/>
              </a:rPr>
              <a:t>and</a:t>
            </a:r>
            <a:r>
              <a:rPr lang="en-US" sz="900" spc="-21" dirty="0">
                <a:latin typeface="Arial"/>
                <a:cs typeface="Arial"/>
              </a:rPr>
              <a:t> </a:t>
            </a:r>
            <a:r>
              <a:rPr lang="en-US" sz="900" dirty="0">
                <a:latin typeface="Arial"/>
                <a:cs typeface="Arial"/>
              </a:rPr>
              <a:t>management </a:t>
            </a:r>
            <a:r>
              <a:rPr lang="en-US" sz="900">
                <a:latin typeface="Arial"/>
                <a:cs typeface="Arial"/>
              </a:rPr>
              <a:t>brarriers</a:t>
            </a:r>
            <a:r>
              <a:rPr lang="en-US" sz="900" spc="-21">
                <a:latin typeface="Arial"/>
                <a:cs typeface="Arial"/>
              </a:rPr>
              <a:t> </a:t>
            </a:r>
            <a:r>
              <a:rPr lang="en-US" sz="900" dirty="0">
                <a:latin typeface="Arial"/>
                <a:cs typeface="Arial"/>
              </a:rPr>
              <a:t>among</a:t>
            </a:r>
            <a:r>
              <a:rPr lang="en-US" sz="900" spc="-17" dirty="0">
                <a:latin typeface="Arial"/>
                <a:cs typeface="Arial"/>
              </a:rPr>
              <a:t> </a:t>
            </a:r>
            <a:r>
              <a:rPr lang="en-US" sz="900" dirty="0">
                <a:latin typeface="Arial"/>
                <a:cs typeface="Arial"/>
              </a:rPr>
              <a:t>UK</a:t>
            </a:r>
            <a:r>
              <a:rPr lang="en-US" sz="900" spc="-21" dirty="0">
                <a:latin typeface="Arial"/>
                <a:cs typeface="Arial"/>
              </a:rPr>
              <a:t> </a:t>
            </a:r>
            <a:r>
              <a:rPr lang="en-US" sz="900" dirty="0">
                <a:latin typeface="Arial"/>
                <a:cs typeface="Arial"/>
              </a:rPr>
              <a:t>urban</a:t>
            </a:r>
            <a:r>
              <a:rPr lang="en-US" sz="900" spc="-21" dirty="0">
                <a:latin typeface="Arial"/>
                <a:cs typeface="Arial"/>
              </a:rPr>
              <a:t> </a:t>
            </a:r>
            <a:r>
              <a:rPr lang="en-US" sz="900" dirty="0">
                <a:latin typeface="Arial"/>
                <a:cs typeface="Arial"/>
              </a:rPr>
              <a:t>populations</a:t>
            </a:r>
            <a:r>
              <a:rPr lang="en-US" sz="900" spc="-21" dirty="0">
                <a:latin typeface="Arial"/>
                <a:cs typeface="Arial"/>
              </a:rPr>
              <a:t> and </a:t>
            </a:r>
            <a:r>
              <a:rPr lang="en-US" sz="900" dirty="0">
                <a:latin typeface="Arial"/>
                <a:cs typeface="Arial"/>
              </a:rPr>
              <a:t>propose</a:t>
            </a:r>
            <a:r>
              <a:rPr lang="en-US" sz="900" spc="-25" dirty="0">
                <a:latin typeface="Arial"/>
                <a:cs typeface="Arial"/>
              </a:rPr>
              <a:t> </a:t>
            </a:r>
            <a:r>
              <a:rPr lang="en-US" sz="900" spc="-8" dirty="0">
                <a:latin typeface="Arial"/>
                <a:cs typeface="Arial"/>
              </a:rPr>
              <a:t>evidence-</a:t>
            </a:r>
            <a:r>
              <a:rPr lang="en-US" sz="900" dirty="0">
                <a:latin typeface="Arial"/>
                <a:cs typeface="Arial"/>
              </a:rPr>
              <a:t>based</a:t>
            </a:r>
            <a:r>
              <a:rPr lang="en-US" sz="900" spc="-21" dirty="0">
                <a:latin typeface="Arial"/>
                <a:cs typeface="Arial"/>
              </a:rPr>
              <a:t> </a:t>
            </a:r>
            <a:r>
              <a:rPr lang="en-US" sz="900" dirty="0">
                <a:latin typeface="Arial"/>
                <a:cs typeface="Arial"/>
              </a:rPr>
              <a:t>strategies</a:t>
            </a:r>
            <a:r>
              <a:rPr lang="en-US" sz="900" spc="-21" dirty="0">
                <a:latin typeface="Arial"/>
                <a:cs typeface="Arial"/>
              </a:rPr>
              <a:t> </a:t>
            </a:r>
            <a:r>
              <a:rPr lang="en-US" sz="900" dirty="0">
                <a:latin typeface="Arial"/>
                <a:cs typeface="Arial"/>
              </a:rPr>
              <a:t>to</a:t>
            </a:r>
            <a:r>
              <a:rPr lang="en-US" sz="900" spc="-21" dirty="0">
                <a:latin typeface="Arial"/>
                <a:cs typeface="Arial"/>
              </a:rPr>
              <a:t> </a:t>
            </a:r>
            <a:r>
              <a:rPr lang="en-US" sz="900" dirty="0">
                <a:latin typeface="Arial"/>
                <a:cs typeface="Arial"/>
              </a:rPr>
              <a:t>improve</a:t>
            </a:r>
            <a:r>
              <a:rPr lang="en-US" sz="900" spc="-21" dirty="0">
                <a:latin typeface="Arial"/>
                <a:cs typeface="Arial"/>
              </a:rPr>
              <a:t> </a:t>
            </a:r>
            <a:r>
              <a:rPr lang="en-US" sz="900" dirty="0">
                <a:latin typeface="Arial"/>
                <a:cs typeface="Arial"/>
              </a:rPr>
              <a:t>engagement</a:t>
            </a:r>
            <a:r>
              <a:rPr lang="en-US" sz="900" spc="-25" dirty="0">
                <a:latin typeface="Arial"/>
                <a:cs typeface="Arial"/>
              </a:rPr>
              <a:t> </a:t>
            </a:r>
            <a:r>
              <a:rPr lang="en-US" sz="900" dirty="0">
                <a:latin typeface="Arial"/>
                <a:cs typeface="Arial"/>
              </a:rPr>
              <a:t>and</a:t>
            </a:r>
            <a:r>
              <a:rPr lang="en-US" sz="900" spc="-21" dirty="0">
                <a:latin typeface="Arial"/>
                <a:cs typeface="Arial"/>
              </a:rPr>
              <a:t> </a:t>
            </a:r>
            <a:r>
              <a:rPr lang="en-US" sz="900" spc="-8" dirty="0">
                <a:latin typeface="Arial"/>
                <a:cs typeface="Arial"/>
              </a:rPr>
              <a:t>outcomes.</a:t>
            </a:r>
            <a:endParaRPr lang="en-US" sz="900" dirty="0">
              <a:latin typeface="Arial"/>
              <a:cs typeface="Arial"/>
            </a:endParaRPr>
          </a:p>
          <a:p>
            <a:pPr marL="10749"/>
            <a:r>
              <a:rPr lang="en-US" sz="900" b="1" spc="-8" dirty="0">
                <a:latin typeface="Arial"/>
                <a:cs typeface="Arial"/>
              </a:rPr>
              <a:t>Objectives:</a:t>
            </a:r>
            <a:endParaRPr lang="en-US" sz="900" dirty="0">
              <a:latin typeface="Arial"/>
              <a:cs typeface="Arial"/>
            </a:endParaRPr>
          </a:p>
          <a:p>
            <a:pPr marL="135434" indent="-124685">
              <a:spcBef>
                <a:spcPts val="118"/>
              </a:spcBef>
              <a:buAutoNum type="arabicPeriod"/>
              <a:tabLst>
                <a:tab pos="135434" algn="l"/>
              </a:tabLst>
            </a:pPr>
            <a:r>
              <a:rPr lang="en-US" sz="900" dirty="0">
                <a:latin typeface="Arial"/>
                <a:cs typeface="Arial"/>
              </a:rPr>
              <a:t>Identify</a:t>
            </a:r>
            <a:r>
              <a:rPr lang="en-US" sz="900" spc="-21" dirty="0">
                <a:latin typeface="Arial"/>
                <a:cs typeface="Arial"/>
              </a:rPr>
              <a:t> </a:t>
            </a:r>
            <a:r>
              <a:rPr lang="en-US" sz="900" spc="-8" dirty="0">
                <a:latin typeface="Arial"/>
                <a:cs typeface="Arial"/>
              </a:rPr>
              <a:t>socioeconomic,</a:t>
            </a:r>
            <a:r>
              <a:rPr lang="en-US" sz="900" spc="-21" dirty="0">
                <a:latin typeface="Arial"/>
                <a:cs typeface="Arial"/>
              </a:rPr>
              <a:t> </a:t>
            </a:r>
            <a:r>
              <a:rPr lang="en-US" sz="900" dirty="0">
                <a:latin typeface="Arial"/>
                <a:cs typeface="Arial"/>
              </a:rPr>
              <a:t>cultural,</a:t>
            </a:r>
            <a:r>
              <a:rPr lang="en-US" sz="900" spc="-17" dirty="0">
                <a:latin typeface="Arial"/>
                <a:cs typeface="Arial"/>
              </a:rPr>
              <a:t> </a:t>
            </a:r>
            <a:r>
              <a:rPr lang="en-US" sz="900" dirty="0">
                <a:latin typeface="Arial"/>
                <a:cs typeface="Arial"/>
              </a:rPr>
              <a:t>and</a:t>
            </a:r>
            <a:r>
              <a:rPr lang="en-US" sz="900" spc="-21" dirty="0">
                <a:latin typeface="Arial"/>
                <a:cs typeface="Arial"/>
              </a:rPr>
              <a:t> </a:t>
            </a:r>
            <a:r>
              <a:rPr lang="en-US" sz="900" dirty="0">
                <a:latin typeface="Arial"/>
                <a:cs typeface="Arial"/>
              </a:rPr>
              <a:t>structural</a:t>
            </a:r>
            <a:r>
              <a:rPr lang="en-US" sz="900" spc="-21" dirty="0">
                <a:latin typeface="Arial"/>
                <a:cs typeface="Arial"/>
              </a:rPr>
              <a:t> </a:t>
            </a:r>
            <a:r>
              <a:rPr lang="en-US" sz="900" dirty="0">
                <a:latin typeface="Arial"/>
                <a:cs typeface="Arial"/>
              </a:rPr>
              <a:t>factors</a:t>
            </a:r>
            <a:r>
              <a:rPr lang="en-US" sz="900" spc="-17" dirty="0">
                <a:latin typeface="Arial"/>
                <a:cs typeface="Arial"/>
              </a:rPr>
              <a:t> </a:t>
            </a:r>
            <a:r>
              <a:rPr lang="en-US" sz="900" dirty="0">
                <a:latin typeface="Arial"/>
                <a:cs typeface="Arial"/>
              </a:rPr>
              <a:t>limiting</a:t>
            </a:r>
            <a:r>
              <a:rPr lang="en-US" sz="900" spc="-21" dirty="0">
                <a:latin typeface="Arial"/>
                <a:cs typeface="Arial"/>
              </a:rPr>
              <a:t> </a:t>
            </a:r>
            <a:r>
              <a:rPr lang="en-US" sz="900" dirty="0">
                <a:latin typeface="Arial"/>
                <a:cs typeface="Arial"/>
              </a:rPr>
              <a:t>engagement</a:t>
            </a:r>
            <a:r>
              <a:rPr lang="en-US" sz="900" spc="-17" dirty="0">
                <a:latin typeface="Arial"/>
                <a:cs typeface="Arial"/>
              </a:rPr>
              <a:t> </a:t>
            </a:r>
            <a:r>
              <a:rPr lang="en-US" sz="900" dirty="0">
                <a:latin typeface="Arial"/>
                <a:cs typeface="Arial"/>
              </a:rPr>
              <a:t>in</a:t>
            </a:r>
            <a:r>
              <a:rPr lang="en-US" sz="900" spc="-21" dirty="0">
                <a:latin typeface="Arial"/>
                <a:cs typeface="Arial"/>
              </a:rPr>
              <a:t> </a:t>
            </a:r>
            <a:r>
              <a:rPr lang="en-US" sz="900" dirty="0">
                <a:latin typeface="Arial"/>
                <a:cs typeface="Arial"/>
              </a:rPr>
              <a:t>diabetes</a:t>
            </a:r>
            <a:r>
              <a:rPr lang="en-US" sz="900" spc="-21" dirty="0">
                <a:latin typeface="Arial"/>
                <a:cs typeface="Arial"/>
              </a:rPr>
              <a:t> </a:t>
            </a:r>
            <a:r>
              <a:rPr lang="en-US" sz="900" dirty="0">
                <a:latin typeface="Arial"/>
                <a:cs typeface="Arial"/>
              </a:rPr>
              <a:t>prevention</a:t>
            </a:r>
            <a:r>
              <a:rPr lang="en-US" sz="900" spc="-17" dirty="0">
                <a:latin typeface="Arial"/>
                <a:cs typeface="Arial"/>
              </a:rPr>
              <a:t> </a:t>
            </a:r>
            <a:r>
              <a:rPr lang="en-US" sz="900" spc="-8" dirty="0" err="1">
                <a:latin typeface="Arial"/>
                <a:cs typeface="Arial"/>
              </a:rPr>
              <a:t>programmes</a:t>
            </a:r>
            <a:r>
              <a:rPr lang="en-US" sz="900" spc="-8" dirty="0">
                <a:latin typeface="Arial"/>
                <a:cs typeface="Arial"/>
              </a:rPr>
              <a:t>.</a:t>
            </a:r>
            <a:endParaRPr lang="en-US" sz="900" dirty="0">
              <a:latin typeface="Arial"/>
              <a:cs typeface="Arial"/>
            </a:endParaRPr>
          </a:p>
          <a:p>
            <a:pPr marL="135434" indent="-124685">
              <a:spcBef>
                <a:spcPts val="118"/>
              </a:spcBef>
              <a:buAutoNum type="arabicPeriod"/>
              <a:tabLst>
                <a:tab pos="135434" algn="l"/>
              </a:tabLst>
            </a:pPr>
            <a:r>
              <a:rPr lang="en-US" sz="900" dirty="0">
                <a:latin typeface="Arial"/>
                <a:cs typeface="Arial"/>
              </a:rPr>
              <a:t>Determine</a:t>
            </a:r>
            <a:r>
              <a:rPr lang="en-US" sz="900" spc="-33" dirty="0">
                <a:latin typeface="Arial"/>
                <a:cs typeface="Arial"/>
              </a:rPr>
              <a:t> </a:t>
            </a:r>
            <a:r>
              <a:rPr lang="en-US" sz="900" dirty="0">
                <a:latin typeface="Arial"/>
                <a:cs typeface="Arial"/>
              </a:rPr>
              <a:t>healthcare</a:t>
            </a:r>
            <a:r>
              <a:rPr lang="en-US" sz="900" spc="-33" dirty="0">
                <a:latin typeface="Arial"/>
                <a:cs typeface="Arial"/>
              </a:rPr>
              <a:t> </a:t>
            </a:r>
            <a:r>
              <a:rPr lang="en-US" sz="900" dirty="0">
                <a:latin typeface="Arial"/>
                <a:cs typeface="Arial"/>
              </a:rPr>
              <a:t>access</a:t>
            </a:r>
            <a:r>
              <a:rPr lang="en-US" sz="900" spc="-30" dirty="0">
                <a:latin typeface="Arial"/>
                <a:cs typeface="Arial"/>
              </a:rPr>
              <a:t> </a:t>
            </a:r>
            <a:r>
              <a:rPr lang="en-US" sz="900" dirty="0">
                <a:latin typeface="Arial"/>
                <a:cs typeface="Arial"/>
              </a:rPr>
              <a:t>challenges</a:t>
            </a:r>
            <a:r>
              <a:rPr lang="en-US" sz="900" spc="-33" dirty="0">
                <a:latin typeface="Arial"/>
                <a:cs typeface="Arial"/>
              </a:rPr>
              <a:t> </a:t>
            </a:r>
            <a:r>
              <a:rPr lang="en-US" sz="900" dirty="0">
                <a:latin typeface="Arial"/>
                <a:cs typeface="Arial"/>
              </a:rPr>
              <a:t>such</a:t>
            </a:r>
            <a:r>
              <a:rPr lang="en-US" sz="900" spc="-33" dirty="0">
                <a:latin typeface="Arial"/>
                <a:cs typeface="Arial"/>
              </a:rPr>
              <a:t> </a:t>
            </a:r>
            <a:r>
              <a:rPr lang="en-US" sz="900" dirty="0">
                <a:latin typeface="Arial"/>
                <a:cs typeface="Arial"/>
              </a:rPr>
              <a:t>as</a:t>
            </a:r>
            <a:r>
              <a:rPr lang="en-US" sz="900" spc="-30" dirty="0">
                <a:latin typeface="Arial"/>
                <a:cs typeface="Arial"/>
              </a:rPr>
              <a:t> </a:t>
            </a:r>
            <a:r>
              <a:rPr lang="en-US" sz="900" dirty="0">
                <a:latin typeface="Arial"/>
                <a:cs typeface="Arial"/>
              </a:rPr>
              <a:t>transport,</a:t>
            </a:r>
            <a:r>
              <a:rPr lang="en-US" sz="900" spc="-33" dirty="0">
                <a:latin typeface="Arial"/>
                <a:cs typeface="Arial"/>
              </a:rPr>
              <a:t> </a:t>
            </a:r>
            <a:r>
              <a:rPr lang="en-US" sz="900" dirty="0">
                <a:latin typeface="Arial"/>
                <a:cs typeface="Arial"/>
              </a:rPr>
              <a:t>appointment</a:t>
            </a:r>
            <a:r>
              <a:rPr lang="en-US" sz="900" spc="-33" dirty="0">
                <a:latin typeface="Arial"/>
                <a:cs typeface="Arial"/>
              </a:rPr>
              <a:t> </a:t>
            </a:r>
            <a:r>
              <a:rPr lang="en-US" sz="900" dirty="0">
                <a:latin typeface="Arial"/>
                <a:cs typeface="Arial"/>
              </a:rPr>
              <a:t>availability,</a:t>
            </a:r>
            <a:r>
              <a:rPr lang="en-US" sz="900" spc="-30" dirty="0">
                <a:latin typeface="Arial"/>
                <a:cs typeface="Arial"/>
              </a:rPr>
              <a:t> </a:t>
            </a:r>
            <a:r>
              <a:rPr lang="en-US" sz="900" dirty="0">
                <a:latin typeface="Arial"/>
                <a:cs typeface="Arial"/>
              </a:rPr>
              <a:t>and</a:t>
            </a:r>
            <a:r>
              <a:rPr lang="en-US" sz="900" spc="-33" dirty="0">
                <a:latin typeface="Arial"/>
                <a:cs typeface="Arial"/>
              </a:rPr>
              <a:t> </a:t>
            </a:r>
            <a:r>
              <a:rPr lang="en-US" sz="900" dirty="0">
                <a:latin typeface="Arial"/>
                <a:cs typeface="Arial"/>
              </a:rPr>
              <a:t>cultural</a:t>
            </a:r>
            <a:r>
              <a:rPr lang="en-US" sz="900" spc="-33" dirty="0">
                <a:latin typeface="Arial"/>
                <a:cs typeface="Arial"/>
              </a:rPr>
              <a:t> </a:t>
            </a:r>
            <a:r>
              <a:rPr lang="en-US" sz="900" spc="-8" dirty="0">
                <a:latin typeface="Arial"/>
                <a:cs typeface="Arial"/>
              </a:rPr>
              <a:t>competency.</a:t>
            </a:r>
            <a:endParaRPr lang="en-US" sz="900" dirty="0">
              <a:latin typeface="Arial"/>
              <a:cs typeface="Arial"/>
            </a:endParaRPr>
          </a:p>
          <a:p>
            <a:pPr marL="135434" indent="-124685">
              <a:spcBef>
                <a:spcPts val="118"/>
              </a:spcBef>
              <a:buAutoNum type="arabicPeriod"/>
              <a:tabLst>
                <a:tab pos="135434" algn="l"/>
              </a:tabLst>
            </a:pPr>
            <a:r>
              <a:rPr lang="en-US" sz="900" dirty="0">
                <a:latin typeface="Arial"/>
                <a:cs typeface="Arial"/>
              </a:rPr>
              <a:t>Develop</a:t>
            </a:r>
            <a:r>
              <a:rPr lang="en-US" sz="900" spc="-21" dirty="0">
                <a:latin typeface="Arial"/>
                <a:cs typeface="Arial"/>
              </a:rPr>
              <a:t> </a:t>
            </a:r>
            <a:r>
              <a:rPr lang="en-US" sz="900" spc="-8" dirty="0">
                <a:latin typeface="Arial"/>
                <a:cs typeface="Arial"/>
              </a:rPr>
              <a:t>evidence-</a:t>
            </a:r>
            <a:r>
              <a:rPr lang="en-US" sz="900" dirty="0">
                <a:latin typeface="Arial"/>
                <a:cs typeface="Arial"/>
              </a:rPr>
              <a:t>based</a:t>
            </a:r>
            <a:r>
              <a:rPr lang="en-US" sz="900" spc="-21" dirty="0">
                <a:latin typeface="Arial"/>
                <a:cs typeface="Arial"/>
              </a:rPr>
              <a:t> </a:t>
            </a:r>
            <a:r>
              <a:rPr lang="en-US" sz="900" spc="-8" dirty="0">
                <a:latin typeface="Arial"/>
                <a:cs typeface="Arial"/>
              </a:rPr>
              <a:t>recommendations</a:t>
            </a:r>
            <a:r>
              <a:rPr lang="en-US" sz="900" spc="-17" dirty="0">
                <a:latin typeface="Arial"/>
                <a:cs typeface="Arial"/>
              </a:rPr>
              <a:t> </a:t>
            </a:r>
            <a:r>
              <a:rPr lang="en-US" sz="900" dirty="0">
                <a:latin typeface="Arial"/>
                <a:cs typeface="Arial"/>
              </a:rPr>
              <a:t>for</a:t>
            </a:r>
            <a:r>
              <a:rPr lang="en-US" sz="900" spc="-21" dirty="0">
                <a:latin typeface="Arial"/>
                <a:cs typeface="Arial"/>
              </a:rPr>
              <a:t> </a:t>
            </a:r>
            <a:r>
              <a:rPr lang="en-US" sz="900" dirty="0">
                <a:latin typeface="Arial"/>
                <a:cs typeface="Arial"/>
              </a:rPr>
              <a:t>policymakers</a:t>
            </a:r>
            <a:r>
              <a:rPr lang="en-US" sz="900" spc="-21" dirty="0">
                <a:latin typeface="Arial"/>
                <a:cs typeface="Arial"/>
              </a:rPr>
              <a:t> </a:t>
            </a:r>
            <a:r>
              <a:rPr lang="en-US" sz="900" dirty="0">
                <a:latin typeface="Arial"/>
                <a:cs typeface="Arial"/>
              </a:rPr>
              <a:t>and</a:t>
            </a:r>
            <a:r>
              <a:rPr lang="en-US" sz="900" spc="-17" dirty="0">
                <a:latin typeface="Arial"/>
                <a:cs typeface="Arial"/>
              </a:rPr>
              <a:t> </a:t>
            </a:r>
            <a:r>
              <a:rPr lang="en-US" sz="900" dirty="0">
                <a:latin typeface="Arial"/>
                <a:cs typeface="Arial"/>
              </a:rPr>
              <a:t>healthcare</a:t>
            </a:r>
            <a:r>
              <a:rPr lang="en-US" sz="900" spc="-21" dirty="0">
                <a:latin typeface="Arial"/>
                <a:cs typeface="Arial"/>
              </a:rPr>
              <a:t> </a:t>
            </a:r>
            <a:r>
              <a:rPr lang="en-US" sz="900" dirty="0">
                <a:latin typeface="Arial"/>
                <a:cs typeface="Arial"/>
              </a:rPr>
              <a:t>providers</a:t>
            </a:r>
            <a:r>
              <a:rPr lang="en-US" sz="900" spc="-21" dirty="0">
                <a:latin typeface="Arial"/>
                <a:cs typeface="Arial"/>
              </a:rPr>
              <a:t> </a:t>
            </a:r>
            <a:r>
              <a:rPr lang="en-US" sz="900" dirty="0">
                <a:latin typeface="Arial"/>
                <a:cs typeface="Arial"/>
              </a:rPr>
              <a:t>to</a:t>
            </a:r>
            <a:r>
              <a:rPr lang="en-US" sz="900" spc="-17" dirty="0">
                <a:latin typeface="Arial"/>
                <a:cs typeface="Arial"/>
              </a:rPr>
              <a:t> </a:t>
            </a:r>
            <a:r>
              <a:rPr lang="en-US" sz="900" dirty="0">
                <a:latin typeface="Arial"/>
                <a:cs typeface="Arial"/>
              </a:rPr>
              <a:t>reduce</a:t>
            </a:r>
            <a:r>
              <a:rPr lang="en-US" sz="900" spc="-21" dirty="0">
                <a:latin typeface="Arial"/>
                <a:cs typeface="Arial"/>
              </a:rPr>
              <a:t> </a:t>
            </a:r>
            <a:r>
              <a:rPr lang="en-US" sz="900" dirty="0">
                <a:latin typeface="Arial"/>
                <a:cs typeface="Arial"/>
              </a:rPr>
              <a:t>inequalities</a:t>
            </a:r>
            <a:r>
              <a:rPr lang="en-US" sz="900" spc="-21" dirty="0">
                <a:latin typeface="Arial"/>
                <a:cs typeface="Arial"/>
              </a:rPr>
              <a:t> </a:t>
            </a:r>
            <a:r>
              <a:rPr lang="en-US" sz="900" dirty="0">
                <a:latin typeface="Arial"/>
                <a:cs typeface="Arial"/>
              </a:rPr>
              <a:t>and</a:t>
            </a:r>
            <a:r>
              <a:rPr lang="en-US" sz="900" spc="-17" dirty="0">
                <a:latin typeface="Arial"/>
                <a:cs typeface="Arial"/>
              </a:rPr>
              <a:t> </a:t>
            </a:r>
            <a:r>
              <a:rPr lang="en-US" sz="900" dirty="0">
                <a:latin typeface="Arial"/>
                <a:cs typeface="Arial"/>
              </a:rPr>
              <a:t>enhance</a:t>
            </a:r>
            <a:r>
              <a:rPr lang="en-US" sz="900" spc="-21" dirty="0">
                <a:latin typeface="Arial"/>
                <a:cs typeface="Arial"/>
              </a:rPr>
              <a:t> </a:t>
            </a:r>
            <a:r>
              <a:rPr lang="en-US" sz="900" dirty="0" err="1">
                <a:latin typeface="Arial"/>
                <a:cs typeface="Arial"/>
              </a:rPr>
              <a:t>programme</a:t>
            </a:r>
            <a:r>
              <a:rPr lang="en-US" sz="900" spc="-21" dirty="0">
                <a:latin typeface="Arial"/>
                <a:cs typeface="Arial"/>
              </a:rPr>
              <a:t> </a:t>
            </a:r>
            <a:r>
              <a:rPr lang="en-US" sz="900" spc="-8" dirty="0">
                <a:latin typeface="Arial"/>
                <a:cs typeface="Arial"/>
              </a:rPr>
              <a:t>outcomes.</a:t>
            </a:r>
            <a:endParaRPr lang="en-US" sz="900" dirty="0">
              <a:latin typeface="Arial"/>
              <a:cs typeface="Arial"/>
            </a:endParaRPr>
          </a:p>
          <a:p>
            <a:endParaRPr lang="en-FI" sz="1185"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841D4737-1974-15B4-BFE5-8009E8FA4E76}"/>
              </a:ext>
            </a:extLst>
          </p:cNvPr>
          <p:cNvSpPr txBox="1"/>
          <p:nvPr/>
        </p:nvSpPr>
        <p:spPr>
          <a:xfrm>
            <a:off x="6317794" y="3835739"/>
            <a:ext cx="6267119" cy="4270400"/>
          </a:xfrm>
          <a:prstGeom prst="rect">
            <a:avLst/>
          </a:prstGeom>
          <a:noFill/>
        </p:spPr>
        <p:txBody>
          <a:bodyPr wrap="square" rtlCol="0">
            <a:spAutoFit/>
          </a:bodyPr>
          <a:lstStyle/>
          <a:p>
            <a:pPr marL="10749"/>
            <a:endParaRPr lang="en-IN" sz="1050" dirty="0">
              <a:latin typeface="Arial"/>
              <a:cs typeface="Arial"/>
            </a:endParaRPr>
          </a:p>
          <a:p>
            <a:r>
              <a:rPr lang="en-IN" sz="900" dirty="0"/>
              <a:t>Banasiak, K. et al. (2020) 'Facilitating barriers: Contextual factors and self-management of type 2 diabetes in urban settings', </a:t>
            </a:r>
            <a:r>
              <a:rPr lang="en-IN" sz="900" i="1" dirty="0"/>
              <a:t>Social Science &amp; Medicine</a:t>
            </a:r>
            <a:r>
              <a:rPr lang="en-IN" sz="900" dirty="0"/>
              <a:t>, 265, p.113344.</a:t>
            </a:r>
          </a:p>
          <a:p>
            <a:r>
              <a:rPr lang="en-IN" sz="900" dirty="0"/>
              <a:t>Bower, P. et al. (2023) 'Diabetes prevention at scale: Narrative review of findings from the DIPLOMA evaluation of the NHS Diabetes Prevention Programme in England', </a:t>
            </a:r>
            <a:r>
              <a:rPr lang="en-IN" sz="900" i="1" dirty="0"/>
              <a:t>Diabetic Medicine</a:t>
            </a:r>
            <a:r>
              <a:rPr lang="en-IN" sz="900" dirty="0"/>
              <a:t>, 40(12), e15209.</a:t>
            </a:r>
          </a:p>
          <a:p>
            <a:r>
              <a:rPr lang="en-IN" sz="900" dirty="0"/>
              <a:t>Diabetes UK (2024) </a:t>
            </a:r>
            <a:r>
              <a:rPr lang="en-IN" sz="900" i="1" dirty="0"/>
              <a:t>Type 2 Diabetes Prevention Week 2024: Action needed to tackle rising type 2 cases among under-40s</a:t>
            </a:r>
            <a:r>
              <a:rPr lang="en-IN" sz="900" dirty="0"/>
              <a:t>. Available at: </a:t>
            </a:r>
            <a:r>
              <a:rPr lang="en-IN" sz="900" u="sng" dirty="0">
                <a:hlinkClick r:id="rId2"/>
              </a:rPr>
              <a:t>https://www.diabetes.org.uk</a:t>
            </a:r>
            <a:r>
              <a:rPr lang="en-IN" sz="900" dirty="0"/>
              <a:t> (Accessed: 20 October 2025).</a:t>
            </a:r>
          </a:p>
          <a:p>
            <a:r>
              <a:rPr lang="en-IN" sz="900" dirty="0"/>
              <a:t>Diabetes UK (2025) </a:t>
            </a:r>
            <a:r>
              <a:rPr lang="en-IN" sz="900" i="1" dirty="0"/>
              <a:t>Tackling Inequity Strategy 2025-2030</a:t>
            </a:r>
            <a:r>
              <a:rPr lang="en-IN" sz="900" dirty="0"/>
              <a:t>. London: Diabetes UK.</a:t>
            </a:r>
          </a:p>
          <a:p>
            <a:r>
              <a:rPr lang="en-IN" sz="900" dirty="0"/>
              <a:t>Goff, L.M. et al. (2020) 'Providing culturally sensitive diabetes self-management education and support for black African and Caribbean communities', </a:t>
            </a:r>
            <a:r>
              <a:rPr lang="en-IN" sz="900" i="1" dirty="0"/>
              <a:t>BMJ Open Diabetes Research &amp; Care</a:t>
            </a:r>
            <a:r>
              <a:rPr lang="en-IN" sz="900" dirty="0"/>
              <a:t>, 8(2), e001818.</a:t>
            </a:r>
          </a:p>
          <a:p>
            <a:r>
              <a:rPr lang="en-IN" sz="900" dirty="0"/>
              <a:t>Hart, J.T. (1971) 'The inverse care law', </a:t>
            </a:r>
            <a:r>
              <a:rPr lang="en-IN" sz="900" i="1" dirty="0"/>
              <a:t>The Lancet</a:t>
            </a:r>
            <a:r>
              <a:rPr lang="en-IN" sz="900" dirty="0"/>
              <a:t>, 297(7696), pp.405-412.</a:t>
            </a:r>
          </a:p>
          <a:p>
            <a:r>
              <a:rPr lang="en-IN" sz="900" dirty="0"/>
              <a:t>Hussain, M. et al. (2024) 'Socioeconomic and ethnic inequalities increase the risk of type 2 diabetes: an analysis of NHS health check attendees in Birmingham', </a:t>
            </a:r>
            <a:r>
              <a:rPr lang="en-IN" sz="900" i="1" dirty="0"/>
              <a:t>Frontiers in Public Health</a:t>
            </a:r>
            <a:r>
              <a:rPr lang="en-IN" sz="900" dirty="0"/>
              <a:t>, 12, p.1448024.</a:t>
            </a:r>
          </a:p>
          <a:p>
            <a:r>
              <a:rPr lang="en-IN" sz="900" dirty="0"/>
              <a:t>Johnson, M. et al. (2011) 'What are the barriers to primary prevention of type 2 diabetes in black and minority ethnic groups in the UK?', </a:t>
            </a:r>
            <a:r>
              <a:rPr lang="en-IN" sz="900" i="1" dirty="0"/>
              <a:t>Diabetes Research and Clinical Practice</a:t>
            </a:r>
            <a:r>
              <a:rPr lang="en-IN" sz="900" dirty="0"/>
              <a:t>, 93(2), pp.150-158.</a:t>
            </a:r>
          </a:p>
          <a:p>
            <a:r>
              <a:rPr lang="en-IN" sz="900" dirty="0"/>
              <a:t>McGloin, H. et al. (2024) 'Explaining the UK's high-risk approach to type 2 diabetes prevention: findings from a qualitative interview study with policy-makers in England', </a:t>
            </a:r>
            <a:r>
              <a:rPr lang="en-IN" sz="900" i="1" dirty="0"/>
              <a:t>BMJ Open</a:t>
            </a:r>
            <a:r>
              <a:rPr lang="en-IN" sz="900" dirty="0"/>
              <a:t>, 14(2), e077047.</a:t>
            </a:r>
          </a:p>
          <a:p>
            <a:r>
              <a:rPr lang="en-IN" sz="900" dirty="0"/>
              <a:t>NICE (2017) </a:t>
            </a:r>
            <a:r>
              <a:rPr lang="en-IN" sz="900" i="1" dirty="0"/>
              <a:t>Type 2 diabetes prevention: population and community-level interventions (PH35)</a:t>
            </a:r>
            <a:r>
              <a:rPr lang="en-IN" sz="900" dirty="0"/>
              <a:t>. London: National Institute for Health and Care Excellence.</a:t>
            </a:r>
          </a:p>
          <a:p>
            <a:r>
              <a:rPr lang="en-IN" sz="900" dirty="0"/>
              <a:t>Office for Health Improvement and Disparities (2025) </a:t>
            </a:r>
            <a:r>
              <a:rPr lang="en-IN" sz="900" i="1" dirty="0"/>
              <a:t>Diabetes profile: statistical commentary, March 2025</a:t>
            </a:r>
            <a:r>
              <a:rPr lang="en-IN" sz="900" dirty="0"/>
              <a:t>. London: Department of Health and Social Care.</a:t>
            </a:r>
          </a:p>
          <a:p>
            <a:r>
              <a:rPr lang="en-IN" sz="900" dirty="0" err="1"/>
              <a:t>Rehackova</a:t>
            </a:r>
            <a:r>
              <a:rPr lang="en-IN" sz="900" dirty="0"/>
              <a:t>, L. et al. (2024) 'Barriers and enablers to engagement with a type 2 diabetes remission project', </a:t>
            </a:r>
            <a:r>
              <a:rPr lang="en-IN" sz="900" i="1" dirty="0"/>
              <a:t>Journal of Nutritional Science</a:t>
            </a:r>
            <a:r>
              <a:rPr lang="en-IN" sz="900" dirty="0"/>
              <a:t>, 13, e42.</a:t>
            </a:r>
          </a:p>
          <a:p>
            <a:r>
              <a:rPr lang="en-IN" sz="900" dirty="0"/>
              <a:t>The Lancet Diabetes &amp; Endocrinology (2024) 'Alarming rise in young-onset type 2 diabetes', </a:t>
            </a:r>
            <a:r>
              <a:rPr lang="en-IN" sz="900" i="1" dirty="0"/>
              <a:t>The Lancet Diabetes &amp; Endocrinology</a:t>
            </a:r>
            <a:r>
              <a:rPr lang="en-IN" sz="900" dirty="0"/>
              <a:t>, 12(6), pp.373-374.</a:t>
            </a:r>
          </a:p>
          <a:p>
            <a:r>
              <a:rPr lang="en-IN" sz="900" dirty="0" err="1"/>
              <a:t>Valabhji</a:t>
            </a:r>
            <a:r>
              <a:rPr lang="en-IN" sz="900" dirty="0"/>
              <a:t>, J. et al. (2020) 'Early outcomes from the English National Health Service Diabetes Prevention Programme', </a:t>
            </a:r>
            <a:r>
              <a:rPr lang="en-IN" sz="900" i="1" dirty="0"/>
              <a:t>Diabetes Care</a:t>
            </a:r>
            <a:r>
              <a:rPr lang="en-IN" sz="900" dirty="0"/>
              <a:t>, 43(1), pp.152-160.</a:t>
            </a:r>
          </a:p>
          <a:p>
            <a:r>
              <a:rPr lang="en-IN" sz="900" dirty="0"/>
              <a:t>Winkley, K. et al. (2024) 'Call to action on diabetes care: reaching communities facing health inequalities and deprivation', </a:t>
            </a:r>
            <a:r>
              <a:rPr lang="en-IN" sz="900" i="1" dirty="0"/>
              <a:t>British Journal of Nursing</a:t>
            </a:r>
            <a:r>
              <a:rPr lang="en-IN" sz="900" dirty="0"/>
              <a:t>, 33(1), pp.26-32.</a:t>
            </a:r>
          </a:p>
          <a:p>
            <a:r>
              <a:rPr lang="en-GB" sz="900" i="1" dirty="0">
                <a:latin typeface="Arial" panose="020B0604020202020204" pitchFamily="34" charset="0"/>
                <a:cs typeface="Arial" panose="020B0604020202020204" pitchFamily="34" charset="0"/>
              </a:rPr>
              <a:t> </a:t>
            </a:r>
            <a:endParaRPr lang="en-FI" sz="900" i="1"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FBFEC72-80B8-D1BF-425A-606A249767B3}"/>
              </a:ext>
            </a:extLst>
          </p:cNvPr>
          <p:cNvSpPr txBox="1"/>
          <p:nvPr/>
        </p:nvSpPr>
        <p:spPr>
          <a:xfrm>
            <a:off x="6343762" y="3661701"/>
            <a:ext cx="1806428" cy="352725"/>
          </a:xfrm>
          <a:prstGeom prst="rect">
            <a:avLst/>
          </a:prstGeom>
          <a:noFill/>
        </p:spPr>
        <p:txBody>
          <a:bodyPr wrap="square" rtlCol="0">
            <a:spAutoFit/>
          </a:bodyPr>
          <a:lstStyle/>
          <a:p>
            <a:r>
              <a:rPr lang="en-GB" sz="1692" b="1" dirty="0">
                <a:latin typeface="Arial" panose="020B0604020202020204" pitchFamily="34" charset="0"/>
                <a:cs typeface="Arial" panose="020B0604020202020204" pitchFamily="34" charset="0"/>
              </a:rPr>
              <a:t>References</a:t>
            </a:r>
            <a:endParaRPr lang="en-FI" sz="1692" b="1"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E3022E85-037E-E627-8E29-6887E68BE542}"/>
              </a:ext>
            </a:extLst>
          </p:cNvPr>
          <p:cNvSpPr txBox="1"/>
          <p:nvPr/>
        </p:nvSpPr>
        <p:spPr>
          <a:xfrm>
            <a:off x="185902" y="6544909"/>
            <a:ext cx="5862867" cy="1569148"/>
          </a:xfrm>
          <a:prstGeom prst="rect">
            <a:avLst/>
          </a:prstGeom>
          <a:noFill/>
        </p:spPr>
        <p:txBody>
          <a:bodyPr wrap="square" rtlCol="0">
            <a:spAutoFit/>
          </a:bodyPr>
          <a:lstStyle/>
          <a:p>
            <a:pPr marL="10749">
              <a:spcBef>
                <a:spcPts val="609"/>
              </a:spcBef>
            </a:pPr>
            <a:r>
              <a:rPr lang="en-US" sz="900" b="1" dirty="0">
                <a:latin typeface="Arial"/>
                <a:cs typeface="Arial"/>
              </a:rPr>
              <a:t>Communities:</a:t>
            </a:r>
            <a:r>
              <a:rPr lang="en-US" sz="900" b="1" spc="-30" dirty="0">
                <a:latin typeface="Arial"/>
                <a:cs typeface="Arial"/>
              </a:rPr>
              <a:t> </a:t>
            </a:r>
            <a:r>
              <a:rPr lang="en-US" sz="900" dirty="0">
                <a:latin typeface="Arial"/>
                <a:cs typeface="Arial"/>
              </a:rPr>
              <a:t>Enhancing</a:t>
            </a:r>
            <a:r>
              <a:rPr lang="en-US" sz="900" spc="-25" dirty="0">
                <a:latin typeface="Arial"/>
                <a:cs typeface="Arial"/>
              </a:rPr>
              <a:t> </a:t>
            </a:r>
            <a:r>
              <a:rPr lang="en-US" sz="900" dirty="0">
                <a:latin typeface="Arial"/>
                <a:cs typeface="Arial"/>
              </a:rPr>
              <a:t>culturally</a:t>
            </a:r>
            <a:r>
              <a:rPr lang="en-US" sz="900" spc="-30" dirty="0">
                <a:latin typeface="Arial"/>
                <a:cs typeface="Arial"/>
              </a:rPr>
              <a:t> </a:t>
            </a:r>
            <a:r>
              <a:rPr lang="en-US" sz="900" dirty="0">
                <a:latin typeface="Arial"/>
                <a:cs typeface="Arial"/>
              </a:rPr>
              <a:t>tailored</a:t>
            </a:r>
            <a:r>
              <a:rPr lang="en-US" sz="900" spc="-25" dirty="0">
                <a:latin typeface="Arial"/>
                <a:cs typeface="Arial"/>
              </a:rPr>
              <a:t> </a:t>
            </a:r>
            <a:r>
              <a:rPr lang="en-US" sz="900" dirty="0">
                <a:latin typeface="Arial"/>
                <a:cs typeface="Arial"/>
              </a:rPr>
              <a:t>interventions</a:t>
            </a:r>
            <a:r>
              <a:rPr lang="en-US" sz="900" spc="-25" dirty="0">
                <a:latin typeface="Arial"/>
                <a:cs typeface="Arial"/>
              </a:rPr>
              <a:t> </a:t>
            </a:r>
            <a:r>
              <a:rPr lang="en-US" sz="900" dirty="0">
                <a:latin typeface="Arial"/>
                <a:cs typeface="Arial"/>
              </a:rPr>
              <a:t>could</a:t>
            </a:r>
            <a:r>
              <a:rPr lang="en-US" sz="900" spc="-30" dirty="0">
                <a:latin typeface="Arial"/>
                <a:cs typeface="Arial"/>
              </a:rPr>
              <a:t> </a:t>
            </a:r>
            <a:r>
              <a:rPr lang="en-US" sz="900" dirty="0">
                <a:latin typeface="Arial"/>
                <a:cs typeface="Arial"/>
              </a:rPr>
              <a:t>increase</a:t>
            </a:r>
            <a:r>
              <a:rPr lang="en-US" sz="900" spc="-25" dirty="0">
                <a:latin typeface="Arial"/>
                <a:cs typeface="Arial"/>
              </a:rPr>
              <a:t> </a:t>
            </a:r>
            <a:r>
              <a:rPr lang="en-US" sz="900" dirty="0" err="1">
                <a:latin typeface="Arial"/>
                <a:cs typeface="Arial"/>
              </a:rPr>
              <a:t>programme</a:t>
            </a:r>
            <a:r>
              <a:rPr lang="en-US" sz="900" spc="-25" dirty="0">
                <a:latin typeface="Arial"/>
                <a:cs typeface="Arial"/>
              </a:rPr>
              <a:t> </a:t>
            </a:r>
            <a:r>
              <a:rPr lang="en-US" sz="900" dirty="0">
                <a:latin typeface="Arial"/>
                <a:cs typeface="Arial"/>
              </a:rPr>
              <a:t>completion</a:t>
            </a:r>
            <a:r>
              <a:rPr lang="en-US" sz="900" spc="-30" dirty="0">
                <a:latin typeface="Arial"/>
                <a:cs typeface="Arial"/>
              </a:rPr>
              <a:t> </a:t>
            </a:r>
            <a:r>
              <a:rPr lang="en-US" sz="900" dirty="0">
                <a:latin typeface="Arial"/>
                <a:cs typeface="Arial"/>
              </a:rPr>
              <a:t>rates</a:t>
            </a:r>
            <a:r>
              <a:rPr lang="en-US" sz="900" spc="-25" dirty="0">
                <a:latin typeface="Arial"/>
                <a:cs typeface="Arial"/>
              </a:rPr>
              <a:t> </a:t>
            </a:r>
            <a:r>
              <a:rPr lang="en-US" sz="900" dirty="0">
                <a:latin typeface="Arial"/>
                <a:cs typeface="Arial"/>
              </a:rPr>
              <a:t>beyond</a:t>
            </a:r>
            <a:r>
              <a:rPr lang="en-US" sz="900" spc="-30" dirty="0">
                <a:latin typeface="Arial"/>
                <a:cs typeface="Arial"/>
              </a:rPr>
              <a:t> </a:t>
            </a:r>
            <a:r>
              <a:rPr lang="en-US" sz="900" dirty="0">
                <a:latin typeface="Arial"/>
                <a:cs typeface="Arial"/>
              </a:rPr>
              <a:t>the</a:t>
            </a:r>
            <a:r>
              <a:rPr lang="en-US" sz="900" spc="-25" dirty="0">
                <a:latin typeface="Arial"/>
                <a:cs typeface="Arial"/>
              </a:rPr>
              <a:t> </a:t>
            </a:r>
            <a:r>
              <a:rPr lang="en-US" sz="900" dirty="0">
                <a:latin typeface="Arial"/>
                <a:cs typeface="Arial"/>
              </a:rPr>
              <a:t>current</a:t>
            </a:r>
            <a:r>
              <a:rPr lang="en-US" sz="900" spc="-25" dirty="0">
                <a:latin typeface="Arial"/>
                <a:cs typeface="Arial"/>
              </a:rPr>
              <a:t> </a:t>
            </a:r>
            <a:r>
              <a:rPr lang="en-US" sz="900" dirty="0">
                <a:latin typeface="Arial"/>
                <a:cs typeface="Arial"/>
              </a:rPr>
              <a:t>19–22%</a:t>
            </a:r>
            <a:r>
              <a:rPr lang="en-US" sz="900" spc="-30" dirty="0">
                <a:latin typeface="Arial"/>
                <a:cs typeface="Arial"/>
              </a:rPr>
              <a:t> </a:t>
            </a:r>
            <a:r>
              <a:rPr lang="en-US" sz="900" dirty="0">
                <a:latin typeface="Arial"/>
                <a:cs typeface="Arial"/>
              </a:rPr>
              <a:t>(</a:t>
            </a:r>
            <a:r>
              <a:rPr lang="en-US" sz="900" dirty="0" err="1">
                <a:latin typeface="Arial"/>
                <a:cs typeface="Arial"/>
              </a:rPr>
              <a:t>Valabhji</a:t>
            </a:r>
            <a:r>
              <a:rPr lang="en-US" sz="900" spc="-25" dirty="0">
                <a:latin typeface="Arial"/>
                <a:cs typeface="Arial"/>
              </a:rPr>
              <a:t> </a:t>
            </a:r>
            <a:r>
              <a:rPr lang="en-US" sz="900" dirty="0">
                <a:latin typeface="Arial"/>
                <a:cs typeface="Arial"/>
              </a:rPr>
              <a:t>et</a:t>
            </a:r>
            <a:r>
              <a:rPr lang="en-US" sz="900" spc="-25" dirty="0">
                <a:latin typeface="Arial"/>
                <a:cs typeface="Arial"/>
              </a:rPr>
              <a:t> </a:t>
            </a:r>
            <a:r>
              <a:rPr lang="en-US" sz="900" dirty="0">
                <a:latin typeface="Arial"/>
                <a:cs typeface="Arial"/>
              </a:rPr>
              <a:t>al.,</a:t>
            </a:r>
            <a:r>
              <a:rPr lang="en-US" sz="900" spc="-30" dirty="0">
                <a:latin typeface="Arial"/>
                <a:cs typeface="Arial"/>
              </a:rPr>
              <a:t> </a:t>
            </a:r>
            <a:r>
              <a:rPr lang="en-US" sz="900" spc="-8" dirty="0">
                <a:latin typeface="Arial"/>
                <a:cs typeface="Arial"/>
              </a:rPr>
              <a:t>2020).</a:t>
            </a:r>
            <a:endParaRPr lang="en-US" sz="900" dirty="0">
              <a:latin typeface="Arial"/>
              <a:cs typeface="Arial"/>
            </a:endParaRPr>
          </a:p>
          <a:p>
            <a:pPr marL="10749">
              <a:spcBef>
                <a:spcPts val="118"/>
              </a:spcBef>
            </a:pPr>
            <a:r>
              <a:rPr lang="en-US" sz="900" b="1" dirty="0">
                <a:latin typeface="Arial"/>
                <a:cs typeface="Arial"/>
              </a:rPr>
              <a:t>Healthcare</a:t>
            </a:r>
            <a:r>
              <a:rPr lang="en-US" sz="900" b="1" spc="-30" dirty="0">
                <a:latin typeface="Arial"/>
                <a:cs typeface="Arial"/>
              </a:rPr>
              <a:t> </a:t>
            </a:r>
            <a:r>
              <a:rPr lang="en-US" sz="900" b="1" dirty="0">
                <a:latin typeface="Arial"/>
                <a:cs typeface="Arial"/>
              </a:rPr>
              <a:t>Services:</a:t>
            </a:r>
            <a:r>
              <a:rPr lang="en-US" sz="900" b="1" spc="-25" dirty="0">
                <a:latin typeface="Arial"/>
                <a:cs typeface="Arial"/>
              </a:rPr>
              <a:t> </a:t>
            </a:r>
            <a:r>
              <a:rPr lang="en-US" sz="900" dirty="0">
                <a:latin typeface="Arial"/>
                <a:cs typeface="Arial"/>
              </a:rPr>
              <a:t>Findings</a:t>
            </a:r>
            <a:r>
              <a:rPr lang="en-US" sz="900" spc="-25" dirty="0">
                <a:latin typeface="Arial"/>
                <a:cs typeface="Arial"/>
              </a:rPr>
              <a:t> </a:t>
            </a:r>
            <a:r>
              <a:rPr lang="en-US" sz="900" dirty="0">
                <a:latin typeface="Arial"/>
                <a:cs typeface="Arial"/>
              </a:rPr>
              <a:t>can</a:t>
            </a:r>
            <a:r>
              <a:rPr lang="en-US" sz="900" spc="-30" dirty="0">
                <a:latin typeface="Arial"/>
                <a:cs typeface="Arial"/>
              </a:rPr>
              <a:t> </a:t>
            </a:r>
            <a:r>
              <a:rPr lang="en-US" sz="900" dirty="0">
                <a:latin typeface="Arial"/>
                <a:cs typeface="Arial"/>
              </a:rPr>
              <a:t>guide</a:t>
            </a:r>
            <a:r>
              <a:rPr lang="en-US" sz="900" spc="-25" dirty="0">
                <a:latin typeface="Arial"/>
                <a:cs typeface="Arial"/>
              </a:rPr>
              <a:t> </a:t>
            </a:r>
            <a:r>
              <a:rPr lang="en-US" sz="900" dirty="0">
                <a:latin typeface="Arial"/>
                <a:cs typeface="Arial"/>
              </a:rPr>
              <a:t>NHS</a:t>
            </a:r>
            <a:r>
              <a:rPr lang="en-US" sz="900" spc="-25" dirty="0">
                <a:latin typeface="Arial"/>
                <a:cs typeface="Arial"/>
              </a:rPr>
              <a:t> </a:t>
            </a:r>
            <a:r>
              <a:rPr lang="en-US" sz="900" dirty="0">
                <a:latin typeface="Arial"/>
                <a:cs typeface="Arial"/>
              </a:rPr>
              <a:t>models</a:t>
            </a:r>
            <a:r>
              <a:rPr lang="en-US" sz="900" spc="-25" dirty="0">
                <a:latin typeface="Arial"/>
                <a:cs typeface="Arial"/>
              </a:rPr>
              <a:t> </a:t>
            </a:r>
            <a:r>
              <a:rPr lang="en-US" sz="900" dirty="0">
                <a:latin typeface="Arial"/>
                <a:cs typeface="Arial"/>
              </a:rPr>
              <a:t>to</a:t>
            </a:r>
            <a:r>
              <a:rPr lang="en-US" sz="900" spc="-30" dirty="0">
                <a:latin typeface="Arial"/>
                <a:cs typeface="Arial"/>
              </a:rPr>
              <a:t> </a:t>
            </a:r>
            <a:r>
              <a:rPr lang="en-US" sz="900" dirty="0">
                <a:latin typeface="Arial"/>
                <a:cs typeface="Arial"/>
              </a:rPr>
              <a:t>address</a:t>
            </a:r>
            <a:r>
              <a:rPr lang="en-US" sz="900" spc="-25" dirty="0">
                <a:latin typeface="Arial"/>
                <a:cs typeface="Arial"/>
              </a:rPr>
              <a:t> </a:t>
            </a:r>
            <a:r>
              <a:rPr lang="en-US" sz="900" dirty="0">
                <a:latin typeface="Arial"/>
                <a:cs typeface="Arial"/>
              </a:rPr>
              <a:t>transport,</a:t>
            </a:r>
            <a:r>
              <a:rPr lang="en-US" sz="900" spc="-25" dirty="0">
                <a:latin typeface="Arial"/>
                <a:cs typeface="Arial"/>
              </a:rPr>
              <a:t> </a:t>
            </a:r>
            <a:r>
              <a:rPr lang="en-US" sz="900" dirty="0">
                <a:latin typeface="Arial"/>
                <a:cs typeface="Arial"/>
              </a:rPr>
              <a:t>access,</a:t>
            </a:r>
            <a:r>
              <a:rPr lang="en-US" sz="900" spc="-25" dirty="0">
                <a:latin typeface="Arial"/>
                <a:cs typeface="Arial"/>
              </a:rPr>
              <a:t> </a:t>
            </a:r>
            <a:r>
              <a:rPr lang="en-US" sz="900" dirty="0">
                <a:latin typeface="Arial"/>
                <a:cs typeface="Arial"/>
              </a:rPr>
              <a:t>and</a:t>
            </a:r>
            <a:r>
              <a:rPr lang="en-US" sz="900" spc="-30" dirty="0">
                <a:latin typeface="Arial"/>
                <a:cs typeface="Arial"/>
              </a:rPr>
              <a:t> </a:t>
            </a:r>
            <a:r>
              <a:rPr lang="en-US" sz="900" dirty="0">
                <a:latin typeface="Arial"/>
                <a:cs typeface="Arial"/>
              </a:rPr>
              <a:t>cultural</a:t>
            </a:r>
            <a:r>
              <a:rPr lang="en-US" sz="900" spc="-25" dirty="0">
                <a:latin typeface="Arial"/>
                <a:cs typeface="Arial"/>
              </a:rPr>
              <a:t> </a:t>
            </a:r>
            <a:r>
              <a:rPr lang="en-US" sz="900" dirty="0">
                <a:latin typeface="Arial"/>
                <a:cs typeface="Arial"/>
              </a:rPr>
              <a:t>competency</a:t>
            </a:r>
            <a:r>
              <a:rPr lang="en-US" sz="900" spc="-25" dirty="0">
                <a:latin typeface="Arial"/>
                <a:cs typeface="Arial"/>
              </a:rPr>
              <a:t> </a:t>
            </a:r>
            <a:r>
              <a:rPr lang="en-US" sz="900" dirty="0">
                <a:latin typeface="Arial"/>
                <a:cs typeface="Arial"/>
              </a:rPr>
              <a:t>barriers</a:t>
            </a:r>
            <a:r>
              <a:rPr lang="en-US" sz="900" spc="-25" dirty="0">
                <a:latin typeface="Arial"/>
                <a:cs typeface="Arial"/>
              </a:rPr>
              <a:t> </a:t>
            </a:r>
            <a:r>
              <a:rPr lang="en-US" sz="900" dirty="0">
                <a:latin typeface="Arial"/>
                <a:cs typeface="Arial"/>
              </a:rPr>
              <a:t>(NICE,</a:t>
            </a:r>
            <a:r>
              <a:rPr lang="en-US" sz="900" spc="-30" dirty="0">
                <a:latin typeface="Arial"/>
                <a:cs typeface="Arial"/>
              </a:rPr>
              <a:t> </a:t>
            </a:r>
            <a:r>
              <a:rPr lang="en-US" sz="900" spc="-8" dirty="0">
                <a:latin typeface="Arial"/>
                <a:cs typeface="Arial"/>
              </a:rPr>
              <a:t>2017).</a:t>
            </a:r>
            <a:endParaRPr lang="en-US" sz="900" dirty="0">
              <a:latin typeface="Arial"/>
              <a:cs typeface="Arial"/>
            </a:endParaRPr>
          </a:p>
          <a:p>
            <a:pPr marL="10749">
              <a:spcBef>
                <a:spcPts val="118"/>
              </a:spcBef>
            </a:pPr>
            <a:r>
              <a:rPr lang="en-US" sz="900" b="1" spc="-8" dirty="0">
                <a:latin typeface="Arial"/>
                <a:cs typeface="Arial"/>
              </a:rPr>
              <a:t>Policy-</a:t>
            </a:r>
            <a:r>
              <a:rPr lang="en-US" sz="900" b="1" dirty="0">
                <a:latin typeface="Arial"/>
                <a:cs typeface="Arial"/>
              </a:rPr>
              <a:t>makers:</a:t>
            </a:r>
            <a:r>
              <a:rPr lang="en-US" sz="900" b="1" spc="-25" dirty="0">
                <a:latin typeface="Arial"/>
                <a:cs typeface="Arial"/>
              </a:rPr>
              <a:t> </a:t>
            </a:r>
            <a:r>
              <a:rPr lang="en-US" sz="900" spc="-8" dirty="0">
                <a:latin typeface="Arial"/>
                <a:cs typeface="Arial"/>
              </a:rPr>
              <a:t>Evidence-</a:t>
            </a:r>
            <a:r>
              <a:rPr lang="en-US" sz="900" dirty="0">
                <a:latin typeface="Arial"/>
                <a:cs typeface="Arial"/>
              </a:rPr>
              <a:t>based</a:t>
            </a:r>
            <a:r>
              <a:rPr lang="en-US" sz="900" spc="-21" dirty="0">
                <a:latin typeface="Arial"/>
                <a:cs typeface="Arial"/>
              </a:rPr>
              <a:t> </a:t>
            </a:r>
            <a:r>
              <a:rPr lang="en-US" sz="900" dirty="0">
                <a:latin typeface="Arial"/>
                <a:cs typeface="Arial"/>
              </a:rPr>
              <a:t>policies</a:t>
            </a:r>
            <a:r>
              <a:rPr lang="en-US" sz="900" spc="-21" dirty="0">
                <a:latin typeface="Arial"/>
                <a:cs typeface="Arial"/>
              </a:rPr>
              <a:t> </a:t>
            </a:r>
            <a:r>
              <a:rPr lang="en-US" sz="900" dirty="0">
                <a:latin typeface="Arial"/>
                <a:cs typeface="Arial"/>
              </a:rPr>
              <a:t>may</a:t>
            </a:r>
            <a:r>
              <a:rPr lang="en-US" sz="900" spc="-21" dirty="0">
                <a:latin typeface="Arial"/>
                <a:cs typeface="Arial"/>
              </a:rPr>
              <a:t> </a:t>
            </a:r>
            <a:r>
              <a:rPr lang="en-US" sz="900" dirty="0">
                <a:latin typeface="Arial"/>
                <a:cs typeface="Arial"/>
              </a:rPr>
              <a:t>target</a:t>
            </a:r>
            <a:r>
              <a:rPr lang="en-US" sz="900" spc="-21" dirty="0">
                <a:latin typeface="Arial"/>
                <a:cs typeface="Arial"/>
              </a:rPr>
              <a:t> </a:t>
            </a:r>
            <a:r>
              <a:rPr lang="en-US" sz="900" dirty="0">
                <a:latin typeface="Arial"/>
                <a:cs typeface="Arial"/>
              </a:rPr>
              <a:t>upstream</a:t>
            </a:r>
            <a:r>
              <a:rPr lang="en-US" sz="900" spc="-25" dirty="0">
                <a:latin typeface="Arial"/>
                <a:cs typeface="Arial"/>
              </a:rPr>
              <a:t> </a:t>
            </a:r>
            <a:r>
              <a:rPr lang="en-US" sz="900" dirty="0">
                <a:latin typeface="Arial"/>
                <a:cs typeface="Arial"/>
              </a:rPr>
              <a:t>determinants</a:t>
            </a:r>
            <a:r>
              <a:rPr lang="en-US" sz="900" spc="-21" dirty="0">
                <a:latin typeface="Arial"/>
                <a:cs typeface="Arial"/>
              </a:rPr>
              <a:t> </a:t>
            </a:r>
            <a:r>
              <a:rPr lang="en-US" sz="900" dirty="0">
                <a:latin typeface="Arial"/>
                <a:cs typeface="Arial"/>
              </a:rPr>
              <a:t>such</a:t>
            </a:r>
            <a:r>
              <a:rPr lang="en-US" sz="900" spc="-21" dirty="0">
                <a:latin typeface="Arial"/>
                <a:cs typeface="Arial"/>
              </a:rPr>
              <a:t> </a:t>
            </a:r>
            <a:r>
              <a:rPr lang="en-US" sz="900" dirty="0">
                <a:latin typeface="Arial"/>
                <a:cs typeface="Arial"/>
              </a:rPr>
              <a:t>as</a:t>
            </a:r>
            <a:r>
              <a:rPr lang="en-US" sz="900" spc="-21" dirty="0">
                <a:latin typeface="Arial"/>
                <a:cs typeface="Arial"/>
              </a:rPr>
              <a:t> </a:t>
            </a:r>
            <a:r>
              <a:rPr lang="en-US" sz="900" dirty="0">
                <a:latin typeface="Arial"/>
                <a:cs typeface="Arial"/>
              </a:rPr>
              <a:t>food</a:t>
            </a:r>
            <a:r>
              <a:rPr lang="en-US" sz="900" spc="-21" dirty="0">
                <a:latin typeface="Arial"/>
                <a:cs typeface="Arial"/>
              </a:rPr>
              <a:t> </a:t>
            </a:r>
            <a:r>
              <a:rPr lang="en-US" sz="900" dirty="0">
                <a:latin typeface="Arial"/>
                <a:cs typeface="Arial"/>
              </a:rPr>
              <a:t>access,</a:t>
            </a:r>
            <a:r>
              <a:rPr lang="en-US" sz="900" spc="-21" dirty="0">
                <a:latin typeface="Arial"/>
                <a:cs typeface="Arial"/>
              </a:rPr>
              <a:t> </a:t>
            </a:r>
            <a:r>
              <a:rPr lang="en-US" sz="900" dirty="0">
                <a:latin typeface="Arial"/>
                <a:cs typeface="Arial"/>
              </a:rPr>
              <a:t>housing,</a:t>
            </a:r>
            <a:r>
              <a:rPr lang="en-US" sz="900" spc="-25" dirty="0">
                <a:latin typeface="Arial"/>
                <a:cs typeface="Arial"/>
              </a:rPr>
              <a:t> </a:t>
            </a:r>
            <a:r>
              <a:rPr lang="en-US" sz="900" dirty="0">
                <a:latin typeface="Arial"/>
                <a:cs typeface="Arial"/>
              </a:rPr>
              <a:t>and</a:t>
            </a:r>
            <a:r>
              <a:rPr lang="en-US" sz="900" spc="-21" dirty="0">
                <a:latin typeface="Arial"/>
                <a:cs typeface="Arial"/>
              </a:rPr>
              <a:t> </a:t>
            </a:r>
            <a:r>
              <a:rPr lang="en-US" sz="900" dirty="0">
                <a:latin typeface="Arial"/>
                <a:cs typeface="Arial"/>
              </a:rPr>
              <a:t>income</a:t>
            </a:r>
            <a:r>
              <a:rPr lang="en-US" sz="900" spc="-21" dirty="0">
                <a:latin typeface="Arial"/>
                <a:cs typeface="Arial"/>
              </a:rPr>
              <a:t> </a:t>
            </a:r>
            <a:r>
              <a:rPr lang="en-US" sz="900" dirty="0">
                <a:latin typeface="Arial"/>
                <a:cs typeface="Arial"/>
              </a:rPr>
              <a:t>security</a:t>
            </a:r>
            <a:r>
              <a:rPr lang="en-US" sz="900" spc="-21" dirty="0">
                <a:latin typeface="Arial"/>
                <a:cs typeface="Arial"/>
              </a:rPr>
              <a:t> </a:t>
            </a:r>
            <a:r>
              <a:rPr lang="en-US" sz="900" dirty="0">
                <a:latin typeface="Arial"/>
                <a:cs typeface="Arial"/>
              </a:rPr>
              <a:t>(Diabetes</a:t>
            </a:r>
            <a:r>
              <a:rPr lang="en-US" sz="900" spc="-21" dirty="0">
                <a:latin typeface="Arial"/>
                <a:cs typeface="Arial"/>
              </a:rPr>
              <a:t> </a:t>
            </a:r>
            <a:r>
              <a:rPr lang="en-US" sz="900" dirty="0">
                <a:latin typeface="Arial"/>
                <a:cs typeface="Arial"/>
              </a:rPr>
              <a:t>UK,</a:t>
            </a:r>
            <a:r>
              <a:rPr lang="en-US" sz="900" spc="-21" dirty="0">
                <a:latin typeface="Arial"/>
                <a:cs typeface="Arial"/>
              </a:rPr>
              <a:t> </a:t>
            </a:r>
            <a:r>
              <a:rPr lang="en-US" sz="900" spc="-8" dirty="0">
                <a:latin typeface="Arial"/>
                <a:cs typeface="Arial"/>
              </a:rPr>
              <a:t>2025).</a:t>
            </a:r>
            <a:endParaRPr lang="en-US" sz="900" dirty="0">
              <a:latin typeface="Arial"/>
              <a:cs typeface="Arial"/>
            </a:endParaRPr>
          </a:p>
          <a:p>
            <a:pPr marL="10749" marR="4300">
              <a:lnSpc>
                <a:spcPct val="111100"/>
              </a:lnSpc>
            </a:pPr>
            <a:r>
              <a:rPr lang="en-US" sz="900" b="1" dirty="0">
                <a:latin typeface="Arial"/>
                <a:cs typeface="Arial"/>
              </a:rPr>
              <a:t>Healthcare</a:t>
            </a:r>
            <a:r>
              <a:rPr lang="en-US" sz="900" b="1" spc="-8" dirty="0">
                <a:latin typeface="Arial"/>
                <a:cs typeface="Arial"/>
              </a:rPr>
              <a:t> </a:t>
            </a:r>
            <a:r>
              <a:rPr lang="en-US" sz="900" b="1" dirty="0">
                <a:latin typeface="Arial"/>
                <a:cs typeface="Arial"/>
              </a:rPr>
              <a:t>Professionals:</a:t>
            </a:r>
            <a:r>
              <a:rPr lang="en-US" sz="900" b="1" spc="-8" dirty="0">
                <a:latin typeface="Arial"/>
                <a:cs typeface="Arial"/>
              </a:rPr>
              <a:t> </a:t>
            </a:r>
            <a:r>
              <a:rPr lang="en-US" sz="900" dirty="0">
                <a:latin typeface="Arial"/>
                <a:cs typeface="Arial"/>
              </a:rPr>
              <a:t>Improved</a:t>
            </a:r>
            <a:r>
              <a:rPr lang="en-US" sz="900" spc="-8" dirty="0">
                <a:latin typeface="Arial"/>
                <a:cs typeface="Arial"/>
              </a:rPr>
              <a:t> </a:t>
            </a:r>
            <a:r>
              <a:rPr lang="en-US" sz="900" dirty="0">
                <a:latin typeface="Arial"/>
                <a:cs typeface="Arial"/>
              </a:rPr>
              <a:t>awareness</a:t>
            </a:r>
            <a:r>
              <a:rPr lang="en-US" sz="900" spc="-8" dirty="0">
                <a:latin typeface="Arial"/>
                <a:cs typeface="Arial"/>
              </a:rPr>
              <a:t> </a:t>
            </a:r>
            <a:r>
              <a:rPr lang="en-US" sz="900" dirty="0">
                <a:latin typeface="Arial"/>
                <a:cs typeface="Arial"/>
              </a:rPr>
              <a:t>of</a:t>
            </a:r>
            <a:r>
              <a:rPr lang="en-US" sz="900" spc="-8" dirty="0">
                <a:latin typeface="Arial"/>
                <a:cs typeface="Arial"/>
              </a:rPr>
              <a:t> </a:t>
            </a:r>
            <a:r>
              <a:rPr lang="en-US" sz="900" dirty="0">
                <a:latin typeface="Arial"/>
                <a:cs typeface="Arial"/>
              </a:rPr>
              <a:t>structural</a:t>
            </a:r>
            <a:r>
              <a:rPr lang="en-US" sz="900" spc="-8" dirty="0">
                <a:latin typeface="Arial"/>
                <a:cs typeface="Arial"/>
              </a:rPr>
              <a:t> </a:t>
            </a:r>
            <a:r>
              <a:rPr lang="en-US" sz="900" dirty="0">
                <a:latin typeface="Arial"/>
                <a:cs typeface="Arial"/>
              </a:rPr>
              <a:t>barriers</a:t>
            </a:r>
            <a:r>
              <a:rPr lang="en-US" sz="900" spc="-8" dirty="0">
                <a:latin typeface="Arial"/>
                <a:cs typeface="Arial"/>
              </a:rPr>
              <a:t> </a:t>
            </a:r>
            <a:r>
              <a:rPr lang="en-US" sz="900" dirty="0">
                <a:latin typeface="Arial"/>
                <a:cs typeface="Arial"/>
              </a:rPr>
              <a:t>may</a:t>
            </a:r>
            <a:r>
              <a:rPr lang="en-US" sz="900" spc="-8" dirty="0">
                <a:latin typeface="Arial"/>
                <a:cs typeface="Arial"/>
              </a:rPr>
              <a:t> </a:t>
            </a:r>
            <a:r>
              <a:rPr lang="en-US" sz="900" dirty="0">
                <a:latin typeface="Arial"/>
                <a:cs typeface="Arial"/>
              </a:rPr>
              <a:t>promote</a:t>
            </a:r>
            <a:r>
              <a:rPr lang="en-US" sz="900" spc="-8" dirty="0">
                <a:latin typeface="Arial"/>
                <a:cs typeface="Arial"/>
              </a:rPr>
              <a:t> </a:t>
            </a:r>
            <a:r>
              <a:rPr lang="en-US" sz="900" dirty="0">
                <a:latin typeface="Arial"/>
                <a:cs typeface="Arial"/>
              </a:rPr>
              <a:t>equitable</a:t>
            </a:r>
            <a:r>
              <a:rPr lang="en-US" sz="900" spc="-4" dirty="0">
                <a:latin typeface="Arial"/>
                <a:cs typeface="Arial"/>
              </a:rPr>
              <a:t> </a:t>
            </a:r>
            <a:r>
              <a:rPr lang="en-US" sz="900" dirty="0">
                <a:latin typeface="Arial"/>
                <a:cs typeface="Arial"/>
              </a:rPr>
              <a:t>care</a:t>
            </a:r>
            <a:r>
              <a:rPr lang="en-US" sz="900" spc="-8" dirty="0">
                <a:latin typeface="Arial"/>
                <a:cs typeface="Arial"/>
              </a:rPr>
              <a:t> </a:t>
            </a:r>
            <a:r>
              <a:rPr lang="en-US" sz="900" dirty="0">
                <a:latin typeface="Arial"/>
                <a:cs typeface="Arial"/>
              </a:rPr>
              <a:t>and</a:t>
            </a:r>
            <a:r>
              <a:rPr lang="en-US" sz="900" spc="-8" dirty="0">
                <a:latin typeface="Arial"/>
                <a:cs typeface="Arial"/>
              </a:rPr>
              <a:t> </a:t>
            </a:r>
            <a:r>
              <a:rPr lang="en-US" sz="900" dirty="0">
                <a:latin typeface="Arial"/>
                <a:cs typeface="Arial"/>
              </a:rPr>
              <a:t>move</a:t>
            </a:r>
            <a:r>
              <a:rPr lang="en-US" sz="900" spc="-8" dirty="0">
                <a:latin typeface="Arial"/>
                <a:cs typeface="Arial"/>
              </a:rPr>
              <a:t> </a:t>
            </a:r>
            <a:r>
              <a:rPr lang="en-US" sz="900" dirty="0">
                <a:latin typeface="Arial"/>
                <a:cs typeface="Arial"/>
              </a:rPr>
              <a:t>beyond</a:t>
            </a:r>
            <a:r>
              <a:rPr lang="en-US" sz="900" spc="-8" dirty="0">
                <a:latin typeface="Arial"/>
                <a:cs typeface="Arial"/>
              </a:rPr>
              <a:t> </a:t>
            </a:r>
            <a:r>
              <a:rPr lang="en-US" sz="900" dirty="0">
                <a:latin typeface="Arial"/>
                <a:cs typeface="Arial"/>
              </a:rPr>
              <a:t>individual</a:t>
            </a:r>
            <a:r>
              <a:rPr lang="en-US" sz="900" spc="-8" dirty="0">
                <a:latin typeface="Arial"/>
                <a:cs typeface="Arial"/>
              </a:rPr>
              <a:t> </a:t>
            </a:r>
            <a:r>
              <a:rPr lang="en-US" sz="900" spc="-8" dirty="0" err="1">
                <a:latin typeface="Arial"/>
                <a:cs typeface="Arial"/>
              </a:rPr>
              <a:t>behaviour</a:t>
            </a:r>
            <a:r>
              <a:rPr lang="en-US" sz="900" spc="-8" dirty="0">
                <a:latin typeface="Arial"/>
                <a:cs typeface="Arial"/>
              </a:rPr>
              <a:t>-</a:t>
            </a:r>
            <a:r>
              <a:rPr lang="en-US" sz="900" dirty="0">
                <a:latin typeface="Arial"/>
                <a:cs typeface="Arial"/>
              </a:rPr>
              <a:t>focused</a:t>
            </a:r>
            <a:r>
              <a:rPr lang="en-US" sz="900" spc="-8" dirty="0">
                <a:latin typeface="Arial"/>
                <a:cs typeface="Arial"/>
              </a:rPr>
              <a:t> </a:t>
            </a:r>
            <a:r>
              <a:rPr lang="en-US" sz="900" dirty="0">
                <a:latin typeface="Arial"/>
                <a:cs typeface="Arial"/>
              </a:rPr>
              <a:t>approaches</a:t>
            </a:r>
            <a:r>
              <a:rPr lang="en-US" sz="900" spc="-8" dirty="0">
                <a:latin typeface="Arial"/>
                <a:cs typeface="Arial"/>
              </a:rPr>
              <a:t> </a:t>
            </a:r>
            <a:r>
              <a:rPr lang="en-US" sz="900" dirty="0"/>
              <a:t>(Goff et al., 2020; Winkley et al., 2024).”</a:t>
            </a:r>
          </a:p>
          <a:p>
            <a:endParaRPr lang="en-GB" sz="1016" dirty="0">
              <a:solidFill>
                <a:srgbClr val="373D3F"/>
              </a:solidFill>
              <a:latin typeface="Montserrat" panose="020F0502020204030204" pitchFamily="34" charset="0"/>
            </a:endParaRPr>
          </a:p>
          <a:p>
            <a:endParaRPr lang="en-FI" sz="1016" dirty="0">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DE181350-3EFD-500E-69F9-3A375193A919}"/>
              </a:ext>
            </a:extLst>
          </p:cNvPr>
          <p:cNvSpPr txBox="1"/>
          <p:nvPr/>
        </p:nvSpPr>
        <p:spPr>
          <a:xfrm>
            <a:off x="216687" y="6172556"/>
            <a:ext cx="2016556" cy="629724"/>
          </a:xfrm>
          <a:prstGeom prst="rect">
            <a:avLst/>
          </a:prstGeom>
          <a:noFill/>
        </p:spPr>
        <p:txBody>
          <a:bodyPr wrap="square" rtlCol="0">
            <a:spAutoFit/>
          </a:bodyPr>
          <a:lstStyle/>
          <a:p>
            <a:r>
              <a:rPr lang="en-IN" b="1" dirty="0">
                <a:latin typeface="Arial"/>
                <a:cs typeface="Arial"/>
              </a:rPr>
              <a:t>Research </a:t>
            </a:r>
            <a:r>
              <a:rPr lang="en-IN" b="1" spc="-8" dirty="0">
                <a:latin typeface="Arial"/>
                <a:cs typeface="Arial"/>
              </a:rPr>
              <a:t>Impact</a:t>
            </a:r>
            <a:endParaRPr lang="en-IN" dirty="0">
              <a:latin typeface="Arial"/>
              <a:cs typeface="Arial"/>
            </a:endParaRPr>
          </a:p>
          <a:p>
            <a:endParaRPr lang="en-FI" sz="1692" b="1" dirty="0">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C99B1983-17F5-D4D1-05DF-54185982C1AC}"/>
              </a:ext>
            </a:extLst>
          </p:cNvPr>
          <p:cNvSpPr txBox="1"/>
          <p:nvPr/>
        </p:nvSpPr>
        <p:spPr>
          <a:xfrm>
            <a:off x="6343762" y="2279603"/>
            <a:ext cx="1682624" cy="352725"/>
          </a:xfrm>
          <a:prstGeom prst="rect">
            <a:avLst/>
          </a:prstGeom>
          <a:noFill/>
        </p:spPr>
        <p:txBody>
          <a:bodyPr wrap="square" rtlCol="0">
            <a:spAutoFit/>
          </a:bodyPr>
          <a:lstStyle/>
          <a:p>
            <a:r>
              <a:rPr lang="en-FI" sz="1692" b="1" dirty="0">
                <a:latin typeface="Arial" panose="020B0604020202020204" pitchFamily="34" charset="0"/>
                <a:cs typeface="Arial" panose="020B0604020202020204" pitchFamily="34" charset="0"/>
              </a:rPr>
              <a:t>R</a:t>
            </a:r>
            <a:r>
              <a:rPr lang="en-US" sz="1692" b="1" dirty="0">
                <a:latin typeface="Arial" panose="020B0604020202020204" pitchFamily="34" charset="0"/>
                <a:cs typeface="Arial" panose="020B0604020202020204" pitchFamily="34" charset="0"/>
              </a:rPr>
              <a:t>ATIONALE</a:t>
            </a:r>
            <a:endParaRPr lang="en-FI" sz="1692" b="1" dirty="0">
              <a:latin typeface="Arial" panose="020B0604020202020204" pitchFamily="34" charset="0"/>
              <a:cs typeface="Arial" panose="020B0604020202020204" pitchFamily="34" charset="0"/>
            </a:endParaRPr>
          </a:p>
        </p:txBody>
      </p:sp>
      <p:pic>
        <p:nvPicPr>
          <p:cNvPr id="6" name="Picture 5" descr="A white and black background&#10;&#10;AI-generated content may be incorrect.">
            <a:extLst>
              <a:ext uri="{FF2B5EF4-FFF2-40B4-BE49-F238E27FC236}">
                <a16:creationId xmlns:a16="http://schemas.microsoft.com/office/drawing/2014/main" id="{517E0C92-517F-AE6C-7F1A-8D90C5025939}"/>
              </a:ext>
            </a:extLst>
          </p:cNvPr>
          <p:cNvPicPr>
            <a:picLocks noChangeAspect="1"/>
          </p:cNvPicPr>
          <p:nvPr/>
        </p:nvPicPr>
        <p:blipFill>
          <a:blip r:embed="rId3"/>
          <a:stretch>
            <a:fillRect/>
          </a:stretch>
        </p:blipFill>
        <p:spPr>
          <a:xfrm>
            <a:off x="0" y="8486410"/>
            <a:ext cx="12801600" cy="1104099"/>
          </a:xfrm>
          <a:prstGeom prst="rect">
            <a:avLst/>
          </a:prstGeom>
        </p:spPr>
      </p:pic>
    </p:spTree>
    <p:extLst>
      <p:ext uri="{BB962C8B-B14F-4D97-AF65-F5344CB8AC3E}">
        <p14:creationId xmlns:p14="http://schemas.microsoft.com/office/powerpoint/2010/main" val="3126366144"/>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34141</TotalTime>
  <Words>1095</Words>
  <Application>Microsoft Office PowerPoint</Application>
  <PresentationFormat>A3 Paper (297x420 mm)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Montserrat</vt:lpstr>
      <vt:lpstr>Office 2013 - 2022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Arcada</dc:creator>
  <cp:keywords/>
  <dc:description/>
  <cp:lastModifiedBy>Ashraf patel</cp:lastModifiedBy>
  <cp:revision>34</cp:revision>
  <dcterms:created xsi:type="dcterms:W3CDTF">2023-01-17T11:31:23Z</dcterms:created>
  <dcterms:modified xsi:type="dcterms:W3CDTF">2025-11-03T13:40:34Z</dcterms:modified>
  <cp:category/>
</cp:coreProperties>
</file>