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6858000" cy="9906000" type="A4"/>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2" autoAdjust="0"/>
    <p:restoredTop sz="94660"/>
  </p:normalViewPr>
  <p:slideViewPr>
    <p:cSldViewPr snapToGrid="0">
      <p:cViewPr varScale="1">
        <p:scale>
          <a:sx n="66" d="100"/>
          <a:sy n="66" d="100"/>
        </p:scale>
        <p:origin x="2203"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14350" y="1621191"/>
            <a:ext cx="5829300" cy="3448756"/>
          </a:xfrm>
        </p:spPr>
        <p:txBody>
          <a:bodyPr anchor="b"/>
          <a:lstStyle>
            <a:lvl1pPr algn="ctr">
              <a:defRPr sz="4500"/>
            </a:lvl1pPr>
          </a:lstStyle>
          <a:p>
            <a:r>
              <a:rPr lang="en-US" smtClean="0"/>
              <a:t>Click to edit Master title style</a:t>
            </a:r>
            <a:endParaRPr lang="en-US" dirty="0"/>
          </a:p>
        </p:txBody>
      </p:sp>
      <p:sp>
        <p:nvSpPr>
          <p:cNvPr id="3" name="Subtitle 2"/>
          <p:cNvSpPr>
            <a:spLocks noGrp="1"/>
          </p:cNvSpPr>
          <p:nvPr>
            <p:ph type="subTitle" idx="1"/>
          </p:nvPr>
        </p:nvSpPr>
        <p:spPr>
          <a:xfrm>
            <a:off x="857250" y="5202944"/>
            <a:ext cx="5143500" cy="2391656"/>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6AB3594-E38D-4457-967D-B9396F2767F0}" type="datetimeFigureOut">
              <a:rPr lang="en-IN" smtClean="0"/>
              <a:t>16-03-2026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DE8549-1CB6-4167-912C-39F9172B5C8B}" type="slidenum">
              <a:rPr lang="en-IN" smtClean="0"/>
              <a:t>‹#›</a:t>
            </a:fld>
            <a:endParaRPr lang="en-IN"/>
          </a:p>
        </p:txBody>
      </p:sp>
    </p:spTree>
    <p:extLst>
      <p:ext uri="{BB962C8B-B14F-4D97-AF65-F5344CB8AC3E}">
        <p14:creationId xmlns:p14="http://schemas.microsoft.com/office/powerpoint/2010/main" val="2202104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6AB3594-E38D-4457-967D-B9396F2767F0}" type="datetimeFigureOut">
              <a:rPr lang="en-IN" smtClean="0"/>
              <a:t>16-03-2026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DE8549-1CB6-4167-912C-39F9172B5C8B}" type="slidenum">
              <a:rPr lang="en-IN" smtClean="0"/>
              <a:t>‹#›</a:t>
            </a:fld>
            <a:endParaRPr lang="en-IN"/>
          </a:p>
        </p:txBody>
      </p:sp>
    </p:spTree>
    <p:extLst>
      <p:ext uri="{BB962C8B-B14F-4D97-AF65-F5344CB8AC3E}">
        <p14:creationId xmlns:p14="http://schemas.microsoft.com/office/powerpoint/2010/main" val="42431613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67916" y="2469624"/>
            <a:ext cx="5915025" cy="4120620"/>
          </a:xfrm>
        </p:spPr>
        <p:txBody>
          <a:bodyPr anchor="b"/>
          <a:lstStyle>
            <a:lvl1pPr>
              <a:defRPr sz="4500"/>
            </a:lvl1pPr>
          </a:lstStyle>
          <a:p>
            <a:r>
              <a:rPr lang="en-US" smtClean="0"/>
              <a:t>Click to edit Master title style</a:t>
            </a:r>
            <a:endParaRPr lang="en-US" dirty="0"/>
          </a:p>
        </p:txBody>
      </p:sp>
      <p:sp>
        <p:nvSpPr>
          <p:cNvPr id="3" name="Text Placeholder 2"/>
          <p:cNvSpPr>
            <a:spLocks noGrp="1"/>
          </p:cNvSpPr>
          <p:nvPr>
            <p:ph type="body" idx="1"/>
          </p:nvPr>
        </p:nvSpPr>
        <p:spPr>
          <a:xfrm>
            <a:off x="467916" y="6629226"/>
            <a:ext cx="5915025" cy="2166937"/>
          </a:xfrm>
        </p:spPr>
        <p:txBody>
          <a:bodyPr/>
          <a:lstStyle>
            <a:lvl1pPr marL="0" indent="0">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6AB3594-E38D-4457-967D-B9396F2767F0}" type="datetimeFigureOut">
              <a:rPr lang="en-IN" smtClean="0"/>
              <a:t>16-03-2026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DE8549-1CB6-4167-912C-39F9172B5C8B}" type="slidenum">
              <a:rPr lang="en-IN" smtClean="0"/>
              <a:t>‹#›</a:t>
            </a:fld>
            <a:endParaRPr lang="en-IN"/>
          </a:p>
        </p:txBody>
      </p:sp>
    </p:spTree>
    <p:extLst>
      <p:ext uri="{BB962C8B-B14F-4D97-AF65-F5344CB8AC3E}">
        <p14:creationId xmlns:p14="http://schemas.microsoft.com/office/powerpoint/2010/main" val="949591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471488" y="2637014"/>
            <a:ext cx="2914650" cy="628526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471863" y="2637014"/>
            <a:ext cx="2914650" cy="628526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6AB3594-E38D-4457-967D-B9396F2767F0}" type="datetimeFigureOut">
              <a:rPr lang="en-IN" smtClean="0"/>
              <a:t>16-03-2026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DDE8549-1CB6-4167-912C-39F9172B5C8B}" type="slidenum">
              <a:rPr lang="en-IN" smtClean="0"/>
              <a:t>‹#›</a:t>
            </a:fld>
            <a:endParaRPr lang="en-IN"/>
          </a:p>
        </p:txBody>
      </p:sp>
    </p:spTree>
    <p:extLst>
      <p:ext uri="{BB962C8B-B14F-4D97-AF65-F5344CB8AC3E}">
        <p14:creationId xmlns:p14="http://schemas.microsoft.com/office/powerpoint/2010/main" val="3603561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72381" y="527405"/>
            <a:ext cx="5915025" cy="1914702"/>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472381" y="2428347"/>
            <a:ext cx="2901255"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472381" y="3618442"/>
            <a:ext cx="2901255" cy="532218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471863" y="2428347"/>
            <a:ext cx="2915543" cy="1190095"/>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3471863" y="3618442"/>
            <a:ext cx="2915543" cy="532218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6AB3594-E38D-4457-967D-B9396F2767F0}" type="datetimeFigureOut">
              <a:rPr lang="en-IN" smtClean="0"/>
              <a:t>16-03-2026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1DDE8549-1CB6-4167-912C-39F9172B5C8B}" type="slidenum">
              <a:rPr lang="en-IN" smtClean="0"/>
              <a:t>‹#›</a:t>
            </a:fld>
            <a:endParaRPr lang="en-IN"/>
          </a:p>
        </p:txBody>
      </p:sp>
    </p:spTree>
    <p:extLst>
      <p:ext uri="{BB962C8B-B14F-4D97-AF65-F5344CB8AC3E}">
        <p14:creationId xmlns:p14="http://schemas.microsoft.com/office/powerpoint/2010/main" val="7097710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6AB3594-E38D-4457-967D-B9396F2767F0}" type="datetimeFigureOut">
              <a:rPr lang="en-IN" smtClean="0"/>
              <a:t>16-03-2026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1DDE8549-1CB6-4167-912C-39F9172B5C8B}" type="slidenum">
              <a:rPr lang="en-IN" smtClean="0"/>
              <a:t>‹#›</a:t>
            </a:fld>
            <a:endParaRPr lang="en-IN"/>
          </a:p>
        </p:txBody>
      </p:sp>
    </p:spTree>
    <p:extLst>
      <p:ext uri="{BB962C8B-B14F-4D97-AF65-F5344CB8AC3E}">
        <p14:creationId xmlns:p14="http://schemas.microsoft.com/office/powerpoint/2010/main" val="3998844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6AB3594-E38D-4457-967D-B9396F2767F0}" type="datetimeFigureOut">
              <a:rPr lang="en-IN" smtClean="0"/>
              <a:t>16-03-2026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1DDE8549-1CB6-4167-912C-39F9172B5C8B}" type="slidenum">
              <a:rPr lang="en-IN" smtClean="0"/>
              <a:t>‹#›</a:t>
            </a:fld>
            <a:endParaRPr lang="en-IN"/>
          </a:p>
        </p:txBody>
      </p:sp>
    </p:spTree>
    <p:extLst>
      <p:ext uri="{BB962C8B-B14F-4D97-AF65-F5344CB8AC3E}">
        <p14:creationId xmlns:p14="http://schemas.microsoft.com/office/powerpoint/2010/main" val="10836360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smtClean="0"/>
              <a:t>Click to edit Master title style</a:t>
            </a:r>
            <a:endParaRPr lang="en-US" dirty="0"/>
          </a:p>
        </p:txBody>
      </p:sp>
      <p:sp>
        <p:nvSpPr>
          <p:cNvPr id="3" name="Content Placeholder 2"/>
          <p:cNvSpPr>
            <a:spLocks noGrp="1"/>
          </p:cNvSpPr>
          <p:nvPr>
            <p:ph idx="1"/>
          </p:nvPr>
        </p:nvSpPr>
        <p:spPr>
          <a:xfrm>
            <a:off x="2915543" y="1426283"/>
            <a:ext cx="3471863" cy="7039681"/>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AB3594-E38D-4457-967D-B9396F2767F0}" type="datetimeFigureOut">
              <a:rPr lang="en-IN" smtClean="0"/>
              <a:t>16-03-2026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DDE8549-1CB6-4167-912C-39F9172B5C8B}" type="slidenum">
              <a:rPr lang="en-IN" smtClean="0"/>
              <a:t>‹#›</a:t>
            </a:fld>
            <a:endParaRPr lang="en-IN"/>
          </a:p>
        </p:txBody>
      </p:sp>
    </p:spTree>
    <p:extLst>
      <p:ext uri="{BB962C8B-B14F-4D97-AF65-F5344CB8AC3E}">
        <p14:creationId xmlns:p14="http://schemas.microsoft.com/office/powerpoint/2010/main" val="37266147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381" y="660400"/>
            <a:ext cx="2211884" cy="2311400"/>
          </a:xfrm>
        </p:spPr>
        <p:txBody>
          <a:bodyPr anchor="b"/>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915543" y="1426283"/>
            <a:ext cx="3471863" cy="7039681"/>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472381" y="2971800"/>
            <a:ext cx="2211884" cy="5505627"/>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6AB3594-E38D-4457-967D-B9396F2767F0}" type="datetimeFigureOut">
              <a:rPr lang="en-IN" smtClean="0"/>
              <a:t>16-03-2026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1DDE8549-1CB6-4167-912C-39F9172B5C8B}" type="slidenum">
              <a:rPr lang="en-IN" smtClean="0"/>
              <a:t>‹#›</a:t>
            </a:fld>
            <a:endParaRPr lang="en-IN"/>
          </a:p>
        </p:txBody>
      </p:sp>
    </p:spTree>
    <p:extLst>
      <p:ext uri="{BB962C8B-B14F-4D97-AF65-F5344CB8AC3E}">
        <p14:creationId xmlns:p14="http://schemas.microsoft.com/office/powerpoint/2010/main" val="2893964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6AB3594-E38D-4457-967D-B9396F2767F0}" type="datetimeFigureOut">
              <a:rPr lang="en-IN" smtClean="0"/>
              <a:t>16-03-2026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DE8549-1CB6-4167-912C-39F9172B5C8B}" type="slidenum">
              <a:rPr lang="en-IN" smtClean="0"/>
              <a:t>‹#›</a:t>
            </a:fld>
            <a:endParaRPr lang="en-IN"/>
          </a:p>
        </p:txBody>
      </p:sp>
    </p:spTree>
    <p:extLst>
      <p:ext uri="{BB962C8B-B14F-4D97-AF65-F5344CB8AC3E}">
        <p14:creationId xmlns:p14="http://schemas.microsoft.com/office/powerpoint/2010/main" val="790417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907757" y="527403"/>
            <a:ext cx="1478756" cy="8394877"/>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71488" y="527403"/>
            <a:ext cx="4350544" cy="839487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6AB3594-E38D-4457-967D-B9396F2767F0}" type="datetimeFigureOut">
              <a:rPr lang="en-IN" smtClean="0"/>
              <a:t>16-03-2026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1DDE8549-1CB6-4167-912C-39F9172B5C8B}" type="slidenum">
              <a:rPr lang="en-IN" smtClean="0"/>
              <a:t>‹#›</a:t>
            </a:fld>
            <a:endParaRPr lang="en-IN"/>
          </a:p>
        </p:txBody>
      </p:sp>
    </p:spTree>
    <p:extLst>
      <p:ext uri="{BB962C8B-B14F-4D97-AF65-F5344CB8AC3E}">
        <p14:creationId xmlns:p14="http://schemas.microsoft.com/office/powerpoint/2010/main" val="4010835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71488" y="527405"/>
            <a:ext cx="5915025" cy="1914702"/>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471488" y="2637014"/>
            <a:ext cx="5915025" cy="628526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71488" y="9181397"/>
            <a:ext cx="1543050" cy="527403"/>
          </a:xfrm>
          <a:prstGeom prst="rect">
            <a:avLst/>
          </a:prstGeom>
        </p:spPr>
        <p:txBody>
          <a:bodyPr vert="horz" lIns="91440" tIns="45720" rIns="91440" bIns="45720" rtlCol="0" anchor="ctr"/>
          <a:lstStyle>
            <a:lvl1pPr algn="l">
              <a:defRPr sz="900">
                <a:solidFill>
                  <a:schemeClr val="tx1">
                    <a:tint val="75000"/>
                  </a:schemeClr>
                </a:solidFill>
              </a:defRPr>
            </a:lvl1pPr>
          </a:lstStyle>
          <a:p>
            <a:fld id="{76AB3594-E38D-4457-967D-B9396F2767F0}" type="datetimeFigureOut">
              <a:rPr lang="en-IN" smtClean="0"/>
              <a:t>16-03-2026</a:t>
            </a:fld>
            <a:endParaRPr lang="en-IN"/>
          </a:p>
        </p:txBody>
      </p:sp>
      <p:sp>
        <p:nvSpPr>
          <p:cNvPr id="5" name="Footer Placeholder 4"/>
          <p:cNvSpPr>
            <a:spLocks noGrp="1"/>
          </p:cNvSpPr>
          <p:nvPr>
            <p:ph type="ftr" sz="quarter" idx="3"/>
          </p:nvPr>
        </p:nvSpPr>
        <p:spPr>
          <a:xfrm>
            <a:off x="2271713" y="9181397"/>
            <a:ext cx="2314575" cy="527403"/>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4843463" y="9181397"/>
            <a:ext cx="1543050" cy="527403"/>
          </a:xfrm>
          <a:prstGeom prst="rect">
            <a:avLst/>
          </a:prstGeom>
        </p:spPr>
        <p:txBody>
          <a:bodyPr vert="horz" lIns="91440" tIns="45720" rIns="91440" bIns="45720" rtlCol="0" anchor="ctr"/>
          <a:lstStyle>
            <a:lvl1pPr algn="r">
              <a:defRPr sz="900">
                <a:solidFill>
                  <a:schemeClr val="tx1">
                    <a:tint val="75000"/>
                  </a:schemeClr>
                </a:solidFill>
              </a:defRPr>
            </a:lvl1pPr>
          </a:lstStyle>
          <a:p>
            <a:fld id="{1DDE8549-1CB6-4167-912C-39F9172B5C8B}" type="slidenum">
              <a:rPr lang="en-IN" smtClean="0"/>
              <a:t>‹#›</a:t>
            </a:fld>
            <a:endParaRPr lang="en-IN"/>
          </a:p>
        </p:txBody>
      </p:sp>
    </p:spTree>
    <p:extLst>
      <p:ext uri="{BB962C8B-B14F-4D97-AF65-F5344CB8AC3E}">
        <p14:creationId xmlns:p14="http://schemas.microsoft.com/office/powerpoint/2010/main" val="14723473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nvidia.com/en-us/about-nvidia/investor-relations/" TargetMode="External"/><Relationship Id="rId7" Type="http://schemas.openxmlformats.org/officeDocument/2006/relationships/image" Target="../media/image4.jpeg"/><Relationship Id="rId2" Type="http://schemas.openxmlformats.org/officeDocument/2006/relationships/hyperlink" Target="https://www.grandviewresearch.com/industry-analysis/artificial-intelligence-ai-healthcare-market" TargetMode="Externa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0"/>
            <a:ext cx="3429000" cy="6001643"/>
          </a:xfrm>
          <a:prstGeom prst="rect">
            <a:avLst/>
          </a:prstGeom>
          <a:solidFill>
            <a:schemeClr val="accent4">
              <a:lumMod val="60000"/>
              <a:lumOff val="40000"/>
            </a:schemeClr>
          </a:solidFill>
        </p:spPr>
        <p:txBody>
          <a:bodyPr>
            <a:spAutoFit/>
          </a:bodyPr>
          <a:lstStyle/>
          <a:p>
            <a:pPr algn="just"/>
            <a:r>
              <a:rPr lang="en-GB" sz="1200" b="1" dirty="0">
                <a:latin typeface="Times New Roman" panose="02020603050405020304" pitchFamily="18" charset="0"/>
                <a:cs typeface="Times New Roman" panose="02020603050405020304" pitchFamily="18" charset="0"/>
              </a:rPr>
              <a:t>New Brand Development</a:t>
            </a:r>
            <a:endParaRPr lang="en-IN"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NVIDIA is a global leader in graphics processing units, artificial intelligence platforms and high-performance computing technologies, widely used in gaming, cloud computing and data centres. The company generated more than </a:t>
            </a:r>
            <a:r>
              <a:rPr lang="en-GB" sz="1200" b="1" dirty="0">
                <a:latin typeface="Times New Roman" panose="02020603050405020304" pitchFamily="18" charset="0"/>
                <a:cs typeface="Times New Roman" panose="02020603050405020304" pitchFamily="18" charset="0"/>
              </a:rPr>
              <a:t>$60 billion in revenue in 2025</a:t>
            </a:r>
            <a:r>
              <a:rPr lang="en-GB" sz="1200" dirty="0">
                <a:latin typeface="Times New Roman" panose="02020603050405020304" pitchFamily="18" charset="0"/>
                <a:cs typeface="Times New Roman" panose="02020603050405020304" pitchFamily="18" charset="0"/>
              </a:rPr>
              <a:t>, reflecting the rapid growth of the AI technology </a:t>
            </a:r>
            <a:r>
              <a:rPr lang="en-GB" sz="1200" dirty="0" smtClean="0">
                <a:latin typeface="Times New Roman" panose="02020603050405020304" pitchFamily="18" charset="0"/>
                <a:cs typeface="Times New Roman" panose="02020603050405020304" pitchFamily="18" charset="0"/>
              </a:rPr>
              <a:t>market </a:t>
            </a:r>
            <a:r>
              <a:rPr lang="en-IN" sz="1200" dirty="0">
                <a:latin typeface="Times New Roman" panose="02020603050405020304" pitchFamily="18" charset="0"/>
                <a:cs typeface="Times New Roman" panose="02020603050405020304" pitchFamily="18" charset="0"/>
              </a:rPr>
              <a:t>(Grand View Research, 2025</a:t>
            </a:r>
            <a:r>
              <a:rPr lang="en-IN" sz="1200" dirty="0" smtClean="0">
                <a:latin typeface="Times New Roman" panose="02020603050405020304" pitchFamily="18" charset="0"/>
                <a:cs typeface="Times New Roman" panose="02020603050405020304" pitchFamily="18" charset="0"/>
              </a:rPr>
              <a:t>)</a:t>
            </a:r>
            <a:r>
              <a:rPr lang="en-GB" sz="1200" dirty="0" smtClean="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However, NVIDIA has limited presence in consumer healthcare technology. As a strategic brand extension, the company could introduce </a:t>
            </a:r>
            <a:r>
              <a:rPr lang="en-GB" sz="1200" b="1" dirty="0">
                <a:latin typeface="Times New Roman" panose="02020603050405020304" pitchFamily="18" charset="0"/>
                <a:cs typeface="Times New Roman" panose="02020603050405020304" pitchFamily="18" charset="0"/>
              </a:rPr>
              <a:t>NVIDIA </a:t>
            </a:r>
            <a:r>
              <a:rPr lang="en-GB" sz="1200" b="1" dirty="0" err="1">
                <a:latin typeface="Times New Roman" panose="02020603050405020304" pitchFamily="18" charset="0"/>
                <a:cs typeface="Times New Roman" panose="02020603050405020304" pitchFamily="18" charset="0"/>
              </a:rPr>
              <a:t>HealthAI</a:t>
            </a:r>
            <a:r>
              <a:rPr lang="en-GB" sz="1200" b="1" dirty="0">
                <a:latin typeface="Times New Roman" panose="02020603050405020304" pitchFamily="18" charset="0"/>
                <a:cs typeface="Times New Roman" panose="02020603050405020304" pitchFamily="18" charset="0"/>
              </a:rPr>
              <a:t>™</a:t>
            </a:r>
            <a:r>
              <a:rPr lang="en-GB" sz="1200" dirty="0">
                <a:latin typeface="Times New Roman" panose="02020603050405020304" pitchFamily="18" charset="0"/>
                <a:cs typeface="Times New Roman" panose="02020603050405020304" pitchFamily="18" charset="0"/>
              </a:rPr>
              <a:t>, an AI-powered smart home diagnostics hub that monitors users’ health indicators such as heart rate variability, sleep patterns and stress levels through integrated sensors and AI analytics. The device would connect with a mobile application to deliver personalised health insights and predictive recommendations.</a:t>
            </a:r>
            <a:endParaRPr lang="en-IN" sz="1200" dirty="0">
              <a:latin typeface="Times New Roman" panose="02020603050405020304" pitchFamily="18" charset="0"/>
              <a:cs typeface="Times New Roman" panose="02020603050405020304" pitchFamily="18" charset="0"/>
            </a:endParaRPr>
          </a:p>
          <a:p>
            <a:pPr algn="just"/>
            <a:r>
              <a:rPr lang="en-GB" sz="1200" b="1" dirty="0">
                <a:latin typeface="Times New Roman" panose="02020603050405020304" pitchFamily="18" charset="0"/>
                <a:cs typeface="Times New Roman" panose="02020603050405020304" pitchFamily="18" charset="0"/>
              </a:rPr>
              <a:t>How the New Brand Aligns with Customer Trends</a:t>
            </a:r>
            <a:endParaRPr lang="en-IN" sz="1200" dirty="0">
              <a:latin typeface="Times New Roman" panose="02020603050405020304" pitchFamily="18" charset="0"/>
              <a:cs typeface="Times New Roman" panose="02020603050405020304" pitchFamily="18" charset="0"/>
            </a:endParaRPr>
          </a:p>
          <a:p>
            <a:pPr algn="just"/>
            <a:r>
              <a:rPr lang="en-GB" sz="1200" dirty="0">
                <a:latin typeface="Times New Roman" panose="02020603050405020304" pitchFamily="18" charset="0"/>
                <a:cs typeface="Times New Roman" panose="02020603050405020304" pitchFamily="18" charset="0"/>
              </a:rPr>
              <a:t>The development of </a:t>
            </a:r>
            <a:r>
              <a:rPr lang="en-GB" sz="1200" dirty="0" err="1">
                <a:latin typeface="Times New Roman" panose="02020603050405020304" pitchFamily="18" charset="0"/>
                <a:cs typeface="Times New Roman" panose="02020603050405020304" pitchFamily="18" charset="0"/>
              </a:rPr>
              <a:t>HealthAI</a:t>
            </a:r>
            <a:r>
              <a:rPr lang="en-GB" sz="1200" dirty="0">
                <a:latin typeface="Times New Roman" panose="02020603050405020304" pitchFamily="18" charset="0"/>
                <a:cs typeface="Times New Roman" panose="02020603050405020304" pitchFamily="18" charset="0"/>
              </a:rPr>
              <a:t>™ aligns with major consumer and technology trends. Preventive healthcare has become increasingly important as consumers seek tools that allow early detection and continuous monitoring of health conditions at home. The global </a:t>
            </a:r>
            <a:r>
              <a:rPr lang="en-GB" sz="1200" b="1" dirty="0">
                <a:latin typeface="Times New Roman" panose="02020603050405020304" pitchFamily="18" charset="0"/>
                <a:cs typeface="Times New Roman" panose="02020603050405020304" pitchFamily="18" charset="0"/>
              </a:rPr>
              <a:t>AI healthcare market is projected to exceed $188 billion by 2030</a:t>
            </a:r>
            <a:r>
              <a:rPr lang="en-GB" sz="1200" dirty="0">
                <a:latin typeface="Times New Roman" panose="02020603050405020304" pitchFamily="18" charset="0"/>
                <a:cs typeface="Times New Roman" panose="02020603050405020304" pitchFamily="18" charset="0"/>
              </a:rPr>
              <a:t>, highlighting the rapid adoption of AI-driven health </a:t>
            </a:r>
            <a:r>
              <a:rPr lang="en-GB" sz="1200" dirty="0" smtClean="0">
                <a:latin typeface="Times New Roman" panose="02020603050405020304" pitchFamily="18" charset="0"/>
                <a:cs typeface="Times New Roman" panose="02020603050405020304" pitchFamily="18" charset="0"/>
              </a:rPr>
              <a:t>solutions </a:t>
            </a:r>
            <a:r>
              <a:rPr lang="en-GB" sz="1200" dirty="0">
                <a:latin typeface="Times New Roman" panose="02020603050405020304" pitchFamily="18" charset="0"/>
                <a:cs typeface="Times New Roman" panose="02020603050405020304" pitchFamily="18" charset="0"/>
              </a:rPr>
              <a:t>(NVIDIA, 2025)</a:t>
            </a:r>
            <a:r>
              <a:rPr lang="en-GB" sz="1200" dirty="0" smtClean="0">
                <a:latin typeface="Times New Roman" panose="02020603050405020304" pitchFamily="18" charset="0"/>
                <a:cs typeface="Times New Roman" panose="02020603050405020304" pitchFamily="18" charset="0"/>
              </a:rPr>
              <a:t>. </a:t>
            </a:r>
            <a:r>
              <a:rPr lang="en-GB" sz="1200" dirty="0">
                <a:latin typeface="Times New Roman" panose="02020603050405020304" pitchFamily="18" charset="0"/>
                <a:cs typeface="Times New Roman" panose="02020603050405020304" pitchFamily="18" charset="0"/>
              </a:rPr>
              <a:t>In addition, the expansion of smart homes and wearable technologies shows growing demand for integrated digital health ecosystems.</a:t>
            </a:r>
            <a:endParaRPr lang="en-IN" sz="1200" dirty="0">
              <a:latin typeface="Times New Roman" panose="02020603050405020304" pitchFamily="18" charset="0"/>
              <a:cs typeface="Times New Roman" panose="02020603050405020304" pitchFamily="18" charset="0"/>
            </a:endParaRPr>
          </a:p>
        </p:txBody>
      </p:sp>
      <p:sp>
        <p:nvSpPr>
          <p:cNvPr id="2" name="Rectangle 1"/>
          <p:cNvSpPr/>
          <p:nvPr/>
        </p:nvSpPr>
        <p:spPr>
          <a:xfrm>
            <a:off x="3429001" y="3278544"/>
            <a:ext cx="3429000" cy="3457357"/>
          </a:xfrm>
          <a:prstGeom prst="rect">
            <a:avLst/>
          </a:prstGeom>
          <a:solidFill>
            <a:schemeClr val="accent6">
              <a:lumMod val="40000"/>
              <a:lumOff val="60000"/>
            </a:schemeClr>
          </a:solidFill>
        </p:spPr>
        <p:txBody>
          <a:bodyPr>
            <a:spAutoFit/>
          </a:bodyPr>
          <a:lstStyle/>
          <a:p>
            <a:pPr algn="just">
              <a:spcAft>
                <a:spcPts val="800"/>
              </a:spcAft>
            </a:pPr>
            <a:r>
              <a:rPr lang="en-GB" sz="1200" b="1" dirty="0">
                <a:latin typeface="Times New Roman" panose="02020603050405020304" pitchFamily="18" charset="0"/>
                <a:ea typeface="Calibri" panose="020F0502020204030204" pitchFamily="34" charset="0"/>
                <a:cs typeface="Times New Roman" panose="02020603050405020304" pitchFamily="18" charset="0"/>
              </a:rPr>
              <a:t>Segmentation</a:t>
            </a:r>
            <a:endParaRPr lang="en-IN" sz="1200" dirty="0">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The product would primarily target health-conscious professionals aged 25–45 and ageing adults over 50 who require regular health monitoring, as well as technology-oriented households already using smart home and digital health devices.</a:t>
            </a:r>
            <a:endParaRPr lang="en-IN" sz="1200" dirty="0">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200" b="1" dirty="0">
                <a:latin typeface="Times New Roman" panose="02020603050405020304" pitchFamily="18" charset="0"/>
                <a:ea typeface="Calibri" panose="020F0502020204030204" pitchFamily="34" charset="0"/>
                <a:cs typeface="Times New Roman" panose="02020603050405020304" pitchFamily="18" charset="0"/>
              </a:rPr>
              <a:t>Marketing Mix (Product &amp; Promotion)</a:t>
            </a:r>
            <a:endParaRPr lang="en-IN" sz="1200" dirty="0">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200" b="1" dirty="0">
                <a:latin typeface="Times New Roman" panose="02020603050405020304" pitchFamily="18" charset="0"/>
                <a:ea typeface="Calibri" panose="020F0502020204030204" pitchFamily="34" charset="0"/>
                <a:cs typeface="Times New Roman" panose="02020603050405020304" pitchFamily="18" charset="0"/>
              </a:rPr>
              <a:t>Product: </a:t>
            </a:r>
            <a:r>
              <a:rPr lang="en-GB" sz="1200" dirty="0">
                <a:latin typeface="Times New Roman" panose="02020603050405020304" pitchFamily="18" charset="0"/>
                <a:ea typeface="Calibri" panose="020F0502020204030204" pitchFamily="34" charset="0"/>
                <a:cs typeface="Times New Roman" panose="02020603050405020304" pitchFamily="18" charset="0"/>
              </a:rPr>
              <a:t>The </a:t>
            </a:r>
            <a:r>
              <a:rPr lang="en-GB" sz="1200" b="1" dirty="0">
                <a:latin typeface="Times New Roman" panose="02020603050405020304" pitchFamily="18" charset="0"/>
                <a:ea typeface="Calibri" panose="020F0502020204030204" pitchFamily="34" charset="0"/>
                <a:cs typeface="Times New Roman" panose="02020603050405020304" pitchFamily="18" charset="0"/>
              </a:rPr>
              <a:t>NVIDIA </a:t>
            </a:r>
            <a:r>
              <a:rPr lang="en-GB" sz="1200" b="1" dirty="0" err="1">
                <a:latin typeface="Times New Roman" panose="02020603050405020304" pitchFamily="18" charset="0"/>
                <a:ea typeface="Calibri" panose="020F0502020204030204" pitchFamily="34" charset="0"/>
                <a:cs typeface="Times New Roman" panose="02020603050405020304" pitchFamily="18" charset="0"/>
              </a:rPr>
              <a:t>HealthAI</a:t>
            </a:r>
            <a:r>
              <a:rPr lang="en-GB" sz="1200" b="1" dirty="0">
                <a:latin typeface="Times New Roman" panose="02020603050405020304" pitchFamily="18" charset="0"/>
                <a:ea typeface="Calibri" panose="020F0502020204030204" pitchFamily="34" charset="0"/>
                <a:cs typeface="Times New Roman" panose="02020603050405020304" pitchFamily="18" charset="0"/>
              </a:rPr>
              <a:t>™ hub</a:t>
            </a:r>
            <a:r>
              <a:rPr lang="en-GB" sz="1200" dirty="0">
                <a:latin typeface="Times New Roman" panose="02020603050405020304" pitchFamily="18" charset="0"/>
                <a:ea typeface="Calibri" panose="020F0502020204030204" pitchFamily="34" charset="0"/>
                <a:cs typeface="Times New Roman" panose="02020603050405020304" pitchFamily="18" charset="0"/>
              </a:rPr>
              <a:t> would provide AI-powered real-time health monitoring, predictive health analytics and integration with wearable devices and smart home ecosystems.</a:t>
            </a:r>
            <a:endParaRPr lang="en-IN" sz="1200" dirty="0">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200" b="1" dirty="0">
                <a:latin typeface="Times New Roman" panose="02020603050405020304" pitchFamily="18" charset="0"/>
                <a:ea typeface="Calibri" panose="020F0502020204030204" pitchFamily="34" charset="0"/>
                <a:cs typeface="Times New Roman" panose="02020603050405020304" pitchFamily="18" charset="0"/>
              </a:rPr>
              <a:t>Promotion: </a:t>
            </a:r>
            <a:r>
              <a:rPr lang="en-GB" sz="1200" dirty="0">
                <a:latin typeface="Times New Roman" panose="02020603050405020304" pitchFamily="18" charset="0"/>
                <a:ea typeface="Calibri" panose="020F0502020204030204" pitchFamily="34" charset="0"/>
                <a:cs typeface="Times New Roman" panose="02020603050405020304" pitchFamily="18" charset="0"/>
              </a:rPr>
              <a:t>Promotion would focus on digital marketing campaigns, healthcare partnerships and product launches at global technology exhibitions such as the Consumer Electronics Show to increase brand awareness.</a:t>
            </a:r>
            <a:endParaRPr lang="en-IN"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Rectangle 2"/>
          <p:cNvSpPr/>
          <p:nvPr/>
        </p:nvSpPr>
        <p:spPr>
          <a:xfrm>
            <a:off x="0" y="6735901"/>
            <a:ext cx="3429000" cy="3170099"/>
          </a:xfrm>
          <a:prstGeom prst="rect">
            <a:avLst/>
          </a:prstGeom>
          <a:solidFill>
            <a:schemeClr val="accent2">
              <a:lumMod val="40000"/>
              <a:lumOff val="60000"/>
            </a:schemeClr>
          </a:solidFill>
        </p:spPr>
        <p:txBody>
          <a:bodyPr>
            <a:spAutoFit/>
          </a:bodyPr>
          <a:lstStyle/>
          <a:p>
            <a:pPr algn="just">
              <a:spcAft>
                <a:spcPts val="800"/>
              </a:spcAft>
            </a:pPr>
            <a:r>
              <a:rPr lang="en-GB" sz="1200" b="1" dirty="0">
                <a:latin typeface="Times New Roman" panose="02020603050405020304" pitchFamily="18" charset="0"/>
                <a:ea typeface="Calibri" panose="020F0502020204030204" pitchFamily="34" charset="0"/>
                <a:cs typeface="Times New Roman" panose="02020603050405020304" pitchFamily="18" charset="0"/>
              </a:rPr>
              <a:t>Conclusion</a:t>
            </a:r>
            <a:endParaRPr lang="en-IN" sz="1200" dirty="0">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200" dirty="0">
                <a:latin typeface="Times New Roman" panose="02020603050405020304" pitchFamily="18" charset="0"/>
                <a:ea typeface="Calibri" panose="020F0502020204030204" pitchFamily="34" charset="0"/>
                <a:cs typeface="Times New Roman" panose="02020603050405020304" pitchFamily="18" charset="0"/>
              </a:rPr>
              <a:t>Overall, the </a:t>
            </a:r>
            <a:r>
              <a:rPr lang="en-GB" sz="1200" dirty="0" err="1">
                <a:latin typeface="Times New Roman" panose="02020603050405020304" pitchFamily="18" charset="0"/>
                <a:ea typeface="Calibri" panose="020F0502020204030204" pitchFamily="34" charset="0"/>
                <a:cs typeface="Times New Roman" panose="02020603050405020304" pitchFamily="18" charset="0"/>
              </a:rPr>
              <a:t>HealthAI</a:t>
            </a:r>
            <a:r>
              <a:rPr lang="en-GB" sz="1200" dirty="0">
                <a:latin typeface="Times New Roman" panose="02020603050405020304" pitchFamily="18" charset="0"/>
                <a:ea typeface="Calibri" panose="020F0502020204030204" pitchFamily="34" charset="0"/>
                <a:cs typeface="Times New Roman" panose="02020603050405020304" pitchFamily="18" charset="0"/>
              </a:rPr>
              <a:t>™ hub would allow NVIDIA to leverage its AI expertise to enter the rapidly expanding digital healthcare market while responding to increasing consumer demand for personalised and preventive health technologies.</a:t>
            </a:r>
            <a:endParaRPr lang="en-IN" sz="1200" dirty="0">
              <a:latin typeface="Calibri" panose="020F0502020204030204" pitchFamily="34" charset="0"/>
              <a:ea typeface="Calibri" panose="020F0502020204030204" pitchFamily="34" charset="0"/>
              <a:cs typeface="Times New Roman" panose="02020603050405020304" pitchFamily="18" charset="0"/>
            </a:endParaRPr>
          </a:p>
          <a:p>
            <a:pPr algn="just">
              <a:spcAft>
                <a:spcPts val="800"/>
              </a:spcAft>
            </a:pPr>
            <a:r>
              <a:rPr lang="en-GB" sz="1200" b="1" dirty="0">
                <a:latin typeface="Times New Roman" panose="02020603050405020304" pitchFamily="18" charset="0"/>
                <a:ea typeface="Calibri" panose="020F0502020204030204" pitchFamily="34" charset="0"/>
                <a:cs typeface="Times New Roman" panose="02020603050405020304" pitchFamily="18" charset="0"/>
              </a:rPr>
              <a:t>References</a:t>
            </a:r>
            <a:endParaRPr lang="en-IN" sz="1200" dirty="0">
              <a:latin typeface="Calibri" panose="020F0502020204030204" pitchFamily="34" charset="0"/>
              <a:ea typeface="Calibri" panose="020F0502020204030204" pitchFamily="34" charset="0"/>
              <a:cs typeface="Times New Roman" panose="02020603050405020304" pitchFamily="18" charset="0"/>
            </a:endParaRPr>
          </a:p>
          <a:p>
            <a:pPr algn="just"/>
            <a:r>
              <a:rPr lang="en-IN" sz="1200" dirty="0">
                <a:latin typeface="Times New Roman" panose="02020603050405020304" pitchFamily="18" charset="0"/>
                <a:ea typeface="Times New Roman" panose="02020603050405020304" pitchFamily="18" charset="0"/>
              </a:rPr>
              <a:t>Grand View Research (2025) </a:t>
            </a:r>
            <a:r>
              <a:rPr lang="en-IN" sz="1200" i="1" dirty="0">
                <a:latin typeface="Times New Roman" panose="02020603050405020304" pitchFamily="18" charset="0"/>
                <a:ea typeface="Times New Roman" panose="02020603050405020304" pitchFamily="18" charset="0"/>
              </a:rPr>
              <a:t>Artificial Intelligence in Healthcare Market Size, Share &amp; Trends Report</a:t>
            </a:r>
            <a:r>
              <a:rPr lang="en-IN" sz="1200" dirty="0">
                <a:latin typeface="Times New Roman" panose="02020603050405020304" pitchFamily="18" charset="0"/>
                <a:ea typeface="Times New Roman" panose="02020603050405020304" pitchFamily="18" charset="0"/>
              </a:rPr>
              <a:t>. Available at: </a:t>
            </a:r>
            <a:r>
              <a:rPr lang="en-IN" sz="1200" u="sng" dirty="0">
                <a:solidFill>
                  <a:srgbClr val="0000FF"/>
                </a:solidFill>
                <a:latin typeface="Times New Roman" panose="02020603050405020304" pitchFamily="18" charset="0"/>
                <a:ea typeface="Times New Roman" panose="02020603050405020304" pitchFamily="18" charset="0"/>
                <a:hlinkClick r:id="rId2"/>
              </a:rPr>
              <a:t>https://www.grandviewresearch.com/industry-analysis/artificial-intelligence-ai-healthcare-market</a:t>
            </a:r>
            <a:r>
              <a:rPr lang="en-IN" sz="1200" dirty="0">
                <a:latin typeface="Times New Roman" panose="02020603050405020304" pitchFamily="18" charset="0"/>
                <a:ea typeface="Times New Roman" panose="02020603050405020304" pitchFamily="18" charset="0"/>
              </a:rPr>
              <a:t> </a:t>
            </a:r>
          </a:p>
          <a:p>
            <a:pPr algn="just"/>
            <a:r>
              <a:rPr lang="en-IN" sz="1200" dirty="0">
                <a:latin typeface="Times New Roman" panose="02020603050405020304" pitchFamily="18" charset="0"/>
                <a:ea typeface="Times New Roman" panose="02020603050405020304" pitchFamily="18" charset="0"/>
              </a:rPr>
              <a:t>NVIDIA (2025) </a:t>
            </a:r>
            <a:r>
              <a:rPr lang="en-IN" sz="1200" i="1" dirty="0">
                <a:latin typeface="Times New Roman" panose="02020603050405020304" pitchFamily="18" charset="0"/>
                <a:ea typeface="Times New Roman" panose="02020603050405020304" pitchFamily="18" charset="0"/>
              </a:rPr>
              <a:t>NVIDIA Annual Report 2025</a:t>
            </a:r>
            <a:r>
              <a:rPr lang="en-IN" sz="1200" dirty="0">
                <a:latin typeface="Times New Roman" panose="02020603050405020304" pitchFamily="18" charset="0"/>
                <a:ea typeface="Times New Roman" panose="02020603050405020304" pitchFamily="18" charset="0"/>
              </a:rPr>
              <a:t>. Available at: </a:t>
            </a:r>
            <a:r>
              <a:rPr lang="en-IN" sz="1200" u="sng" dirty="0">
                <a:solidFill>
                  <a:srgbClr val="0000FF"/>
                </a:solidFill>
                <a:latin typeface="Times New Roman" panose="02020603050405020304" pitchFamily="18" charset="0"/>
                <a:ea typeface="Times New Roman" panose="02020603050405020304" pitchFamily="18" charset="0"/>
                <a:hlinkClick r:id="rId3"/>
              </a:rPr>
              <a:t>https://www.nvidia.com/en-us/about-nvidia/investor-relations/</a:t>
            </a:r>
            <a:r>
              <a:rPr lang="en-IN" sz="1200" dirty="0">
                <a:latin typeface="Times New Roman" panose="02020603050405020304" pitchFamily="18" charset="0"/>
                <a:ea typeface="Times New Roman" panose="02020603050405020304" pitchFamily="18" charset="0"/>
              </a:rPr>
              <a:t> </a:t>
            </a:r>
            <a:endParaRPr lang="en-IN" sz="1200" dirty="0">
              <a:effectLst/>
              <a:latin typeface="Times New Roman" panose="02020603050405020304" pitchFamily="18" charset="0"/>
              <a:ea typeface="Times New Roman" panose="02020603050405020304" pitchFamily="18" charset="0"/>
            </a:endParaRPr>
          </a:p>
        </p:txBody>
      </p:sp>
      <p:pic>
        <p:nvPicPr>
          <p:cNvPr id="12" name="Picture 11"/>
          <p:cNvPicPr>
            <a:picLocks noChangeAspect="1"/>
          </p:cNvPicPr>
          <p:nvPr/>
        </p:nvPicPr>
        <p:blipFill>
          <a:blip r:embed="rId4"/>
          <a:stretch>
            <a:fillRect/>
          </a:stretch>
        </p:blipFill>
        <p:spPr>
          <a:xfrm>
            <a:off x="0" y="6001643"/>
            <a:ext cx="3429000" cy="734258"/>
          </a:xfrm>
          <a:prstGeom prst="rect">
            <a:avLst/>
          </a:prstGeom>
        </p:spPr>
      </p:pic>
      <p:pic>
        <p:nvPicPr>
          <p:cNvPr id="1028" name="Picture 4" descr="NVIDIA Q3 2025 Earnings: Everything You Need to Know (Updated) - REX Shares"/>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4605"/>
          <a:stretch/>
        </p:blipFill>
        <p:spPr bwMode="auto">
          <a:xfrm>
            <a:off x="3429001" y="1"/>
            <a:ext cx="3429000" cy="2831543"/>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p:cNvSpPr/>
          <p:nvPr/>
        </p:nvSpPr>
        <p:spPr>
          <a:xfrm>
            <a:off x="4618356" y="3010568"/>
            <a:ext cx="1050288" cy="246221"/>
          </a:xfrm>
          <a:prstGeom prst="rect">
            <a:avLst/>
          </a:prstGeom>
        </p:spPr>
        <p:txBody>
          <a:bodyPr wrap="none">
            <a:spAutoFit/>
          </a:bodyPr>
          <a:lstStyle/>
          <a:p>
            <a:r>
              <a:rPr lang="en-GB" sz="1000" dirty="0">
                <a:latin typeface="Times New Roman" panose="02020603050405020304" pitchFamily="18" charset="0"/>
                <a:cs typeface="Times New Roman" panose="02020603050405020304" pitchFamily="18" charset="0"/>
              </a:rPr>
              <a:t>(NVIDIA, 2025</a:t>
            </a:r>
            <a:r>
              <a:rPr lang="en-GB" sz="1000" dirty="0" smtClean="0">
                <a:latin typeface="Times New Roman" panose="02020603050405020304" pitchFamily="18" charset="0"/>
                <a:cs typeface="Times New Roman" panose="02020603050405020304" pitchFamily="18" charset="0"/>
              </a:rPr>
              <a:t>)</a:t>
            </a:r>
            <a:endParaRPr lang="en-IN" sz="1000" dirty="0"/>
          </a:p>
        </p:txBody>
      </p:sp>
      <p:pic>
        <p:nvPicPr>
          <p:cNvPr id="14" name="Picture 13"/>
          <p:cNvPicPr>
            <a:picLocks noChangeAspect="1"/>
          </p:cNvPicPr>
          <p:nvPr/>
        </p:nvPicPr>
        <p:blipFill>
          <a:blip r:embed="rId6"/>
          <a:stretch>
            <a:fillRect/>
          </a:stretch>
        </p:blipFill>
        <p:spPr>
          <a:xfrm>
            <a:off x="3429000" y="6735902"/>
            <a:ext cx="3429000" cy="1988840"/>
          </a:xfrm>
          <a:prstGeom prst="rect">
            <a:avLst/>
          </a:prstGeom>
        </p:spPr>
      </p:pic>
      <p:sp>
        <p:nvSpPr>
          <p:cNvPr id="15" name="Rectangle 14"/>
          <p:cNvSpPr/>
          <p:nvPr/>
        </p:nvSpPr>
        <p:spPr>
          <a:xfrm>
            <a:off x="4263059" y="8724742"/>
            <a:ext cx="1729961" cy="246221"/>
          </a:xfrm>
          <a:prstGeom prst="rect">
            <a:avLst/>
          </a:prstGeom>
        </p:spPr>
        <p:txBody>
          <a:bodyPr wrap="none">
            <a:spAutoFit/>
          </a:bodyPr>
          <a:lstStyle/>
          <a:p>
            <a:r>
              <a:rPr lang="en-IN" sz="1000" dirty="0">
                <a:latin typeface="Times New Roman" panose="02020603050405020304" pitchFamily="18" charset="0"/>
                <a:cs typeface="Times New Roman" panose="02020603050405020304" pitchFamily="18" charset="0"/>
              </a:rPr>
              <a:t>(Grand View Research, 2025)</a:t>
            </a:r>
            <a:endParaRPr lang="en-IN" sz="1000" dirty="0"/>
          </a:p>
        </p:txBody>
      </p:sp>
      <p:pic>
        <p:nvPicPr>
          <p:cNvPr id="1030" name="Picture 6" descr="AI in Healthcare: Transforming Patient Care - Sutherland"/>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429000" y="8970963"/>
            <a:ext cx="3429000" cy="9350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72894124"/>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TotalTime>
  <Words>414</Words>
  <Application>Microsoft Office PowerPoint</Application>
  <PresentationFormat>A4 Paper (210x297 mm)</PresentationFormat>
  <Paragraphs>16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HP</cp:lastModifiedBy>
  <cp:revision>2</cp:revision>
  <dcterms:created xsi:type="dcterms:W3CDTF">2026-03-07T09:01:38Z</dcterms:created>
  <dcterms:modified xsi:type="dcterms:W3CDTF">2026-03-16T16:14:04Z</dcterms:modified>
</cp:coreProperties>
</file>