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58" r:id="rId3"/>
    <p:sldId id="259" r:id="rId4"/>
    <p:sldId id="263" r:id="rId5"/>
    <p:sldId id="264" r:id="rId6"/>
    <p:sldId id="288" r:id="rId7"/>
    <p:sldId id="265" r:id="rId8"/>
    <p:sldId id="266" r:id="rId9"/>
    <p:sldId id="285" r:id="rId10"/>
    <p:sldId id="286" r:id="rId11"/>
    <p:sldId id="261" r:id="rId12"/>
    <p:sldId id="302" r:id="rId13"/>
    <p:sldId id="267" r:id="rId14"/>
    <p:sldId id="283" r:id="rId15"/>
    <p:sldId id="284" r:id="rId16"/>
    <p:sldId id="268" r:id="rId17"/>
    <p:sldId id="269" r:id="rId18"/>
    <p:sldId id="287" r:id="rId19"/>
    <p:sldId id="260" r:id="rId20"/>
    <p:sldId id="310" r:id="rId21"/>
    <p:sldId id="311" r:id="rId22"/>
    <p:sldId id="274" r:id="rId23"/>
    <p:sldId id="275" r:id="rId24"/>
    <p:sldId id="276" r:id="rId25"/>
    <p:sldId id="277" r:id="rId26"/>
    <p:sldId id="278" r:id="rId27"/>
    <p:sldId id="279" r:id="rId28"/>
    <p:sldId id="280" r:id="rId29"/>
    <p:sldId id="289" r:id="rId30"/>
    <p:sldId id="281" r:id="rId31"/>
    <p:sldId id="28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78E92E-27DC-4A6C-B0F5-CE4919AE931E}" v="24" dt="2023-11-29T14:15:24.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52076" autoAdjust="0"/>
  </p:normalViewPr>
  <p:slideViewPr>
    <p:cSldViewPr snapToGrid="0">
      <p:cViewPr varScale="1">
        <p:scale>
          <a:sx n="62" d="100"/>
          <a:sy n="62" d="100"/>
        </p:scale>
        <p:origin x="114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B498AE-9D46-42CB-98F7-033059332089}" type="datetimeFigureOut">
              <a:rPr lang="en-GB" smtClean="0"/>
              <a:t>01/12/2023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9F48DC-6D4A-40BB-8294-94E3A272DDA9}" type="slidenum">
              <a:rPr lang="en-GB" smtClean="0"/>
              <a:t>‹#›</a:t>
            </a:fld>
            <a:endParaRPr lang="en-GB"/>
          </a:p>
        </p:txBody>
      </p:sp>
    </p:spTree>
    <p:extLst>
      <p:ext uri="{BB962C8B-B14F-4D97-AF65-F5344CB8AC3E}">
        <p14:creationId xmlns:p14="http://schemas.microsoft.com/office/powerpoint/2010/main" val="1381415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Insert a map of your country.</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US"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904257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700624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1730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1666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305528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4" y="285750"/>
            <a:ext cx="12193588"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sz="1800">
              <a:solidFill>
                <a:schemeClr val="lt1"/>
              </a:solidFill>
            </a:endParaRPr>
          </a:p>
        </p:txBody>
      </p:sp>
      <p:sp>
        <p:nvSpPr>
          <p:cNvPr id="3" name="Subtitle 2"/>
          <p:cNvSpPr>
            <a:spLocks noGrp="1"/>
          </p:cNvSpPr>
          <p:nvPr>
            <p:ph type="subTitle" idx="1"/>
          </p:nvPr>
        </p:nvSpPr>
        <p:spPr>
          <a:xfrm>
            <a:off x="1217931" y="5029200"/>
            <a:ext cx="7850644"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2" name="Title 1"/>
          <p:cNvSpPr>
            <a:spLocks noGrp="1"/>
          </p:cNvSpPr>
          <p:nvPr>
            <p:ph type="ctrTitle"/>
          </p:nvPr>
        </p:nvSpPr>
        <p:spPr>
          <a:xfrm>
            <a:off x="1217930" y="1828800"/>
            <a:ext cx="9756141" cy="3048001"/>
          </a:xfrm>
        </p:spPr>
        <p:txBody>
          <a:bodyPr>
            <a:normAutofit/>
          </a:bodyPr>
          <a:lstStyle>
            <a:lvl1pPr>
              <a:defRPr sz="4400"/>
            </a:lvl1pPr>
          </a:lstStyle>
          <a:p>
            <a:r>
              <a:rPr lang="en-US"/>
              <a:t>Click to edit Master title style</a:t>
            </a:r>
            <a:endParaRPr/>
          </a:p>
        </p:txBody>
      </p:sp>
      <p:sp>
        <p:nvSpPr>
          <p:cNvPr id="4" name="Date Placeholder 3"/>
          <p:cNvSpPr>
            <a:spLocks noGrp="1"/>
          </p:cNvSpPr>
          <p:nvPr>
            <p:ph type="dt" sz="half" idx="10"/>
          </p:nvPr>
        </p:nvSpPr>
        <p:spPr/>
        <p:txBody>
          <a:bodyPr/>
          <a:lstStyle/>
          <a:p>
            <a:fld id="{EDF33987-6305-4E2A-BF18-EF013ECE927B}" type="datetimeFigureOut">
              <a:rPr lang="en-US" smtClean="0"/>
              <a:pPr/>
              <a:t>12/1/2023</a:t>
            </a:fld>
            <a:endParaRPr lang="en-US"/>
          </a:p>
        </p:txBody>
      </p:sp>
      <p:sp>
        <p:nvSpPr>
          <p:cNvPr id="5" name="Footer Placeholder 4"/>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3407085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947280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Text Placeholder 2"/>
          <p:cNvSpPr>
            <a:spLocks noGrp="1"/>
          </p:cNvSpPr>
          <p:nvPr>
            <p:ph type="body" idx="1"/>
          </p:nvPr>
        </p:nvSpPr>
        <p:spPr>
          <a:xfrm>
            <a:off x="1213466" y="685802"/>
            <a:ext cx="7855109"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2" name="Title 1"/>
          <p:cNvSpPr>
            <a:spLocks noGrp="1"/>
          </p:cNvSpPr>
          <p:nvPr>
            <p:ph type="title"/>
          </p:nvPr>
        </p:nvSpPr>
        <p:spPr>
          <a:xfrm>
            <a:off x="1217931" y="3429001"/>
            <a:ext cx="9756141" cy="2362199"/>
          </a:xfrm>
        </p:spPr>
        <p:txBody>
          <a:bodyPr anchor="b">
            <a:normAutofit/>
          </a:bodyPr>
          <a:lstStyle>
            <a:lvl1pPr algn="l">
              <a:defRPr sz="4400" b="0" cap="all"/>
            </a:lvl1pPr>
          </a:lstStyle>
          <a:p>
            <a:r>
              <a:rPr lang="en-US"/>
              <a:t>Click to edit Master title style</a:t>
            </a:r>
            <a:endParaRPr/>
          </a:p>
        </p:txBody>
      </p:sp>
    </p:spTree>
    <p:extLst>
      <p:ext uri="{BB962C8B-B14F-4D97-AF65-F5344CB8AC3E}">
        <p14:creationId xmlns:p14="http://schemas.microsoft.com/office/powerpoint/2010/main" val="3029013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4" name="Content Placeholder 3"/>
          <p:cNvSpPr>
            <a:spLocks noGrp="1"/>
          </p:cNvSpPr>
          <p:nvPr>
            <p:ph sz="half" idx="2"/>
          </p:nvPr>
        </p:nvSpPr>
        <p:spPr>
          <a:xfrm>
            <a:off x="626411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Content Placeholder 2"/>
          <p:cNvSpPr>
            <a:spLocks noGrp="1"/>
          </p:cNvSpPr>
          <p:nvPr>
            <p:ph sz="half" idx="1"/>
          </p:nvPr>
        </p:nvSpPr>
        <p:spPr>
          <a:xfrm>
            <a:off x="1233600" y="1828800"/>
            <a:ext cx="4709961"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2593237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EDF33987-6305-4E2A-BF18-EF013ECE927B}" type="datetimeFigureOut">
              <a:rPr lang="en-US" smtClean="0"/>
              <a:t>12/1/2023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
        <p:nvSpPr>
          <p:cNvPr id="6" name="Content Placeholder 5"/>
          <p:cNvSpPr>
            <a:spLocks noGrp="1"/>
          </p:cNvSpPr>
          <p:nvPr>
            <p:ph sz="quarter" idx="4"/>
          </p:nvPr>
        </p:nvSpPr>
        <p:spPr>
          <a:xfrm>
            <a:off x="6263685"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3685"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7931" y="2743201"/>
            <a:ext cx="4710387"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Text Placeholder 2"/>
          <p:cNvSpPr>
            <a:spLocks noGrp="1"/>
          </p:cNvSpPr>
          <p:nvPr>
            <p:ph type="body" idx="1"/>
          </p:nvPr>
        </p:nvSpPr>
        <p:spPr>
          <a:xfrm>
            <a:off x="1217931" y="1828800"/>
            <a:ext cx="4710387"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1217931" y="274638"/>
            <a:ext cx="9756141" cy="1325562"/>
          </a:xfrm>
        </p:spPr>
        <p:txBody>
          <a:bodyPr/>
          <a:lstStyle>
            <a:lvl1pPr>
              <a:defRPr/>
            </a:lvl1pPr>
          </a:lstStyle>
          <a:p>
            <a:r>
              <a:rPr lang="en-US"/>
              <a:t>Click to edit Master title style</a:t>
            </a:r>
            <a:endParaRPr/>
          </a:p>
        </p:txBody>
      </p:sp>
    </p:spTree>
    <p:extLst>
      <p:ext uri="{BB962C8B-B14F-4D97-AF65-F5344CB8AC3E}">
        <p14:creationId xmlns:p14="http://schemas.microsoft.com/office/powerpoint/2010/main" val="2624887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DF33987-6305-4E2A-BF18-EF013ECE927B}" type="datetimeFigureOut">
              <a:rPr lang="en-US" smtClean="0"/>
              <a:t>12/1/2023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911061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33987-6305-4E2A-BF18-EF013ECE927B}" type="datetimeFigureOut">
              <a:rPr lang="en-US" smtClean="0"/>
              <a:t>12/1/2023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098836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Content Placeholder 2"/>
          <p:cNvSpPr>
            <a:spLocks noGrp="1"/>
          </p:cNvSpPr>
          <p:nvPr>
            <p:ph idx="1"/>
          </p:nvPr>
        </p:nvSpPr>
        <p:spPr>
          <a:xfrm>
            <a:off x="5867342" y="685800"/>
            <a:ext cx="5640269"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Tree>
    <p:extLst>
      <p:ext uri="{BB962C8B-B14F-4D97-AF65-F5344CB8AC3E}">
        <p14:creationId xmlns:p14="http://schemas.microsoft.com/office/powerpoint/2010/main" val="1963605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1" y="0"/>
            <a:ext cx="5181362"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1800"/>
          </a:p>
        </p:txBody>
      </p:sp>
      <p:sp>
        <p:nvSpPr>
          <p:cNvPr id="5" name="Date Placeholder 4"/>
          <p:cNvSpPr>
            <a:spLocks noGrp="1"/>
          </p:cNvSpPr>
          <p:nvPr>
            <p:ph type="dt" sz="half" idx="10"/>
          </p:nvPr>
        </p:nvSpPr>
        <p:spPr/>
        <p:txBody>
          <a:bodyPr/>
          <a:lstStyle/>
          <a:p>
            <a:fld id="{EDF33987-6305-4E2A-BF18-EF013ECE927B}"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
        <p:nvSpPr>
          <p:cNvPr id="3" name="Picture Placeholder 2"/>
          <p:cNvSpPr>
            <a:spLocks noGrp="1"/>
          </p:cNvSpPr>
          <p:nvPr>
            <p:ph type="pic" idx="1"/>
          </p:nvPr>
        </p:nvSpPr>
        <p:spPr>
          <a:xfrm>
            <a:off x="5867341" y="685800"/>
            <a:ext cx="5640269"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391" y="4876800"/>
            <a:ext cx="3887212"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684391" y="685800"/>
            <a:ext cx="3887212" cy="4038600"/>
          </a:xfrm>
        </p:spPr>
        <p:txBody>
          <a:bodyPr anchor="b">
            <a:noAutofit/>
          </a:bodyPr>
          <a:lstStyle>
            <a:lvl1pPr algn="l">
              <a:defRPr sz="4000" b="0"/>
            </a:lvl1pPr>
          </a:lstStyle>
          <a:p>
            <a:r>
              <a:rPr lang="en-US"/>
              <a:t>Click to edit Master title style</a:t>
            </a:r>
            <a:endParaRPr/>
          </a:p>
        </p:txBody>
      </p:sp>
    </p:spTree>
    <p:extLst>
      <p:ext uri="{BB962C8B-B14F-4D97-AF65-F5344CB8AC3E}">
        <p14:creationId xmlns:p14="http://schemas.microsoft.com/office/powerpoint/2010/main" val="88930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2653659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DF33987-6305-4E2A-BF18-EF013ECE927B}"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
        <p:nvSpPr>
          <p:cNvPr id="3" name="Vertical Text Placeholder 2"/>
          <p:cNvSpPr>
            <a:spLocks noGrp="1"/>
          </p:cNvSpPr>
          <p:nvPr>
            <p:ph type="body" orient="vert" idx="1"/>
          </p:nvPr>
        </p:nvSpPr>
        <p:spPr>
          <a:xfrm>
            <a:off x="1217930" y="685800"/>
            <a:ext cx="7418070" cy="54864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Vertical Title 1"/>
          <p:cNvSpPr>
            <a:spLocks noGrp="1"/>
          </p:cNvSpPr>
          <p:nvPr>
            <p:ph type="title" orient="vert"/>
          </p:nvPr>
        </p:nvSpPr>
        <p:spPr>
          <a:xfrm>
            <a:off x="8839200" y="685800"/>
            <a:ext cx="2134871" cy="5486400"/>
          </a:xfrm>
        </p:spPr>
        <p:txBody>
          <a:bodyPr vert="eaVert"/>
          <a:lstStyle/>
          <a:p>
            <a:r>
              <a:rPr lang="en-US"/>
              <a:t>Click to edit Master title style</a:t>
            </a:r>
            <a:endParaRPr/>
          </a:p>
        </p:txBody>
      </p:sp>
    </p:spTree>
    <p:extLst>
      <p:ext uri="{BB962C8B-B14F-4D97-AF65-F5344CB8AC3E}">
        <p14:creationId xmlns:p14="http://schemas.microsoft.com/office/powerpoint/2010/main" val="2925685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92127"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4" name="Date Placeholder 3"/>
          <p:cNvSpPr>
            <a:spLocks noGrp="1"/>
          </p:cNvSpPr>
          <p:nvPr>
            <p:ph type="dt" sz="half" idx="2"/>
          </p:nvPr>
        </p:nvSpPr>
        <p:spPr>
          <a:xfrm>
            <a:off x="8153936" y="6448427"/>
            <a:ext cx="1396623" cy="180974"/>
          </a:xfrm>
          <a:prstGeom prst="rect">
            <a:avLst/>
          </a:prstGeom>
        </p:spPr>
        <p:txBody>
          <a:bodyPr vert="horz" lIns="91440" tIns="45720" rIns="91440" bIns="45720" rtlCol="0" anchor="ctr"/>
          <a:lstStyle>
            <a:lvl1pPr algn="r">
              <a:defRPr sz="1000">
                <a:solidFill>
                  <a:schemeClr val="tx1"/>
                </a:solidFill>
              </a:defRPr>
            </a:lvl1pPr>
          </a:lstStyle>
          <a:p>
            <a:fld id="{EDF33987-6305-4E2A-BF18-EF013ECE927B}" type="datetimeFigureOut">
              <a:rPr lang="en-US" smtClean="0"/>
              <a:pPr/>
              <a:t>12/1/2023</a:t>
            </a:fld>
            <a:endParaRPr lang="en-US"/>
          </a:p>
        </p:txBody>
      </p:sp>
      <p:sp>
        <p:nvSpPr>
          <p:cNvPr id="5" name="Footer Placeholder 4"/>
          <p:cNvSpPr>
            <a:spLocks noGrp="1"/>
          </p:cNvSpPr>
          <p:nvPr>
            <p:ph type="ftr" sz="quarter" idx="3"/>
          </p:nvPr>
        </p:nvSpPr>
        <p:spPr>
          <a:xfrm>
            <a:off x="1209151" y="6448427"/>
            <a:ext cx="6639905" cy="180974"/>
          </a:xfrm>
          <a:prstGeom prst="rect">
            <a:avLst/>
          </a:prstGeom>
        </p:spPr>
        <p:txBody>
          <a:bodyPr vert="horz" lIns="91440" tIns="45720" rIns="91440" bIns="45720" rtlCol="0" anchor="ctr"/>
          <a:lstStyle>
            <a:lvl1pPr algn="l">
              <a:defRPr sz="1000" cap="all" baseline="0">
                <a:solidFill>
                  <a:schemeClr val="tx1"/>
                </a:solidFill>
              </a:defRPr>
            </a:lvl1pPr>
          </a:lstStyle>
          <a:p>
            <a:endParaRPr lang="en-US"/>
          </a:p>
        </p:txBody>
      </p:sp>
      <p:sp>
        <p:nvSpPr>
          <p:cNvPr id="6" name="Slide Number Placeholder 5"/>
          <p:cNvSpPr>
            <a:spLocks noGrp="1"/>
          </p:cNvSpPr>
          <p:nvPr>
            <p:ph type="sldNum" sz="quarter" idx="4"/>
          </p:nvPr>
        </p:nvSpPr>
        <p:spPr>
          <a:xfrm>
            <a:off x="9830772" y="6448427"/>
            <a:ext cx="1143299" cy="180974"/>
          </a:xfrm>
          <a:prstGeom prst="rect">
            <a:avLst/>
          </a:prstGeom>
        </p:spPr>
        <p:txBody>
          <a:bodyPr vert="horz" lIns="91440" tIns="45720" rIns="91440" bIns="45720" rtlCol="0" anchor="ctr"/>
          <a:lstStyle>
            <a:lvl1pPr algn="r">
              <a:defRPr sz="1000">
                <a:solidFill>
                  <a:schemeClr val="tx1"/>
                </a:solidFill>
              </a:defRPr>
            </a:lvl1pPr>
          </a:lstStyle>
          <a:p>
            <a:fld id="{F36C87F6-986D-49E6-AF40-1B3A1EE8064D}" type="slidenum">
              <a:rPr lang="en-US" smtClean="0"/>
              <a:pPr/>
              <a:t>‹#›</a:t>
            </a:fld>
            <a:endParaRPr lang="en-US"/>
          </a:p>
        </p:txBody>
      </p:sp>
      <p:sp>
        <p:nvSpPr>
          <p:cNvPr id="3" name="Text Placeholder 2"/>
          <p:cNvSpPr>
            <a:spLocks noGrp="1"/>
          </p:cNvSpPr>
          <p:nvPr>
            <p:ph type="body" idx="1"/>
          </p:nvPr>
        </p:nvSpPr>
        <p:spPr>
          <a:xfrm>
            <a:off x="1217931" y="1828800"/>
            <a:ext cx="9756141"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1217931" y="274638"/>
            <a:ext cx="9756141" cy="1325562"/>
          </a:xfrm>
          <a:prstGeom prst="rect">
            <a:avLst/>
          </a:prstGeom>
        </p:spPr>
        <p:txBody>
          <a:bodyPr vert="horz" lIns="91440" tIns="45720" rIns="91440" bIns="45720" rtlCol="0" anchor="b">
            <a:normAutofit/>
          </a:bodyPr>
          <a:lstStyle/>
          <a:p>
            <a:r>
              <a:rPr lang="en-US"/>
              <a:t>Click to edit Master title style</a:t>
            </a:r>
            <a:endParaRPr/>
          </a:p>
        </p:txBody>
      </p:sp>
    </p:spTree>
    <p:extLst>
      <p:ext uri="{BB962C8B-B14F-4D97-AF65-F5344CB8AC3E}">
        <p14:creationId xmlns:p14="http://schemas.microsoft.com/office/powerpoint/2010/main" val="31588017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accent1"/>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dpaPs0Wywww"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uis.unesco.org/sites/default/files/documents/global-initiative-out-of-school-children-south-sudan-country-study.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XVSgbU6WVS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journals.sagepub.com/doi/full/10.1177/2043610618815484"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2" Type="http://schemas.openxmlformats.org/officeDocument/2006/relationships/hyperlink" Target="http://www.globaleducation.edu.au/global-education/what-are-global-perspectives.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US" dirty="0"/>
              <a:t>Heike Griffiths |2021 | </a:t>
            </a:r>
          </a:p>
        </p:txBody>
      </p:sp>
      <p:sp>
        <p:nvSpPr>
          <p:cNvPr id="4" name="Title 3"/>
          <p:cNvSpPr>
            <a:spLocks noGrp="1"/>
          </p:cNvSpPr>
          <p:nvPr>
            <p:ph type="ctrTitle"/>
          </p:nvPr>
        </p:nvSpPr>
        <p:spPr>
          <a:xfrm>
            <a:off x="1219201" y="1828800"/>
            <a:ext cx="10709447" cy="3048001"/>
          </a:xfrm>
        </p:spPr>
        <p:txBody>
          <a:bodyPr>
            <a:normAutofit/>
          </a:bodyPr>
          <a:lstStyle/>
          <a:p>
            <a:r>
              <a:rPr lang="en-US" dirty="0"/>
              <a:t>ECIE6004C </a:t>
            </a:r>
            <a:br>
              <a:rPr lang="en-US" dirty="0"/>
            </a:br>
            <a:r>
              <a:rPr lang="cy-GB" dirty="0"/>
              <a:t>Safbwyntiau Byd-eang ar Addysg Sesiwn 1 - Cyflwyniad</a:t>
            </a:r>
            <a:br>
              <a:rPr lang="en-US" dirty="0"/>
            </a:br>
            <a:endParaRPr lang="en-US" dirty="0"/>
          </a:p>
        </p:txBody>
      </p:sp>
    </p:spTree>
    <p:extLst>
      <p:ext uri="{BB962C8B-B14F-4D97-AF65-F5344CB8AC3E}">
        <p14:creationId xmlns:p14="http://schemas.microsoft.com/office/powerpoint/2010/main" val="2944470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51384" y="1828800"/>
            <a:ext cx="11017224" cy="4343400"/>
          </a:xfrm>
        </p:spPr>
        <p:txBody>
          <a:bodyPr/>
          <a:lstStyle/>
          <a:p>
            <a:pPr lvl="0">
              <a:buClr>
                <a:srgbClr val="5B9BD5"/>
              </a:buClr>
            </a:pPr>
            <a:r>
              <a:rPr lang="cy-GB" b="1" dirty="0">
                <a:solidFill>
                  <a:prstClr val="black"/>
                </a:solidFill>
              </a:rPr>
              <a:t>Diffiniad 1af o fyd-eang</a:t>
            </a:r>
            <a:r>
              <a:rPr lang="cy-GB" dirty="0">
                <a:solidFill>
                  <a:prstClr val="black"/>
                </a:solidFill>
              </a:rPr>
              <a:t>: yn cwmpasu pawb, hollgynhwysol</a:t>
            </a:r>
          </a:p>
          <a:p>
            <a:pPr lvl="0">
              <a:buClr>
                <a:srgbClr val="5B9BD5"/>
              </a:buClr>
            </a:pPr>
            <a:r>
              <a:rPr lang="cy-GB" b="1" dirty="0">
                <a:solidFill>
                  <a:prstClr val="black"/>
                </a:solidFill>
              </a:rPr>
              <a:t>2il ddiffiniad o fyd-eang</a:t>
            </a:r>
            <a:r>
              <a:rPr lang="cy-GB" dirty="0">
                <a:solidFill>
                  <a:prstClr val="black"/>
                </a:solidFill>
              </a:rPr>
              <a:t>: yn ymwneud â'r byd i gyd; byd-eang.</a:t>
            </a:r>
          </a:p>
          <a:p>
            <a:pPr lvl="0">
              <a:buClr>
                <a:srgbClr val="5B9BD5"/>
              </a:buClr>
            </a:pPr>
            <a:endParaRPr lang="cy-GB" dirty="0">
              <a:solidFill>
                <a:prstClr val="black"/>
              </a:solidFill>
            </a:endParaRPr>
          </a:p>
          <a:p>
            <a:pPr marL="45720" indent="0">
              <a:spcBef>
                <a:spcPct val="0"/>
              </a:spcBef>
              <a:buClr>
                <a:srgbClr val="5B9BD5"/>
              </a:buClr>
              <a:buNone/>
            </a:pPr>
            <a:r>
              <a:rPr lang="cy-GB" sz="3600" cap="all" dirty="0">
                <a:solidFill>
                  <a:schemeClr val="accent1"/>
                </a:solidFill>
                <a:latin typeface="+mj-lt"/>
                <a:ea typeface="+mj-ea"/>
                <a:cs typeface="+mj-cs"/>
              </a:rPr>
              <a:t>Felly pa un sy'n ymwneud â theitl y modwl?</a:t>
            </a:r>
          </a:p>
          <a:p>
            <a:pPr marL="45720" indent="0">
              <a:spcBef>
                <a:spcPct val="0"/>
              </a:spcBef>
              <a:buClr>
                <a:srgbClr val="5B9BD5"/>
              </a:buClr>
              <a:buNone/>
            </a:pPr>
            <a:endParaRPr lang="cy-GB" sz="3600" cap="all" dirty="0">
              <a:solidFill>
                <a:schemeClr val="accent1"/>
              </a:solidFill>
              <a:latin typeface="+mj-lt"/>
              <a:ea typeface="+mj-ea"/>
              <a:cs typeface="+mj-cs"/>
            </a:endParaRPr>
          </a:p>
          <a:p>
            <a:pPr marL="45720" indent="0">
              <a:spcBef>
                <a:spcPct val="0"/>
              </a:spcBef>
              <a:buClr>
                <a:srgbClr val="5B9BD5"/>
              </a:buClr>
              <a:buNone/>
            </a:pPr>
            <a:r>
              <a:rPr lang="cy-GB" sz="4400" cap="all" dirty="0" err="1">
                <a:latin typeface="+mj-lt"/>
                <a:ea typeface="+mj-ea"/>
                <a:cs typeface="+mj-cs"/>
              </a:rPr>
              <a:t>TrafodWCH</a:t>
            </a:r>
            <a:r>
              <a:rPr lang="cy-GB" sz="4400" cap="all" dirty="0">
                <a:latin typeface="+mj-lt"/>
                <a:ea typeface="+mj-ea"/>
                <a:cs typeface="+mj-cs"/>
              </a:rPr>
              <a:t>……</a:t>
            </a:r>
          </a:p>
          <a:p>
            <a:pPr marL="45720" indent="0">
              <a:spcBef>
                <a:spcPct val="0"/>
              </a:spcBef>
              <a:buNone/>
            </a:pPr>
            <a:endParaRPr lang="en-GB" sz="4000" cap="all" dirty="0">
              <a:solidFill>
                <a:schemeClr val="accent1"/>
              </a:solidFill>
              <a:latin typeface="+mj-lt"/>
              <a:ea typeface="+mj-ea"/>
              <a:cs typeface="+mj-cs"/>
            </a:endParaRPr>
          </a:p>
        </p:txBody>
      </p:sp>
      <p:sp>
        <p:nvSpPr>
          <p:cNvPr id="3" name="Title 2"/>
          <p:cNvSpPr>
            <a:spLocks noGrp="1"/>
          </p:cNvSpPr>
          <p:nvPr>
            <p:ph type="title"/>
          </p:nvPr>
        </p:nvSpPr>
        <p:spPr/>
        <p:txBody>
          <a:bodyPr/>
          <a:lstStyle/>
          <a:p>
            <a:r>
              <a:rPr lang="cy-GB" dirty="0"/>
              <a:t>Safbwyntiau Byd-eang ar Addysg</a:t>
            </a:r>
          </a:p>
        </p:txBody>
      </p:sp>
      <p:pic>
        <p:nvPicPr>
          <p:cNvPr id="4" name="Picture 3"/>
          <p:cNvPicPr>
            <a:picLocks noChangeAspect="1"/>
          </p:cNvPicPr>
          <p:nvPr/>
        </p:nvPicPr>
        <p:blipFill>
          <a:blip r:embed="rId2"/>
          <a:stretch>
            <a:fillRect/>
          </a:stretch>
        </p:blipFill>
        <p:spPr>
          <a:xfrm>
            <a:off x="6573508" y="4109206"/>
            <a:ext cx="4399295" cy="2291595"/>
          </a:xfrm>
          <a:prstGeom prst="rect">
            <a:avLst/>
          </a:prstGeom>
        </p:spPr>
      </p:pic>
    </p:spTree>
    <p:extLst>
      <p:ext uri="{BB962C8B-B14F-4D97-AF65-F5344CB8AC3E}">
        <p14:creationId xmlns:p14="http://schemas.microsoft.com/office/powerpoint/2010/main" val="116431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70000">
              <a:schemeClr val="bg1"/>
            </a:gs>
            <a:gs pos="42000">
              <a:schemeClr val="bg2"/>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Content Placeholder 1"/>
          <p:cNvSpPr>
            <a:spLocks noGrp="1"/>
          </p:cNvSpPr>
          <p:nvPr>
            <p:ph idx="1"/>
          </p:nvPr>
        </p:nvSpPr>
        <p:spPr>
          <a:xfrm>
            <a:off x="1588" y="1828800"/>
            <a:ext cx="10971214" cy="4343400"/>
          </a:xfrm>
        </p:spPr>
        <p:txBody>
          <a:bodyPr/>
          <a:lstStyle/>
          <a:p>
            <a:pPr marL="45720" indent="0">
              <a:buNone/>
            </a:pPr>
            <a:r>
              <a:rPr lang="cy-GB" b="1" dirty="0"/>
              <a:t>Beth mae'n ei olygu i gael persbectif byd-eang</a:t>
            </a:r>
            <a:r>
              <a:rPr lang="en-US" b="1" dirty="0"/>
              <a:t>?</a:t>
            </a:r>
          </a:p>
          <a:p>
            <a:pPr marL="45720" indent="0">
              <a:buNone/>
            </a:pPr>
            <a:endParaRPr lang="en-US" dirty="0"/>
          </a:p>
          <a:p>
            <a:pPr marL="45720" indent="0">
              <a:buNone/>
            </a:pPr>
            <a:endParaRPr lang="en-US" dirty="0"/>
          </a:p>
          <a:p>
            <a:pPr marL="45720" indent="0">
              <a:buNone/>
            </a:pPr>
            <a:endParaRPr lang="en-US" dirty="0"/>
          </a:p>
          <a:p>
            <a:endParaRPr lang="en-GB" dirty="0"/>
          </a:p>
          <a:p>
            <a:endParaRPr lang="en-GB" dirty="0"/>
          </a:p>
          <a:p>
            <a:pPr lvl="0">
              <a:buClr>
                <a:srgbClr val="5B9BD5"/>
              </a:buClr>
            </a:pPr>
            <a:r>
              <a:rPr lang="cy-GB" b="1" dirty="0">
                <a:solidFill>
                  <a:prstClr val="black"/>
                </a:solidFill>
              </a:rPr>
              <a:t>Diffiniad 1af o fyd-eang</a:t>
            </a:r>
            <a:r>
              <a:rPr lang="cy-GB" dirty="0">
                <a:solidFill>
                  <a:prstClr val="black"/>
                </a:solidFill>
              </a:rPr>
              <a:t>: yn cwmpasu pawb, hollgynhwysol</a:t>
            </a:r>
          </a:p>
          <a:p>
            <a:r>
              <a:rPr lang="cy-GB" b="1" dirty="0">
                <a:solidFill>
                  <a:prstClr val="black"/>
                </a:solidFill>
              </a:rPr>
              <a:t>2il ddiffiniad o fyd-eang</a:t>
            </a:r>
            <a:r>
              <a:rPr lang="cy-GB" dirty="0">
                <a:solidFill>
                  <a:prstClr val="black"/>
                </a:solidFill>
              </a:rPr>
              <a:t>: yn ymwneud â'r byd i gyd; byd-eang</a:t>
            </a:r>
            <a:r>
              <a:rPr lang="en-GB" dirty="0"/>
              <a:t>.</a:t>
            </a:r>
            <a:endParaRPr lang="en-US" dirty="0"/>
          </a:p>
          <a:p>
            <a:endParaRPr lang="en-US" dirty="0"/>
          </a:p>
        </p:txBody>
      </p:sp>
      <p:sp>
        <p:nvSpPr>
          <p:cNvPr id="3" name="Title 2"/>
          <p:cNvSpPr>
            <a:spLocks noGrp="1"/>
          </p:cNvSpPr>
          <p:nvPr>
            <p:ph type="title"/>
          </p:nvPr>
        </p:nvSpPr>
        <p:spPr/>
        <p:txBody>
          <a:bodyPr/>
          <a:lstStyle/>
          <a:p>
            <a:r>
              <a:rPr lang="cy-GB" dirty="0"/>
              <a:t>Archwilio'r teitl- </a:t>
            </a:r>
          </a:p>
        </p:txBody>
      </p:sp>
      <p:sp>
        <p:nvSpPr>
          <p:cNvPr id="4" name="Footer Placeholder 3"/>
          <p:cNvSpPr>
            <a:spLocks noGrp="1"/>
          </p:cNvSpPr>
          <p:nvPr>
            <p:ph type="ftr" sz="quarter" idx="11"/>
          </p:nvPr>
        </p:nvSpPr>
        <p:spPr/>
        <p:txBody>
          <a:bodyPr/>
          <a:lstStyle/>
          <a:p>
            <a:endParaRPr lang="en-US" dirty="0">
              <a:solidFill>
                <a:prstClr val="black"/>
              </a:solidFill>
              <a:latin typeface="Century Gothic" panose="020B0502020202020204"/>
            </a:endParaRP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3</a:t>
            </a:fld>
            <a:endParaRPr lang="en-US">
              <a:solidFill>
                <a:prstClr val="black"/>
              </a:solidFill>
              <a:latin typeface="Century Gothic" panose="020B0502020202020204"/>
            </a:endParaRPr>
          </a:p>
        </p:txBody>
      </p:sp>
      <p:sp>
        <p:nvSpPr>
          <p:cNvPr id="6" name="Rectangle 5"/>
          <p:cNvSpPr/>
          <p:nvPr/>
        </p:nvSpPr>
        <p:spPr>
          <a:xfrm>
            <a:off x="479376" y="2420888"/>
            <a:ext cx="11233248" cy="2520280"/>
          </a:xfrm>
          <a:prstGeom prst="rect">
            <a:avLst/>
          </a:prstGeom>
          <a:ln w="57150"/>
        </p:spPr>
        <p:style>
          <a:lnRef idx="1">
            <a:schemeClr val="accent1"/>
          </a:lnRef>
          <a:fillRef idx="2">
            <a:schemeClr val="accent1"/>
          </a:fillRef>
          <a:effectRef idx="1">
            <a:schemeClr val="accent1"/>
          </a:effectRef>
          <a:fontRef idx="minor">
            <a:schemeClr val="dk1"/>
          </a:fontRef>
        </p:style>
        <p:txBody>
          <a:bodyPr rtlCol="0" anchor="ctr"/>
          <a:lstStyle/>
          <a:p>
            <a:r>
              <a:rPr lang="en-GB" sz="2400" b="1" dirty="0">
                <a:solidFill>
                  <a:prstClr val="black"/>
                </a:solidFill>
                <a:latin typeface="Century Gothic" panose="020B0502020202020204"/>
              </a:rPr>
              <a:t>‘A global perspective is the capacity and predisposition for a person to think with complexity taking into account multiple perspectives, to form a unique sense of self that is value based and authentic, and to relate to others with respect and openness especially with those who are not like her…. [with a] sense of people, nation, and world beyond themselves’ </a:t>
            </a:r>
            <a:r>
              <a:rPr lang="en-GB" sz="2400" dirty="0">
                <a:solidFill>
                  <a:prstClr val="black"/>
                </a:solidFill>
                <a:latin typeface="Century Gothic" panose="020B0502020202020204"/>
              </a:rPr>
              <a:t>(Finn, McNamara, 2011: p. 259).</a:t>
            </a:r>
          </a:p>
          <a:p>
            <a:pPr algn="ctr"/>
            <a:r>
              <a:rPr lang="en-GB" sz="2400" b="1" dirty="0">
                <a:solidFill>
                  <a:prstClr val="black"/>
                </a:solidFill>
                <a:latin typeface="Century Gothic" panose="020B0502020202020204"/>
              </a:rPr>
              <a:t> </a:t>
            </a:r>
          </a:p>
        </p:txBody>
      </p:sp>
    </p:spTree>
    <p:extLst>
      <p:ext uri="{BB962C8B-B14F-4D97-AF65-F5344CB8AC3E}">
        <p14:creationId xmlns:p14="http://schemas.microsoft.com/office/powerpoint/2010/main" val="128449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endParaRPr lang="en-GB" dirty="0"/>
          </a:p>
          <a:p>
            <a:endParaRPr lang="en-GB" dirty="0"/>
          </a:p>
          <a:p>
            <a:r>
              <a:rPr lang="cy-GB" dirty="0"/>
              <a:t>Archwilio a dadansoddi agweddau ar yr heriau byd-eang gerbron mynediad i addysg i bawb, yn enwedig yn y byd sy'n datblygu a rôl llywodraethau a sefydliadau rhyngwladol wrth geisio goresgyn y rhain.</a:t>
            </a:r>
          </a:p>
          <a:p>
            <a:r>
              <a:rPr lang="cy-GB" dirty="0"/>
              <a:t>Datblygu gwybodaeth a dealltwriaeth o agweddau allweddol ar gynaliadwyedd byd-eang.</a:t>
            </a:r>
          </a:p>
          <a:p>
            <a:endParaRPr lang="en-GB" dirty="0"/>
          </a:p>
        </p:txBody>
      </p:sp>
      <p:sp>
        <p:nvSpPr>
          <p:cNvPr id="3" name="Title 2"/>
          <p:cNvSpPr>
            <a:spLocks noGrp="1"/>
          </p:cNvSpPr>
          <p:nvPr>
            <p:ph type="title"/>
          </p:nvPr>
        </p:nvSpPr>
        <p:spPr/>
        <p:txBody>
          <a:bodyPr/>
          <a:lstStyle/>
          <a:p>
            <a:r>
              <a:rPr lang="cy-GB" dirty="0"/>
              <a:t>Nodau'r Modwl</a:t>
            </a:r>
          </a:p>
        </p:txBody>
      </p:sp>
    </p:spTree>
    <p:extLst>
      <p:ext uri="{BB962C8B-B14F-4D97-AF65-F5344CB8AC3E}">
        <p14:creationId xmlns:p14="http://schemas.microsoft.com/office/powerpoint/2010/main" val="696002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cy-GB" dirty="0"/>
              <a:t>Ar ôl cwblhau'r modwl hwn yn llwyddiannus, dylai'r myfyriwr allu dangos y gallu i:</a:t>
            </a:r>
          </a:p>
          <a:p>
            <a:r>
              <a:rPr lang="cy-GB" dirty="0"/>
              <a:t>Nodi a dangos dealltwriaeth feirniadol o’r rhwystrau gerbron addysg fyd-eang a rôl llywodraethau a sefydliadau rhyngwladol wrth geisio goresgyn y rhain.</a:t>
            </a:r>
          </a:p>
          <a:p>
            <a:r>
              <a:rPr lang="cy-GB" dirty="0"/>
              <a:t>Dangos gwerthfawrogiad beirniadol o werth cymuned addysg fyd-eang gynaliadwy.</a:t>
            </a:r>
          </a:p>
          <a:p>
            <a:r>
              <a:rPr lang="cy-GB" dirty="0"/>
              <a:t>Trefnu eu gwybodaeth a'u dysgu drwy ddefnyddio ystod o adnoddau gwybodaeth a chyflwyno eu gwaith ar lefel briodol.</a:t>
            </a:r>
          </a:p>
          <a:p>
            <a:endParaRPr lang="en-GB" dirty="0"/>
          </a:p>
        </p:txBody>
      </p:sp>
      <p:sp>
        <p:nvSpPr>
          <p:cNvPr id="3" name="Title 2"/>
          <p:cNvSpPr>
            <a:spLocks noGrp="1"/>
          </p:cNvSpPr>
          <p:nvPr>
            <p:ph type="title"/>
          </p:nvPr>
        </p:nvSpPr>
        <p:spPr/>
        <p:txBody>
          <a:bodyPr/>
          <a:lstStyle/>
          <a:p>
            <a:r>
              <a:rPr lang="en-GB" dirty="0"/>
              <a:t>DEILLIANNAU DYSGU</a:t>
            </a:r>
            <a:br>
              <a:rPr lang="en-GB" dirty="0"/>
            </a:br>
            <a:endParaRPr lang="en-GB" dirty="0"/>
          </a:p>
        </p:txBody>
      </p:sp>
    </p:spTree>
    <p:extLst>
      <p:ext uri="{BB962C8B-B14F-4D97-AF65-F5344CB8AC3E}">
        <p14:creationId xmlns:p14="http://schemas.microsoft.com/office/powerpoint/2010/main" val="1056788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90E741-8060-4E9F-BCE6-3731EF85B525}"/>
              </a:ext>
            </a:extLst>
          </p:cNvPr>
          <p:cNvSpPr>
            <a:spLocks noGrp="1"/>
          </p:cNvSpPr>
          <p:nvPr>
            <p:ph idx="1"/>
          </p:nvPr>
        </p:nvSpPr>
        <p:spPr/>
        <p:txBody>
          <a:bodyPr/>
          <a:lstStyle/>
          <a:p>
            <a:r>
              <a:rPr lang="en-GB" dirty="0"/>
              <a:t>Samuel</a:t>
            </a:r>
            <a:endParaRPr lang="en-US" dirty="0"/>
          </a:p>
        </p:txBody>
      </p:sp>
      <p:sp>
        <p:nvSpPr>
          <p:cNvPr id="3" name="Title 2">
            <a:extLst>
              <a:ext uri="{FF2B5EF4-FFF2-40B4-BE49-F238E27FC236}">
                <a16:creationId xmlns:a16="http://schemas.microsoft.com/office/drawing/2014/main" id="{21276996-53D9-4A0D-AD63-57BC4AF94D19}"/>
              </a:ext>
            </a:extLst>
          </p:cNvPr>
          <p:cNvSpPr>
            <a:spLocks noGrp="1"/>
          </p:cNvSpPr>
          <p:nvPr>
            <p:ph type="title"/>
          </p:nvPr>
        </p:nvSpPr>
        <p:spPr/>
        <p:txBody>
          <a:bodyPr/>
          <a:lstStyle/>
          <a:p>
            <a:r>
              <a:rPr lang="cy-GB" dirty="0"/>
              <a:t>Ar y ffordd i'r ysgol</a:t>
            </a:r>
          </a:p>
        </p:txBody>
      </p:sp>
      <p:sp>
        <p:nvSpPr>
          <p:cNvPr id="4" name="Action Button: Video 3">
            <a:hlinkClick r:id="rId2" highlightClick="1"/>
            <a:extLst>
              <a:ext uri="{FF2B5EF4-FFF2-40B4-BE49-F238E27FC236}">
                <a16:creationId xmlns:a16="http://schemas.microsoft.com/office/drawing/2014/main" id="{F77D5EF2-4070-45F3-BAC1-5AA4C38D663B}"/>
              </a:ext>
            </a:extLst>
          </p:cNvPr>
          <p:cNvSpPr/>
          <p:nvPr/>
        </p:nvSpPr>
        <p:spPr>
          <a:xfrm>
            <a:off x="2225615" y="2990491"/>
            <a:ext cx="2392393" cy="1524000"/>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Tree>
    <p:extLst>
      <p:ext uri="{BB962C8B-B14F-4D97-AF65-F5344CB8AC3E}">
        <p14:creationId xmlns:p14="http://schemas.microsoft.com/office/powerpoint/2010/main" val="1435635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3352" y="1340768"/>
            <a:ext cx="11665296" cy="5688632"/>
          </a:xfrm>
        </p:spPr>
        <p:txBody>
          <a:bodyPr>
            <a:normAutofit/>
          </a:bodyPr>
          <a:lstStyle/>
          <a:p>
            <a:endParaRPr lang="en-GB" dirty="0"/>
          </a:p>
          <a:p>
            <a:r>
              <a:rPr lang="cy-GB" dirty="0"/>
              <a:t>Dadansoddiad beirniadol o resymeg ac effaith cyfarwyddebau rhyngwladol megis Hawliau Dynol; Confensiwn y Cenhedloedd Unedig ar Hawliau'r Plentyn (CCUHP); Siarter Affrica ar Hawliau a Lles y Plentyn(ACRWC).</a:t>
            </a:r>
          </a:p>
          <a:p>
            <a:r>
              <a:rPr lang="cy-GB" dirty="0"/>
              <a:t>Gwerthusiad beirniadol o effaith Nodau Datblygu'r Mileniwm (MDG); Nodau Datblygu Cynaliadwy (SDG); Addysg i Bawb(EFA).</a:t>
            </a:r>
          </a:p>
          <a:p>
            <a:r>
              <a:rPr lang="cy-GB" dirty="0"/>
              <a:t>Trafodaeth feirniadol o wahanol fodelau elusennol</a:t>
            </a:r>
          </a:p>
        </p:txBody>
      </p:sp>
      <p:sp>
        <p:nvSpPr>
          <p:cNvPr id="3" name="Title 2"/>
          <p:cNvSpPr>
            <a:spLocks noGrp="1"/>
          </p:cNvSpPr>
          <p:nvPr>
            <p:ph type="title"/>
          </p:nvPr>
        </p:nvSpPr>
        <p:spPr>
          <a:xfrm>
            <a:off x="1219202" y="274638"/>
            <a:ext cx="9753600" cy="778098"/>
          </a:xfrm>
        </p:spPr>
        <p:txBody>
          <a:bodyPr/>
          <a:lstStyle/>
          <a:p>
            <a:r>
              <a:rPr lang="cy-GB" dirty="0"/>
              <a:t>Cynnwys y Modwl</a:t>
            </a:r>
          </a:p>
        </p:txBody>
      </p:sp>
      <p:pic>
        <p:nvPicPr>
          <p:cNvPr id="4" name="Picture 3"/>
          <p:cNvPicPr>
            <a:picLocks noChangeAspect="1"/>
          </p:cNvPicPr>
          <p:nvPr/>
        </p:nvPicPr>
        <p:blipFill>
          <a:blip r:embed="rId2"/>
          <a:stretch>
            <a:fillRect/>
          </a:stretch>
        </p:blipFill>
        <p:spPr>
          <a:xfrm>
            <a:off x="314627" y="4725144"/>
            <a:ext cx="2569468" cy="1901406"/>
          </a:xfrm>
          <a:prstGeom prst="rect">
            <a:avLst/>
          </a:prstGeom>
        </p:spPr>
      </p:pic>
      <p:pic>
        <p:nvPicPr>
          <p:cNvPr id="5" name="Picture 4"/>
          <p:cNvPicPr>
            <a:picLocks noChangeAspect="1"/>
          </p:cNvPicPr>
          <p:nvPr/>
        </p:nvPicPr>
        <p:blipFill>
          <a:blip r:embed="rId3"/>
          <a:stretch>
            <a:fillRect/>
          </a:stretch>
        </p:blipFill>
        <p:spPr>
          <a:xfrm>
            <a:off x="7899604" y="4690811"/>
            <a:ext cx="3842737" cy="1758359"/>
          </a:xfrm>
          <a:prstGeom prst="rect">
            <a:avLst/>
          </a:prstGeom>
        </p:spPr>
      </p:pic>
      <p:pic>
        <p:nvPicPr>
          <p:cNvPr id="6" name="Picture 5"/>
          <p:cNvPicPr>
            <a:picLocks noChangeAspect="1"/>
          </p:cNvPicPr>
          <p:nvPr/>
        </p:nvPicPr>
        <p:blipFill>
          <a:blip r:embed="rId4"/>
          <a:stretch>
            <a:fillRect/>
          </a:stretch>
        </p:blipFill>
        <p:spPr>
          <a:xfrm>
            <a:off x="3209031" y="4731088"/>
            <a:ext cx="2116802" cy="1902442"/>
          </a:xfrm>
          <a:prstGeom prst="rect">
            <a:avLst/>
          </a:prstGeom>
        </p:spPr>
      </p:pic>
      <p:pic>
        <p:nvPicPr>
          <p:cNvPr id="7" name="Picture 6"/>
          <p:cNvPicPr>
            <a:picLocks noChangeAspect="1"/>
          </p:cNvPicPr>
          <p:nvPr/>
        </p:nvPicPr>
        <p:blipFill>
          <a:blip r:embed="rId5"/>
          <a:stretch>
            <a:fillRect/>
          </a:stretch>
        </p:blipFill>
        <p:spPr>
          <a:xfrm>
            <a:off x="5717368" y="4725145"/>
            <a:ext cx="1790700" cy="1724025"/>
          </a:xfrm>
          <a:prstGeom prst="rect">
            <a:avLst/>
          </a:prstGeom>
        </p:spPr>
      </p:pic>
      <p:pic>
        <p:nvPicPr>
          <p:cNvPr id="8" name="Picture 7"/>
          <p:cNvPicPr>
            <a:picLocks noChangeAspect="1"/>
          </p:cNvPicPr>
          <p:nvPr/>
        </p:nvPicPr>
        <p:blipFill>
          <a:blip r:embed="rId6"/>
          <a:stretch>
            <a:fillRect/>
          </a:stretch>
        </p:blipFill>
        <p:spPr>
          <a:xfrm>
            <a:off x="9408369" y="189915"/>
            <a:ext cx="2082887" cy="1710400"/>
          </a:xfrm>
          <a:prstGeom prst="rect">
            <a:avLst/>
          </a:prstGeom>
        </p:spPr>
      </p:pic>
      <p:pic>
        <p:nvPicPr>
          <p:cNvPr id="9" name="Picture 8"/>
          <p:cNvPicPr>
            <a:picLocks noChangeAspect="1"/>
          </p:cNvPicPr>
          <p:nvPr/>
        </p:nvPicPr>
        <p:blipFill>
          <a:blip r:embed="rId7"/>
          <a:stretch>
            <a:fillRect/>
          </a:stretch>
        </p:blipFill>
        <p:spPr>
          <a:xfrm>
            <a:off x="6835866" y="168975"/>
            <a:ext cx="1712013" cy="1712013"/>
          </a:xfrm>
          <a:prstGeom prst="rect">
            <a:avLst/>
          </a:prstGeom>
        </p:spPr>
      </p:pic>
    </p:spTree>
    <p:extLst>
      <p:ext uri="{BB962C8B-B14F-4D97-AF65-F5344CB8AC3E}">
        <p14:creationId xmlns:p14="http://schemas.microsoft.com/office/powerpoint/2010/main" val="4187688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337" y="1340768"/>
            <a:ext cx="11953327" cy="4831432"/>
          </a:xfrm>
        </p:spPr>
        <p:txBody>
          <a:bodyPr>
            <a:normAutofit/>
          </a:bodyPr>
          <a:lstStyle/>
          <a:p>
            <a:r>
              <a:rPr lang="cy-GB" dirty="0"/>
              <a:t>Mynd i’r afael â’r ddadl ryngwladol ynghylch ffurfiau priodol ar gymorth</a:t>
            </a:r>
          </a:p>
          <a:p>
            <a:r>
              <a:rPr lang="cy-GB" dirty="0"/>
              <a:t>Ystyried Addysg ar gyfer Cynaliadwyedd.</a:t>
            </a:r>
          </a:p>
          <a:p>
            <a:r>
              <a:rPr lang="cy-GB" dirty="0"/>
              <a:t>Adfyfyrio ar broblemau rhywedd byd-eang; gwahaniaethu ar sail rhywedd, plentyndod, gyda ffocws ar Affrica: gwerth plentyn; llafur plant; milwyr sy'n blant; priodferched sy’n blant; masnachu/caethwasiaeth; pobl ar y cyrion e.e. y plentyn anabl</a:t>
            </a:r>
          </a:p>
          <a:p>
            <a:endParaRPr lang="en-GB" dirty="0"/>
          </a:p>
          <a:p>
            <a:endParaRPr lang="en-GB" dirty="0"/>
          </a:p>
        </p:txBody>
      </p:sp>
      <p:sp>
        <p:nvSpPr>
          <p:cNvPr id="3" name="Title 2"/>
          <p:cNvSpPr>
            <a:spLocks noGrp="1"/>
          </p:cNvSpPr>
          <p:nvPr>
            <p:ph type="title"/>
          </p:nvPr>
        </p:nvSpPr>
        <p:spPr>
          <a:xfrm>
            <a:off x="1219202" y="274638"/>
            <a:ext cx="9753600" cy="922114"/>
          </a:xfrm>
        </p:spPr>
        <p:txBody>
          <a:bodyPr/>
          <a:lstStyle/>
          <a:p>
            <a:r>
              <a:rPr lang="cy-GB" dirty="0"/>
              <a:t>Cynnwys y Modwl</a:t>
            </a:r>
          </a:p>
        </p:txBody>
      </p:sp>
      <p:pic>
        <p:nvPicPr>
          <p:cNvPr id="4" name="Picture 3"/>
          <p:cNvPicPr>
            <a:picLocks noChangeAspect="1"/>
          </p:cNvPicPr>
          <p:nvPr/>
        </p:nvPicPr>
        <p:blipFill>
          <a:blip r:embed="rId2"/>
          <a:stretch>
            <a:fillRect/>
          </a:stretch>
        </p:blipFill>
        <p:spPr>
          <a:xfrm>
            <a:off x="6599260" y="3910533"/>
            <a:ext cx="2619375" cy="1743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3"/>
          <a:stretch>
            <a:fillRect/>
          </a:stretch>
        </p:blipFill>
        <p:spPr>
          <a:xfrm>
            <a:off x="172533" y="3801350"/>
            <a:ext cx="2797104" cy="2095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4"/>
          <a:stretch>
            <a:fillRect/>
          </a:stretch>
        </p:blipFill>
        <p:spPr>
          <a:xfrm>
            <a:off x="3209002" y="3910532"/>
            <a:ext cx="3102496" cy="17451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p:cNvPicPr>
            <a:picLocks noChangeAspect="1"/>
          </p:cNvPicPr>
          <p:nvPr/>
        </p:nvPicPr>
        <p:blipFill>
          <a:blip r:embed="rId5"/>
          <a:stretch>
            <a:fillRect/>
          </a:stretch>
        </p:blipFill>
        <p:spPr>
          <a:xfrm>
            <a:off x="9491127" y="3756485"/>
            <a:ext cx="2412845" cy="22194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2E7BD656-1CE4-43D0-A4AC-8C04AA2A7B1A}"/>
              </a:ext>
            </a:extLst>
          </p:cNvPr>
          <p:cNvSpPr txBox="1"/>
          <p:nvPr/>
        </p:nvSpPr>
        <p:spPr>
          <a:xfrm>
            <a:off x="1392723" y="7004649"/>
            <a:ext cx="8413630" cy="1089529"/>
          </a:xfrm>
          <a:prstGeom prst="rect">
            <a:avLst/>
          </a:prstGeom>
          <a:noFill/>
          <a:ln>
            <a:solidFill>
              <a:schemeClr val="bg2"/>
            </a:solidFill>
          </a:ln>
        </p:spPr>
        <p:txBody>
          <a:bodyPr wrap="square" rtlCol="0">
            <a:spAutoFit/>
          </a:bodyPr>
          <a:lstStyle/>
          <a:p>
            <a:pPr>
              <a:lnSpc>
                <a:spcPct val="90000"/>
              </a:lnSpc>
            </a:pPr>
            <a:r>
              <a:rPr lang="en-GB" sz="2400" b="1" dirty="0" err="1"/>
              <a:t>Cyngor</a:t>
            </a:r>
            <a:r>
              <a:rPr lang="en-GB" sz="2400" b="1" dirty="0"/>
              <a:t> </a:t>
            </a:r>
            <a:r>
              <a:rPr lang="en-GB" sz="2400" b="1" dirty="0" err="1"/>
              <a:t>Aseiniad</a:t>
            </a:r>
            <a:r>
              <a:rPr lang="en-GB" sz="2400" b="1" dirty="0"/>
              <a:t>: </a:t>
            </a:r>
            <a:r>
              <a:rPr lang="en-GB" sz="2400" b="1" dirty="0" err="1"/>
              <a:t>Darllenwch</a:t>
            </a:r>
            <a:r>
              <a:rPr lang="en-GB" sz="2400" b="1" dirty="0"/>
              <a:t> </a:t>
            </a:r>
            <a:r>
              <a:rPr lang="en-GB" sz="2400" b="1" dirty="0" err="1"/>
              <a:t>hwn</a:t>
            </a:r>
            <a:r>
              <a:rPr lang="en-GB" sz="2400" dirty="0"/>
              <a:t>: https://reliefweb.int/report/world/20-reasons-why-2020-there-are-still-260m-children-out-school</a:t>
            </a:r>
            <a:endParaRPr lang="en-US" sz="2400" dirty="0" err="1"/>
          </a:p>
        </p:txBody>
      </p:sp>
    </p:spTree>
    <p:extLst>
      <p:ext uri="{BB962C8B-B14F-4D97-AF65-F5344CB8AC3E}">
        <p14:creationId xmlns:p14="http://schemas.microsoft.com/office/powerpoint/2010/main" val="974186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D1AE8E-7D96-444D-8843-63F78BAD0347}"/>
              </a:ext>
            </a:extLst>
          </p:cNvPr>
          <p:cNvSpPr>
            <a:spLocks noGrp="1"/>
          </p:cNvSpPr>
          <p:nvPr>
            <p:ph idx="1"/>
          </p:nvPr>
        </p:nvSpPr>
        <p:spPr/>
        <p:txBody>
          <a:bodyPr>
            <a:normAutofit lnSpcReduction="10000"/>
          </a:bodyPr>
          <a:lstStyle/>
          <a:p>
            <a:pPr algn="just" fontAlgn="base" hangingPunct="0">
              <a:lnSpc>
                <a:spcPct val="150000"/>
              </a:lnSpc>
              <a:tabLst>
                <a:tab pos="457200" algn="l"/>
                <a:tab pos="914400" algn="l"/>
                <a:tab pos="1371600" algn="l"/>
                <a:tab pos="1828800" algn="l"/>
              </a:tabLst>
            </a:pPr>
            <a:r>
              <a:rPr lang="cy-GB" sz="1800" b="1" dirty="0">
                <a:latin typeface="Arial" panose="020B0604020202020204" pitchFamily="34" charset="0"/>
                <a:ea typeface="Calibri" panose="020F0502020204030204" pitchFamily="34" charset="0"/>
                <a:cs typeface="Times New Roman" panose="02020603050405020304" pitchFamily="18" charset="0"/>
              </a:rPr>
              <a:t>Elfen Asesu </a:t>
            </a:r>
            <a:r>
              <a:rPr lang="cy-GB" sz="1800" b="1" dirty="0">
                <a:effectLst/>
                <a:latin typeface="Arial" panose="020B0604020202020204" pitchFamily="34" charset="0"/>
                <a:ea typeface="Calibri" panose="020F0502020204030204" pitchFamily="34" charset="0"/>
                <a:cs typeface="Times New Roman" panose="02020603050405020304" pitchFamily="18" charset="0"/>
              </a:rPr>
              <a:t>1 - 75% </a:t>
            </a:r>
            <a:r>
              <a:rPr lang="cy-GB" sz="1800" dirty="0">
                <a:latin typeface="Arial" panose="020B0604020202020204" pitchFamily="34" charset="0"/>
                <a:ea typeface="Calibri" panose="020F0502020204030204" pitchFamily="34" charset="0"/>
                <a:cs typeface="Times New Roman" panose="02020603050405020304" pitchFamily="18" charset="0"/>
              </a:rPr>
              <a:t>Traethawd </a:t>
            </a:r>
            <a:r>
              <a:rPr lang="cy-GB" sz="1800" dirty="0">
                <a:effectLst/>
                <a:latin typeface="Arial" panose="020B0604020202020204" pitchFamily="34" charset="0"/>
                <a:ea typeface="Calibri" panose="020F0502020204030204" pitchFamily="34" charset="0"/>
                <a:cs typeface="Times New Roman" panose="02020603050405020304" pitchFamily="18" charset="0"/>
              </a:rPr>
              <a:t>(3000 o eiriau)</a:t>
            </a:r>
            <a:endParaRPr lang="cy-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hangingPunct="0">
              <a:lnSpc>
                <a:spcPct val="150000"/>
              </a:lnSpc>
              <a:tabLst>
                <a:tab pos="457200" algn="l"/>
                <a:tab pos="914400" algn="l"/>
                <a:tab pos="1371600" algn="l"/>
                <a:tab pos="1828800" algn="l"/>
              </a:tabLst>
            </a:pPr>
            <a:r>
              <a:rPr lang="cy-GB" sz="1800" dirty="0">
                <a:latin typeface="Arial" panose="020B0604020202020204" pitchFamily="34" charset="0"/>
                <a:ea typeface="Calibri" panose="020F0502020204030204" pitchFamily="34" charset="0"/>
                <a:cs typeface="Times New Roman" panose="02020603050405020304" pitchFamily="18" charset="0"/>
              </a:rPr>
              <a:t>Dewiswch un wlad yn y byd mwyafrifol (gwlad incwm isel neu ganolig) ac archwilio'n feirniadol y rhwystrau rhag cael mynediad i addysg gyson o ansawdd da i blant a phobl ifanc yn eich gwlad ddewisol. Cyfeiriwch at bolisïau ac adroddiadau cenedlaethol, rhanbarthol a rhyngwladol; a chymhwyso theori drwyddi draw</a:t>
            </a:r>
            <a:r>
              <a:rPr lang="cy-GB" sz="1800" dirty="0">
                <a:effectLst/>
                <a:latin typeface="Arial" panose="020B0604020202020204" pitchFamily="34" charset="0"/>
                <a:ea typeface="Calibri" panose="020F0502020204030204" pitchFamily="34" charset="0"/>
                <a:cs typeface="Times New Roman" panose="02020603050405020304" pitchFamily="18" charset="0"/>
              </a:rPr>
              <a:t>.</a:t>
            </a:r>
            <a:endParaRPr lang="cy-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cy-GB" sz="1800" b="1" dirty="0">
                <a:latin typeface="Arial" panose="020B0604020202020204" pitchFamily="34" charset="0"/>
                <a:ea typeface="Calibri" panose="020F0502020204030204" pitchFamily="34" charset="0"/>
                <a:cs typeface="Times New Roman" panose="02020603050405020304" pitchFamily="18" charset="0"/>
              </a:rPr>
              <a:t>Elfen Asesu 2 - 25% </a:t>
            </a:r>
            <a:r>
              <a:rPr lang="cy-GB" sz="1800" dirty="0">
                <a:latin typeface="Arial" panose="020B0604020202020204" pitchFamily="34" charset="0"/>
                <a:ea typeface="Calibri" panose="020F0502020204030204" pitchFamily="34" charset="0"/>
                <a:cs typeface="Times New Roman" panose="02020603050405020304" pitchFamily="18" charset="0"/>
              </a:rPr>
              <a:t>Cyflwyniad Grŵp Fideo: 5 munud y pen (uchafswm o 4 fesul grŵp</a:t>
            </a:r>
            <a:r>
              <a:rPr lang="cy-GB" sz="1800" dirty="0">
                <a:effectLst/>
                <a:latin typeface="Arial" panose="020B0604020202020204" pitchFamily="34" charset="0"/>
                <a:ea typeface="Calibri" panose="020F0502020204030204" pitchFamily="34" charset="0"/>
                <a:cs typeface="Times New Roman" panose="02020603050405020304" pitchFamily="18" charset="0"/>
              </a:rPr>
              <a:t>)</a:t>
            </a:r>
            <a:endParaRPr lang="cy-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cy-GB" sz="1800" dirty="0">
                <a:latin typeface="Arial" panose="020B0604020202020204" pitchFamily="34" charset="0"/>
                <a:ea typeface="Calibri" panose="020F0502020204030204" pitchFamily="34" charset="0"/>
                <a:cs typeface="Times New Roman" panose="02020603050405020304" pitchFamily="18" charset="0"/>
              </a:rPr>
              <a:t>Archwiliwch yn feirniadol sut y gall datblygiadau polisi diweddar yng Nghymru a rhyngwladol gefnogi Addysg ar gyfer Datblygu Cynaliadwy a Dinasyddiaeth Fyd-eang. Gwerthuswch enghreifftiau o ADCDF mewn ysgolion yn feirniadol</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2F6E7550-0588-41B9-8BC6-1187186EDAD8}"/>
              </a:ext>
            </a:extLst>
          </p:cNvPr>
          <p:cNvSpPr>
            <a:spLocks noGrp="1"/>
          </p:cNvSpPr>
          <p:nvPr>
            <p:ph type="title"/>
          </p:nvPr>
        </p:nvSpPr>
        <p:spPr/>
        <p:txBody>
          <a:bodyPr/>
          <a:lstStyle/>
          <a:p>
            <a:r>
              <a:rPr lang="cy-GB" dirty="0"/>
              <a:t>Asesiadau: Cyflwyno: 03.03.2024</a:t>
            </a:r>
          </a:p>
        </p:txBody>
      </p:sp>
    </p:spTree>
    <p:extLst>
      <p:ext uri="{BB962C8B-B14F-4D97-AF65-F5344CB8AC3E}">
        <p14:creationId xmlns:p14="http://schemas.microsoft.com/office/powerpoint/2010/main" val="7229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4402D02-0992-4394-AC74-14FC63098F0B}"/>
              </a:ext>
            </a:extLst>
          </p:cNvPr>
          <p:cNvSpPr>
            <a:spLocks noGrp="1"/>
          </p:cNvSpPr>
          <p:nvPr>
            <p:ph idx="1"/>
          </p:nvPr>
        </p:nvSpPr>
        <p:spPr>
          <a:xfrm>
            <a:off x="390833" y="1238865"/>
            <a:ext cx="11724968" cy="4933335"/>
          </a:xfrm>
        </p:spPr>
        <p:txBody>
          <a:bodyPr/>
          <a:lstStyle/>
          <a:p>
            <a:r>
              <a:rPr lang="cy-GB" sz="2000" dirty="0">
                <a:latin typeface="Calibri" panose="020F0502020204030204" pitchFamily="34" charset="0"/>
                <a:ea typeface="Calibri" panose="020F0502020204030204" pitchFamily="34" charset="0"/>
                <a:cs typeface="Times New Roman" panose="02020603050405020304" pitchFamily="18" charset="0"/>
              </a:rPr>
              <a:t>Mae gwaith grŵp yn anodd iawn, fodd bynnag, pan fyddwn yn y gweithle, byddwn yn dod ar draws gwaith tîm gryn dipyn. Gwaith tîm yw sylfaen unrhyw weithle</a:t>
            </a:r>
            <a:r>
              <a:rPr lang="cy-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cy-GB" sz="2000" dirty="0">
                <a:latin typeface="Calibri" panose="020F0502020204030204" pitchFamily="34" charset="0"/>
                <a:ea typeface="Calibri" panose="020F0502020204030204" pitchFamily="34" charset="0"/>
                <a:cs typeface="Times New Roman" panose="02020603050405020304" pitchFamily="18" charset="0"/>
              </a:rPr>
              <a:t>Mewn unrhyw sefyllfa tîm, efallai y bydd pobl nad ydynt yn ymwneud, nad yw’n ymddangos eu bod yn tynnu eu pwysau, ac sydd weithiau heb gyfrannu. Mae'n ymddangos bod rhai pobl yn gweithio yn y funud olaf yn unig, ac mae </a:t>
            </a:r>
            <a:r>
              <a:rPr lang="cy-GB" sz="2000" dirty="0" err="1">
                <a:latin typeface="Calibri" panose="020F0502020204030204" pitchFamily="34" charset="0"/>
                <a:ea typeface="Calibri" panose="020F0502020204030204" pitchFamily="34" charset="0"/>
                <a:cs typeface="Times New Roman" panose="02020603050405020304" pitchFamily="18" charset="0"/>
              </a:rPr>
              <a:t>rhai'n</a:t>
            </a:r>
            <a:r>
              <a:rPr lang="cy-GB" sz="2000" dirty="0">
                <a:latin typeface="Calibri" panose="020F0502020204030204" pitchFamily="34" charset="0"/>
                <a:ea typeface="Calibri" panose="020F0502020204030204" pitchFamily="34" charset="0"/>
                <a:cs typeface="Times New Roman" panose="02020603050405020304" pitchFamily="18" charset="0"/>
              </a:rPr>
              <a:t> hoffi bod yn drefnus ac ymwneud o'r dechrau. Nid yw bob amser yn ymddangos yn deg. Gall fod yn rhwystredig, ond mae'r cyfan yn rhan o'r dysgu</a:t>
            </a:r>
            <a:r>
              <a:rPr lang="cy-GB" sz="2000" dirty="0">
                <a:effectLst/>
                <a:latin typeface="Calibri" panose="020F0502020204030204" pitchFamily="34" charset="0"/>
                <a:ea typeface="Calibri" panose="020F0502020204030204" pitchFamily="34" charset="0"/>
                <a:cs typeface="Times New Roman" panose="02020603050405020304" pitchFamily="18" charset="0"/>
              </a:rPr>
              <a:t>. </a:t>
            </a:r>
          </a:p>
          <a:p>
            <a:r>
              <a:rPr lang="cy-GB" sz="2000" dirty="0">
                <a:latin typeface="Calibri" panose="020F0502020204030204" pitchFamily="34" charset="0"/>
                <a:ea typeface="Calibri" panose="020F0502020204030204" pitchFamily="34" charset="0"/>
                <a:cs typeface="Times New Roman" panose="02020603050405020304" pitchFamily="18" charset="0"/>
              </a:rPr>
              <a:t>Cofiwch: bydd pob aelod o'r grŵp yn cael ei asesu ar ei gyfraniad personol i'r prosiect</a:t>
            </a:r>
            <a:r>
              <a:rPr lang="cy-GB" sz="2000" dirty="0">
                <a:effectLst/>
                <a:latin typeface="Calibri" panose="020F0502020204030204" pitchFamily="34" charset="0"/>
                <a:ea typeface="Calibri" panose="020F0502020204030204" pitchFamily="34" charset="0"/>
                <a:cs typeface="Times New Roman" panose="02020603050405020304" pitchFamily="18" charset="0"/>
              </a:rPr>
              <a:t>.</a:t>
            </a:r>
          </a:p>
          <a:p>
            <a:r>
              <a:rPr lang="cy-GB" sz="2000" dirty="0">
                <a:latin typeface="Calibri" panose="020F0502020204030204" pitchFamily="34" charset="0"/>
                <a:ea typeface="Calibri" panose="020F0502020204030204" pitchFamily="34" charset="0"/>
                <a:cs typeface="Times New Roman" panose="02020603050405020304" pitchFamily="18" charset="0"/>
              </a:rPr>
              <a:t>Er y gall rhai greu oedi i chi, pwynt arall yw y gallwch weithio ar eich traethodau yn unigol</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64282A39-370A-4C56-B64A-7E1A45C34B87}"/>
              </a:ext>
            </a:extLst>
          </p:cNvPr>
          <p:cNvSpPr>
            <a:spLocks noGrp="1"/>
          </p:cNvSpPr>
          <p:nvPr>
            <p:ph type="title"/>
          </p:nvPr>
        </p:nvSpPr>
        <p:spPr>
          <a:xfrm>
            <a:off x="1217931" y="274638"/>
            <a:ext cx="9756141" cy="831491"/>
          </a:xfrm>
        </p:spPr>
        <p:txBody>
          <a:bodyPr/>
          <a:lstStyle/>
          <a:p>
            <a:r>
              <a:rPr lang="en-GB" dirty="0"/>
              <a:t>Gwaith </a:t>
            </a:r>
            <a:r>
              <a:rPr lang="cy-GB" dirty="0"/>
              <a:t>grŵp</a:t>
            </a:r>
            <a:r>
              <a:rPr lang="en-GB" dirty="0"/>
              <a:t>?</a:t>
            </a:r>
            <a:endParaRPr lang="en-US" dirty="0"/>
          </a:p>
        </p:txBody>
      </p:sp>
      <p:pic>
        <p:nvPicPr>
          <p:cNvPr id="7" name="Picture 6">
            <a:extLst>
              <a:ext uri="{FF2B5EF4-FFF2-40B4-BE49-F238E27FC236}">
                <a16:creationId xmlns:a16="http://schemas.microsoft.com/office/drawing/2014/main" id="{82286575-53B2-4216-BDBB-9F21C1B0B9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2742" y="4815348"/>
            <a:ext cx="4621163" cy="1925484"/>
          </a:xfrm>
          <a:prstGeom prst="rect">
            <a:avLst/>
          </a:prstGeom>
        </p:spPr>
      </p:pic>
    </p:spTree>
    <p:extLst>
      <p:ext uri="{BB962C8B-B14F-4D97-AF65-F5344CB8AC3E}">
        <p14:creationId xmlns:p14="http://schemas.microsoft.com/office/powerpoint/2010/main" val="3808199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cy-GB" dirty="0"/>
              <a:t>Nid yw o leiaf 2.2 miliwn o blant yn Ne Sudan yn derbyn addysg – sef un o'r cyfraddau uchaf o blant y tu allan i'r ysgol yn y byd, yn ôl </a:t>
            </a:r>
            <a:r>
              <a:rPr lang="cy-GB" u="sng" dirty="0">
                <a:hlinkClick r:id="rId2"/>
              </a:rPr>
              <a:t>adroddiad newydd</a:t>
            </a:r>
            <a:r>
              <a:rPr lang="cy-GB" dirty="0"/>
              <a:t> adroddiad newydd a gynhyrchwyd drwy'r Fenter Fyd-eang ar Blant y Tu Allan i Ysgol. Mae blynyddoedd o wrthdaro, dadleoli a chwymp economaidd yn parhau i amddifadu plant o addysg, gan niweidio dyfodol y wlad.</a:t>
            </a:r>
          </a:p>
          <a:p>
            <a:r>
              <a:rPr lang="cy-GB" dirty="0"/>
              <a:t>Yn ogystal â'r nifer fawr o blant y tu allan i'r ysgol yn Ne Swdan, canfu'r astudiaeth hefyd fod hyd at 86% o ddysgwyr o leiaf bum mlwydd oed ar gyfer eu blwyddyn ysgol - sy'n golygu y gall dysgwr ym blwyddyn 1 gynradd (mynediad swyddogol yn 5 oed) fod yn 10 oed neu'n hŷn</a:t>
            </a:r>
            <a:r>
              <a:rPr lang="en-GB" dirty="0"/>
              <a:t>. </a:t>
            </a:r>
          </a:p>
          <a:p>
            <a:pPr marL="45720" indent="0">
              <a:buNone/>
            </a:pPr>
            <a:r>
              <a:rPr lang="en-GB" dirty="0"/>
              <a:t>(http://uis.unesco.org/en/news/new-report-shows-2-2-million-children-are-out-school-south-sudan)</a:t>
            </a:r>
          </a:p>
        </p:txBody>
      </p:sp>
      <p:sp>
        <p:nvSpPr>
          <p:cNvPr id="3" name="Title 2"/>
          <p:cNvSpPr>
            <a:spLocks noGrp="1"/>
          </p:cNvSpPr>
          <p:nvPr>
            <p:ph type="title"/>
          </p:nvPr>
        </p:nvSpPr>
        <p:spPr/>
        <p:txBody>
          <a:bodyPr>
            <a:normAutofit fontScale="90000"/>
          </a:bodyPr>
          <a:lstStyle/>
          <a:p>
            <a:br>
              <a:rPr lang="en-GB" dirty="0"/>
            </a:br>
            <a:r>
              <a:rPr lang="cy-GB" dirty="0"/>
              <a:t>Menter Fyd-eang ar Blant y Tu Allan i'r Ysgol - Astudiaeth Gwlad De Sudan</a:t>
            </a:r>
          </a:p>
        </p:txBody>
      </p:sp>
    </p:spTree>
    <p:extLst>
      <p:ext uri="{BB962C8B-B14F-4D97-AF65-F5344CB8AC3E}">
        <p14:creationId xmlns:p14="http://schemas.microsoft.com/office/powerpoint/2010/main" val="440703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GB" dirty="0"/>
              <a:t>I think that of all the attributes that I would like to see in my children or in my pupils, the attribute of hope would come high, even top, of the list. To lose hope is to lose the capacity to want or desire anything; to lose, in fact, the wish to live. Hope is akin to energy, to curi­osity, to the belief that things are worth doing. An education which leaves a child without hope is an education that has failed.</a:t>
            </a:r>
          </a:p>
        </p:txBody>
      </p:sp>
      <p:sp>
        <p:nvSpPr>
          <p:cNvPr id="3" name="Title 2"/>
          <p:cNvSpPr>
            <a:spLocks noGrp="1"/>
          </p:cNvSpPr>
          <p:nvPr>
            <p:ph type="title"/>
          </p:nvPr>
        </p:nvSpPr>
        <p:spPr/>
        <p:txBody>
          <a:bodyPr/>
          <a:lstStyle/>
          <a:p>
            <a:r>
              <a:rPr lang="en-GB" dirty="0"/>
              <a:t>GOBAITH</a:t>
            </a:r>
          </a:p>
        </p:txBody>
      </p:sp>
      <p:sp>
        <p:nvSpPr>
          <p:cNvPr id="4" name="Footer Placeholder 3"/>
          <p:cNvSpPr>
            <a:spLocks noGrp="1"/>
          </p:cNvSpPr>
          <p:nvPr>
            <p:ph type="ftr" sz="quarter" idx="11"/>
          </p:nvPr>
        </p:nvSpPr>
        <p:spPr/>
        <p:txBody>
          <a:bodyPr/>
          <a:lstStyle/>
          <a:p>
            <a:r>
              <a:rPr lang="en-GB">
                <a:solidFill>
                  <a:prstClr val="black"/>
                </a:solidFill>
                <a:latin typeface="Century Gothic" panose="020B0502020202020204"/>
              </a:rPr>
              <a:t>(Warnock, 1986, cited in Smith, 2015)</a:t>
            </a:r>
            <a:endParaRPr lang="en-US">
              <a:solidFill>
                <a:prstClr val="black"/>
              </a:solidFill>
              <a:latin typeface="Century Gothic" panose="020B0502020202020204"/>
            </a:endParaRPr>
          </a:p>
        </p:txBody>
      </p:sp>
      <p:sp>
        <p:nvSpPr>
          <p:cNvPr id="5" name="Slide Number Placeholder 4"/>
          <p:cNvSpPr>
            <a:spLocks noGrp="1"/>
          </p:cNvSpPr>
          <p:nvPr>
            <p:ph type="sldNum" sz="quarter" idx="12"/>
          </p:nvPr>
        </p:nvSpPr>
        <p:spPr/>
        <p:txBody>
          <a:bodyPr/>
          <a:lstStyle/>
          <a:p>
            <a:fld id="{F36C87F6-986D-49E6-AF40-1B3A1EE8064D}" type="slidenum">
              <a:rPr lang="en-US">
                <a:solidFill>
                  <a:prstClr val="black"/>
                </a:solidFill>
                <a:latin typeface="Century Gothic" panose="020B0502020202020204"/>
              </a:rPr>
              <a:pPr/>
              <a:t>12</a:t>
            </a:fld>
            <a:endParaRPr lang="en-US">
              <a:solidFill>
                <a:prstClr val="black"/>
              </a:solidFill>
              <a:latin typeface="Century Gothic" panose="020B0502020202020204"/>
            </a:endParaRPr>
          </a:p>
        </p:txBody>
      </p:sp>
    </p:spTree>
    <p:extLst>
      <p:ext uri="{BB962C8B-B14F-4D97-AF65-F5344CB8AC3E}">
        <p14:creationId xmlns:p14="http://schemas.microsoft.com/office/powerpoint/2010/main" val="3105759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cy-GB" dirty="0"/>
              <a:t>Yn 2020, roedd 260 miliwn o blant, pobl ifanc ac ieuenctid y tu allan i'r ysgol, sef bron un rhan o bump o boblogaeth fyd-eang y grŵp oedran hwn. </a:t>
            </a:r>
          </a:p>
          <a:p>
            <a:r>
              <a:rPr lang="cy-GB" dirty="0"/>
              <a:t>Gostyngodd nifer y plant, y glasoed a'r ieuenctid sy'n cael eu heithrio o addysg yn gyson yn y degawd yn dilyn 2000, ond mae data UIS yn dangos bod y cynnydd hwn yn y bôn wedi dod i ben yn ystod y blynyddoedd diwethaf; Mae cyfanswm nifer y plant y tu allan i'r ysgol ac ieuenctid wedi gostwng ychydig dros filiwn y flwyddyn ers 2012. </a:t>
            </a:r>
          </a:p>
          <a:p>
            <a:r>
              <a:rPr lang="cy-GB" dirty="0"/>
              <a:t>Mae tua 63 miliwn, neu 24% o'r cyfanswm, yn blant o oedran ysgol gynradd (tua 6 i 11 oed); mae 61 miliwn, neu 23% o'r cyfanswm, yn bobl ifanc o oedran ysgol uwchradd is (tua 12 i 14 oed); ac mae 139 miliwn, neu 53% o'r cyfanswm, yn bobl ifanc o oedran ysgol uwchradd uwch (tua 15 i 17 oed). </a:t>
            </a:r>
          </a:p>
          <a:p>
            <a:pPr marL="45720" indent="0">
              <a:buNone/>
            </a:pPr>
            <a:r>
              <a:rPr lang="en-GB" dirty="0"/>
              <a:t>(http://uis.unesco.org/sites/default/files/documents/fs48-one-five-children-adolescents-youth-out-school-2018-en.pdf)</a:t>
            </a:r>
          </a:p>
        </p:txBody>
      </p:sp>
      <p:sp>
        <p:nvSpPr>
          <p:cNvPr id="3" name="Title 2"/>
          <p:cNvSpPr>
            <a:spLocks noGrp="1"/>
          </p:cNvSpPr>
          <p:nvPr>
            <p:ph type="title"/>
          </p:nvPr>
        </p:nvSpPr>
        <p:spPr/>
        <p:txBody>
          <a:bodyPr>
            <a:normAutofit fontScale="90000"/>
          </a:bodyPr>
          <a:lstStyle/>
          <a:p>
            <a:r>
              <a:rPr lang="cy-GB" dirty="0"/>
              <a:t>Mae un o bob pump o blant, pobl ifanc a phobl ifanc y tu allan i'r ysgol</a:t>
            </a:r>
          </a:p>
        </p:txBody>
      </p:sp>
    </p:spTree>
    <p:extLst>
      <p:ext uri="{BB962C8B-B14F-4D97-AF65-F5344CB8AC3E}">
        <p14:creationId xmlns:p14="http://schemas.microsoft.com/office/powerpoint/2010/main" val="1823014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164854-1F23-4279-AABA-FE6C7FEE4C94}"/>
              </a:ext>
            </a:extLst>
          </p:cNvPr>
          <p:cNvSpPr>
            <a:spLocks noGrp="1"/>
          </p:cNvSpPr>
          <p:nvPr>
            <p:ph type="title"/>
          </p:nvPr>
        </p:nvSpPr>
        <p:spPr>
          <a:xfrm>
            <a:off x="333555" y="274638"/>
            <a:ext cx="11703170" cy="1325562"/>
          </a:xfrm>
        </p:spPr>
        <p:txBody>
          <a:bodyPr/>
          <a:lstStyle/>
          <a:p>
            <a:r>
              <a:rPr lang="cy-GB" dirty="0"/>
              <a:t>Covid19 a mynediad i addysg yn 2020</a:t>
            </a:r>
          </a:p>
        </p:txBody>
      </p:sp>
      <p:pic>
        <p:nvPicPr>
          <p:cNvPr id="1026" name="Picture 2" descr="Desks and UNICEF backpacks installed at UN Headquarters">
            <a:extLst>
              <a:ext uri="{FF2B5EF4-FFF2-40B4-BE49-F238E27FC236}">
                <a16:creationId xmlns:a16="http://schemas.microsoft.com/office/drawing/2014/main" id="{81CAA6E6-EC54-49AB-9628-948CB1922C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38450" y="1828800"/>
            <a:ext cx="6515100" cy="4343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332669B-D8AB-469E-B352-446E5FAA441B}"/>
              </a:ext>
            </a:extLst>
          </p:cNvPr>
          <p:cNvSpPr txBox="1"/>
          <p:nvPr/>
        </p:nvSpPr>
        <p:spPr>
          <a:xfrm>
            <a:off x="40256" y="6538823"/>
            <a:ext cx="11956211" cy="258532"/>
          </a:xfrm>
          <a:prstGeom prst="rect">
            <a:avLst/>
          </a:prstGeom>
          <a:noFill/>
          <a:ln>
            <a:solidFill>
              <a:schemeClr val="bg2"/>
            </a:solidFill>
          </a:ln>
        </p:spPr>
        <p:txBody>
          <a:bodyPr wrap="square" rtlCol="0">
            <a:spAutoFit/>
          </a:bodyPr>
          <a:lstStyle/>
          <a:p>
            <a:pPr>
              <a:lnSpc>
                <a:spcPct val="90000"/>
              </a:lnSpc>
            </a:pPr>
            <a:r>
              <a:rPr lang="en-US" sz="1200" dirty="0"/>
              <a:t>https://www.unicef.org/press-releases/schools-more-168-million-children-globally-have-been-completely-closed</a:t>
            </a:r>
          </a:p>
        </p:txBody>
      </p:sp>
    </p:spTree>
    <p:extLst>
      <p:ext uri="{BB962C8B-B14F-4D97-AF65-F5344CB8AC3E}">
        <p14:creationId xmlns:p14="http://schemas.microsoft.com/office/powerpoint/2010/main" val="2423311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4D499D-3347-4172-92F5-6728B6402DB8}"/>
              </a:ext>
            </a:extLst>
          </p:cNvPr>
          <p:cNvPicPr>
            <a:picLocks noChangeAspect="1"/>
          </p:cNvPicPr>
          <p:nvPr/>
        </p:nvPicPr>
        <p:blipFill>
          <a:blip r:embed="rId2"/>
          <a:stretch>
            <a:fillRect/>
          </a:stretch>
        </p:blipFill>
        <p:spPr>
          <a:xfrm>
            <a:off x="6949910" y="2428551"/>
            <a:ext cx="4709961" cy="3143898"/>
          </a:xfrm>
          <a:prstGeom prst="rect">
            <a:avLst/>
          </a:prstGeom>
          <a:noFill/>
        </p:spPr>
      </p:pic>
      <p:sp>
        <p:nvSpPr>
          <p:cNvPr id="2" name="Content Placeholder 1">
            <a:extLst>
              <a:ext uri="{FF2B5EF4-FFF2-40B4-BE49-F238E27FC236}">
                <a16:creationId xmlns:a16="http://schemas.microsoft.com/office/drawing/2014/main" id="{01156A00-54C6-4CDC-99B0-579A14AD710C}"/>
              </a:ext>
            </a:extLst>
          </p:cNvPr>
          <p:cNvSpPr>
            <a:spLocks noGrp="1"/>
          </p:cNvSpPr>
          <p:nvPr>
            <p:ph sz="half" idx="1"/>
          </p:nvPr>
        </p:nvSpPr>
        <p:spPr>
          <a:xfrm>
            <a:off x="58994" y="1828799"/>
            <a:ext cx="6592529" cy="4896465"/>
          </a:xfrm>
        </p:spPr>
        <p:txBody>
          <a:bodyPr>
            <a:normAutofit/>
          </a:bodyPr>
          <a:lstStyle/>
          <a:p>
            <a:r>
              <a:rPr lang="cy-GB" sz="1700" dirty="0"/>
              <a:t>Yn fyd-eang, collodd tua 131 miliwn o blant ysgol mewn 11 gwlad wedi dri chwarter o’u dysgu wyneb yn wyneb rhwng mis Mawrth 2020 a mis Medi 2021.</a:t>
            </a:r>
            <a:r>
              <a:rPr lang="cy-GB" sz="1700" b="0" i="0" dirty="0">
                <a:effectLst/>
              </a:rPr>
              <a:t>. </a:t>
            </a:r>
          </a:p>
          <a:p>
            <a:r>
              <a:rPr lang="cy-GB" sz="1700" dirty="0"/>
              <a:t>O blith y rhain, collodd 59 y cant - neu bron 77 miliwn - bron pob amser addysg wyneb yn wyneb. Mewn tua 27% o wledydd mae ysgolion yn parhau ar gau yn llawn neu'n rhannol</a:t>
            </a:r>
            <a:r>
              <a:rPr lang="cy-GB" sz="1700" b="0" i="0" dirty="0">
                <a:effectLst/>
              </a:rPr>
              <a:t>.</a:t>
            </a:r>
          </a:p>
          <a:p>
            <a:r>
              <a:rPr lang="cy-GB" sz="1700" dirty="0"/>
              <a:t>Yn ôl data diweddaraf UNESCO, mae mwy na 870 miliwn o fyfyrwyr ar bob lefel yn wynebu aflonyddwch i'w haddysg ar hyn o bryd.</a:t>
            </a:r>
          </a:p>
        </p:txBody>
      </p:sp>
      <p:sp>
        <p:nvSpPr>
          <p:cNvPr id="3" name="Title 2">
            <a:extLst>
              <a:ext uri="{FF2B5EF4-FFF2-40B4-BE49-F238E27FC236}">
                <a16:creationId xmlns:a16="http://schemas.microsoft.com/office/drawing/2014/main" id="{D1557812-B2B1-40D5-B6A4-BA85624CA406}"/>
              </a:ext>
            </a:extLst>
          </p:cNvPr>
          <p:cNvSpPr>
            <a:spLocks noGrp="1"/>
          </p:cNvSpPr>
          <p:nvPr>
            <p:ph type="title"/>
          </p:nvPr>
        </p:nvSpPr>
        <p:spPr>
          <a:xfrm>
            <a:off x="1217931" y="274638"/>
            <a:ext cx="9756141" cy="1325562"/>
          </a:xfrm>
        </p:spPr>
        <p:txBody>
          <a:bodyPr anchor="b">
            <a:normAutofit/>
          </a:bodyPr>
          <a:lstStyle/>
          <a:p>
            <a:r>
              <a:rPr lang="fi-FI" dirty="0"/>
              <a:t>2021 Covid 19 parhaD</a:t>
            </a:r>
            <a:r>
              <a:rPr lang="en-GB" dirty="0"/>
              <a:t>……..</a:t>
            </a:r>
            <a:endParaRPr lang="en-US" dirty="0"/>
          </a:p>
        </p:txBody>
      </p:sp>
      <p:sp>
        <p:nvSpPr>
          <p:cNvPr id="5" name="TextBox 4">
            <a:extLst>
              <a:ext uri="{FF2B5EF4-FFF2-40B4-BE49-F238E27FC236}">
                <a16:creationId xmlns:a16="http://schemas.microsoft.com/office/drawing/2014/main" id="{A79B4B93-4481-43F4-802A-87D01A44CCF2}"/>
              </a:ext>
            </a:extLst>
          </p:cNvPr>
          <p:cNvSpPr txBox="1"/>
          <p:nvPr/>
        </p:nvSpPr>
        <p:spPr>
          <a:xfrm>
            <a:off x="884902" y="6032090"/>
            <a:ext cx="9501301" cy="258532"/>
          </a:xfrm>
          <a:prstGeom prst="rect">
            <a:avLst/>
          </a:prstGeom>
          <a:noFill/>
          <a:ln>
            <a:solidFill>
              <a:schemeClr val="bg2"/>
            </a:solidFill>
          </a:ln>
        </p:spPr>
        <p:txBody>
          <a:bodyPr wrap="square" rtlCol="0">
            <a:spAutoFit/>
          </a:bodyPr>
          <a:lstStyle/>
          <a:p>
            <a:pPr>
              <a:lnSpc>
                <a:spcPct val="90000"/>
              </a:lnSpc>
            </a:pPr>
            <a:r>
              <a:rPr lang="en-US" sz="1200" dirty="0"/>
              <a:t>https://www.unicef.org/press-releases/schoolchildren-worldwide-have-lost-18-trillion-hours-and-counting-person-learning</a:t>
            </a:r>
          </a:p>
        </p:txBody>
      </p:sp>
    </p:spTree>
    <p:extLst>
      <p:ext uri="{BB962C8B-B14F-4D97-AF65-F5344CB8AC3E}">
        <p14:creationId xmlns:p14="http://schemas.microsoft.com/office/powerpoint/2010/main" val="826164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828800"/>
            <a:ext cx="9753600" cy="4912568"/>
          </a:xfrm>
        </p:spPr>
        <p:txBody>
          <a:bodyPr>
            <a:normAutofit fontScale="70000" lnSpcReduction="20000"/>
          </a:bodyPr>
          <a:lstStyle/>
          <a:p>
            <a:r>
              <a:rPr lang="en-GB" dirty="0"/>
              <a:t>(</a:t>
            </a:r>
            <a:r>
              <a:rPr lang="cy-GB" dirty="0"/>
              <a:t>a) Sicrhau bod addysg gynradd yn orfodol ac ar gael yn rhad ac am ddim i bawb;</a:t>
            </a:r>
          </a:p>
          <a:p>
            <a:r>
              <a:rPr lang="cy-GB" dirty="0"/>
              <a:t>(b) annog datblygiad gwahanol fathau o addysg uwchradd, gan gynnwys addysg gyffredinol a galwedigaethol, sicrhau eu bod ar gael ac yn hygyrch i bob plentyn, a chymryd mesurau priodol megis cyflwyno addysg yn rhad ac am ddim a chynnig cymorth ariannol rhag ofn y bydd angen;</a:t>
            </a:r>
          </a:p>
          <a:p>
            <a:r>
              <a:rPr lang="cy-GB" dirty="0"/>
              <a:t>(c) Sicrhau bod addysg uwch yn hygyrch i bawb ar sail </a:t>
            </a:r>
            <a:r>
              <a:rPr lang="cy-GB" dirty="0" err="1"/>
              <a:t>capasiti</a:t>
            </a:r>
            <a:r>
              <a:rPr lang="cy-GB" dirty="0"/>
              <a:t> drwy bob dull priodol;</a:t>
            </a:r>
          </a:p>
          <a:p>
            <a:r>
              <a:rPr lang="cy-GB" dirty="0"/>
              <a:t>(d) sicrhau bod gwybodaeth a chanllawiau addysgol a galwedigaethol ar gael ac yn hygyrch i bob plentyn;</a:t>
            </a:r>
          </a:p>
          <a:p>
            <a:r>
              <a:rPr lang="cy-GB" dirty="0"/>
              <a:t>(e) cymryd camau i annog presenoldeb rheolaidd mewn ysgolion a lleihau cyfraddau gadael.</a:t>
            </a:r>
          </a:p>
          <a:p>
            <a:r>
              <a:rPr lang="cy-GB" dirty="0"/>
              <a:t>2. cymryd pob mesur priodol i sicrhau bod disgyblaeth ysgol yn cael ei gweinyddu mewn modd sy'n gyson ag urddas dynol y plentyn ac yn unol â'r Confensiwn presennol.</a:t>
            </a:r>
          </a:p>
          <a:p>
            <a:r>
              <a:rPr lang="cy-GB" dirty="0"/>
              <a:t>3. Rhaid i Bartïon Gwladwriaethau hyrwyddo ac annog cydweithredu rhyngwladol mewn materion sy'n ymwneud ag addysg, yn enwedig gyda'r bwriad o gyfrannu at ddileu anwybodaeth ac anllythrennedd ledled y byd a hwyluso mynediad at wybodaeth wyddonol a thechnegol a dulliau addysgu modern. Yn hyn o beth, rhoddir ystyriaeth benodol o anghenion gwledydd sy'n datblygu.</a:t>
            </a:r>
          </a:p>
        </p:txBody>
      </p:sp>
      <p:sp>
        <p:nvSpPr>
          <p:cNvPr id="3" name="Title 2"/>
          <p:cNvSpPr>
            <a:spLocks noGrp="1"/>
          </p:cNvSpPr>
          <p:nvPr>
            <p:ph type="title"/>
          </p:nvPr>
        </p:nvSpPr>
        <p:spPr/>
        <p:txBody>
          <a:bodyPr/>
          <a:lstStyle/>
          <a:p>
            <a:r>
              <a:rPr lang="cy-GB" dirty="0"/>
              <a:t>Polisi - Erthygl 28 CCUHP</a:t>
            </a:r>
          </a:p>
        </p:txBody>
      </p:sp>
    </p:spTree>
    <p:extLst>
      <p:ext uri="{BB962C8B-B14F-4D97-AF65-F5344CB8AC3E}">
        <p14:creationId xmlns:p14="http://schemas.microsoft.com/office/powerpoint/2010/main" val="1282725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45720" indent="0">
              <a:buNone/>
            </a:pPr>
            <a:r>
              <a:rPr lang="cy-GB" dirty="0"/>
              <a:t>Mae Erthygl 29 y Confensiwn yn canolbwyntio ar nodau addysg ac yn dweud bod llywodraethau'n cytuno bod rhaid cyfeirio addysg y plentyn at:</a:t>
            </a:r>
          </a:p>
          <a:p>
            <a:r>
              <a:rPr lang="cy-GB" dirty="0"/>
              <a:t>Ddatblygu personoliaeth, doniau a galluoedd meddyliol a chorfforol y plentyn i’w potensial llawn;</a:t>
            </a:r>
          </a:p>
          <a:p>
            <a:r>
              <a:rPr lang="cy-GB" dirty="0"/>
              <a:t>Datblygu parch at hawliau dynol a rhyddid sylfaenol a'r egwyddorion sydd wedi'u hymgorffori yn Siarter y Cenhedloedd Unedig;</a:t>
            </a:r>
          </a:p>
          <a:p>
            <a:r>
              <a:rPr lang="cy-GB" dirty="0"/>
              <a:t>Datblygu parch at rieni'r plentyn, ei hunaniaeth ddiwylliannol, ei iaith a'i werthoedd ei hun, at werthoedd cenedlaethol y wlad lle mae'r plentyn yn byw, y wlad y gall ddod ohoni ac am wareiddiadau sy'n wahanol i'w hunaniaeth ei hun;</a:t>
            </a:r>
          </a:p>
          <a:p>
            <a:r>
              <a:rPr lang="cy-GB" dirty="0"/>
              <a:t>Paratoi'r plentyn ar gyfer bywyd cyfrifol mewn cymdeithas rydd yn ysbryd dealltwriaeth, heddwch, goddefgarwch, cydraddoldeb rhywiol a chyfeillgarwch ymhlith yr holl bobloedd, grwpiau ethnig, cenedlaethol a chrefyddol a phersonau o darddiad brodorol;</a:t>
            </a:r>
          </a:p>
          <a:p>
            <a:r>
              <a:rPr lang="cy-GB" dirty="0"/>
              <a:t>Datblygu parch at yr amgylchedd naturiol</a:t>
            </a:r>
            <a:r>
              <a:rPr lang="en-GB" dirty="0"/>
              <a:t>.”</a:t>
            </a:r>
          </a:p>
          <a:p>
            <a:endParaRPr lang="en-GB" dirty="0"/>
          </a:p>
        </p:txBody>
      </p:sp>
      <p:sp>
        <p:nvSpPr>
          <p:cNvPr id="3" name="Title 2"/>
          <p:cNvSpPr>
            <a:spLocks noGrp="1"/>
          </p:cNvSpPr>
          <p:nvPr>
            <p:ph type="title"/>
          </p:nvPr>
        </p:nvSpPr>
        <p:spPr/>
        <p:txBody>
          <a:bodyPr/>
          <a:lstStyle/>
          <a:p>
            <a:r>
              <a:rPr lang="en-GB" dirty="0"/>
              <a:t>Polisi - CCUHP – </a:t>
            </a:r>
            <a:r>
              <a:rPr lang="cy-GB" dirty="0"/>
              <a:t>erthygl 29</a:t>
            </a:r>
          </a:p>
        </p:txBody>
      </p:sp>
    </p:spTree>
    <p:extLst>
      <p:ext uri="{BB962C8B-B14F-4D97-AF65-F5344CB8AC3E}">
        <p14:creationId xmlns:p14="http://schemas.microsoft.com/office/powerpoint/2010/main" val="3372507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FD1216E-37D6-4EF1-B2D9-AAC1C3C9FB4F}"/>
              </a:ext>
            </a:extLst>
          </p:cNvPr>
          <p:cNvSpPr>
            <a:spLocks noGrp="1"/>
          </p:cNvSpPr>
          <p:nvPr>
            <p:ph idx="1"/>
          </p:nvPr>
        </p:nvSpPr>
        <p:spPr/>
        <p:txBody>
          <a:bodyPr/>
          <a:lstStyle/>
          <a:p>
            <a:endParaRPr lang="en-US" dirty="0"/>
          </a:p>
        </p:txBody>
      </p:sp>
      <p:sp>
        <p:nvSpPr>
          <p:cNvPr id="3" name="Title 2">
            <a:extLst>
              <a:ext uri="{FF2B5EF4-FFF2-40B4-BE49-F238E27FC236}">
                <a16:creationId xmlns:a16="http://schemas.microsoft.com/office/drawing/2014/main" id="{D5203AB6-37CE-4AF6-AD9C-B0846C540914}"/>
              </a:ext>
            </a:extLst>
          </p:cNvPr>
          <p:cNvSpPr>
            <a:spLocks noGrp="1"/>
          </p:cNvSpPr>
          <p:nvPr>
            <p:ph type="title"/>
          </p:nvPr>
        </p:nvSpPr>
        <p:spPr/>
        <p:txBody>
          <a:bodyPr/>
          <a:lstStyle/>
          <a:p>
            <a:r>
              <a:rPr lang="cy-GB" dirty="0"/>
              <a:t>CYNGOR asesu</a:t>
            </a:r>
          </a:p>
        </p:txBody>
      </p:sp>
      <p:sp>
        <p:nvSpPr>
          <p:cNvPr id="4" name="Speech Bubble: Oval 3">
            <a:extLst>
              <a:ext uri="{FF2B5EF4-FFF2-40B4-BE49-F238E27FC236}">
                <a16:creationId xmlns:a16="http://schemas.microsoft.com/office/drawing/2014/main" id="{6997774F-36B2-4C97-A49A-A38BCC8812C3}"/>
              </a:ext>
            </a:extLst>
          </p:cNvPr>
          <p:cNvSpPr/>
          <p:nvPr/>
        </p:nvSpPr>
        <p:spPr>
          <a:xfrm>
            <a:off x="2835215" y="2398143"/>
            <a:ext cx="5917721" cy="3042249"/>
          </a:xfrm>
          <a:prstGeom prst="wedgeEllipse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y-GB" sz="2400" dirty="0"/>
              <a:t>Defnyddiwch y fersiynau llawn o'r CCUHP ar gyfer eich aseiniadau, nid y ffurfiau hawdd eu darllen yn eich ysgolion</a:t>
            </a:r>
            <a:r>
              <a:rPr lang="en-GB" sz="2400" dirty="0"/>
              <a:t>.</a:t>
            </a:r>
            <a:endParaRPr lang="en-US" sz="2400" dirty="0"/>
          </a:p>
        </p:txBody>
      </p:sp>
    </p:spTree>
    <p:extLst>
      <p:ext uri="{BB962C8B-B14F-4D97-AF65-F5344CB8AC3E}">
        <p14:creationId xmlns:p14="http://schemas.microsoft.com/office/powerpoint/2010/main" val="2540558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9202" y="1916832"/>
            <a:ext cx="6532982" cy="1944216"/>
          </a:xfrm>
        </p:spPr>
        <p:txBody>
          <a:bodyPr/>
          <a:lstStyle/>
          <a:p>
            <a:r>
              <a:rPr lang="cy-GB" dirty="0"/>
              <a:t>Gwyliwch y fideo isod.</a:t>
            </a:r>
          </a:p>
          <a:p>
            <a:r>
              <a:rPr lang="cy-GB" dirty="0"/>
              <a:t>Beth yw eich diffiniad</a:t>
            </a:r>
            <a:r>
              <a:rPr lang="en-GB" dirty="0"/>
              <a:t>?</a:t>
            </a:r>
          </a:p>
          <a:p>
            <a:r>
              <a:rPr lang="en-GB" dirty="0"/>
              <a:t>https://www.youtube.com/watch?v=XVSgbU6WVSk</a:t>
            </a:r>
          </a:p>
          <a:p>
            <a:endParaRPr lang="en-GB" dirty="0"/>
          </a:p>
        </p:txBody>
      </p:sp>
      <p:sp>
        <p:nvSpPr>
          <p:cNvPr id="3" name="Title 2"/>
          <p:cNvSpPr>
            <a:spLocks noGrp="1"/>
          </p:cNvSpPr>
          <p:nvPr>
            <p:ph type="title"/>
          </p:nvPr>
        </p:nvSpPr>
        <p:spPr/>
        <p:txBody>
          <a:bodyPr/>
          <a:lstStyle/>
          <a:p>
            <a:r>
              <a:rPr lang="cy-GB" dirty="0"/>
              <a:t>Beth yw Dinesydd Byd-eang</a:t>
            </a:r>
            <a:r>
              <a:rPr lang="en-GB" dirty="0"/>
              <a:t>?</a:t>
            </a:r>
          </a:p>
        </p:txBody>
      </p:sp>
      <p:sp>
        <p:nvSpPr>
          <p:cNvPr id="4" name="Action Button: Movie 3">
            <a:hlinkClick r:id="rId2" highlightClick="1"/>
          </p:cNvPr>
          <p:cNvSpPr/>
          <p:nvPr/>
        </p:nvSpPr>
        <p:spPr>
          <a:xfrm>
            <a:off x="3215680" y="3861048"/>
            <a:ext cx="3312368" cy="2448272"/>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solidFill>
                <a:prstClr val="black"/>
              </a:solidFill>
              <a:latin typeface="Century Gothic" panose="020B0502020202020204"/>
            </a:endParaRPr>
          </a:p>
        </p:txBody>
      </p:sp>
    </p:spTree>
    <p:extLst>
      <p:ext uri="{BB962C8B-B14F-4D97-AF65-F5344CB8AC3E}">
        <p14:creationId xmlns:p14="http://schemas.microsoft.com/office/powerpoint/2010/main" val="885307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143672" y="2132856"/>
            <a:ext cx="4032448" cy="4123269"/>
          </a:xfrm>
          <a:prstGeom prst="rect">
            <a:avLst/>
          </a:prstGeom>
        </p:spPr>
      </p:pic>
      <p:sp>
        <p:nvSpPr>
          <p:cNvPr id="3" name="Title 2"/>
          <p:cNvSpPr>
            <a:spLocks noGrp="1"/>
          </p:cNvSpPr>
          <p:nvPr>
            <p:ph type="title"/>
          </p:nvPr>
        </p:nvSpPr>
        <p:spPr/>
        <p:txBody>
          <a:bodyPr/>
          <a:lstStyle/>
          <a:p>
            <a:r>
              <a:rPr lang="en-GB" dirty="0"/>
              <a:t>BETH YW GLOBALEIDDIO?</a:t>
            </a:r>
            <a:br>
              <a:rPr lang="en-GB" dirty="0"/>
            </a:br>
            <a:endParaRPr lang="en-GB" dirty="0"/>
          </a:p>
        </p:txBody>
      </p:sp>
    </p:spTree>
    <p:extLst>
      <p:ext uri="{BB962C8B-B14F-4D97-AF65-F5344CB8AC3E}">
        <p14:creationId xmlns:p14="http://schemas.microsoft.com/office/powerpoint/2010/main" val="2285148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Diffiniadau</a:t>
            </a:r>
            <a:endParaRPr lang="en-GB" dirty="0"/>
          </a:p>
        </p:txBody>
      </p:sp>
      <p:sp>
        <p:nvSpPr>
          <p:cNvPr id="3" name="Content Placeholder 2"/>
          <p:cNvSpPr>
            <a:spLocks noGrp="1"/>
          </p:cNvSpPr>
          <p:nvPr>
            <p:ph idx="1"/>
          </p:nvPr>
        </p:nvSpPr>
        <p:spPr/>
        <p:txBody>
          <a:bodyPr/>
          <a:lstStyle/>
          <a:p>
            <a:r>
              <a:rPr lang="en-GB" dirty="0"/>
              <a:t>Globalization is a form of cultural integration that is usually defined in terms of economics, but also encompasses cultural, biological, and political homogenization on a global scale. The term is often used to describe the process by which dominant cultures exert social, political, and economic influence on other nations and cultures.</a:t>
            </a:r>
          </a:p>
        </p:txBody>
      </p:sp>
      <p:sp>
        <p:nvSpPr>
          <p:cNvPr id="4" name="Footer Placeholder 3"/>
          <p:cNvSpPr>
            <a:spLocks noGrp="1"/>
          </p:cNvSpPr>
          <p:nvPr>
            <p:ph type="ftr" sz="quarter" idx="11"/>
          </p:nvPr>
        </p:nvSpPr>
        <p:spPr/>
        <p:txBody>
          <a:bodyPr/>
          <a:lstStyle/>
          <a:p>
            <a:r>
              <a:rPr lang="en-US">
                <a:solidFill>
                  <a:prstClr val="black"/>
                </a:solidFill>
                <a:latin typeface="Century Gothic" panose="020B0502020202020204"/>
              </a:rPr>
              <a:t>(Martell, 2007)</a:t>
            </a:r>
          </a:p>
        </p:txBody>
      </p:sp>
    </p:spTree>
    <p:extLst>
      <p:ext uri="{BB962C8B-B14F-4D97-AF65-F5344CB8AC3E}">
        <p14:creationId xmlns:p14="http://schemas.microsoft.com/office/powerpoint/2010/main" val="7062511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r>
              <a:rPr lang="cy-GB" altLang="en-US" dirty="0"/>
              <a:t>Theori Ddiwylliannol - Amrywiadau</a:t>
            </a:r>
          </a:p>
        </p:txBody>
      </p:sp>
      <p:sp>
        <p:nvSpPr>
          <p:cNvPr id="22531" name="Rectangle 3"/>
          <p:cNvSpPr>
            <a:spLocks noGrp="1" noRot="1" noChangeArrowheads="1"/>
          </p:cNvSpPr>
          <p:nvPr>
            <p:ph type="body" idx="1"/>
          </p:nvPr>
        </p:nvSpPr>
        <p:spPr/>
        <p:txBody>
          <a:bodyPr/>
          <a:lstStyle/>
          <a:p>
            <a:pPr>
              <a:spcAft>
                <a:spcPct val="20000"/>
              </a:spcAft>
            </a:pPr>
            <a:r>
              <a:rPr lang="cy-GB" altLang="en-US" dirty="0"/>
              <a:t>O ran homogenedd, a welir yn ehangiad </a:t>
            </a:r>
            <a:r>
              <a:rPr lang="cy-GB" altLang="en-US" dirty="0" err="1"/>
              <a:t>trawswladol</a:t>
            </a:r>
            <a:r>
              <a:rPr lang="cy-GB" altLang="en-US" dirty="0"/>
              <a:t> codau ac arferion cyffredin.  </a:t>
            </a:r>
          </a:p>
          <a:p>
            <a:pPr marL="274320" lvl="1" indent="0">
              <a:spcAft>
                <a:spcPct val="20000"/>
              </a:spcAft>
              <a:buNone/>
            </a:pPr>
            <a:r>
              <a:rPr lang="cy-GB" altLang="en-US" dirty="0"/>
              <a:t>Enghreifftiau?</a:t>
            </a:r>
          </a:p>
          <a:p>
            <a:pPr>
              <a:spcAft>
                <a:spcPct val="20000"/>
              </a:spcAft>
            </a:pPr>
            <a:r>
              <a:rPr lang="cy-GB" altLang="en-US" dirty="0"/>
              <a:t>O ran heterogenedd, mae mewnbynnau diwylliannol byd-eang a lleol yn rhyngweithio.</a:t>
            </a:r>
          </a:p>
          <a:p>
            <a:pPr marL="274320" lvl="1" indent="0">
              <a:spcAft>
                <a:spcPct val="20000"/>
              </a:spcAft>
              <a:buNone/>
            </a:pPr>
            <a:r>
              <a:rPr lang="cy-GB" altLang="en-US" dirty="0"/>
              <a:t>Enghreifftiau?</a:t>
            </a:r>
          </a:p>
          <a:p>
            <a:pPr marL="274320" lvl="1" indent="0">
              <a:spcAft>
                <a:spcPct val="20000"/>
              </a:spcAft>
              <a:buNone/>
            </a:pPr>
            <a:endParaRPr lang="en-US" altLang="en-US" dirty="0"/>
          </a:p>
        </p:txBody>
      </p:sp>
      <p:sp>
        <p:nvSpPr>
          <p:cNvPr id="2" name="Footer Placeholder 1"/>
          <p:cNvSpPr>
            <a:spLocks noGrp="1"/>
          </p:cNvSpPr>
          <p:nvPr>
            <p:ph type="ftr" sz="quarter" idx="11"/>
          </p:nvPr>
        </p:nvSpPr>
        <p:spPr/>
        <p:txBody>
          <a:bodyPr/>
          <a:lstStyle/>
          <a:p>
            <a:r>
              <a:rPr lang="en-US">
                <a:solidFill>
                  <a:prstClr val="black"/>
                </a:solidFill>
                <a:latin typeface="Century Gothic" panose="020B0502020202020204"/>
              </a:rPr>
              <a:t>(Marten, 2007)</a:t>
            </a:r>
          </a:p>
        </p:txBody>
      </p:sp>
      <p:pic>
        <p:nvPicPr>
          <p:cNvPr id="3" name="Picture 2"/>
          <p:cNvPicPr>
            <a:picLocks noChangeAspect="1"/>
          </p:cNvPicPr>
          <p:nvPr/>
        </p:nvPicPr>
        <p:blipFill>
          <a:blip r:embed="rId3"/>
          <a:stretch>
            <a:fillRect/>
          </a:stretch>
        </p:blipFill>
        <p:spPr>
          <a:xfrm rot="492930">
            <a:off x="8542383" y="4025063"/>
            <a:ext cx="2143125" cy="2143125"/>
          </a:xfrm>
          <a:prstGeom prst="rect">
            <a:avLst/>
          </a:prstGeom>
        </p:spPr>
      </p:pic>
      <p:pic>
        <p:nvPicPr>
          <p:cNvPr id="4" name="Picture 3"/>
          <p:cNvPicPr>
            <a:picLocks noChangeAspect="1"/>
          </p:cNvPicPr>
          <p:nvPr/>
        </p:nvPicPr>
        <p:blipFill>
          <a:blip r:embed="rId4"/>
          <a:stretch>
            <a:fillRect/>
          </a:stretch>
        </p:blipFill>
        <p:spPr>
          <a:xfrm>
            <a:off x="4367808" y="3850443"/>
            <a:ext cx="2808312" cy="2189157"/>
          </a:xfrm>
          <a:prstGeom prst="rect">
            <a:avLst/>
          </a:prstGeom>
        </p:spPr>
      </p:pic>
    </p:spTree>
    <p:extLst>
      <p:ext uri="{BB962C8B-B14F-4D97-AF65-F5344CB8AC3E}">
        <p14:creationId xmlns:p14="http://schemas.microsoft.com/office/powerpoint/2010/main" val="385203045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2044171" y="1124553"/>
            <a:ext cx="8622641" cy="72200"/>
          </a:xfrm>
        </p:spPr>
        <p:txBody>
          <a:bodyPr>
            <a:noAutofit/>
          </a:bodyPr>
          <a:lstStyle/>
          <a:p>
            <a:r>
              <a:rPr lang="cy-GB" altLang="en-US" sz="3200" dirty="0">
                <a:latin typeface="ETH Light"/>
              </a:rPr>
              <a:t>Diffiniad o </a:t>
            </a:r>
            <a:r>
              <a:rPr lang="cy-GB" altLang="en-US" sz="3200" dirty="0" err="1">
                <a:latin typeface="ETH Light"/>
              </a:rPr>
              <a:t>Globaleiddio</a:t>
            </a:r>
            <a:endParaRPr lang="cy-GB" altLang="en-US" sz="3200" dirty="0">
              <a:latin typeface="ETH Light"/>
            </a:endParaRPr>
          </a:p>
        </p:txBody>
      </p:sp>
      <p:sp>
        <p:nvSpPr>
          <p:cNvPr id="125955" name="Rectangle 3"/>
          <p:cNvSpPr>
            <a:spLocks noGrp="1" noChangeArrowheads="1"/>
          </p:cNvSpPr>
          <p:nvPr>
            <p:ph type="body" idx="1"/>
          </p:nvPr>
        </p:nvSpPr>
        <p:spPr>
          <a:xfrm>
            <a:off x="911424" y="1845436"/>
            <a:ext cx="9288782" cy="4535893"/>
          </a:xfrm>
        </p:spPr>
        <p:txBody>
          <a:bodyPr/>
          <a:lstStyle/>
          <a:p>
            <a:pPr lvl="1">
              <a:spcBef>
                <a:spcPct val="0"/>
              </a:spcBef>
              <a:spcAft>
                <a:spcPct val="30000"/>
              </a:spcAft>
            </a:pPr>
            <a:r>
              <a:rPr lang="cy-GB" altLang="en-US" sz="2599" dirty="0" err="1">
                <a:latin typeface="ETH Light"/>
              </a:rPr>
              <a:t>Globaleiddio</a:t>
            </a:r>
            <a:r>
              <a:rPr lang="cy-GB" altLang="en-US" sz="2599" dirty="0">
                <a:latin typeface="ETH Light"/>
              </a:rPr>
              <a:t> economaidd, a nodweddir yn llif pellter hir o nwyddau, cyfalaf a gwasanaethau yn ogystal â gwybodaeth a chanfyddiadau sy'n cyd-fynd â chyfnewidiadau yn y farchnad</a:t>
            </a:r>
          </a:p>
          <a:p>
            <a:pPr lvl="1">
              <a:spcBef>
                <a:spcPct val="0"/>
              </a:spcBef>
              <a:spcAft>
                <a:spcPct val="30000"/>
              </a:spcAft>
            </a:pPr>
            <a:r>
              <a:rPr lang="cy-GB" altLang="en-US" sz="2599" dirty="0" err="1">
                <a:latin typeface="ETH Light"/>
              </a:rPr>
              <a:t>Globaleiddio</a:t>
            </a:r>
            <a:r>
              <a:rPr lang="cy-GB" altLang="en-US" sz="2599" dirty="0">
                <a:latin typeface="ETH Light"/>
              </a:rPr>
              <a:t> cymdeithasol/diwylliannol, a fynegir ar ffurf lledaeniad syniadau, gwybodaeth, delweddau a phobl</a:t>
            </a:r>
          </a:p>
          <a:p>
            <a:pPr lvl="1">
              <a:spcBef>
                <a:spcPct val="0"/>
              </a:spcBef>
              <a:spcAft>
                <a:spcPct val="30000"/>
              </a:spcAft>
            </a:pPr>
            <a:r>
              <a:rPr lang="cy-GB" altLang="en-US" sz="2599" dirty="0" err="1">
                <a:latin typeface="ETH Light"/>
              </a:rPr>
              <a:t>Globaleiddio</a:t>
            </a:r>
            <a:r>
              <a:rPr lang="cy-GB" altLang="en-US" sz="2599" dirty="0">
                <a:latin typeface="ETH Light"/>
              </a:rPr>
              <a:t> gwleidyddol, a nodweddir gan ymlediad o bolisïau'r llywodraeth</a:t>
            </a:r>
          </a:p>
          <a:p>
            <a:pPr lvl="1">
              <a:spcBef>
                <a:spcPct val="0"/>
              </a:spcBef>
              <a:spcAft>
                <a:spcPct val="30000"/>
              </a:spcAft>
            </a:pPr>
            <a:r>
              <a:rPr lang="cy-GB" altLang="en-US" sz="2800" dirty="0">
                <a:solidFill>
                  <a:schemeClr val="accent6">
                    <a:lumMod val="75000"/>
                  </a:schemeClr>
                </a:solidFill>
                <a:latin typeface="ETH Light"/>
              </a:rPr>
              <a:t>Beth yw </a:t>
            </a:r>
            <a:r>
              <a:rPr lang="cy-GB" altLang="en-US" sz="2800" dirty="0" err="1">
                <a:solidFill>
                  <a:schemeClr val="accent6">
                    <a:lumMod val="75000"/>
                  </a:schemeClr>
                </a:solidFill>
                <a:latin typeface="ETH Light"/>
              </a:rPr>
              <a:t>globaleiddio</a:t>
            </a:r>
            <a:r>
              <a:rPr lang="cy-GB" altLang="en-US" sz="2800" dirty="0">
                <a:solidFill>
                  <a:schemeClr val="accent6">
                    <a:lumMod val="75000"/>
                  </a:schemeClr>
                </a:solidFill>
                <a:latin typeface="ETH Light"/>
              </a:rPr>
              <a:t> addysg? </a:t>
            </a:r>
            <a:r>
              <a:rPr lang="cy-GB" altLang="en-US" sz="2800" dirty="0" err="1">
                <a:solidFill>
                  <a:schemeClr val="accent6">
                    <a:lumMod val="75000"/>
                  </a:schemeClr>
                </a:solidFill>
                <a:latin typeface="ETH Light"/>
              </a:rPr>
              <a:t>Globaleiddio</a:t>
            </a:r>
            <a:r>
              <a:rPr lang="cy-GB" altLang="en-US" sz="2800" dirty="0">
                <a:solidFill>
                  <a:schemeClr val="accent6">
                    <a:lumMod val="75000"/>
                  </a:schemeClr>
                </a:solidFill>
                <a:latin typeface="ETH Light"/>
              </a:rPr>
              <a:t> Plentyndod?</a:t>
            </a:r>
            <a:endParaRPr lang="cy-GB" altLang="en-US" sz="2599" dirty="0">
              <a:latin typeface="ETH Light"/>
            </a:endParaRPr>
          </a:p>
        </p:txBody>
      </p:sp>
      <p:sp>
        <p:nvSpPr>
          <p:cNvPr id="2" name="Footer Placeholder 1"/>
          <p:cNvSpPr>
            <a:spLocks noGrp="1"/>
          </p:cNvSpPr>
          <p:nvPr>
            <p:ph type="ftr" sz="quarter" idx="11"/>
          </p:nvPr>
        </p:nvSpPr>
        <p:spPr/>
        <p:txBody>
          <a:bodyPr/>
          <a:lstStyle/>
          <a:p>
            <a:r>
              <a:rPr lang="en-US">
                <a:solidFill>
                  <a:prstClr val="black"/>
                </a:solidFill>
                <a:latin typeface="Century Gothic" panose="020B0502020202020204"/>
              </a:rPr>
              <a:t>(Kiely, 2005)</a:t>
            </a:r>
          </a:p>
        </p:txBody>
      </p:sp>
    </p:spTree>
    <p:extLst>
      <p:ext uri="{BB962C8B-B14F-4D97-AF65-F5344CB8AC3E}">
        <p14:creationId xmlns:p14="http://schemas.microsoft.com/office/powerpoint/2010/main" val="233399866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cy-GB" dirty="0"/>
              <a:t>Beth mae hyn yn ei olygu?</a:t>
            </a:r>
          </a:p>
          <a:p>
            <a:pPr marL="45720" indent="0">
              <a:buNone/>
            </a:pPr>
            <a:r>
              <a:rPr lang="cy-GB" dirty="0"/>
              <a:t>Meddyliwch am </a:t>
            </a:r>
            <a:r>
              <a:rPr lang="cy-GB" dirty="0" err="1"/>
              <a:t>globaleiddio</a:t>
            </a:r>
            <a:r>
              <a:rPr lang="cy-GB" dirty="0"/>
              <a:t>: </a:t>
            </a:r>
          </a:p>
          <a:p>
            <a:r>
              <a:rPr lang="cy-GB" dirty="0"/>
              <a:t>Diwylliant</a:t>
            </a:r>
          </a:p>
          <a:p>
            <a:r>
              <a:rPr lang="cy-GB" dirty="0"/>
              <a:t>Polisïau</a:t>
            </a:r>
          </a:p>
          <a:p>
            <a:r>
              <a:rPr lang="cy-GB" dirty="0"/>
              <a:t>Nwyddau, Gwasanaethau</a:t>
            </a:r>
          </a:p>
          <a:p>
            <a:r>
              <a:rPr lang="cy-GB" dirty="0"/>
              <a:t>Rhyngweithio Cymdeithasol/Confensiynau</a:t>
            </a:r>
          </a:p>
          <a:p>
            <a:r>
              <a:rPr lang="cy-GB" b="1" dirty="0"/>
              <a:t>Allwch chi roi enghreifftiau o bob un?</a:t>
            </a:r>
          </a:p>
        </p:txBody>
      </p:sp>
      <p:sp>
        <p:nvSpPr>
          <p:cNvPr id="3" name="Title 2"/>
          <p:cNvSpPr>
            <a:spLocks noGrp="1"/>
          </p:cNvSpPr>
          <p:nvPr>
            <p:ph type="title"/>
          </p:nvPr>
        </p:nvSpPr>
        <p:spPr/>
        <p:txBody>
          <a:bodyPr/>
          <a:lstStyle/>
          <a:p>
            <a:r>
              <a:rPr lang="cy-GB" dirty="0" err="1"/>
              <a:t>GweithgarWCH</a:t>
            </a:r>
            <a:r>
              <a:rPr lang="cy-GB" dirty="0"/>
              <a:t> Plentyndod Byd-eang</a:t>
            </a:r>
          </a:p>
        </p:txBody>
      </p:sp>
      <p:pic>
        <p:nvPicPr>
          <p:cNvPr id="4" name="Picture 3" descr="Five Ways NOT to Brainstorm - Spark Consult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32866" y="2638581"/>
            <a:ext cx="3284984" cy="3284984"/>
          </a:xfrm>
          <a:prstGeom prst="rect">
            <a:avLst/>
          </a:prstGeom>
        </p:spPr>
      </p:pic>
    </p:spTree>
    <p:extLst>
      <p:ext uri="{BB962C8B-B14F-4D97-AF65-F5344CB8AC3E}">
        <p14:creationId xmlns:p14="http://schemas.microsoft.com/office/powerpoint/2010/main" val="369085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cy-GB" dirty="0"/>
              <a:t>Mae maes academaidd astudiaethau plentyndod wedi agor lle newydd lle gellir deall dinasyddiaeth plant yn fwy na dim ond aelodaeth oddefol mewn cyfundrefnau gwleidyddol. </a:t>
            </a:r>
          </a:p>
          <a:p>
            <a:r>
              <a:rPr lang="cy-GB" dirty="0"/>
              <a:t>Mae pwyslais y maes ar weithredu, lleisiau a chyfranogiad plant yn ei gwneud hi'n bosibl deall ac archwilio plant ac ieuenctid yn gyfranwyr gweithredol i fywyd gwleidyddol(</a:t>
            </a:r>
            <a:r>
              <a:rPr lang="cy-GB" dirty="0" err="1">
                <a:hlinkClick r:id="rId2"/>
              </a:rPr>
              <a:t>Conrad</a:t>
            </a:r>
            <a:r>
              <a:rPr lang="cy-GB" dirty="0">
                <a:hlinkClick r:id="rId2"/>
              </a:rPr>
              <a:t>, 2009</a:t>
            </a:r>
            <a:r>
              <a:rPr lang="cy-GB" dirty="0"/>
              <a:t>; </a:t>
            </a:r>
            <a:r>
              <a:rPr lang="cy-GB" dirty="0" err="1">
                <a:hlinkClick r:id="rId2"/>
              </a:rPr>
              <a:t>Invernizzi</a:t>
            </a:r>
            <a:r>
              <a:rPr lang="cy-GB" dirty="0">
                <a:hlinkClick r:id="rId2"/>
              </a:rPr>
              <a:t> and Williams, 2008</a:t>
            </a:r>
            <a:r>
              <a:rPr lang="cy-GB" dirty="0"/>
              <a:t>; </a:t>
            </a:r>
            <a:r>
              <a:rPr lang="cy-GB" dirty="0">
                <a:hlinkClick r:id="rId2"/>
              </a:rPr>
              <a:t>James a </a:t>
            </a:r>
            <a:r>
              <a:rPr lang="cy-GB" dirty="0" err="1">
                <a:hlinkClick r:id="rId2"/>
              </a:rPr>
              <a:t>Prout</a:t>
            </a:r>
            <a:r>
              <a:rPr lang="cy-GB" dirty="0">
                <a:hlinkClick r:id="rId2"/>
              </a:rPr>
              <a:t>, 1997</a:t>
            </a:r>
            <a:r>
              <a:rPr lang="cy-GB" dirty="0"/>
              <a:t>; </a:t>
            </a:r>
            <a:r>
              <a:rPr lang="cy-GB" dirty="0" err="1">
                <a:hlinkClick r:id="rId2"/>
              </a:rPr>
              <a:t>Roche</a:t>
            </a:r>
            <a:r>
              <a:rPr lang="cy-GB" dirty="0">
                <a:hlinkClick r:id="rId2"/>
              </a:rPr>
              <a:t>, 1999</a:t>
            </a:r>
            <a:r>
              <a:rPr lang="cy-GB" dirty="0"/>
              <a:t>; </a:t>
            </a:r>
            <a:r>
              <a:rPr lang="cy-GB" dirty="0">
                <a:hlinkClick r:id="rId2"/>
              </a:rPr>
              <a:t>Thomas, 2007</a:t>
            </a:r>
            <a:r>
              <a:rPr lang="cy-GB" dirty="0"/>
              <a:t>; dyfynnwyd yn Wall, 2019)</a:t>
            </a:r>
          </a:p>
          <a:p>
            <a:r>
              <a:rPr lang="en-GB" dirty="0"/>
              <a:t>.</a:t>
            </a:r>
          </a:p>
          <a:p>
            <a:r>
              <a:rPr lang="en-GB" dirty="0"/>
              <a:t> </a:t>
            </a:r>
          </a:p>
        </p:txBody>
      </p:sp>
      <p:sp>
        <p:nvSpPr>
          <p:cNvPr id="3" name="Title 2"/>
          <p:cNvSpPr>
            <a:spLocks noGrp="1"/>
          </p:cNvSpPr>
          <p:nvPr>
            <p:ph type="title"/>
          </p:nvPr>
        </p:nvSpPr>
        <p:spPr>
          <a:xfrm>
            <a:off x="1217929" y="317770"/>
            <a:ext cx="9756141" cy="1325562"/>
          </a:xfrm>
        </p:spPr>
        <p:txBody>
          <a:bodyPr/>
          <a:lstStyle/>
          <a:p>
            <a:r>
              <a:rPr lang="cy-GB" dirty="0"/>
              <a:t>Plant YN </a:t>
            </a:r>
            <a:r>
              <a:rPr lang="cy-GB" dirty="0" err="1"/>
              <a:t>DDinasyddion</a:t>
            </a:r>
            <a:r>
              <a:rPr lang="cy-GB" dirty="0"/>
              <a:t> Byd-eang</a:t>
            </a:r>
          </a:p>
        </p:txBody>
      </p:sp>
    </p:spTree>
    <p:extLst>
      <p:ext uri="{BB962C8B-B14F-4D97-AF65-F5344CB8AC3E}">
        <p14:creationId xmlns:p14="http://schemas.microsoft.com/office/powerpoint/2010/main" val="85908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1828800"/>
            <a:ext cx="10637442" cy="4343400"/>
          </a:xfrm>
        </p:spPr>
        <p:txBody>
          <a:bodyPr>
            <a:normAutofit fontScale="92500" lnSpcReduction="20000"/>
          </a:bodyPr>
          <a:lstStyle/>
          <a:p>
            <a:pPr marL="45720" indent="0">
              <a:buNone/>
            </a:pPr>
            <a:r>
              <a:rPr lang="cy-GB" dirty="0"/>
              <a:t>Creodd y ffocws diweddar hwn ar "gyfranogiad" gwleidyddol plant lawer o astudiaethau ffrwythlon o'r ffyrdd y mae plant a phobl ifanc yn arfer dinasyddiaeth ar eu rhan eu hunain, megis trwy,</a:t>
            </a:r>
          </a:p>
          <a:p>
            <a:r>
              <a:rPr lang="cy-GB" dirty="0"/>
              <a:t>hawliau sifil, </a:t>
            </a:r>
          </a:p>
          <a:p>
            <a:r>
              <a:rPr lang="cy-GB" dirty="0"/>
              <a:t>y cyfryngau cymdeithasol</a:t>
            </a:r>
          </a:p>
          <a:p>
            <a:r>
              <a:rPr lang="cy-GB" dirty="0"/>
              <a:t>ymgyrchu ar lawr gwlad, </a:t>
            </a:r>
          </a:p>
          <a:p>
            <a:r>
              <a:rPr lang="cy-GB" dirty="0"/>
              <a:t>Comisiynwyr Plant, </a:t>
            </a:r>
          </a:p>
          <a:p>
            <a:r>
              <a:rPr lang="cy-GB" dirty="0"/>
              <a:t>seneddau plant ac ieuenctid, </a:t>
            </a:r>
          </a:p>
          <a:p>
            <a:r>
              <a:rPr lang="cy-GB" dirty="0"/>
              <a:t>mudiadau llafur plant, ac yn y blaen</a:t>
            </a:r>
          </a:p>
          <a:p>
            <a:pPr marL="45720" indent="0">
              <a:buNone/>
            </a:pPr>
            <a:r>
              <a:rPr lang="cy-GB" dirty="0">
                <a:hlinkClick r:id="rId2"/>
              </a:rPr>
              <a:t>(Austin, 2010</a:t>
            </a:r>
            <a:r>
              <a:rPr lang="cy-GB" dirty="0"/>
              <a:t>; </a:t>
            </a:r>
            <a:r>
              <a:rPr lang="cy-GB" dirty="0" err="1">
                <a:hlinkClick r:id="rId2"/>
              </a:rPr>
              <a:t>Cockburn</a:t>
            </a:r>
            <a:r>
              <a:rPr lang="cy-GB" dirty="0">
                <a:hlinkClick r:id="rId2"/>
              </a:rPr>
              <a:t>, 2013</a:t>
            </a:r>
            <a:r>
              <a:rPr lang="cy-GB" dirty="0"/>
              <a:t>; </a:t>
            </a:r>
            <a:r>
              <a:rPr lang="cy-GB" dirty="0" err="1">
                <a:hlinkClick r:id="rId2"/>
              </a:rPr>
              <a:t>Hartung</a:t>
            </a:r>
            <a:r>
              <a:rPr lang="cy-GB" dirty="0">
                <a:hlinkClick r:id="rId2"/>
              </a:rPr>
              <a:t>, 2017</a:t>
            </a:r>
            <a:r>
              <a:rPr lang="cy-GB" dirty="0"/>
              <a:t>; </a:t>
            </a:r>
            <a:r>
              <a:rPr lang="cy-GB" dirty="0">
                <a:hlinkClick r:id="rId2"/>
              </a:rPr>
              <a:t>James, 2011</a:t>
            </a:r>
            <a:r>
              <a:rPr lang="cy-GB" dirty="0"/>
              <a:t>; </a:t>
            </a:r>
            <a:r>
              <a:rPr lang="cy-GB" dirty="0">
                <a:hlinkClick r:id="rId2"/>
              </a:rPr>
              <a:t>Smith and </a:t>
            </a:r>
            <a:r>
              <a:rPr lang="cy-GB" dirty="0" err="1">
                <a:hlinkClick r:id="rId2"/>
              </a:rPr>
              <a:t>Bjerke</a:t>
            </a:r>
            <a:r>
              <a:rPr lang="cy-GB" dirty="0">
                <a:hlinkClick r:id="rId2"/>
              </a:rPr>
              <a:t>, 2009</a:t>
            </a:r>
            <a:r>
              <a:rPr lang="cy-GB" dirty="0"/>
              <a:t>; dyfynnwyd yn Wall, 2019)</a:t>
            </a:r>
          </a:p>
          <a:p>
            <a:endParaRPr lang="en-GB" dirty="0"/>
          </a:p>
        </p:txBody>
      </p:sp>
      <p:sp>
        <p:nvSpPr>
          <p:cNvPr id="3" name="Title 2"/>
          <p:cNvSpPr>
            <a:spLocks noGrp="1"/>
          </p:cNvSpPr>
          <p:nvPr>
            <p:ph type="title"/>
          </p:nvPr>
        </p:nvSpPr>
        <p:spPr/>
        <p:txBody>
          <a:bodyPr/>
          <a:lstStyle/>
          <a:p>
            <a:r>
              <a:rPr lang="en-GB" dirty="0"/>
              <a:t>Plant YN </a:t>
            </a:r>
            <a:r>
              <a:rPr lang="en-GB" dirty="0" err="1"/>
              <a:t>Ddinasyddion</a:t>
            </a:r>
            <a:r>
              <a:rPr lang="en-GB" dirty="0"/>
              <a:t> </a:t>
            </a:r>
            <a:r>
              <a:rPr lang="en-GB" dirty="0" err="1"/>
              <a:t>byd-eang</a:t>
            </a:r>
            <a:endParaRPr lang="en-GB" dirty="0"/>
          </a:p>
        </p:txBody>
      </p:sp>
    </p:spTree>
    <p:extLst>
      <p:ext uri="{BB962C8B-B14F-4D97-AF65-F5344CB8AC3E}">
        <p14:creationId xmlns:p14="http://schemas.microsoft.com/office/powerpoint/2010/main" val="1475700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3352" y="1600200"/>
            <a:ext cx="11449272" cy="5069160"/>
          </a:xfrm>
        </p:spPr>
        <p:txBody>
          <a:bodyPr>
            <a:normAutofit fontScale="85000" lnSpcReduction="20000"/>
          </a:bodyPr>
          <a:lstStyle/>
          <a:p>
            <a:pPr marL="45720" indent="0">
              <a:buNone/>
            </a:pPr>
            <a:r>
              <a:rPr lang="cy-GB" dirty="0"/>
              <a:t>Mae'r trafodaethau hyn am ddinasyddiaeth gyfranogol plant wedi treiddio i gwestiynau </a:t>
            </a:r>
            <a:r>
              <a:rPr lang="cy-GB" dirty="0" err="1"/>
              <a:t>globaleiddio</a:t>
            </a:r>
            <a:r>
              <a:rPr lang="cy-GB" dirty="0"/>
              <a:t> mewn sawl ffordd. </a:t>
            </a:r>
          </a:p>
          <a:p>
            <a:r>
              <a:rPr lang="cy-GB" dirty="0"/>
              <a:t>Mae rhai ymchwilwyr wedi archwilio goblygiadau byd-eang y Confensiwn ar Hawliau'r Plentyn, gan ddangos, er enghraifft, sut mae ei hawliau cyfranogol megis rhyddid mynegiant yn grymuso plant yn ddinasyddion byd-eang ond hefyd yn eu rheoli a'u disgyblu ar lwyfan byd-eang lle mae oedolion </a:t>
            </a:r>
            <a:r>
              <a:rPr lang="cy-GB" dirty="0" err="1"/>
              <a:t>gryfaf</a:t>
            </a:r>
            <a:r>
              <a:rPr lang="cy-GB" dirty="0"/>
              <a:t>.(</a:t>
            </a:r>
            <a:r>
              <a:rPr lang="cy-GB" dirty="0" err="1">
                <a:hlinkClick r:id="rId2"/>
              </a:rPr>
              <a:t>Duhn</a:t>
            </a:r>
            <a:r>
              <a:rPr lang="cy-GB" dirty="0">
                <a:hlinkClick r:id="rId2"/>
              </a:rPr>
              <a:t>, 2006</a:t>
            </a:r>
            <a:r>
              <a:rPr lang="cy-GB" dirty="0"/>
              <a:t>; </a:t>
            </a:r>
            <a:r>
              <a:rPr lang="cy-GB" dirty="0" err="1">
                <a:hlinkClick r:id="rId2"/>
              </a:rPr>
              <a:t>Ennew</a:t>
            </a:r>
            <a:r>
              <a:rPr lang="cy-GB" dirty="0">
                <a:hlinkClick r:id="rId2"/>
              </a:rPr>
              <a:t>, 2008</a:t>
            </a:r>
            <a:r>
              <a:rPr lang="cy-GB" dirty="0"/>
              <a:t>; </a:t>
            </a:r>
            <a:r>
              <a:rPr lang="cy-GB" dirty="0" err="1">
                <a:hlinkClick r:id="rId2"/>
              </a:rPr>
              <a:t>Gadda</a:t>
            </a:r>
            <a:r>
              <a:rPr lang="cy-GB" dirty="0">
                <a:hlinkClick r:id="rId2"/>
              </a:rPr>
              <a:t>, 2008</a:t>
            </a:r>
            <a:r>
              <a:rPr lang="cy-GB" dirty="0"/>
              <a:t>). </a:t>
            </a:r>
          </a:p>
          <a:p>
            <a:r>
              <a:rPr lang="cy-GB" dirty="0"/>
              <a:t>Mae eraill wedi archwilio dinasyddiaeth ryngwladol i blant trwy lens "cosmopolitaidd" sy'n datgelu, er enghraifft, bod "cydnabyddiaeth o gyd-ddibyniaeth yn garreg sylfaen i gymdeithas ddinesig sy’n un fywiog, oddefgar a chroesawgar” (</a:t>
            </a:r>
            <a:r>
              <a:rPr lang="cy-GB" dirty="0" err="1">
                <a:hlinkClick r:id="rId2"/>
              </a:rPr>
              <a:t>Cockburn</a:t>
            </a:r>
            <a:r>
              <a:rPr lang="cy-GB" dirty="0">
                <a:hlinkClick r:id="rId2"/>
              </a:rPr>
              <a:t>, 2013</a:t>
            </a:r>
            <a:r>
              <a:rPr lang="cy-GB" dirty="0"/>
              <a:t>: 232). </a:t>
            </a:r>
          </a:p>
          <a:p>
            <a:r>
              <a:rPr lang="cy-GB" dirty="0"/>
              <a:t>Ac mae eraill yn dal i awgrymu'r angen am ddehongliadau "ôl-drefedigaethol" o ddinasyddiaeth plant fel y'u hymarferir yn y byd mwyafrifol, hynny yw, cysyniadau a ryddheir o ddelfrydau bourgeois Ewropeaidd ynghylch annibyniaeth unigol ac sydd wedi'u seilio yn lle hynny mewn </a:t>
            </a:r>
            <a:r>
              <a:rPr lang="cy-GB" dirty="0" err="1"/>
              <a:t>dychymygion</a:t>
            </a:r>
            <a:r>
              <a:rPr lang="cy-GB" dirty="0"/>
              <a:t> gwleidyddol amgen lle, er enghraifft, mae hierarchaethau amrywiol cast, rhyw a dosbarth yn parhau i fframio rhyngweithiadau beunyddiol pobl â'i gilydd </a:t>
            </a:r>
            <a:r>
              <a:rPr lang="en-GB" dirty="0"/>
              <a:t>(</a:t>
            </a:r>
            <a:r>
              <a:rPr lang="en-GB" dirty="0" err="1">
                <a:hlinkClick r:id="rId2"/>
              </a:rPr>
              <a:t>Balagopalan</a:t>
            </a:r>
            <a:r>
              <a:rPr lang="en-GB" dirty="0">
                <a:hlinkClick r:id="rId2"/>
              </a:rPr>
              <a:t>, 2011</a:t>
            </a:r>
            <a:r>
              <a:rPr lang="en-GB" dirty="0"/>
              <a:t>: 293).</a:t>
            </a:r>
          </a:p>
          <a:p>
            <a:pPr marL="45720" indent="0">
              <a:buNone/>
            </a:pPr>
            <a:br>
              <a:rPr lang="en-GB" dirty="0"/>
            </a:br>
            <a:r>
              <a:rPr lang="en-GB" dirty="0"/>
              <a:t>(Wall, 2019)</a:t>
            </a:r>
          </a:p>
          <a:p>
            <a:endParaRPr lang="en-GB" dirty="0"/>
          </a:p>
        </p:txBody>
      </p:sp>
      <p:sp>
        <p:nvSpPr>
          <p:cNvPr id="3" name="Title 2"/>
          <p:cNvSpPr>
            <a:spLocks noGrp="1"/>
          </p:cNvSpPr>
          <p:nvPr>
            <p:ph type="title"/>
          </p:nvPr>
        </p:nvSpPr>
        <p:spPr>
          <a:xfrm>
            <a:off x="191344" y="274638"/>
            <a:ext cx="10781458" cy="1325562"/>
          </a:xfrm>
        </p:spPr>
        <p:txBody>
          <a:bodyPr/>
          <a:lstStyle/>
          <a:p>
            <a:r>
              <a:rPr lang="cy-GB" dirty="0"/>
              <a:t>Y PLENTYN-</a:t>
            </a:r>
            <a:r>
              <a:rPr lang="cy-GB" dirty="0" err="1"/>
              <a:t>DDinEsydd</a:t>
            </a:r>
            <a:r>
              <a:rPr lang="cy-GB" dirty="0"/>
              <a:t> byd-eang - Safbwyntiau</a:t>
            </a:r>
          </a:p>
        </p:txBody>
      </p:sp>
    </p:spTree>
    <p:extLst>
      <p:ext uri="{BB962C8B-B14F-4D97-AF65-F5344CB8AC3E}">
        <p14:creationId xmlns:p14="http://schemas.microsoft.com/office/powerpoint/2010/main" val="802477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a:t>CYNGOR </a:t>
            </a:r>
            <a:r>
              <a:rPr lang="cy-GB" dirty="0"/>
              <a:t>Asesu</a:t>
            </a:r>
          </a:p>
        </p:txBody>
      </p:sp>
      <p:sp>
        <p:nvSpPr>
          <p:cNvPr id="4" name="Rectangle 3"/>
          <p:cNvSpPr/>
          <p:nvPr/>
        </p:nvSpPr>
        <p:spPr>
          <a:xfrm>
            <a:off x="2279576" y="2564904"/>
            <a:ext cx="7776864" cy="3240360"/>
          </a:xfrm>
          <a:prstGeom prst="rect">
            <a:avLst/>
          </a:prstGeom>
          <a:solidFill>
            <a:srgbClr val="FFC000"/>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cy-GB" sz="2400" b="1" dirty="0">
                <a:solidFill>
                  <a:prstClr val="black"/>
                </a:solidFill>
              </a:rPr>
              <a:t>Dewch o hyd i dri thestun (un ar gyfer pob persbectif) o'r llyfrgell, rhestr ddarllen </a:t>
            </a:r>
            <a:r>
              <a:rPr lang="cy-GB" sz="2400" b="1" dirty="0" err="1">
                <a:solidFill>
                  <a:prstClr val="black"/>
                </a:solidFill>
              </a:rPr>
              <a:t>Leganto</a:t>
            </a:r>
            <a:r>
              <a:rPr lang="cy-GB" sz="2400" b="1" dirty="0">
                <a:solidFill>
                  <a:prstClr val="black"/>
                </a:solidFill>
              </a:rPr>
              <a:t> neu'r ffynonellau eraill ar </a:t>
            </a:r>
            <a:r>
              <a:rPr lang="cy-GB" sz="2400" b="1" dirty="0" err="1">
                <a:solidFill>
                  <a:prstClr val="black"/>
                </a:solidFill>
              </a:rPr>
              <a:t>Moodle</a:t>
            </a:r>
            <a:r>
              <a:rPr lang="cy-GB" sz="2400" b="1" dirty="0">
                <a:solidFill>
                  <a:prstClr val="black"/>
                </a:solidFill>
              </a:rPr>
              <a:t> a allai eich helpu i ddeall y safbwyntiau hyn. Rhannwch ar </a:t>
            </a:r>
            <a:r>
              <a:rPr lang="cy-GB" sz="2400" b="1" dirty="0" err="1">
                <a:solidFill>
                  <a:prstClr val="black"/>
                </a:solidFill>
              </a:rPr>
              <a:t>Teams</a:t>
            </a:r>
            <a:r>
              <a:rPr lang="cy-GB" sz="2400" b="1" dirty="0">
                <a:solidFill>
                  <a:prstClr val="black"/>
                </a:solidFill>
                <a:latin typeface="Century Gothic" panose="020B0502020202020204"/>
              </a:rPr>
              <a:t>.</a:t>
            </a:r>
          </a:p>
        </p:txBody>
      </p:sp>
    </p:spTree>
    <p:extLst>
      <p:ext uri="{BB962C8B-B14F-4D97-AF65-F5344CB8AC3E}">
        <p14:creationId xmlns:p14="http://schemas.microsoft.com/office/powerpoint/2010/main" val="1678829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85F2FC3-B2DE-4C66-B3EA-F2D52B1F0D14}"/>
              </a:ext>
            </a:extLst>
          </p:cNvPr>
          <p:cNvSpPr>
            <a:spLocks noGrp="1"/>
          </p:cNvSpPr>
          <p:nvPr>
            <p:ph idx="1"/>
          </p:nvPr>
        </p:nvSpPr>
        <p:spPr>
          <a:xfrm>
            <a:off x="152761" y="1828800"/>
            <a:ext cx="10821312" cy="4343400"/>
          </a:xfrm>
        </p:spPr>
        <p:txBody>
          <a:bodyPr/>
          <a:lstStyle/>
          <a:p>
            <a:r>
              <a:rPr lang="cy-GB" b="1" dirty="0"/>
              <a:t>Gwyliwch ychydig o benodau o </a:t>
            </a:r>
            <a:r>
              <a:rPr lang="en-GB" b="1" dirty="0"/>
              <a:t>The most dangerous ways to school</a:t>
            </a:r>
            <a:r>
              <a:rPr lang="cy-GB" b="1" dirty="0"/>
              <a:t>' ar YouTube. </a:t>
            </a:r>
          </a:p>
          <a:p>
            <a:r>
              <a:rPr lang="cy-GB" dirty="0"/>
              <a:t>Gwnewch rai nodiadau: </a:t>
            </a:r>
          </a:p>
          <a:p>
            <a:r>
              <a:rPr lang="cy-GB" dirty="0"/>
              <a:t>Beth yw'r rhwystrau?</a:t>
            </a:r>
          </a:p>
          <a:p>
            <a:r>
              <a:rPr lang="cy-GB" dirty="0"/>
              <a:t>Beth yw'r dyheadau</a:t>
            </a:r>
            <a:r>
              <a:rPr lang="en-GB" dirty="0"/>
              <a:t>?</a:t>
            </a:r>
          </a:p>
          <a:p>
            <a:endParaRPr lang="en-GB" dirty="0"/>
          </a:p>
          <a:p>
            <a:endParaRPr lang="en-US" dirty="0"/>
          </a:p>
        </p:txBody>
      </p:sp>
      <p:sp>
        <p:nvSpPr>
          <p:cNvPr id="3" name="Title 2">
            <a:extLst>
              <a:ext uri="{FF2B5EF4-FFF2-40B4-BE49-F238E27FC236}">
                <a16:creationId xmlns:a16="http://schemas.microsoft.com/office/drawing/2014/main" id="{23DD6DD2-6E79-454A-871B-BBF9E954CCC1}"/>
              </a:ext>
            </a:extLst>
          </p:cNvPr>
          <p:cNvSpPr>
            <a:spLocks noGrp="1"/>
          </p:cNvSpPr>
          <p:nvPr>
            <p:ph type="title"/>
          </p:nvPr>
        </p:nvSpPr>
        <p:spPr>
          <a:xfrm>
            <a:off x="152760" y="274638"/>
            <a:ext cx="11832205" cy="1325562"/>
          </a:xfrm>
        </p:spPr>
        <p:txBody>
          <a:bodyPr>
            <a:normAutofit fontScale="90000"/>
          </a:bodyPr>
          <a:lstStyle/>
          <a:p>
            <a:r>
              <a:rPr lang="cy-GB" dirty="0"/>
              <a:t>Awgrym asesu, a allai helpu i ddewis eich gwlad. Astudio dan gyfarwyddyd ar gyfer yr wythnos nesaf</a:t>
            </a:r>
            <a:r>
              <a:rPr lang="en-GB" dirty="0"/>
              <a:t>.</a:t>
            </a:r>
            <a:endParaRPr lang="en-US" dirty="0"/>
          </a:p>
        </p:txBody>
      </p:sp>
      <p:pic>
        <p:nvPicPr>
          <p:cNvPr id="4" name="Picture 3">
            <a:extLst>
              <a:ext uri="{FF2B5EF4-FFF2-40B4-BE49-F238E27FC236}">
                <a16:creationId xmlns:a16="http://schemas.microsoft.com/office/drawing/2014/main" id="{248206BB-4414-49A2-A837-32D93C57722B}"/>
              </a:ext>
            </a:extLst>
          </p:cNvPr>
          <p:cNvPicPr>
            <a:picLocks noChangeAspect="1"/>
          </p:cNvPicPr>
          <p:nvPr/>
        </p:nvPicPr>
        <p:blipFill>
          <a:blip r:embed="rId2"/>
          <a:stretch>
            <a:fillRect/>
          </a:stretch>
        </p:blipFill>
        <p:spPr>
          <a:xfrm>
            <a:off x="4329929" y="2336051"/>
            <a:ext cx="2466975" cy="1847850"/>
          </a:xfrm>
          <a:prstGeom prst="rect">
            <a:avLst/>
          </a:prstGeom>
        </p:spPr>
      </p:pic>
      <p:pic>
        <p:nvPicPr>
          <p:cNvPr id="5" name="Picture 4">
            <a:extLst>
              <a:ext uri="{FF2B5EF4-FFF2-40B4-BE49-F238E27FC236}">
                <a16:creationId xmlns:a16="http://schemas.microsoft.com/office/drawing/2014/main" id="{7438B089-B4E2-4C58-B2BD-BCD4460D05C9}"/>
              </a:ext>
            </a:extLst>
          </p:cNvPr>
          <p:cNvPicPr>
            <a:picLocks noChangeAspect="1"/>
          </p:cNvPicPr>
          <p:nvPr/>
        </p:nvPicPr>
        <p:blipFill>
          <a:blip r:embed="rId3"/>
          <a:stretch>
            <a:fillRect/>
          </a:stretch>
        </p:blipFill>
        <p:spPr>
          <a:xfrm>
            <a:off x="152760" y="4881113"/>
            <a:ext cx="2857500" cy="1600200"/>
          </a:xfrm>
          <a:prstGeom prst="rect">
            <a:avLst/>
          </a:prstGeom>
        </p:spPr>
      </p:pic>
      <p:pic>
        <p:nvPicPr>
          <p:cNvPr id="6" name="Picture 5">
            <a:extLst>
              <a:ext uri="{FF2B5EF4-FFF2-40B4-BE49-F238E27FC236}">
                <a16:creationId xmlns:a16="http://schemas.microsoft.com/office/drawing/2014/main" id="{155E46E9-8F6D-4208-843D-C85DCF729005}"/>
              </a:ext>
            </a:extLst>
          </p:cNvPr>
          <p:cNvPicPr>
            <a:picLocks noChangeAspect="1"/>
          </p:cNvPicPr>
          <p:nvPr/>
        </p:nvPicPr>
        <p:blipFill>
          <a:blip r:embed="rId4"/>
          <a:stretch>
            <a:fillRect/>
          </a:stretch>
        </p:blipFill>
        <p:spPr>
          <a:xfrm>
            <a:off x="3184585" y="4757288"/>
            <a:ext cx="2590800" cy="1771650"/>
          </a:xfrm>
          <a:prstGeom prst="rect">
            <a:avLst/>
          </a:prstGeom>
        </p:spPr>
      </p:pic>
      <p:pic>
        <p:nvPicPr>
          <p:cNvPr id="7" name="Picture 6">
            <a:extLst>
              <a:ext uri="{FF2B5EF4-FFF2-40B4-BE49-F238E27FC236}">
                <a16:creationId xmlns:a16="http://schemas.microsoft.com/office/drawing/2014/main" id="{6BE6DD4D-893E-415F-BFB0-3F7BAEA77719}"/>
              </a:ext>
            </a:extLst>
          </p:cNvPr>
          <p:cNvPicPr>
            <a:picLocks noChangeAspect="1"/>
          </p:cNvPicPr>
          <p:nvPr/>
        </p:nvPicPr>
        <p:blipFill>
          <a:blip r:embed="rId5"/>
          <a:stretch>
            <a:fillRect/>
          </a:stretch>
        </p:blipFill>
        <p:spPr>
          <a:xfrm>
            <a:off x="6879850" y="2336051"/>
            <a:ext cx="2466975" cy="1847850"/>
          </a:xfrm>
          <a:prstGeom prst="rect">
            <a:avLst/>
          </a:prstGeom>
        </p:spPr>
      </p:pic>
      <p:pic>
        <p:nvPicPr>
          <p:cNvPr id="8" name="Picture 7">
            <a:extLst>
              <a:ext uri="{FF2B5EF4-FFF2-40B4-BE49-F238E27FC236}">
                <a16:creationId xmlns:a16="http://schemas.microsoft.com/office/drawing/2014/main" id="{5A974077-0F3B-40FB-8B4E-6257B4C3DAE4}"/>
              </a:ext>
            </a:extLst>
          </p:cNvPr>
          <p:cNvPicPr>
            <a:picLocks noChangeAspect="1"/>
          </p:cNvPicPr>
          <p:nvPr/>
        </p:nvPicPr>
        <p:blipFill>
          <a:blip r:embed="rId6"/>
          <a:stretch>
            <a:fillRect/>
          </a:stretch>
        </p:blipFill>
        <p:spPr>
          <a:xfrm>
            <a:off x="5827697" y="4858694"/>
            <a:ext cx="2857500" cy="1600200"/>
          </a:xfrm>
          <a:prstGeom prst="rect">
            <a:avLst/>
          </a:prstGeom>
        </p:spPr>
      </p:pic>
      <p:pic>
        <p:nvPicPr>
          <p:cNvPr id="9" name="Picture 8">
            <a:extLst>
              <a:ext uri="{FF2B5EF4-FFF2-40B4-BE49-F238E27FC236}">
                <a16:creationId xmlns:a16="http://schemas.microsoft.com/office/drawing/2014/main" id="{C3E1E4B8-0249-4FEA-9A44-B7183E81F6E2}"/>
              </a:ext>
            </a:extLst>
          </p:cNvPr>
          <p:cNvPicPr>
            <a:picLocks noChangeAspect="1"/>
          </p:cNvPicPr>
          <p:nvPr/>
        </p:nvPicPr>
        <p:blipFill>
          <a:blip r:embed="rId7"/>
          <a:stretch>
            <a:fillRect/>
          </a:stretch>
        </p:blipFill>
        <p:spPr>
          <a:xfrm>
            <a:off x="8807209" y="4928738"/>
            <a:ext cx="2857500" cy="1600200"/>
          </a:xfrm>
          <a:prstGeom prst="rect">
            <a:avLst/>
          </a:prstGeom>
        </p:spPr>
      </p:pic>
      <p:pic>
        <p:nvPicPr>
          <p:cNvPr id="10" name="Picture 9">
            <a:extLst>
              <a:ext uri="{FF2B5EF4-FFF2-40B4-BE49-F238E27FC236}">
                <a16:creationId xmlns:a16="http://schemas.microsoft.com/office/drawing/2014/main" id="{05AB8890-DE99-4BB6-B5B9-BC663F3399F3}"/>
              </a:ext>
            </a:extLst>
          </p:cNvPr>
          <p:cNvPicPr>
            <a:picLocks noChangeAspect="1"/>
          </p:cNvPicPr>
          <p:nvPr/>
        </p:nvPicPr>
        <p:blipFill>
          <a:blip r:embed="rId8"/>
          <a:stretch>
            <a:fillRect/>
          </a:stretch>
        </p:blipFill>
        <p:spPr>
          <a:xfrm>
            <a:off x="9429771" y="2393201"/>
            <a:ext cx="2647950" cy="1733550"/>
          </a:xfrm>
          <a:prstGeom prst="rect">
            <a:avLst/>
          </a:prstGeom>
        </p:spPr>
      </p:pic>
    </p:spTree>
    <p:extLst>
      <p:ext uri="{BB962C8B-B14F-4D97-AF65-F5344CB8AC3E}">
        <p14:creationId xmlns:p14="http://schemas.microsoft.com/office/powerpoint/2010/main" val="207420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980728"/>
            <a:ext cx="11377264" cy="5191472"/>
          </a:xfrm>
        </p:spPr>
        <p:txBody>
          <a:bodyPr>
            <a:normAutofit fontScale="92500" lnSpcReduction="20000"/>
          </a:bodyPr>
          <a:lstStyle/>
          <a:p>
            <a:pPr marL="45720" indent="0">
              <a:buNone/>
            </a:pPr>
            <a:r>
              <a:rPr lang="en-GB" dirty="0"/>
              <a:t>Aronson, B (2017). The White </a:t>
            </a:r>
            <a:r>
              <a:rPr lang="en-GB" dirty="0" err="1"/>
              <a:t>Savior</a:t>
            </a:r>
            <a:r>
              <a:rPr lang="en-GB" dirty="0"/>
              <a:t> Industrial Complex: A Cultural Studies Analysis of a Teacher Educator, </a:t>
            </a:r>
            <a:r>
              <a:rPr lang="en-GB" dirty="0" err="1"/>
              <a:t>Savior</a:t>
            </a:r>
            <a:r>
              <a:rPr lang="en-GB" dirty="0"/>
              <a:t> Film, and Future Teachers, Journal of Critical Thought and Praxis 2017, Vol. 6, No. 3, 36-54</a:t>
            </a:r>
          </a:p>
          <a:p>
            <a:pPr marL="45720" indent="0">
              <a:buNone/>
            </a:pPr>
            <a:r>
              <a:rPr lang="en-GB" dirty="0"/>
              <a:t>Fine, J.B. and McNamara, K.W. (2011).Community redefined: School leaders moving from autonomy to global interdependence through short-term study broad. Frontiers: The Interdisciplinary Journal of Study Abroad. 2011; 21: 254–274</a:t>
            </a:r>
          </a:p>
          <a:p>
            <a:pPr marL="45720" indent="0">
              <a:buNone/>
            </a:pPr>
            <a:r>
              <a:rPr lang="en-GB" dirty="0"/>
              <a:t>Global Education, (2014). What are global perspectives?, © 2012 Commonwealth of Australia. </a:t>
            </a:r>
            <a:r>
              <a:rPr lang="en-GB" dirty="0">
                <a:hlinkClick r:id="rId2"/>
              </a:rPr>
              <a:t>http://www.globaleducation.edu.au/global-education/what-are-global-perspectives.html</a:t>
            </a:r>
            <a:endParaRPr lang="en-GB" dirty="0"/>
          </a:p>
          <a:p>
            <a:pPr marL="45720" indent="0">
              <a:buNone/>
            </a:pPr>
            <a:r>
              <a:rPr lang="en-GB" dirty="0"/>
              <a:t>Grover, S. (2004). Secondary education as a universal human right, Education and the Law, Vol. 16, No. 1, March 2004</a:t>
            </a:r>
          </a:p>
          <a:p>
            <a:pPr marL="45720" indent="0">
              <a:buNone/>
            </a:pPr>
            <a:r>
              <a:rPr lang="en-GB" dirty="0"/>
              <a:t>Kiely, R. (2005). Globalization and poverty, and the poverty of globalization theory. Current Sociology, 53(6), 895. </a:t>
            </a:r>
          </a:p>
          <a:p>
            <a:pPr marL="45720" indent="0">
              <a:buNone/>
            </a:pPr>
            <a:r>
              <a:rPr lang="en-GB" dirty="0"/>
              <a:t>Wall, J. (2019) ‘Theorizing children’s global citizenship: </a:t>
            </a:r>
            <a:r>
              <a:rPr lang="en-GB" dirty="0" err="1"/>
              <a:t>Reconstructionism</a:t>
            </a:r>
            <a:r>
              <a:rPr lang="en-GB" dirty="0"/>
              <a:t> and the politics of deep interdependence’, </a:t>
            </a:r>
            <a:r>
              <a:rPr lang="en-GB" i="1" dirty="0"/>
              <a:t>Global Studies of Childhood</a:t>
            </a:r>
            <a:r>
              <a:rPr lang="en-GB" dirty="0"/>
              <a:t>, 9(1), pp. 5–17..</a:t>
            </a:r>
          </a:p>
          <a:p>
            <a:pPr marL="45720" indent="0">
              <a:buNone/>
            </a:pPr>
            <a:endParaRPr lang="en-GB" dirty="0"/>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a:xfrm>
            <a:off x="1219202" y="274638"/>
            <a:ext cx="9753600" cy="706090"/>
          </a:xfrm>
        </p:spPr>
        <p:txBody>
          <a:bodyPr/>
          <a:lstStyle/>
          <a:p>
            <a:r>
              <a:rPr lang="en-GB" dirty="0" err="1"/>
              <a:t>Cyfeiriadau</a:t>
            </a:r>
            <a:endParaRPr lang="en-GB" dirty="0"/>
          </a:p>
        </p:txBody>
      </p:sp>
    </p:spTree>
    <p:extLst>
      <p:ext uri="{BB962C8B-B14F-4D97-AF65-F5344CB8AC3E}">
        <p14:creationId xmlns:p14="http://schemas.microsoft.com/office/powerpoint/2010/main" val="3951106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360" y="1600200"/>
            <a:ext cx="11377264" cy="4572000"/>
          </a:xfrm>
        </p:spPr>
        <p:txBody>
          <a:bodyPr>
            <a:normAutofit fontScale="92500" lnSpcReduction="20000"/>
          </a:bodyPr>
          <a:lstStyle/>
          <a:p>
            <a:pPr marL="45720" indent="0">
              <a:buNone/>
            </a:pPr>
            <a:r>
              <a:rPr lang="en-GB" dirty="0"/>
              <a:t>Martell, L. (2007). The third wave in globalization theory. International Studies Review, 9(2), 173. </a:t>
            </a:r>
          </a:p>
          <a:p>
            <a:pPr marL="45720" indent="0">
              <a:buNone/>
            </a:pPr>
            <a:r>
              <a:rPr lang="en-GB" dirty="0" err="1"/>
              <a:t>Nationmaster</a:t>
            </a:r>
            <a:r>
              <a:rPr lang="en-GB" dirty="0"/>
              <a:t> (2013 to 2017). Education &gt; Duration of compulsory education: Countries compared © Copyright NationMaster.com 2003-2017.</a:t>
            </a:r>
          </a:p>
          <a:p>
            <a:pPr marL="45720" indent="0">
              <a:buNone/>
            </a:pPr>
            <a:r>
              <a:rPr lang="en-GB" dirty="0"/>
              <a:t>Politics.co.uk (2013) ‘Education Leaving Age’, http://www.politics.co.uk/reference/education-leaving-age (Access 13/02/2017).</a:t>
            </a:r>
          </a:p>
          <a:p>
            <a:pPr marL="45720" indent="0">
              <a:buNone/>
            </a:pPr>
            <a:r>
              <a:rPr lang="en-GB" dirty="0"/>
              <a:t>Ritzer, G. (2008). Modern sociological theory (7th ed.). Boston: McGraw Hill.</a:t>
            </a:r>
          </a:p>
          <a:p>
            <a:pPr marL="45720" indent="0">
              <a:buNone/>
            </a:pPr>
            <a:r>
              <a:rPr lang="en-GB" dirty="0"/>
              <a:t>Smith, M. K. (2015). What is education? A definition and discussion. The encyclopaedia of informal education. [http://infed.org/mobi/what-is-education-a-definition-and-discussion/. </a:t>
            </a:r>
          </a:p>
          <a:p>
            <a:pPr marL="45720" indent="0">
              <a:buNone/>
            </a:pPr>
            <a:r>
              <a:rPr lang="en-GB" dirty="0"/>
              <a:t>Welsh Government, The Wellbeing of Future Generations Act (205), Wales, The essentials. http://thewaleswewant.co.uk/sites/default/files/Guide%20to%20the%20WFGAct.pdf</a:t>
            </a:r>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a:t>cyfeiriadau</a:t>
            </a:r>
            <a:endParaRPr lang="en-GB" dirty="0"/>
          </a:p>
        </p:txBody>
      </p:sp>
    </p:spTree>
    <p:extLst>
      <p:ext uri="{BB962C8B-B14F-4D97-AF65-F5344CB8AC3E}">
        <p14:creationId xmlns:p14="http://schemas.microsoft.com/office/powerpoint/2010/main" val="223625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 id="{F5D0384A-00F6-4BDA-834C-33F5C4031353}" vid="{A5A61C26-2E15-47AF-A86A-D1E541AAEC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TotalTime>
  <Words>2850</Words>
  <Application>Microsoft Office PowerPoint</Application>
  <PresentationFormat>Widescreen</PresentationFormat>
  <Paragraphs>168</Paragraphs>
  <Slides>31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ETH Light</vt:lpstr>
      <vt:lpstr>Arial</vt:lpstr>
      <vt:lpstr>Calibri</vt:lpstr>
      <vt:lpstr>Century Gothic</vt:lpstr>
      <vt:lpstr>World country report presentation</vt:lpstr>
      <vt:lpstr>ECIE6004C  Safbwyntiau Byd-eang ar Addysg Sesiwn 1 - Cyflwyniad </vt:lpstr>
      <vt:lpstr>Safbwyntiau Byd-eang ar Addysg</vt:lpstr>
      <vt:lpstr>Archwilio'r teitl- </vt:lpstr>
      <vt:lpstr>Nodau'r Modwl</vt:lpstr>
      <vt:lpstr>DEILLIANNAU DYSGU </vt:lpstr>
      <vt:lpstr>Ar y ffordd i'r ysgol</vt:lpstr>
      <vt:lpstr>Cynnwys y Modwl</vt:lpstr>
      <vt:lpstr>Cynnwys y Modwl</vt:lpstr>
      <vt:lpstr>Asesiadau: Cyflwyno: 03.03.2024</vt:lpstr>
      <vt:lpstr>Gwaith grŵp?</vt:lpstr>
      <vt:lpstr> Menter Fyd-eang ar Blant y Tu Allan i'r Ysgol - Astudiaeth Gwlad De Sudan</vt:lpstr>
      <vt:lpstr>GOBAITH</vt:lpstr>
      <vt:lpstr>Mae un o bob pump o blant, pobl ifanc a phobl ifanc y tu allan i'r ysgol</vt:lpstr>
      <vt:lpstr>Covid19 a mynediad i addysg yn 2020</vt:lpstr>
      <vt:lpstr>2021 Covid 19 parhaD……..</vt:lpstr>
      <vt:lpstr>Polisi - Erthygl 28 CCUHP</vt:lpstr>
      <vt:lpstr>Polisi - CCUHP – erthygl 29</vt:lpstr>
      <vt:lpstr>CYNGOR asesu</vt:lpstr>
      <vt:lpstr>Beth yw Dinesydd Byd-eang?</vt:lpstr>
      <vt:lpstr>BETH YW GLOBALEIDDIO? </vt:lpstr>
      <vt:lpstr>Diffiniadau</vt:lpstr>
      <vt:lpstr>Theori Ddiwylliannol - Amrywiadau</vt:lpstr>
      <vt:lpstr>Diffiniad o Globaleiddio</vt:lpstr>
      <vt:lpstr>GweithgarWCH Plentyndod Byd-eang</vt:lpstr>
      <vt:lpstr>Plant YN DDinasyddion Byd-eang</vt:lpstr>
      <vt:lpstr>Plant YN Ddinasyddion byd-eang</vt:lpstr>
      <vt:lpstr>Y PLENTYN-DDinEsydd byd-eang - Safbwyntiau</vt:lpstr>
      <vt:lpstr>CYNGOR Asesu</vt:lpstr>
      <vt:lpstr>Awgrym asesu, a allai helpu i ddewis eich gwlad. Astudio dan gyfarwyddyd ar gyfer yr wythnos nesaf.</vt:lpstr>
      <vt:lpstr>Cyfeiriadau</vt:lpstr>
      <vt:lpstr>cyfeiriadau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Geraint Lloyd</cp:lastModifiedBy>
  <cp:revision>10</cp:revision>
  <dcterms:created xsi:type="dcterms:W3CDTF">2021-01-07T10:46:30Z</dcterms:created>
  <dcterms:modified xsi:type="dcterms:W3CDTF">2023-12-01T12:19:53Z</dcterms:modified>
</cp:coreProperties>
</file>