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4"/>
  </p:sldMasterIdLst>
  <p:notesMasterIdLst>
    <p:notesMasterId r:id="rId21"/>
  </p:notesMasterIdLst>
  <p:handoutMasterIdLst>
    <p:handoutMasterId r:id="rId22"/>
  </p:handoutMasterIdLst>
  <p:sldIdLst>
    <p:sldId id="2448" r:id="rId5"/>
    <p:sldId id="2462" r:id="rId6"/>
    <p:sldId id="259" r:id="rId7"/>
    <p:sldId id="2457" r:id="rId8"/>
    <p:sldId id="2451" r:id="rId9"/>
    <p:sldId id="2456" r:id="rId10"/>
    <p:sldId id="2463" r:id="rId11"/>
    <p:sldId id="2464" r:id="rId12"/>
    <p:sldId id="2466" r:id="rId13"/>
    <p:sldId id="2467" r:id="rId14"/>
    <p:sldId id="2468" r:id="rId15"/>
    <p:sldId id="2465" r:id="rId16"/>
    <p:sldId id="2469" r:id="rId17"/>
    <p:sldId id="2470" r:id="rId18"/>
    <p:sldId id="2473" r:id="rId19"/>
    <p:sldId id="24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9757"/>
    <a:srgbClr val="A53F52"/>
    <a:srgbClr val="2C2153"/>
    <a:srgbClr val="01023B"/>
    <a:srgbClr val="898989"/>
    <a:srgbClr val="2F33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832" autoAdjust="0"/>
  </p:normalViewPr>
  <p:slideViewPr>
    <p:cSldViewPr snapToGrid="0">
      <p:cViewPr varScale="1">
        <p:scale>
          <a:sx n="65" d="100"/>
          <a:sy n="65" d="100"/>
        </p:scale>
        <p:origin x="-942" y="-114"/>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1068"/>
    </p:cViewPr>
  </p:notesTextViewPr>
  <p:sorterViewPr>
    <p:cViewPr>
      <p:scale>
        <a:sx n="130" d="100"/>
        <a:sy n="130" d="100"/>
      </p:scale>
      <p:origin x="0" y="-8722"/>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6D5B4E-BF3E-3B45-A4BA-D6C3B92870D7}" type="datetimeFigureOut">
              <a:rPr lang="en-US" smtClean="0"/>
              <a:pPr/>
              <a:t>7/24/23</a:t>
            </a:fld>
            <a:endParaRPr lang="en-US" dirty="0"/>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65AE8BC-2AB3-9E4C-9797-2A6F8A74C74E}" type="slidenum">
              <a:rPr lang="en-US" smtClean="0"/>
              <a:pPr/>
              <a:t>‹#›</a:t>
            </a:fld>
            <a:endParaRPr lang="en-US" dirty="0"/>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8621B-8C8E-49BA-8772-41D0FE75A082}" type="datetimeFigureOut">
              <a:rPr lang="en-US" smtClean="0"/>
              <a:pPr/>
              <a:t>7/24/23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B34ED-4CDD-41C9-90F7-D768D5559A6F}" type="slidenum">
              <a:rPr lang="en-US" smtClean="0"/>
              <a:pPr/>
              <a:t>‹#›</a:t>
            </a:fld>
            <a:endParaRPr lang="en-US" dirty="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world moves ahead and our lives are reshaped in many ways because of innovation. Considering "How Innovation Changes the World," I feel obligated to investigate the topic's tremendous influence on my own development. When new ideas, methods, goods, or services are developed and implemented, they have the potential to significantly alter and enhance many facets of human life[1]. It's essential to development, since it forces us to question the existing quo and move forward towards a brighter, more revolutionary future. In this article, I'll discuss how innovation has changed my experience at work, in my personal life, and at my university. </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impact of innovation on my development and flexibility has extended well beyond the confines of my work life and into every aspect of my daily life. By welcoming new ideas, I've been encouraged to expand my horizons and try new things, which has helped me develop a growth mentality and a thirst for discovery. Innovation has been crucial in my development since it has prompted me to seek out novel opportunities. Because I challenged myself to go where no one had gone before, I was able to broaden my horizons and develop a variety of talents, and I now know that progress happens when one leaves their comfort zone[4]. Every new experience, whether it be learning a new computer language, taking on a difficult project, or doing anything beyond my comfort zone, has allowed me to grow as a person.</a:t>
            </a:r>
          </a:p>
          <a:p>
            <a:r>
              <a:rPr lang="en-US" sz="1200" kern="1200" dirty="0">
                <a:solidFill>
                  <a:schemeClr val="tx1"/>
                </a:solidFill>
                <a:latin typeface="+mn-lt"/>
                <a:ea typeface="+mn-ea"/>
                <a:cs typeface="+mn-cs"/>
              </a:rPr>
              <a:t>Being open to new ideas has helped me maintain my flexibility and adaptability in a world that is always shifting. Being adaptable is very necessary in today's society, given the rapid pace of development seen in both technology and ideas. My enthusiasm for innovating has been fueled in part by keeping an open mind toward novel concepts, procedures, and approaches[5]. Because of my capacity to adapt, not only have I been successful in my professional life, but I have also been able to gracefully handle the challenges that life throws at me.</a:t>
            </a:r>
          </a:p>
          <a:p>
            <a:endParaRPr lang="en-US" dirty="0"/>
          </a:p>
        </p:txBody>
      </p:sp>
      <p:sp>
        <p:nvSpPr>
          <p:cNvPr id="4" name="Slide Number Placeholder 3"/>
          <p:cNvSpPr>
            <a:spLocks noGrp="1"/>
          </p:cNvSpPr>
          <p:nvPr>
            <p:ph type="sldNum" sz="quarter" idx="5"/>
          </p:nvPr>
        </p:nvSpPr>
        <p:spPr/>
        <p:txBody>
          <a:bodyPr/>
          <a:lstStyle/>
          <a:p>
            <a:fld id="{228B34ED-4CDD-41C9-90F7-D768D5559A6F}" type="slidenum">
              <a:rPr lang="en-US" smtClean="0"/>
              <a:pPr/>
              <a:t>3</a:t>
            </a:fld>
            <a:endParaRPr lang="en-US" dirty="0"/>
          </a:p>
        </p:txBody>
      </p:sp>
    </p:spTree>
    <p:extLst>
      <p:ext uri="{BB962C8B-B14F-4D97-AF65-F5344CB8AC3E}">
        <p14:creationId xmlns:p14="http://schemas.microsoft.com/office/powerpoint/2010/main" val="1632949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introduction of new concepts invigorated not just my zeal for learning but also my passion for teaching. Always fascinating to me have been the newest developments in electrical technology. The use of technology in my day-to-day life is very necessary. In order to further my education, I often engage in educational activities such as webinars, online forums, and discussions with industry experts[3]. Because of these forward-thinking approaches, I've been able to become an authority in my disciplines and glimpse into the future.</a:t>
            </a:r>
          </a:p>
          <a:p>
            <a:r>
              <a:rPr lang="en-US" sz="1200" kern="1200" dirty="0">
                <a:solidFill>
                  <a:schemeClr val="tx1"/>
                </a:solidFill>
                <a:latin typeface="+mn-lt"/>
                <a:ea typeface="+mn-ea"/>
                <a:cs typeface="+mn-cs"/>
              </a:rPr>
              <a:t>My own personal development and progress have greatly benefited from my ongoing adoption of innovative practices. Because of this, I am now more flexible, accepting, and open to new experiences. The ability to think creatively and find novel solutions to problems is one of the greatest benefits of my exposure to new ideas[3]. This development has allowed me to succeed in today's fast-paced, globally linked world, where the capacity to adapt, create, and welcome change is crucial for success.</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8B34ED-4CDD-41C9-90F7-D768D5559A6F}" type="slidenum">
              <a:rPr lang="en-US" smtClean="0"/>
              <a:pPr/>
              <a:t>6</a:t>
            </a:fld>
            <a:endParaRPr lang="en-US" dirty="0"/>
          </a:p>
        </p:txBody>
      </p:sp>
    </p:spTree>
    <p:extLst>
      <p:ext uri="{BB962C8B-B14F-4D97-AF65-F5344CB8AC3E}">
        <p14:creationId xmlns:p14="http://schemas.microsoft.com/office/powerpoint/2010/main" val="163294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is strength in telling one's narrative in the workplace. Leaders may inspire their followers to take action by communicating the values, beliefs, and goals that guide their organization. It is possible to inspire individuals and connect with them via the use of shared narratives[8].</a:t>
            </a:r>
          </a:p>
          <a:p>
            <a:r>
              <a:rPr lang="en-US" sz="1200" kern="1200" dirty="0">
                <a:solidFill>
                  <a:schemeClr val="tx1"/>
                </a:solidFill>
                <a:latin typeface="+mn-lt"/>
                <a:ea typeface="+mn-ea"/>
                <a:cs typeface="+mn-cs"/>
              </a:rPr>
              <a:t>At work, I've found that telling employees about new processes in the form of a story is helpful. Anecdotes are a common tool for leaders to use when trying to convey the importance of change as well as its many benefits. It's possible that employees at work will become more receptive to change if they read these tales. Stories have the ability to enlighten us to new points of view and motivate us to contribute in some way to the advancement of humanity as a whole[10].</a:t>
            </a:r>
          </a:p>
          <a:p>
            <a:r>
              <a:rPr lang="en-US" sz="1200" kern="1200" dirty="0">
                <a:solidFill>
                  <a:schemeClr val="tx1"/>
                </a:solidFill>
                <a:latin typeface="+mn-lt"/>
                <a:ea typeface="+mn-ea"/>
                <a:cs typeface="+mn-cs"/>
              </a:rPr>
              <a:t>The process of recounting a narrative may sometimes give rise to fresh train of thinking. Teams who are addressing challenging challenges could benefit from hearing how other groups have overcome the same or similar challenges in the past. When given a narrative to base their work on, employees are more inclined to collaborate with one another and generate novel concepts[9].</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When it comes to creating and preserving a business culture, telling tales is really necessary. Through the use of storytelling, a company's morals, ethics, and culture may be conveyed to its workers and shared with them by those employees. These kinds of experiences that are shared help to enhance the culture of the firm and encourage collaboration. At my organization, we teach new workers our fundamental principles by telling them stories. Personal tales have been utilized as a teaching tool by leaders to emphasize the significance of having integrity, cooperating with others, and concentrating on the needs of the customer. Anecdotes that highlight fundamental business ideas are a great way for leaders to create credibility with the teams they manage. These tales serve as organizational tenets, continuously reminding employees of the company's essential ideals and encouraging them to behave in a manner that is congruent with those principles[9].</a:t>
            </a:r>
          </a:p>
          <a:p>
            <a:endParaRPr lang="en-US" dirty="0"/>
          </a:p>
        </p:txBody>
      </p:sp>
      <p:sp>
        <p:nvSpPr>
          <p:cNvPr id="4" name="Slide Number Placeholder 3"/>
          <p:cNvSpPr>
            <a:spLocks noGrp="1"/>
          </p:cNvSpPr>
          <p:nvPr>
            <p:ph type="sldNum" sz="quarter" idx="5"/>
          </p:nvPr>
        </p:nvSpPr>
        <p:spPr/>
        <p:txBody>
          <a:bodyPr/>
          <a:lstStyle/>
          <a:p>
            <a:fld id="{228B34ED-4CDD-41C9-90F7-D768D5559A6F}" type="slidenum">
              <a:rPr lang="en-US" smtClean="0"/>
              <a:pPr/>
              <a:t>8</a:t>
            </a:fld>
            <a:endParaRPr lang="en-US" dirty="0"/>
          </a:p>
        </p:txBody>
      </p:sp>
    </p:spTree>
    <p:extLst>
      <p:ext uri="{BB962C8B-B14F-4D97-AF65-F5344CB8AC3E}">
        <p14:creationId xmlns:p14="http://schemas.microsoft.com/office/powerpoint/2010/main" val="1500255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conventional competitive attitude in not valid now and is being replaced by a more collaborative approach in the workplace as a result of today's quickly expanding and linked environment. A culture of cooperation, creativity, and mutual support may flourish when competition is replaced with cooperation. With constantly shifting technological goals, working together with your colleagues and other stakeholders to complete projects is becoming more important[11]. In this introspective paper, I'll discuss how cooperation at work has impacted our team's dynamic, morale, and the company's bottom line. </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Innovation and creativity in the workplace are sparked by teams working together. Employees are more likely to express their thoughts, try new things, and come up with innovative solutions when they work in a setting that encourages open communication and risk-taking. When people work together, they share their varied backgrounds, knowledge, and viewpoints, which in turn fosters innovation and opens up new horizons[13].</a:t>
            </a:r>
          </a:p>
          <a:p>
            <a:r>
              <a:rPr lang="en-US" sz="1200" kern="1200" dirty="0">
                <a:solidFill>
                  <a:schemeClr val="tx1"/>
                </a:solidFill>
                <a:latin typeface="+mn-lt"/>
                <a:ea typeface="+mn-ea"/>
                <a:cs typeface="+mn-cs"/>
              </a:rPr>
              <a:t>Collaboration has been crucial to the development of new ideas in my job. We promote open communication and the testing of assumptions via the use of interdisciplinary groups and group brainstorming sessions. Together, we are smarter than the sum of our parts, and we can do more than we could alone. Collaborative settings allow for the free exchange of ideas and criticism, fostering a culture of constant growth and development[11].</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When employees value cooperation above rivalry, the workplace becomes a more positive and welcoming environment for everybody. When people work together, they show that they care about the team's overall performance and happiness, which fosters an atmosphere where everyone can feel safe and cared for. Working together promotes respect for one another's ideas and opinions by encouraging active listening, empathy, and the acknowledgement of differences[12].</a:t>
            </a:r>
          </a:p>
          <a:p>
            <a:r>
              <a:rPr lang="en-US" sz="1200" kern="1200" dirty="0">
                <a:solidFill>
                  <a:schemeClr val="tx1"/>
                </a:solidFill>
                <a:latin typeface="+mn-lt"/>
                <a:ea typeface="+mn-ea"/>
                <a:cs typeface="+mn-cs"/>
              </a:rPr>
              <a:t>Collaborating has helped foster an environment where everyone feels safe sharing their true selves at work. We appreciate everyone's unique skills and talents by combining them in a collaborative effort. By eliminating barriers between teams and levels of management, collaboration fosters a more cohesive and united workforce[11].</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11</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Evaluating oneself helps one become more self-aware, which in turn increases one's knowledge of one's own strengths and opportunities for growth. Regular self-reflection and constructive criticism have helped me zero in on my greatest skills as an employee and put them to good use[14]. Moreover, self-evaluation has helped me identify specific ways in which I might improve my abilities and learn new ones.</a:t>
            </a:r>
          </a:p>
          <a:p>
            <a:r>
              <a:rPr lang="en-US" sz="1200" kern="1200" dirty="0">
                <a:solidFill>
                  <a:schemeClr val="tx1"/>
                </a:solidFill>
                <a:latin typeface="+mn-lt"/>
                <a:ea typeface="+mn-ea"/>
                <a:cs typeface="+mn-cs"/>
              </a:rPr>
              <a:t>Short-term and long-term objectives that I have established via introspection are in line with my career objectives. These objectives will act as a guidepost on my journey to self-improvement. By periodically comparing my performance to these standards, I can monitor my growth and make course corrections as </a:t>
            </a:r>
            <a:r>
              <a:rPr lang="en-US" sz="1200" kern="1200" dirty="0" err="1">
                <a:solidFill>
                  <a:schemeClr val="tx1"/>
                </a:solidFill>
                <a:latin typeface="+mn-lt"/>
                <a:ea typeface="+mn-ea"/>
                <a:cs typeface="+mn-cs"/>
              </a:rPr>
              <a:t>necessary.It</a:t>
            </a:r>
            <a:r>
              <a:rPr lang="en-US" sz="1200" kern="1200" dirty="0">
                <a:solidFill>
                  <a:schemeClr val="tx1"/>
                </a:solidFill>
                <a:latin typeface="+mn-lt"/>
                <a:ea typeface="+mn-ea"/>
                <a:cs typeface="+mn-cs"/>
              </a:rPr>
              <a:t> has inspired me to actively seek out new educational and occupational challenges[15]. After taking stock of my strengths and weaknesses, I search out opportunities to learn new information and develop my abilities. My dedication to bettering myself has not only helped me, but has also contributed to the flourishing of my business.</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12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Performance and productivity may both benefit greatly from honest self-evaluation. I am able to improve my performance and make greater contributions to the team and company by taking a critical look at my past efforts. By taking stock of my own actions, I was able to better organize my time and direct my attention toward the activities that provided the most return[16]. Consistent introspection has also helped me recognize obstacles that might compromise my effectiveness. I have been able to overcome these obstacles by anticipating and planning for them, and by reaching out for help when I need it.</a:t>
            </a:r>
          </a:p>
          <a:p>
            <a:r>
              <a:rPr lang="en-US" sz="1200" kern="1200" dirty="0">
                <a:solidFill>
                  <a:schemeClr val="tx1"/>
                </a:solidFill>
                <a:latin typeface="+mn-lt"/>
                <a:ea typeface="+mn-ea"/>
                <a:cs typeface="+mn-cs"/>
              </a:rPr>
              <a:t>Furthermore, self-evaluation has inspired me to take responsibility for my job and my behavior. I take personal responsibility for my actions and the results I produce by defining specific goals and periodically reviewing my progress toward them. This responsibility has inspired me to take charge, go above what is expected of me, and pursue perfection in my work[14].</a:t>
            </a: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pPr/>
              <a:t>13</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Evaluating one's own performance is important, but so is doing so in the context of one's interactions with others and with the larger team. I have improved my interactions with superiors, peers, and subordinates by thinking critically about my own communication style, active listening abilities, and teamwork skills. After doing some introspective thinking, I realized how crucial it is to both receive and provide helpful criticism. This has helped me build trusting relationships with my coworkers, laying the groundwork for a culture of feedback and constant progress. My blind spots and places where my interpersonal skills might be improved have been illuminated by actively seeking input from others[17].</a:t>
            </a:r>
          </a:p>
          <a:p>
            <a:r>
              <a:rPr lang="en-US" sz="1200" kern="1200" dirty="0">
                <a:solidFill>
                  <a:schemeClr val="tx1"/>
                </a:solidFill>
                <a:latin typeface="+mn-lt"/>
                <a:ea typeface="+mn-ea"/>
                <a:cs typeface="+mn-cs"/>
              </a:rPr>
              <a:t>Furthermore, self-evaluation has motivated me to participate more actively to a cooperative and encouraging workplace setting. I have become more aware of how my actions affect the team as a whole after giving some thought to my place within it[15]. Because of this insight, I have been able to promote a trusting and respectful environment at work by appreciating and recognizing the contributions of others, fostering cooperation, and facilitating open communication.</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228B34ED-4CDD-41C9-90F7-D768D5559A6F}" type="slidenum">
              <a:rPr lang="en-US" smtClean="0"/>
              <a:pPr/>
              <a:t>14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pPr/>
              <a:t>7/24/23</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r>
              <a:rPr lang="en-US"/>
              <a:t>Add a footer</a:t>
            </a:r>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8C2E478F-E849-4A8C-AF1F-CBCC78A7CBFA}"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0907566"/>
      </p:ext>
    </p:extLst>
  </p:cSld>
  <p:clrMapOvr>
    <a:overrideClrMapping bg1="dk1" tx1="lt1" bg2="dk2" tx2="lt2" accent1="accent1" accent2="accent2" accent3="accent3" accent4="accent4" accent5="accent5" accent6="accent6" hlink="hlink" folHlink="folHlink"/>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dirty="0"/>
              <a:pPr/>
              <a:t>7/24/23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197538485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pPr/>
              <a:t>7/24/23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891090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dirty="0"/>
              <a:pPr/>
              <a:t>7/24/23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350257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dirty="0"/>
              <a:pPr/>
              <a:t>7/24/23</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42105229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dirty="0"/>
              <a:pPr/>
              <a:t>7/24/23</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58580291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pPr/>
              <a:t>7/24/23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599302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pPr/>
              <a:t>7/24/23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05201027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pPr/>
              <a:t>7/24/23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51376208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dirty="0"/>
              <a:pPr/>
              <a:t>7/24/23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4241338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dirty="0"/>
              <a:pPr/>
              <a:t>7/24/23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12061000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a:t>Click icon to add picture</a:t>
            </a:r>
            <a:endParaRPr lang="en-US" dirty="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a:noAutofit/>
          </a:bodyPr>
          <a:lstStyle>
            <a:lvl1pPr marL="0" indent="0" algn="ctr">
              <a:buNone/>
              <a:defRPr sz="1800" spc="300">
                <a:solidFill>
                  <a:schemeClr val="tx1"/>
                </a:solidFill>
              </a:defRPr>
            </a:lvl1pPr>
            <a:lvl2pPr marL="457200" indent="0">
              <a:buNone/>
              <a:defRPr/>
            </a:lvl2pPr>
          </a:lstStyle>
          <a:p>
            <a:pPr lvl="0"/>
            <a:r>
              <a:rPr lang="en-US"/>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cap="all" baseline="0"/>
            </a:lvl1pPr>
          </a:lstStyle>
          <a:p>
            <a:r>
              <a:rPr lang="en-US" spc="300" dirty="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a:noAutofit/>
          </a:bodyPr>
          <a:lstStyle>
            <a:lvl1pPr>
              <a:lnSpc>
                <a:spcPct val="150000"/>
              </a:lnSpc>
              <a:spcBef>
                <a:spcPts val="1000"/>
              </a:spcBef>
              <a:defRPr sz="4000" cap="all" spc="300" baseline="0"/>
            </a:lvl1pPr>
          </a:lstStyle>
          <a:p>
            <a:r>
              <a:rPr lang="en-US" dirty="0"/>
              <a:t>Click to edit Master TEXT styles</a:t>
            </a:r>
          </a:p>
        </p:txBody>
      </p:sp>
    </p:spTree>
    <p:extLst>
      <p:ext uri="{BB962C8B-B14F-4D97-AF65-F5344CB8AC3E}">
        <p14:creationId xmlns:p14="http://schemas.microsoft.com/office/powerpoint/2010/main" val="3613238524"/>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anchor="t">
            <a:noAutofit/>
          </a:bodyPr>
          <a:lstStyle>
            <a:lvl1pPr algn="l">
              <a:lnSpc>
                <a:spcPct val="150000"/>
              </a:lnSpc>
              <a:spcBef>
                <a:spcPts val="1000"/>
              </a:spcBef>
              <a:defRPr sz="5400" baseline="0"/>
            </a:lvl1pPr>
          </a:lstStyle>
          <a:p>
            <a:r>
              <a:rPr lang="en-US" dirty="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pPr/>
              <a:t>‹#›</a:t>
            </a:fld>
            <a:endParaRPr lang="en-US" dirty="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a:noAutofit/>
          </a:bodyPr>
          <a:lstStyle>
            <a:lvl1pPr marL="0" indent="0">
              <a:buNone/>
              <a:defRPr sz="1800" spc="300"/>
            </a:lvl1pPr>
          </a:lstStyle>
          <a:p>
            <a:pPr lvl="0"/>
            <a:r>
              <a:rPr lang="en-US" dirty="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82335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a:r>
              <a:rPr lang="en-US" dirty="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pPr/>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1208767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anchor="ctr"/>
          <a:lstStyle>
            <a:lvl1pPr marL="0" indent="0"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anchor="b"/>
          <a:lstStyle>
            <a:lvl1pPr algn="l">
              <a:defRPr sz="6000" spc="300"/>
            </a:lvl1pPr>
          </a:lstStyle>
          <a:p>
            <a:r>
              <a:rPr lang="en-US" dirty="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955536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pPr/>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3535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pPr/>
              <a:t>7/24/23</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22675138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702" r:id="rId16"/>
  </p:sldLayoutIdLst>
  <p:hf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microsoft.com/office/2007/relationships/hdphoto" Target="../media/hdphoto4.wdp"/></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523/jneurosci.1942-18.2018" TargetMode="External"/><Relationship Id="rId3" Type="http://schemas.openxmlformats.org/officeDocument/2006/relationships/hyperlink" Target="https://doi.org/10.22215/timreview/1117" TargetMode="External"/><Relationship Id="rId7" Type="http://schemas.openxmlformats.org/officeDocument/2006/relationships/hyperlink" Target="https://doi.org/10.1108/02621719710169585" TargetMode="External"/><Relationship Id="rId2" Type="http://schemas.openxmlformats.org/officeDocument/2006/relationships/hyperlink" Target="https://doi.org/10.1016/j.bushor.2018.01.011" TargetMode="External"/><Relationship Id="rId1" Type="http://schemas.openxmlformats.org/officeDocument/2006/relationships/slideLayout" Target="../slideLayouts/slideLayout2.xml"/><Relationship Id="rId6" Type="http://schemas.openxmlformats.org/officeDocument/2006/relationships/hyperlink" Target="https://doi.org/10.7172/1644-9584.84.3" TargetMode="External"/><Relationship Id="rId11" Type="http://schemas.openxmlformats.org/officeDocument/2006/relationships/hyperlink" Target="https://doi.org/10.1177/0047281617692069" TargetMode="External"/><Relationship Id="rId5" Type="http://schemas.openxmlformats.org/officeDocument/2006/relationships/hyperlink" Target="https://doi.org/10.1080/14479338.2021.1938579" TargetMode="External"/><Relationship Id="rId10" Type="http://schemas.openxmlformats.org/officeDocument/2006/relationships/hyperlink" Target="https://www.ingentaconnect.com/content/hsp/jcs/2017/00000001/00000003/art00009" TargetMode="External"/><Relationship Id="rId4" Type="http://schemas.openxmlformats.org/officeDocument/2006/relationships/hyperlink" Target="https://doi.org/10.1108/jrit-10-2016-0007" TargetMode="External"/><Relationship Id="rId9" Type="http://schemas.openxmlformats.org/officeDocument/2006/relationships/hyperlink" Target="https://www.ingentaconnect.com/content/phoenix/osd/2016/00000016/00000001/art00002"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11/beer.12106" TargetMode="External"/><Relationship Id="rId3" Type="http://schemas.openxmlformats.org/officeDocument/2006/relationships/hyperlink" Target="https://doi.org/10.1108/jpif-05-2015-0029" TargetMode="External"/><Relationship Id="rId7" Type="http://schemas.openxmlformats.org/officeDocument/2006/relationships/hyperlink" Target="https://doi.org/10.1080/0309877x.2018.1536258" TargetMode="External"/><Relationship Id="rId2" Type="http://schemas.openxmlformats.org/officeDocument/2006/relationships/hyperlink" Target="https://doi.org/10.1002/smj.2245" TargetMode="External"/><Relationship Id="rId1" Type="http://schemas.openxmlformats.org/officeDocument/2006/relationships/slideLayout" Target="../slideLayouts/slideLayout2.xml"/><Relationship Id="rId6" Type="http://schemas.openxmlformats.org/officeDocument/2006/relationships/hyperlink" Target="https://doi.org/10.1080/15332861.2020.1777028" TargetMode="External"/><Relationship Id="rId5" Type="http://schemas.openxmlformats.org/officeDocument/2006/relationships/hyperlink" Target="https://doi.org/10.3102/0013189x15584327" TargetMode="External"/><Relationship Id="rId4" Type="http://schemas.openxmlformats.org/officeDocument/2006/relationships/hyperlink" Target="https://scholar.harvard.edu/files/jonathanxc/files/fostering_collaboration_in_a_competitive_environment_using_game_theor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p:pic>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p:txBody>
          <a:bodyPr/>
          <a:lstStyle/>
          <a:p>
            <a:r>
              <a:rPr lang="en-US" dirty="0"/>
              <a:t>Presented by</a:t>
            </a:r>
            <a:r>
              <a:rPr lang="en-US"/>
              <a:t>: </a:t>
            </a:r>
            <a:r>
              <a:rPr lang="en-GB"/>
              <a:t>Mohammad nadeem 2231309</a:t>
            </a:r>
            <a:endParaRPr lang="en-US" dirty="0"/>
          </a:p>
        </p:txBody>
      </p:sp>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p:txBody>
          <a:bodyPr/>
          <a:lstStyle/>
          <a:p>
            <a:r>
              <a:rPr lang="en-US" dirty="0"/>
              <a:t>Skill Development At workplace</a:t>
            </a:r>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F816616E-C6C0-80E4-00C5-FFF3498BBE35}"/>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backgroundRemoval t="10000" b="90000" l="15502" r="84498"/>
                    </a14:imgEffect>
                  </a14:imgLayer>
                </a14:imgProps>
              </a:ext>
            </a:extLst>
          </a:blip>
          <a:srcRect l="6878" r="6878"/>
          <a:stretch>
            <a:fillRect/>
          </a:stretch>
        </p:blipFill>
        <p:spPr/>
      </p:pic>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a:xfrm>
            <a:off x="5377930" y="208243"/>
            <a:ext cx="5549900" cy="1395705"/>
          </a:xfrm>
        </p:spPr>
        <p:txBody>
          <a:bodyPr/>
          <a:lstStyle/>
          <a:p>
            <a:r>
              <a:rPr lang="en-US" sz="3000" b="1" dirty="0">
                <a:solidFill>
                  <a:srgbClr val="FF0000"/>
                </a:solidFill>
              </a:rPr>
              <a:t>Unit 1: How Innovation has change the world</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a:normAutofit lnSpcReduction="10000"/>
          </a:bodyPr>
          <a:lstStyle/>
          <a:p>
            <a:fld id="{8C2E478F-E849-4A8C-AF1F-CBCC78A7CBFA}" type="slidenum">
              <a:rPr lang="en-US" smtClean="0"/>
              <a:pPr/>
              <a:t>2</a:t>
            </a:fld>
            <a:endParaRPr lang="en-US" dirty="0"/>
          </a:p>
        </p:txBody>
      </p:sp>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a:xfrm>
            <a:off x="5087620" y="1812190"/>
            <a:ext cx="6096000" cy="4360009"/>
          </a:xfrm>
        </p:spPr>
        <p:txBody>
          <a:bodyPr/>
          <a:lstStyle/>
          <a:p>
            <a:pPr algn="l"/>
            <a:r>
              <a:rPr lang="en-US" sz="2200" b="1" i="0" dirty="0">
                <a:solidFill>
                  <a:srgbClr val="C00000"/>
                </a:solidFill>
                <a:effectLst/>
                <a:latin typeface="Times New Roman" panose="02020603050405020304" pitchFamily="18" charset="0"/>
                <a:cs typeface="Times New Roman" panose="02020603050405020304" pitchFamily="18" charset="0"/>
              </a:rPr>
              <a:t>Transformation at Workplace</a:t>
            </a:r>
          </a:p>
          <a:p>
            <a:pPr marL="285750" indent="-285750" algn="l">
              <a:buFont typeface="Arial" panose="020B0604020202020204" pitchFamily="34" charset="0"/>
              <a:buChar char="•"/>
            </a:pPr>
            <a:r>
              <a:rPr lang="en-US" b="0" i="0" dirty="0">
                <a:solidFill>
                  <a:srgbClr val="0070C0"/>
                </a:solidFill>
                <a:effectLst/>
                <a:latin typeface="Times New Roman" panose="02020603050405020304" pitchFamily="18" charset="0"/>
                <a:cs typeface="Times New Roman" panose="02020603050405020304" pitchFamily="18" charset="0"/>
              </a:rPr>
              <a:t>Innovation has revolutionized my workplace, introducing more effective and simplified procedures through modern technology and cutting-edge tools.</a:t>
            </a:r>
          </a:p>
          <a:p>
            <a:pPr marL="285750" indent="-285750" algn="l">
              <a:buFont typeface="Arial" panose="020B0604020202020204" pitchFamily="34" charset="0"/>
              <a:buChar char="•"/>
            </a:pPr>
            <a:r>
              <a:rPr lang="en-US" b="0" i="0" dirty="0">
                <a:solidFill>
                  <a:srgbClr val="0070C0"/>
                </a:solidFill>
                <a:effectLst/>
                <a:latin typeface="Times New Roman" panose="02020603050405020304" pitchFamily="18" charset="0"/>
                <a:cs typeface="Times New Roman" panose="02020603050405020304" pitchFamily="18" charset="0"/>
              </a:rPr>
              <a:t>Automation and AI have increased efficiency, allowing more time for strategic and creative aspects of the job.</a:t>
            </a:r>
          </a:p>
          <a:p>
            <a:pPr marL="285750" indent="-285750" algn="l">
              <a:buFont typeface="Arial" panose="020B0604020202020204" pitchFamily="34" charset="0"/>
              <a:buChar char="•"/>
            </a:pPr>
            <a:r>
              <a:rPr lang="en-US" b="0" i="0" dirty="0">
                <a:solidFill>
                  <a:srgbClr val="0070C0"/>
                </a:solidFill>
                <a:effectLst/>
                <a:latin typeface="Times New Roman" panose="02020603050405020304" pitchFamily="18" charset="0"/>
                <a:cs typeface="Times New Roman" panose="02020603050405020304" pitchFamily="18" charset="0"/>
              </a:rPr>
              <a:t>Openness to new ideas and collaboration has fostered a culture of constant improvement, encouraging employees to share innovative solutions and take risks.</a:t>
            </a:r>
          </a:p>
          <a:p>
            <a:endParaRPr lang="en-US" dirty="0"/>
          </a:p>
        </p:txBody>
      </p:sp>
    </p:spTree>
    <p:extLst>
      <p:ext uri="{BB962C8B-B14F-4D97-AF65-F5344CB8AC3E}">
        <p14:creationId xmlns:p14="http://schemas.microsoft.com/office/powerpoint/2010/main" val="1649098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255FA470-23EB-4512-8FFB-28DDAB08B002}"/>
              </a:ext>
            </a:extLst>
          </p:cNvPr>
          <p:cNvSpPr>
            <a:spLocks noGrp="1"/>
          </p:cNvSpPr>
          <p:nvPr>
            <p:ph type="body" sz="quarter" idx="16"/>
          </p:nvPr>
        </p:nvSpPr>
        <p:spPr>
          <a:xfrm>
            <a:off x="6096000" y="631738"/>
            <a:ext cx="4646245" cy="884238"/>
          </a:xfrm>
        </p:spPr>
        <p:txBody>
          <a:bodyPr/>
          <a:lstStyle/>
          <a:p>
            <a:r>
              <a:rPr lang="en-GB" sz="2200" b="1" i="0" dirty="0">
                <a:solidFill>
                  <a:srgbClr val="FFFF00"/>
                </a:solidFill>
                <a:effectLst/>
                <a:latin typeface="Times New Roman" panose="02020603050405020304" pitchFamily="18" charset="0"/>
                <a:cs typeface="Times New Roman" panose="02020603050405020304" pitchFamily="18" charset="0"/>
              </a:rPr>
              <a:t>Personal Growth and Adaptability</a:t>
            </a:r>
            <a:endParaRPr lang="en-US" sz="2200" dirty="0">
              <a:solidFill>
                <a:srgbClr val="FFFF00"/>
              </a:solidFill>
            </a:endParaRPr>
          </a:p>
        </p:txBody>
      </p:sp>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18" r="23618"/>
          <a:stretch/>
        </p:blipFill>
        <p:spPr>
          <a:noFill/>
        </p:spPr>
      </p:pic>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p:txBody>
          <a:bodyPr/>
          <a:lstStyle/>
          <a:p>
            <a:fld id="{8C2E478F-E849-4A8C-AF1F-CBCC78A7CBFA}" type="slidenum">
              <a:rPr lang="en-US" smtClean="0"/>
              <a:pPr/>
              <a:t>3</a:t>
            </a:fld>
            <a:endParaRPr lang="en-US" dirty="0"/>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666281" y="1648919"/>
            <a:ext cx="5231567" cy="4819384"/>
          </a:xfrm>
        </p:spPr>
        <p:txBody>
          <a:bodyPr>
            <a:normAutofit lnSpcReduction="10000"/>
          </a:bodyPr>
          <a:lstStyle/>
          <a:p>
            <a:pPr algn="l">
              <a:lnSpc>
                <a:spcPct val="150000"/>
              </a:lnSpc>
              <a:buFont typeface="Arial" panose="020B0604020202020204" pitchFamily="34" charset="0"/>
              <a:buChar char="•"/>
            </a:pPr>
            <a:r>
              <a:rPr lang="en-US" sz="2200" b="0" i="0" dirty="0">
                <a:solidFill>
                  <a:srgbClr val="2C2153"/>
                </a:solidFill>
                <a:effectLst/>
                <a:latin typeface="Times New Roman" panose="02020603050405020304" pitchFamily="18" charset="0"/>
                <a:cs typeface="Times New Roman" panose="02020603050405020304" pitchFamily="18" charset="0"/>
              </a:rPr>
              <a:t>Innovation's impact extends beyond work, spurring personal growth and adaptability in various aspects of life.</a:t>
            </a:r>
          </a:p>
          <a:p>
            <a:pPr algn="l">
              <a:lnSpc>
                <a:spcPct val="150000"/>
              </a:lnSpc>
              <a:buFont typeface="Arial" panose="020B0604020202020204" pitchFamily="34" charset="0"/>
              <a:buChar char="•"/>
            </a:pPr>
            <a:r>
              <a:rPr lang="en-US" sz="2200" b="0" i="0" dirty="0">
                <a:solidFill>
                  <a:srgbClr val="2C2153"/>
                </a:solidFill>
                <a:effectLst/>
                <a:latin typeface="Times New Roman" panose="02020603050405020304" pitchFamily="18" charset="0"/>
                <a:cs typeface="Times New Roman" panose="02020603050405020304" pitchFamily="18" charset="0"/>
              </a:rPr>
              <a:t>Embracing new ideas and seeking novel opportunities has led to a growth mindset and a thirst for discovery.</a:t>
            </a:r>
          </a:p>
          <a:p>
            <a:pPr algn="l">
              <a:lnSpc>
                <a:spcPct val="150000"/>
              </a:lnSpc>
              <a:buFont typeface="Arial" panose="020B0604020202020204" pitchFamily="34" charset="0"/>
              <a:buChar char="•"/>
            </a:pPr>
            <a:r>
              <a:rPr lang="en-US" sz="2200" b="0" i="0" dirty="0">
                <a:solidFill>
                  <a:srgbClr val="2C2153"/>
                </a:solidFill>
                <a:effectLst/>
                <a:latin typeface="Times New Roman" panose="02020603050405020304" pitchFamily="18" charset="0"/>
                <a:cs typeface="Times New Roman" panose="02020603050405020304" pitchFamily="18" charset="0"/>
              </a:rPr>
              <a:t>Being adaptable and open to change helps handle life's challenges and stay relevant in a rapidly evolving world.</a:t>
            </a:r>
          </a:p>
          <a:p>
            <a:pPr marL="0" indent="0">
              <a:buNone/>
            </a:pPr>
            <a:endParaRPr lang="en-US" dirty="0"/>
          </a:p>
        </p:txBody>
      </p:sp>
    </p:spTree>
    <p:extLst>
      <p:ext uri="{BB962C8B-B14F-4D97-AF65-F5344CB8AC3E}">
        <p14:creationId xmlns:p14="http://schemas.microsoft.com/office/powerpoint/2010/main" val="132537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28D455B4-DE33-DD0F-AC00-F4964354AC12}"/>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artisticCement/>
                    </a14:imgEffect>
                  </a14:imgLayer>
                </a14:imgProps>
              </a:ext>
            </a:extLst>
          </a:blip>
          <a:srcRect l="7141" r="7141"/>
          <a:stretch>
            <a:fillRect/>
          </a:stretch>
        </p:blipFill>
        <p:spPr/>
      </p:pic>
      <p:sp>
        <p:nvSpPr>
          <p:cNvPr id="5" name="Text Placeholder 4">
            <a:extLst>
              <a:ext uri="{FF2B5EF4-FFF2-40B4-BE49-F238E27FC236}">
                <a16:creationId xmlns:a16="http://schemas.microsoft.com/office/drawing/2014/main" id="{AF9B872F-6332-408E-9135-B871F0C90C00}"/>
              </a:ext>
            </a:extLst>
          </p:cNvPr>
          <p:cNvSpPr>
            <a:spLocks noGrp="1"/>
          </p:cNvSpPr>
          <p:nvPr>
            <p:ph type="body" idx="1"/>
          </p:nvPr>
        </p:nvSpPr>
        <p:spPr>
          <a:xfrm>
            <a:off x="6535711" y="345780"/>
            <a:ext cx="4372256" cy="1018325"/>
          </a:xfrm>
        </p:spPr>
        <p:txBody>
          <a:bodyPr/>
          <a:lstStyle/>
          <a:p>
            <a:r>
              <a:rPr lang="en-US" sz="2200" b="1" spc="300" dirty="0">
                <a:latin typeface="Times New Roman" panose="02020603050405020304" pitchFamily="18" charset="0"/>
                <a:cs typeface="Times New Roman" panose="02020603050405020304" pitchFamily="18" charset="0"/>
              </a:rPr>
              <a:t>Education and Opportunities </a:t>
            </a:r>
          </a:p>
        </p:txBody>
      </p:sp>
      <p:sp>
        <p:nvSpPr>
          <p:cNvPr id="2" name="Slide Number Placeholder 1">
            <a:extLst>
              <a:ext uri="{FF2B5EF4-FFF2-40B4-BE49-F238E27FC236}">
                <a16:creationId xmlns:a16="http://schemas.microsoft.com/office/drawing/2014/main" id="{948DD8A0-BD53-4DBF-949B-0D64D12DADA9}"/>
              </a:ext>
            </a:extLst>
          </p:cNvPr>
          <p:cNvSpPr>
            <a:spLocks noGrp="1"/>
          </p:cNvSpPr>
          <p:nvPr>
            <p:ph type="sldNum" sz="quarter" idx="12"/>
          </p:nvPr>
        </p:nvSpPr>
        <p:spPr/>
        <p:txBody>
          <a:bodyPr>
            <a:normAutofit lnSpcReduction="10000"/>
          </a:bodyPr>
          <a:lstStyle/>
          <a:p>
            <a:fld id="{8C2E478F-E849-4A8C-AF1F-CBCC78A7CBFA}" type="slidenum">
              <a:rPr lang="en-US" smtClean="0"/>
              <a:pPr/>
              <a:t>4</a:t>
            </a:fld>
            <a:endParaRPr lang="en-US" dirty="0"/>
          </a:p>
        </p:txBody>
      </p:sp>
      <p:sp>
        <p:nvSpPr>
          <p:cNvPr id="8" name="TextBox 7">
            <a:extLst>
              <a:ext uri="{FF2B5EF4-FFF2-40B4-BE49-F238E27FC236}">
                <a16:creationId xmlns:a16="http://schemas.microsoft.com/office/drawing/2014/main" id="{30023739-A8C6-4AE4-8F10-8F140BD65ADF}"/>
              </a:ext>
            </a:extLst>
          </p:cNvPr>
          <p:cNvSpPr txBox="1"/>
          <p:nvPr/>
        </p:nvSpPr>
        <p:spPr>
          <a:xfrm>
            <a:off x="5694013" y="1570171"/>
            <a:ext cx="5598827" cy="4602029"/>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200" b="0" i="0" dirty="0">
                <a:solidFill>
                  <a:srgbClr val="374151"/>
                </a:solidFill>
                <a:effectLst/>
                <a:latin typeface="Times New Roman" panose="02020603050405020304" pitchFamily="18" charset="0"/>
                <a:cs typeface="Times New Roman" panose="02020603050405020304" pitchFamily="18" charset="0"/>
              </a:rPr>
              <a:t>Innovation has enhanced educational opportunities, igniting passion for learning and teaching.</a:t>
            </a:r>
          </a:p>
          <a:p>
            <a:pPr marL="285750" indent="-285750" algn="l">
              <a:lnSpc>
                <a:spcPct val="150000"/>
              </a:lnSpc>
              <a:buFont typeface="Arial" panose="020B0604020202020204" pitchFamily="34" charset="0"/>
              <a:buChar char="•"/>
            </a:pPr>
            <a:r>
              <a:rPr lang="en-US" sz="2200" b="0" i="0" dirty="0">
                <a:solidFill>
                  <a:srgbClr val="374151"/>
                </a:solidFill>
                <a:effectLst/>
                <a:latin typeface="Times New Roman" panose="02020603050405020304" pitchFamily="18" charset="0"/>
                <a:cs typeface="Times New Roman" panose="02020603050405020304" pitchFamily="18" charset="0"/>
              </a:rPr>
              <a:t>Engaging in webinars, online forums, and discussions with experts keeps me up-to-date with the latest developments in my field.</a:t>
            </a:r>
          </a:p>
          <a:p>
            <a:pPr marL="285750" indent="-285750" algn="l">
              <a:lnSpc>
                <a:spcPct val="150000"/>
              </a:lnSpc>
              <a:buFont typeface="Arial" panose="020B0604020202020204" pitchFamily="34" charset="0"/>
              <a:buChar char="•"/>
            </a:pPr>
            <a:r>
              <a:rPr lang="en-US" sz="2200" b="0" i="0" dirty="0">
                <a:solidFill>
                  <a:srgbClr val="374151"/>
                </a:solidFill>
                <a:effectLst/>
                <a:latin typeface="Times New Roman" panose="02020603050405020304" pitchFamily="18" charset="0"/>
                <a:cs typeface="Times New Roman" panose="02020603050405020304" pitchFamily="18" charset="0"/>
              </a:rPr>
              <a:t>Exposure to innovative practices helps </a:t>
            </a:r>
            <a:r>
              <a:rPr lang="en-US" sz="2200" dirty="0">
                <a:solidFill>
                  <a:srgbClr val="374151"/>
                </a:solidFill>
                <a:latin typeface="Times New Roman" panose="02020603050405020304" pitchFamily="18" charset="0"/>
                <a:cs typeface="Times New Roman" panose="02020603050405020304" pitchFamily="18" charset="0"/>
              </a:rPr>
              <a:t>us</a:t>
            </a:r>
            <a:r>
              <a:rPr lang="en-US" sz="2200" b="0" i="0" dirty="0">
                <a:solidFill>
                  <a:srgbClr val="374151"/>
                </a:solidFill>
                <a:effectLst/>
                <a:latin typeface="Times New Roman" panose="02020603050405020304" pitchFamily="18" charset="0"/>
                <a:cs typeface="Times New Roman" panose="02020603050405020304" pitchFamily="18" charset="0"/>
              </a:rPr>
              <a:t> think creatively, find novel solutions, and become an authority in </a:t>
            </a:r>
            <a:r>
              <a:rPr lang="en-US" sz="2200" dirty="0">
                <a:solidFill>
                  <a:srgbClr val="374151"/>
                </a:solidFill>
                <a:latin typeface="Times New Roman" panose="02020603050405020304" pitchFamily="18" charset="0"/>
                <a:cs typeface="Times New Roman" panose="02020603050405020304" pitchFamily="18" charset="0"/>
              </a:rPr>
              <a:t>our</a:t>
            </a:r>
            <a:r>
              <a:rPr lang="en-US" sz="2200" b="0" i="0" dirty="0">
                <a:solidFill>
                  <a:srgbClr val="374151"/>
                </a:solidFill>
                <a:effectLst/>
                <a:latin typeface="Times New Roman" panose="02020603050405020304" pitchFamily="18" charset="0"/>
                <a:cs typeface="Times New Roman" panose="02020603050405020304" pitchFamily="18" charset="0"/>
              </a:rPr>
              <a:t> disciplines.</a:t>
            </a:r>
          </a:p>
        </p:txBody>
      </p:sp>
    </p:spTree>
    <p:extLst>
      <p:ext uri="{BB962C8B-B14F-4D97-AF65-F5344CB8AC3E}">
        <p14:creationId xmlns:p14="http://schemas.microsoft.com/office/powerpoint/2010/main" val="3164405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FD686C3D-F285-824B-7BC2-D978FF9EBBE4}"/>
              </a:ext>
            </a:extLst>
          </p:cNvPr>
          <p:cNvPicPr>
            <a:picLocks noGrp="1" noChangeAspect="1"/>
          </p:cNvPicPr>
          <p:nvPr>
            <p:ph type="pic" sz="quarter" idx="13"/>
          </p:nvPr>
        </p:nvPicPr>
        <p:blipFill>
          <a:blip r:embed="rId2"/>
          <a:srcRect l="28814" r="28814"/>
          <a:stretch>
            <a:fillRect/>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6202680" y="1528998"/>
            <a:ext cx="4050592" cy="3229502"/>
          </a:xfrm>
        </p:spPr>
        <p:txBody>
          <a:bodyPr/>
          <a:lstStyle/>
          <a:p>
            <a:r>
              <a:rPr lang="en-US" sz="2200" b="1" dirty="0">
                <a:solidFill>
                  <a:srgbClr val="FFC000"/>
                </a:solidFill>
                <a:latin typeface="Times New Roman" panose="02020603050405020304" pitchFamily="18" charset="0"/>
                <a:cs typeface="Times New Roman" panose="02020603050405020304" pitchFamily="18" charset="0"/>
              </a:rPr>
              <a:t>Unit 2: The Power of Storytelling in the Workplace: A Personal Reflection</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normAutofit lnSpcReduction="10000"/>
          </a:bodyPr>
          <a:lstStyle/>
          <a:p>
            <a:fld id="{8C2E478F-E849-4A8C-AF1F-CBCC78A7CBFA}" type="slidenum">
              <a:rPr lang="en-US" smtClean="0"/>
              <a:pPr/>
              <a:t>5</a:t>
            </a:fld>
            <a:endParaRPr lang="en-US" dirty="0"/>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6A14E159-E5A6-A48D-DDDD-E3206374EFF2}"/>
              </a:ext>
            </a:extLst>
          </p:cNvPr>
          <p:cNvPicPr>
            <a:picLocks noGrp="1" noChangeAspect="1"/>
          </p:cNvPicPr>
          <p:nvPr>
            <p:ph type="pic" sz="quarter" idx="14"/>
          </p:nvPr>
        </p:nvPicPr>
        <p:blipFill>
          <a:blip r:embed="rId3"/>
          <a:srcRect l="26931" r="26931"/>
          <a:stretch>
            <a:fillRect/>
          </a:stretch>
        </p:blipFill>
        <p:spPr/>
      </p:pic>
      <p:sp>
        <p:nvSpPr>
          <p:cNvPr id="16" name="Slide Number Placeholder 15">
            <a:extLst>
              <a:ext uri="{FF2B5EF4-FFF2-40B4-BE49-F238E27FC236}">
                <a16:creationId xmlns:a16="http://schemas.microsoft.com/office/drawing/2014/main" id="{7FA57D11-A25F-4772-8E50-DDB68BE8CB69}"/>
              </a:ext>
            </a:extLst>
          </p:cNvPr>
          <p:cNvSpPr>
            <a:spLocks noGrp="1"/>
          </p:cNvSpPr>
          <p:nvPr>
            <p:ph type="sldNum" sz="quarter" idx="4"/>
          </p:nvPr>
        </p:nvSpPr>
        <p:spPr/>
        <p:txBody>
          <a:bodyPr/>
          <a:lstStyle/>
          <a:p>
            <a:fld id="{8C2E478F-E849-4A8C-AF1F-CBCC78A7CBFA}" type="slidenum">
              <a:rPr lang="en-US" smtClean="0"/>
              <a:pPr/>
              <a:t>6</a:t>
            </a:fld>
            <a:endParaRPr lang="en-US" dirty="0"/>
          </a:p>
        </p:txBody>
      </p:sp>
      <p:sp>
        <p:nvSpPr>
          <p:cNvPr id="14" name="Content Placeholder 13">
            <a:extLst>
              <a:ext uri="{FF2B5EF4-FFF2-40B4-BE49-F238E27FC236}">
                <a16:creationId xmlns:a16="http://schemas.microsoft.com/office/drawing/2014/main" id="{79248A72-A597-48DF-A270-3389F5D209C0}"/>
              </a:ext>
            </a:extLst>
          </p:cNvPr>
          <p:cNvSpPr>
            <a:spLocks noGrp="1"/>
          </p:cNvSpPr>
          <p:nvPr>
            <p:ph idx="1"/>
          </p:nvPr>
        </p:nvSpPr>
        <p:spPr>
          <a:xfrm>
            <a:off x="5652051" y="2188564"/>
            <a:ext cx="5680513" cy="3665737"/>
          </a:xfrm>
        </p:spPr>
        <p:txBody>
          <a:bodyPr>
            <a:normAutofit fontScale="92500" lnSpcReduction="10000"/>
          </a:bodyPr>
          <a:lstStyle/>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Stories build bonds and increase participation in the workplace.</a:t>
            </a:r>
          </a:p>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Sharing personal experiences fosters stronger relationships and a sense of belonging.</a:t>
            </a:r>
          </a:p>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Encouraging storytelling sessions during breaks can transform the workplace into a more connected and enjoyable environment.</a:t>
            </a:r>
          </a:p>
          <a:p>
            <a:endParaRPr lang="en-US" b="1" dirty="0"/>
          </a:p>
        </p:txBody>
      </p:sp>
      <p:sp>
        <p:nvSpPr>
          <p:cNvPr id="2" name="Title 1">
            <a:extLst>
              <a:ext uri="{FF2B5EF4-FFF2-40B4-BE49-F238E27FC236}">
                <a16:creationId xmlns:a16="http://schemas.microsoft.com/office/drawing/2014/main" id="{12CC3376-5069-4C7B-BE6B-A3776D1B47BA}"/>
              </a:ext>
            </a:extLst>
          </p:cNvPr>
          <p:cNvSpPr>
            <a:spLocks noGrp="1"/>
          </p:cNvSpPr>
          <p:nvPr>
            <p:ph type="title"/>
          </p:nvPr>
        </p:nvSpPr>
        <p:spPr>
          <a:xfrm>
            <a:off x="5982031" y="619814"/>
            <a:ext cx="5897218" cy="1418848"/>
          </a:xfrm>
        </p:spPr>
        <p:txBody>
          <a:bodyPr/>
          <a:lstStyle/>
          <a:p>
            <a:r>
              <a:rPr lang="en-US" sz="3000" b="1" i="0" dirty="0">
                <a:solidFill>
                  <a:srgbClr val="FFC000"/>
                </a:solidFill>
                <a:effectLst/>
                <a:latin typeface="Times New Roman" panose="02020603050405020304" pitchFamily="18" charset="0"/>
                <a:cs typeface="Times New Roman" panose="02020603050405020304" pitchFamily="18" charset="0"/>
              </a:rPr>
              <a:t>Power of Connection and Engagement</a:t>
            </a:r>
            <a:endParaRPr lang="en-US" sz="3000" b="1" dirty="0">
              <a:solidFill>
                <a:srgbClr val="FFC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689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F299EE14-586E-221A-03F9-CC17EB39CFC2}"/>
              </a:ext>
            </a:extLst>
          </p:cNvPr>
          <p:cNvPicPr>
            <a:picLocks noGrp="1" noChangeAspect="1"/>
          </p:cNvPicPr>
          <p:nvPr>
            <p:ph type="pic" sz="quarter" idx="13"/>
          </p:nvPr>
        </p:nvPicPr>
        <p:blipFill>
          <a:blip r:embed="rId3"/>
          <a:srcRect l="3409" r="3409"/>
          <a:stretch>
            <a:fillRect/>
          </a:stretch>
        </p:blipFill>
        <p:spPr>
          <a:xfrm>
            <a:off x="0" y="-18574"/>
            <a:ext cx="6096000" cy="6867922"/>
          </a:xfrm>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6350833" y="-18574"/>
            <a:ext cx="4050592" cy="3229502"/>
          </a:xfrm>
        </p:spPr>
        <p:txBody>
          <a:bodyPr/>
          <a:lstStyle/>
          <a:p>
            <a:r>
              <a:rPr lang="en-US" sz="3200" b="0" i="0" dirty="0">
                <a:solidFill>
                  <a:srgbClr val="FFFF00"/>
                </a:solidFill>
                <a:effectLst/>
                <a:latin typeface="Times New Roman" panose="02020603050405020304" pitchFamily="18" charset="0"/>
                <a:cs typeface="Times New Roman" panose="02020603050405020304" pitchFamily="18" charset="0"/>
              </a:rPr>
              <a:t>Inspiring Change and Driving Innovation</a:t>
            </a:r>
            <a:endParaRPr lang="en-US" sz="2200" b="1" dirty="0">
              <a:solidFill>
                <a:srgbClr val="FFFF00"/>
              </a:solidFill>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normAutofit lnSpcReduction="10000"/>
          </a:bodyPr>
          <a:lstStyle/>
          <a:p>
            <a:fld id="{8C2E478F-E849-4A8C-AF1F-CBCC78A7CBFA}" type="slidenum">
              <a:rPr lang="en-US" smtClean="0"/>
              <a:pPr/>
              <a:t>7</a:t>
            </a:fld>
            <a:endParaRPr lang="en-US" dirty="0"/>
          </a:p>
        </p:txBody>
      </p:sp>
      <p:sp>
        <p:nvSpPr>
          <p:cNvPr id="7" name="TextBox 6">
            <a:extLst>
              <a:ext uri="{FF2B5EF4-FFF2-40B4-BE49-F238E27FC236}">
                <a16:creationId xmlns:a16="http://schemas.microsoft.com/office/drawing/2014/main" id="{D2EB4F07-B2E3-D6B0-F248-978ECC98C506}"/>
              </a:ext>
            </a:extLst>
          </p:cNvPr>
          <p:cNvSpPr txBox="1"/>
          <p:nvPr/>
        </p:nvSpPr>
        <p:spPr>
          <a:xfrm>
            <a:off x="5617938" y="3429000"/>
            <a:ext cx="5516381" cy="2806987"/>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US" sz="2000" b="0" i="0" dirty="0">
                <a:effectLst/>
                <a:latin typeface="Times New Roman" panose="02020603050405020304" pitchFamily="18" charset="0"/>
                <a:cs typeface="Times New Roman" panose="02020603050405020304" pitchFamily="18" charset="0"/>
              </a:rPr>
              <a:t>Leaders can inspire action by sharing values and goals through storytelling.</a:t>
            </a:r>
          </a:p>
          <a:p>
            <a:pPr marL="342900" indent="-342900" algn="l">
              <a:lnSpc>
                <a:spcPct val="150000"/>
              </a:lnSpc>
              <a:buFont typeface="Arial" panose="020B0604020202020204" pitchFamily="34" charset="0"/>
              <a:buChar char="•"/>
            </a:pPr>
            <a:r>
              <a:rPr lang="en-US" sz="2000" b="0" i="0" dirty="0">
                <a:effectLst/>
                <a:latin typeface="Times New Roman" panose="02020603050405020304" pitchFamily="18" charset="0"/>
                <a:cs typeface="Times New Roman" panose="02020603050405020304" pitchFamily="18" charset="0"/>
              </a:rPr>
              <a:t>Anecdotes about change help employees embrace new processes and ideas.</a:t>
            </a:r>
          </a:p>
          <a:p>
            <a:pPr marL="342900" indent="-342900" algn="l">
              <a:lnSpc>
                <a:spcPct val="150000"/>
              </a:lnSpc>
              <a:buFont typeface="Arial" panose="020B0604020202020204" pitchFamily="34" charset="0"/>
              <a:buChar char="•"/>
            </a:pPr>
            <a:r>
              <a:rPr lang="en-US" sz="2000" b="0" i="0" dirty="0">
                <a:effectLst/>
                <a:latin typeface="Times New Roman" panose="02020603050405020304" pitchFamily="18" charset="0"/>
                <a:cs typeface="Times New Roman" panose="02020603050405020304" pitchFamily="18" charset="0"/>
              </a:rPr>
              <a:t>Hearing how others overcame challenges sparks creativity and fosters collaboration.</a:t>
            </a:r>
          </a:p>
        </p:txBody>
      </p:sp>
    </p:spTree>
    <p:extLst>
      <p:ext uri="{BB962C8B-B14F-4D97-AF65-F5344CB8AC3E}">
        <p14:creationId xmlns:p14="http://schemas.microsoft.com/office/powerpoint/2010/main" val="2651426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104B4CFD-4E1F-DEDA-0E79-701837859BCE}"/>
              </a:ext>
            </a:extLst>
          </p:cNvPr>
          <p:cNvPicPr>
            <a:picLocks noGrp="1" noChangeAspect="1"/>
          </p:cNvPicPr>
          <p:nvPr>
            <p:ph type="pic" sz="quarter" idx="14"/>
          </p:nvPr>
        </p:nvPicPr>
        <p:blipFill rotWithShape="1">
          <a:blip r:embed="rId3"/>
          <a:srcRect l="28126" r="28126"/>
          <a:stretch/>
        </p:blipFill>
        <p:spPr/>
      </p:pic>
      <p:sp>
        <p:nvSpPr>
          <p:cNvPr id="16" name="Slide Number Placeholder 15">
            <a:extLst>
              <a:ext uri="{FF2B5EF4-FFF2-40B4-BE49-F238E27FC236}">
                <a16:creationId xmlns:a16="http://schemas.microsoft.com/office/drawing/2014/main" id="{7FA57D11-A25F-4772-8E50-DDB68BE8CB69}"/>
              </a:ext>
            </a:extLst>
          </p:cNvPr>
          <p:cNvSpPr>
            <a:spLocks noGrp="1"/>
          </p:cNvSpPr>
          <p:nvPr>
            <p:ph type="sldNum" sz="quarter" idx="4"/>
          </p:nvPr>
        </p:nvSpPr>
        <p:spPr/>
        <p:txBody>
          <a:bodyPr/>
          <a:lstStyle/>
          <a:p>
            <a:fld id="{8C2E478F-E849-4A8C-AF1F-CBCC78A7CBFA}" type="slidenum">
              <a:rPr lang="en-US" smtClean="0"/>
              <a:pPr/>
              <a:t>8</a:t>
            </a:fld>
            <a:endParaRPr lang="en-US" dirty="0"/>
          </a:p>
        </p:txBody>
      </p:sp>
      <p:sp>
        <p:nvSpPr>
          <p:cNvPr id="14" name="Content Placeholder 13">
            <a:extLst>
              <a:ext uri="{FF2B5EF4-FFF2-40B4-BE49-F238E27FC236}">
                <a16:creationId xmlns:a16="http://schemas.microsoft.com/office/drawing/2014/main" id="{79248A72-A597-48DF-A270-3389F5D209C0}"/>
              </a:ext>
            </a:extLst>
          </p:cNvPr>
          <p:cNvSpPr>
            <a:spLocks noGrp="1"/>
          </p:cNvSpPr>
          <p:nvPr>
            <p:ph idx="1"/>
          </p:nvPr>
        </p:nvSpPr>
        <p:spPr>
          <a:xfrm>
            <a:off x="5652051" y="2188564"/>
            <a:ext cx="5680513" cy="3665737"/>
          </a:xfrm>
        </p:spPr>
        <p:txBody>
          <a:bodyPr>
            <a:normAutofit fontScale="92500"/>
          </a:bodyPr>
          <a:lstStyle/>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Storytelling conveys company morals, ethics, and culture to employees.</a:t>
            </a:r>
          </a:p>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Personal tales serve as teaching tools to emphasize fundamental business principles.</a:t>
            </a:r>
          </a:p>
          <a:p>
            <a:pPr algn="l">
              <a:lnSpc>
                <a:spcPct val="150000"/>
              </a:lnSpc>
              <a:buFont typeface="Arial" panose="020B0604020202020204" pitchFamily="34" charset="0"/>
              <a:buChar char="•"/>
            </a:pPr>
            <a:r>
              <a:rPr lang="en-US" sz="2200" b="0" i="0" dirty="0">
                <a:effectLst/>
                <a:latin typeface="Times New Roman" panose="02020603050405020304" pitchFamily="18" charset="0"/>
                <a:cs typeface="Times New Roman" panose="02020603050405020304" pitchFamily="18" charset="0"/>
              </a:rPr>
              <a:t>Stories boost morale, create gratitude, and foster a positive and inclusive work environment.</a:t>
            </a:r>
          </a:p>
          <a:p>
            <a:endParaRPr lang="en-US" b="1" dirty="0"/>
          </a:p>
        </p:txBody>
      </p:sp>
      <p:sp>
        <p:nvSpPr>
          <p:cNvPr id="2" name="Title 1">
            <a:extLst>
              <a:ext uri="{FF2B5EF4-FFF2-40B4-BE49-F238E27FC236}">
                <a16:creationId xmlns:a16="http://schemas.microsoft.com/office/drawing/2014/main" id="{12CC3376-5069-4C7B-BE6B-A3776D1B47BA}"/>
              </a:ext>
            </a:extLst>
          </p:cNvPr>
          <p:cNvSpPr>
            <a:spLocks noGrp="1"/>
          </p:cNvSpPr>
          <p:nvPr>
            <p:ph type="title"/>
          </p:nvPr>
        </p:nvSpPr>
        <p:spPr>
          <a:xfrm>
            <a:off x="5652051" y="619814"/>
            <a:ext cx="5897218" cy="1418848"/>
          </a:xfrm>
        </p:spPr>
        <p:txBody>
          <a:bodyPr/>
          <a:lstStyle/>
          <a:p>
            <a:r>
              <a:rPr lang="en-US" sz="3000" b="1" i="0" dirty="0">
                <a:solidFill>
                  <a:srgbClr val="FFC000"/>
                </a:solidFill>
                <a:effectLst/>
                <a:latin typeface="Times New Roman" panose="02020603050405020304" pitchFamily="18" charset="0"/>
                <a:cs typeface="Times New Roman" panose="02020603050405020304" pitchFamily="18" charset="0"/>
              </a:rPr>
              <a:t>Nurturing Organizational Culture and Values</a:t>
            </a:r>
            <a:endParaRPr lang="en-US" sz="3000" b="1" dirty="0">
              <a:solidFill>
                <a:srgbClr val="FFC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3348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C102EE0-7A11-F045-B406-DB21426D4631}"/>
              </a:ext>
            </a:extLst>
          </p:cNvPr>
          <p:cNvPicPr>
            <a:picLocks noGrp="1" noChangeAspect="1"/>
          </p:cNvPicPr>
          <p:nvPr>
            <p:ph type="pic" sz="quarter" idx="13"/>
          </p:nvPr>
        </p:nvPicPr>
        <p:blipFill>
          <a:blip r:embed="rId3"/>
          <a:srcRect l="15333" r="15333"/>
          <a:stretch>
            <a:fillRect/>
          </a:stretch>
        </p:blipFill>
        <p:spPr/>
      </p:pic>
      <p:sp>
        <p:nvSpPr>
          <p:cNvPr id="3" name="Title 2">
            <a:extLst>
              <a:ext uri="{FF2B5EF4-FFF2-40B4-BE49-F238E27FC236}">
                <a16:creationId xmlns:a16="http://schemas.microsoft.com/office/drawing/2014/main" id="{093362D0-8A85-FF62-96CF-89B1661ACD5E}"/>
              </a:ext>
            </a:extLst>
          </p:cNvPr>
          <p:cNvSpPr>
            <a:spLocks noGrp="1"/>
          </p:cNvSpPr>
          <p:nvPr>
            <p:ph type="title"/>
          </p:nvPr>
        </p:nvSpPr>
        <p:spPr>
          <a:xfrm>
            <a:off x="6096001" y="299803"/>
            <a:ext cx="5196840" cy="2248525"/>
          </a:xfrm>
        </p:spPr>
        <p:txBody>
          <a:bodyPr/>
          <a:lstStyle/>
          <a:p>
            <a:r>
              <a:rPr lang="en-US" sz="2500" b="1" dirty="0">
                <a:solidFill>
                  <a:srgbClr val="00B050"/>
                </a:solidFill>
                <a:latin typeface="Times New Roman" panose="02020603050405020304" pitchFamily="18" charset="0"/>
                <a:cs typeface="Times New Roman" panose="02020603050405020304" pitchFamily="18" charset="0"/>
              </a:rPr>
              <a:t>Unit 3: Embracing Collaboration over Competition: A Personal Reflection on its Impact in the Workplace</a:t>
            </a:r>
            <a:endParaRPr lang="x-none" sz="2500" b="1" dirty="0">
              <a:solidFill>
                <a:srgbClr val="00B050"/>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437CFD0-1827-DBDC-52C6-7CFCC4C7D791}"/>
              </a:ext>
            </a:extLst>
          </p:cNvPr>
          <p:cNvSpPr>
            <a:spLocks noGrp="1"/>
          </p:cNvSpPr>
          <p:nvPr>
            <p:ph type="sldNum" sz="quarter" idx="12"/>
          </p:nvPr>
        </p:nvSpPr>
        <p:spPr/>
        <p:txBody>
          <a:bodyPr>
            <a:normAutofit lnSpcReduction="10000"/>
          </a:bodyPr>
          <a:lstStyle/>
          <a:p>
            <a:fld id="{8C2E478F-E849-4A8C-AF1F-CBCC78A7CBFA}" type="slidenum">
              <a:rPr lang="en-US" smtClean="0"/>
              <a:pPr/>
              <a:t>9</a:t>
            </a:fld>
            <a:endParaRPr lang="en-US" dirty="0"/>
          </a:p>
        </p:txBody>
      </p:sp>
      <p:sp>
        <p:nvSpPr>
          <p:cNvPr id="5" name="Text Placeholder 4">
            <a:extLst>
              <a:ext uri="{FF2B5EF4-FFF2-40B4-BE49-F238E27FC236}">
                <a16:creationId xmlns:a16="http://schemas.microsoft.com/office/drawing/2014/main" id="{A5688DB9-29B2-8AE7-A20D-B932665C97A2}"/>
              </a:ext>
            </a:extLst>
          </p:cNvPr>
          <p:cNvSpPr>
            <a:spLocks noGrp="1"/>
          </p:cNvSpPr>
          <p:nvPr>
            <p:ph type="body" sz="quarter" idx="15"/>
          </p:nvPr>
        </p:nvSpPr>
        <p:spPr>
          <a:xfrm>
            <a:off x="5621312" y="2460820"/>
            <a:ext cx="5382427" cy="3798888"/>
          </a:xfrm>
        </p:spPr>
        <p:txBody>
          <a:bodyPr/>
          <a:lstStyle/>
          <a:p>
            <a:pPr algn="l"/>
            <a:r>
              <a:rPr lang="en-US" sz="2000" b="1" i="0" dirty="0">
                <a:solidFill>
                  <a:srgbClr val="A53F52"/>
                </a:solidFill>
                <a:effectLst/>
                <a:latin typeface="Times New Roman" panose="02020603050405020304" pitchFamily="18" charset="0"/>
                <a:cs typeface="Times New Roman" panose="02020603050405020304" pitchFamily="18" charset="0"/>
              </a:rPr>
              <a:t>Fostering a Culture of Teamwork</a:t>
            </a:r>
          </a:p>
          <a:p>
            <a:pPr algn="l"/>
            <a:r>
              <a:rPr lang="en-US" sz="2000" b="0" i="0" dirty="0">
                <a:solidFill>
                  <a:srgbClr val="374151"/>
                </a:solidFill>
                <a:effectLst/>
                <a:latin typeface="Times New Roman" panose="02020603050405020304" pitchFamily="18" charset="0"/>
                <a:cs typeface="Times New Roman" panose="02020603050405020304" pitchFamily="18" charset="0"/>
              </a:rPr>
              <a:t>Embracing collaboration promotes a culture of cooperation and synergy.</a:t>
            </a:r>
          </a:p>
          <a:p>
            <a:pPr algn="l"/>
            <a:r>
              <a:rPr lang="en-US" sz="2000" b="0" i="0" dirty="0">
                <a:solidFill>
                  <a:srgbClr val="374151"/>
                </a:solidFill>
                <a:effectLst/>
                <a:latin typeface="Times New Roman" panose="02020603050405020304" pitchFamily="18" charset="0"/>
                <a:cs typeface="Times New Roman" panose="02020603050405020304" pitchFamily="18" charset="0"/>
              </a:rPr>
              <a:t>Teamwork leads to collective accomplishment and improved problem-solving abilities.</a:t>
            </a:r>
          </a:p>
          <a:p>
            <a:pPr algn="l"/>
            <a:r>
              <a:rPr lang="en-US" sz="2000" b="0" i="0" dirty="0">
                <a:solidFill>
                  <a:srgbClr val="374151"/>
                </a:solidFill>
                <a:effectLst/>
                <a:latin typeface="Times New Roman" panose="02020603050405020304" pitchFamily="18" charset="0"/>
                <a:cs typeface="Times New Roman" panose="02020603050405020304" pitchFamily="18" charset="0"/>
              </a:rPr>
              <a:t>Collaboration enhances team dynamics, trust, camaraderie, and shared ownership of results.</a:t>
            </a:r>
          </a:p>
          <a:p>
            <a:endParaRPr lang="x-non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7344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583BF92D-5E63-3DB9-24FF-1A8183C93F17}"/>
              </a:ext>
            </a:extLst>
          </p:cNvPr>
          <p:cNvPicPr>
            <a:picLocks noGrp="1" noChangeAspect="1"/>
          </p:cNvPicPr>
          <p:nvPr>
            <p:ph type="pic" sz="quarter" idx="13"/>
          </p:nvPr>
        </p:nvPicPr>
        <p:blipFill>
          <a:blip r:embed="rId3"/>
          <a:srcRect l="35328" r="35328"/>
          <a:stretch>
            <a:fillRect/>
          </a:stretch>
        </p:blipFill>
        <p:spPr/>
      </p:pic>
      <p:sp>
        <p:nvSpPr>
          <p:cNvPr id="3" name="Title 2">
            <a:extLst>
              <a:ext uri="{FF2B5EF4-FFF2-40B4-BE49-F238E27FC236}">
                <a16:creationId xmlns:a16="http://schemas.microsoft.com/office/drawing/2014/main" id="{4F4D4477-86C8-1373-2C7A-E5254E670E6B}"/>
              </a:ext>
            </a:extLst>
          </p:cNvPr>
          <p:cNvSpPr>
            <a:spLocks noGrp="1"/>
          </p:cNvSpPr>
          <p:nvPr>
            <p:ph type="title"/>
          </p:nvPr>
        </p:nvSpPr>
        <p:spPr>
          <a:xfrm>
            <a:off x="6041390" y="1004341"/>
            <a:ext cx="4241862" cy="2140338"/>
          </a:xfrm>
        </p:spPr>
        <p:txBody>
          <a:bodyPr>
            <a:normAutofit/>
          </a:bodyPr>
          <a:lstStyle/>
          <a:p>
            <a:r>
              <a:rPr lang="en-GB" sz="4000" b="1" i="0" dirty="0">
                <a:solidFill>
                  <a:srgbClr val="A53F52"/>
                </a:solidFill>
                <a:effectLst/>
                <a:latin typeface="Times New Roman" panose="02020603050405020304" pitchFamily="18" charset="0"/>
                <a:cs typeface="Times New Roman" panose="02020603050405020304" pitchFamily="18" charset="0"/>
              </a:rPr>
              <a:t>Nurturing Innovation and Creativity</a:t>
            </a:r>
            <a:endParaRPr lang="x-none" sz="4000" b="1" dirty="0">
              <a:solidFill>
                <a:srgbClr val="A53F52"/>
              </a:solidFill>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2A4DED66-1C78-DE34-656A-285BCFAC36F1}"/>
              </a:ext>
            </a:extLst>
          </p:cNvPr>
          <p:cNvSpPr>
            <a:spLocks noGrp="1"/>
          </p:cNvSpPr>
          <p:nvPr>
            <p:ph type="body" idx="1"/>
          </p:nvPr>
        </p:nvSpPr>
        <p:spPr>
          <a:xfrm>
            <a:off x="5081666" y="3924168"/>
            <a:ext cx="6265784" cy="2841757"/>
          </a:xfrm>
        </p:spPr>
        <p:txBody>
          <a:bodyPr/>
          <a:lstStyle/>
          <a:p>
            <a:pPr marL="285750" indent="-285750" algn="l">
              <a:buFont typeface="Arial" panose="020B0604020202020204" pitchFamily="34" charset="0"/>
              <a:buChar char="•"/>
            </a:pPr>
            <a:r>
              <a:rPr lang="en-US" sz="2000" b="0" i="0" cap="none" spc="0" dirty="0">
                <a:solidFill>
                  <a:srgbClr val="FFFF00"/>
                </a:solidFill>
                <a:effectLst/>
                <a:latin typeface="Times New Roman" panose="02020603050405020304" pitchFamily="18" charset="0"/>
                <a:cs typeface="Times New Roman" panose="02020603050405020304" pitchFamily="18" charset="0"/>
              </a:rPr>
              <a:t>Collaboration sparks innovation and creativity in the workplace.</a:t>
            </a:r>
          </a:p>
          <a:p>
            <a:pPr marL="285750" indent="-285750" algn="l">
              <a:buFont typeface="Arial" panose="020B0604020202020204" pitchFamily="34" charset="0"/>
              <a:buChar char="•"/>
            </a:pPr>
            <a:r>
              <a:rPr lang="en-US" sz="2000" b="0" i="0" cap="none" spc="0" dirty="0">
                <a:solidFill>
                  <a:srgbClr val="FFFF00"/>
                </a:solidFill>
                <a:effectLst/>
                <a:latin typeface="Times New Roman" panose="02020603050405020304" pitchFamily="18" charset="0"/>
                <a:cs typeface="Times New Roman" panose="02020603050405020304" pitchFamily="18" charset="0"/>
              </a:rPr>
              <a:t>Open communication and risk-taking are encouraged in a collaborative setting.</a:t>
            </a:r>
          </a:p>
          <a:p>
            <a:pPr marL="285750" indent="-285750" algn="l">
              <a:buFont typeface="Arial" panose="020B0604020202020204" pitchFamily="34" charset="0"/>
              <a:buChar char="•"/>
            </a:pPr>
            <a:r>
              <a:rPr lang="en-US" sz="2000" b="0" i="0" cap="none" spc="0" dirty="0">
                <a:solidFill>
                  <a:srgbClr val="FFFF00"/>
                </a:solidFill>
                <a:effectLst/>
                <a:latin typeface="Times New Roman" panose="02020603050405020304" pitchFamily="18" charset="0"/>
                <a:cs typeface="Times New Roman" panose="02020603050405020304" pitchFamily="18" charset="0"/>
              </a:rPr>
              <a:t>Working together allows for the exchange of diverse knowledge, leading to new ideas and growth.</a:t>
            </a:r>
          </a:p>
        </p:txBody>
      </p:sp>
      <p:sp>
        <p:nvSpPr>
          <p:cNvPr id="5" name="Slide Number Placeholder 4">
            <a:extLst>
              <a:ext uri="{FF2B5EF4-FFF2-40B4-BE49-F238E27FC236}">
                <a16:creationId xmlns:a16="http://schemas.microsoft.com/office/drawing/2014/main" id="{309B4452-DF4B-2C36-906C-D67C9C84527C}"/>
              </a:ext>
            </a:extLst>
          </p:cNvPr>
          <p:cNvSpPr>
            <a:spLocks noGrp="1"/>
          </p:cNvSpPr>
          <p:nvPr>
            <p:ph type="sldNum" sz="quarter" idx="12"/>
          </p:nvPr>
        </p:nvSpPr>
        <p:spPr/>
        <p:txBody>
          <a:bodyPr>
            <a:normAutofit lnSpcReduction="10000"/>
          </a:bodyPr>
          <a:lstStyle/>
          <a:p>
            <a:fld id="{8C2E478F-E849-4A8C-AF1F-CBCC78A7CBFA}" type="slidenum">
              <a:rPr lang="en-US" smtClean="0"/>
              <a:pPr/>
              <a:t>10</a:t>
            </a:fld>
            <a:endParaRPr lang="en-US" dirty="0"/>
          </a:p>
        </p:txBody>
      </p:sp>
    </p:spTree>
    <p:extLst>
      <p:ext uri="{BB962C8B-B14F-4D97-AF65-F5344CB8AC3E}">
        <p14:creationId xmlns:p14="http://schemas.microsoft.com/office/powerpoint/2010/main" val="1506210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34040-E83B-8A85-19FE-088388C58F13}"/>
              </a:ext>
            </a:extLst>
          </p:cNvPr>
          <p:cNvSpPr>
            <a:spLocks noGrp="1"/>
          </p:cNvSpPr>
          <p:nvPr>
            <p:ph type="title"/>
          </p:nvPr>
        </p:nvSpPr>
        <p:spPr/>
        <p:txBody>
          <a:bodyPr>
            <a:normAutofit fontScale="90000"/>
          </a:bodyPr>
          <a:lstStyle/>
          <a:p>
            <a:r>
              <a:rPr lang="en-US" b="1" i="0" dirty="0">
                <a:solidFill>
                  <a:srgbClr val="E99757"/>
                </a:solidFill>
                <a:effectLst/>
                <a:latin typeface="Times New Roman" panose="02020603050405020304" pitchFamily="18" charset="0"/>
                <a:cs typeface="Times New Roman" panose="02020603050405020304" pitchFamily="18" charset="0"/>
              </a:rPr>
              <a:t>Building a Supportive and Inclusive Workplace</a:t>
            </a:r>
            <a:endParaRPr lang="x-none" b="1" dirty="0">
              <a:solidFill>
                <a:srgbClr val="E99757"/>
              </a:solidFill>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C62ADD87-D973-8153-DF91-A9D738E08E3D}"/>
              </a:ext>
            </a:extLst>
          </p:cNvPr>
          <p:cNvPicPr>
            <a:picLocks noGrp="1" noChangeAspect="1"/>
          </p:cNvPicPr>
          <p:nvPr>
            <p:ph idx="1"/>
          </p:nvPr>
        </p:nvPicPr>
        <p:blipFill>
          <a:blip r:embed="rId3"/>
          <a:stretch>
            <a:fillRect/>
          </a:stretch>
        </p:blipFill>
        <p:spPr>
          <a:xfrm>
            <a:off x="4503738" y="1723708"/>
            <a:ext cx="6080125" cy="3410584"/>
          </a:xfrm>
        </p:spPr>
      </p:pic>
      <p:sp>
        <p:nvSpPr>
          <p:cNvPr id="4" name="Text Placeholder 3">
            <a:extLst>
              <a:ext uri="{FF2B5EF4-FFF2-40B4-BE49-F238E27FC236}">
                <a16:creationId xmlns:a16="http://schemas.microsoft.com/office/drawing/2014/main" id="{81FAE777-8A02-FF62-80D8-B05F308E826A}"/>
              </a:ext>
            </a:extLst>
          </p:cNvPr>
          <p:cNvSpPr>
            <a:spLocks noGrp="1"/>
          </p:cNvSpPr>
          <p:nvPr>
            <p:ph type="body" sz="half" idx="2"/>
          </p:nvPr>
        </p:nvSpPr>
        <p:spPr>
          <a:xfrm>
            <a:off x="659567" y="2099734"/>
            <a:ext cx="4137285" cy="4072465"/>
          </a:xfrm>
        </p:spPr>
        <p:txBody>
          <a:bodyPr>
            <a:noAutofit/>
          </a:bodyPr>
          <a:lstStyle/>
          <a:p>
            <a:pPr>
              <a:lnSpc>
                <a:spcPct val="150000"/>
              </a:lnSpc>
            </a:pPr>
            <a:r>
              <a:rPr lang="en-US" sz="2000" dirty="0">
                <a:latin typeface="Times New Roman" panose="02020603050405020304" pitchFamily="18" charset="0"/>
                <a:cs typeface="Times New Roman" panose="02020603050405020304" pitchFamily="18" charset="0"/>
              </a:rPr>
              <a:t>Cooperation creates a positive and welcoming environment for everyone.</a:t>
            </a:r>
          </a:p>
          <a:p>
            <a:pPr>
              <a:lnSpc>
                <a:spcPct val="150000"/>
              </a:lnSpc>
            </a:pPr>
            <a:r>
              <a:rPr lang="en-US" sz="2000" dirty="0">
                <a:latin typeface="Times New Roman" panose="02020603050405020304" pitchFamily="18" charset="0"/>
                <a:cs typeface="Times New Roman" panose="02020603050405020304" pitchFamily="18" charset="0"/>
              </a:rPr>
              <a:t>Collaborative efforts foster respect, active listening, empathy, and acknowledgment of differences.</a:t>
            </a:r>
          </a:p>
          <a:p>
            <a:pPr>
              <a:lnSpc>
                <a:spcPct val="150000"/>
              </a:lnSpc>
            </a:pPr>
            <a:r>
              <a:rPr lang="en-US" sz="2000" dirty="0">
                <a:latin typeface="Times New Roman" panose="02020603050405020304" pitchFamily="18" charset="0"/>
                <a:cs typeface="Times New Roman" panose="02020603050405020304" pitchFamily="18" charset="0"/>
              </a:rPr>
              <a:t>Relationships and trust are strengthened, leading to a more cohesive and united workforce.</a:t>
            </a:r>
            <a:endParaRPr lang="x-none" sz="20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A414B9D3-62F3-AA99-F560-836AB4E47A55}"/>
              </a:ext>
            </a:extLst>
          </p:cNvPr>
          <p:cNvSpPr>
            <a:spLocks noGrp="1"/>
          </p:cNvSpPr>
          <p:nvPr>
            <p:ph type="sldNum" sz="quarter" idx="12"/>
          </p:nvPr>
        </p:nvSpPr>
        <p:spPr/>
        <p:txBody>
          <a:bodyPr>
            <a:normAutofit lnSpcReduction="10000"/>
          </a:bodyPr>
          <a:lstStyle/>
          <a:p>
            <a:fld id="{8C2E478F-E849-4A8C-AF1F-CBCC78A7CBFA}" type="slidenum">
              <a:rPr lang="en-US" smtClean="0"/>
              <a:pPr/>
              <a:t>11</a:t>
            </a:fld>
            <a:endParaRPr lang="en-US" dirty="0"/>
          </a:p>
        </p:txBody>
      </p:sp>
    </p:spTree>
    <p:extLst>
      <p:ext uri="{BB962C8B-B14F-4D97-AF65-F5344CB8AC3E}">
        <p14:creationId xmlns:p14="http://schemas.microsoft.com/office/powerpoint/2010/main" val="1550763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A3ABF22A-A246-FAB5-A11D-61E8DE012F37}"/>
              </a:ext>
            </a:extLst>
          </p:cNvPr>
          <p:cNvPicPr>
            <a:picLocks noGrp="1" noChangeAspect="1"/>
          </p:cNvPicPr>
          <p:nvPr>
            <p:ph type="pic" sz="quarter" idx="13"/>
          </p:nvPr>
        </p:nvPicPr>
        <p:blipFill>
          <a:blip r:embed="rId3"/>
          <a:srcRect l="21678" r="21678"/>
          <a:stretch>
            <a:fillRect/>
          </a:stretch>
        </p:blipFill>
        <p:spPr>
          <a:xfrm>
            <a:off x="-359763" y="208243"/>
            <a:ext cx="5910895" cy="6649757"/>
          </a:xfrm>
        </p:spPr>
      </p:pic>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a:xfrm>
            <a:off x="5377930" y="208243"/>
            <a:ext cx="5549900" cy="1395705"/>
          </a:xfrm>
        </p:spPr>
        <p:txBody>
          <a:bodyPr/>
          <a:lstStyle/>
          <a:p>
            <a:r>
              <a:rPr lang="en-US" sz="2200" b="1" dirty="0">
                <a:solidFill>
                  <a:srgbClr val="FF0000"/>
                </a:solidFill>
                <a:latin typeface="Times New Roman" panose="02020603050405020304" pitchFamily="18" charset="0"/>
                <a:cs typeface="Times New Roman" panose="02020603050405020304" pitchFamily="18" charset="0"/>
              </a:rPr>
              <a:t>Unit 4: The Power of Personal Evaluation: A Reflective Journey in the Workplace</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a:normAutofit lnSpcReduction="10000"/>
          </a:bodyPr>
          <a:lstStyle/>
          <a:p>
            <a:fld id="{8C2E478F-E849-4A8C-AF1F-CBCC78A7CBFA}" type="slidenum">
              <a:rPr lang="en-US" smtClean="0"/>
              <a:pPr/>
              <a:t>12</a:t>
            </a:fld>
            <a:endParaRPr lang="en-US" dirty="0"/>
          </a:p>
        </p:txBody>
      </p:sp>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a:xfrm>
            <a:off x="5366491" y="1724384"/>
            <a:ext cx="6096000" cy="4360009"/>
          </a:xfrm>
        </p:spPr>
        <p:txBody>
          <a:bodyPr/>
          <a:lstStyle/>
          <a:p>
            <a:pPr algn="l"/>
            <a:r>
              <a:rPr lang="en-US" sz="2200" b="1" i="0" dirty="0">
                <a:solidFill>
                  <a:srgbClr val="C00000"/>
                </a:solidFill>
                <a:effectLst/>
                <a:latin typeface="Times New Roman" panose="02020603050405020304" pitchFamily="18" charset="0"/>
                <a:cs typeface="Times New Roman" panose="02020603050405020304" pitchFamily="18" charset="0"/>
              </a:rPr>
              <a:t>Promoting Self-Awareness and Growth</a:t>
            </a:r>
          </a:p>
          <a:p>
            <a:pPr marL="285750" indent="-285750" algn="l">
              <a:lnSpc>
                <a:spcPct val="150000"/>
              </a:lnSpc>
              <a:buFont typeface="Arial" panose="020B0604020202020204" pitchFamily="34" charset="0"/>
              <a:buChar char="•"/>
            </a:pPr>
            <a:r>
              <a:rPr lang="en-US" b="0" i="0" spc="0" dirty="0">
                <a:solidFill>
                  <a:srgbClr val="C00000"/>
                </a:solidFill>
                <a:effectLst/>
                <a:latin typeface="Times New Roman" panose="02020603050405020304" pitchFamily="18" charset="0"/>
                <a:cs typeface="Times New Roman" panose="02020603050405020304" pitchFamily="18" charset="0"/>
              </a:rPr>
              <a:t>Self-evaluation increases self-awareness and helps identify strengths and areas for growth.</a:t>
            </a:r>
          </a:p>
          <a:p>
            <a:pPr marL="285750" indent="-285750" algn="l">
              <a:lnSpc>
                <a:spcPct val="150000"/>
              </a:lnSpc>
              <a:buFont typeface="Arial" panose="020B0604020202020204" pitchFamily="34" charset="0"/>
              <a:buChar char="•"/>
            </a:pPr>
            <a:r>
              <a:rPr lang="en-US" b="0" i="0" spc="0" dirty="0">
                <a:solidFill>
                  <a:srgbClr val="C00000"/>
                </a:solidFill>
                <a:effectLst/>
                <a:latin typeface="Times New Roman" panose="02020603050405020304" pitchFamily="18" charset="0"/>
                <a:cs typeface="Times New Roman" panose="02020603050405020304" pitchFamily="18" charset="0"/>
              </a:rPr>
              <a:t>Setting short-term and long-term objectives aligned with career goals enhances personal development.</a:t>
            </a:r>
          </a:p>
          <a:p>
            <a:pPr marL="285750" indent="-285750" algn="l">
              <a:lnSpc>
                <a:spcPct val="150000"/>
              </a:lnSpc>
              <a:buFont typeface="Arial" panose="020B0604020202020204" pitchFamily="34" charset="0"/>
              <a:buChar char="•"/>
            </a:pPr>
            <a:r>
              <a:rPr lang="en-US" b="0" i="0" spc="0" dirty="0">
                <a:solidFill>
                  <a:srgbClr val="C00000"/>
                </a:solidFill>
                <a:effectLst/>
                <a:latin typeface="Times New Roman" panose="02020603050405020304" pitchFamily="18" charset="0"/>
                <a:cs typeface="Times New Roman" panose="02020603050405020304" pitchFamily="18" charset="0"/>
              </a:rPr>
              <a:t>Actively seeking opportunities for learning and improvement contributes to individual and organizational growth..</a:t>
            </a:r>
          </a:p>
          <a:p>
            <a:endParaRPr lang="en-US" dirty="0"/>
          </a:p>
        </p:txBody>
      </p:sp>
    </p:spTree>
    <p:extLst>
      <p:ext uri="{BB962C8B-B14F-4D97-AF65-F5344CB8AC3E}">
        <p14:creationId xmlns:p14="http://schemas.microsoft.com/office/powerpoint/2010/main" val="873609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787EA2B-D6A7-A237-FA63-4992C2BF985A}"/>
              </a:ext>
            </a:extLst>
          </p:cNvPr>
          <p:cNvPicPr>
            <a:picLocks noGrp="1" noChangeAspect="1"/>
          </p:cNvPicPr>
          <p:nvPr>
            <p:ph type="pic" sz="quarter" idx="13"/>
          </p:nvPr>
        </p:nvPicPr>
        <p:blipFill>
          <a:blip r:embed="rId3"/>
          <a:srcRect l="25012" r="25012"/>
          <a:stretch>
            <a:fillRect/>
          </a:stretch>
        </p:blipFill>
        <p:spPr/>
      </p:pic>
      <p:sp>
        <p:nvSpPr>
          <p:cNvPr id="3" name="Title 2">
            <a:extLst>
              <a:ext uri="{FF2B5EF4-FFF2-40B4-BE49-F238E27FC236}">
                <a16:creationId xmlns:a16="http://schemas.microsoft.com/office/drawing/2014/main" id="{8DA42835-1B4B-7EDD-14A2-D728A152F752}"/>
              </a:ext>
            </a:extLst>
          </p:cNvPr>
          <p:cNvSpPr>
            <a:spLocks noGrp="1"/>
          </p:cNvSpPr>
          <p:nvPr>
            <p:ph type="title"/>
          </p:nvPr>
        </p:nvSpPr>
        <p:spPr>
          <a:xfrm>
            <a:off x="6220918" y="794480"/>
            <a:ext cx="4302177" cy="1458992"/>
          </a:xfrm>
        </p:spPr>
        <p:txBody>
          <a:bodyPr>
            <a:normAutofit/>
          </a:bodyPr>
          <a:lstStyle/>
          <a:p>
            <a:r>
              <a:rPr lang="en-GB" sz="3000" b="1" dirty="0">
                <a:latin typeface="Times New Roman" panose="02020603050405020304" pitchFamily="18" charset="0"/>
                <a:cs typeface="Times New Roman" panose="02020603050405020304" pitchFamily="18" charset="0"/>
              </a:rPr>
              <a:t>Enhancing Performance and Productivity</a:t>
            </a:r>
            <a:endParaRPr lang="x-none" sz="3000" b="1"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111055BA-E6C4-EB28-4B29-16DE13134FD9}"/>
              </a:ext>
            </a:extLst>
          </p:cNvPr>
          <p:cNvSpPr>
            <a:spLocks noGrp="1"/>
          </p:cNvSpPr>
          <p:nvPr>
            <p:ph type="body" idx="1"/>
          </p:nvPr>
        </p:nvSpPr>
        <p:spPr>
          <a:xfrm>
            <a:off x="6220918" y="2253472"/>
            <a:ext cx="5876040" cy="3758784"/>
          </a:xfrm>
          <a:gradFill flip="none" rotWithShape="1">
            <a:gsLst>
              <a:gs pos="0">
                <a:schemeClr val="accent5"/>
              </a:gs>
              <a:gs pos="100000">
                <a:schemeClr val="accent2">
                  <a:lumMod val="97000"/>
                  <a:lumOff val="3000"/>
                </a:schemeClr>
              </a:gs>
              <a:gs pos="50000">
                <a:schemeClr val="accent1"/>
              </a:gs>
            </a:gsLst>
            <a:path path="circle">
              <a:fillToRect r="100000" b="100000"/>
            </a:path>
            <a:tileRect l="-100000" t="-100000"/>
          </a:gradFill>
        </p:spPr>
        <p:txBody>
          <a:bodyPr/>
          <a:lstStyle/>
          <a:p>
            <a:pPr marL="342900" indent="-342900" algn="l">
              <a:lnSpc>
                <a:spcPct val="150000"/>
              </a:lnSpc>
              <a:buClr>
                <a:srgbClr val="FFC000"/>
              </a:buClr>
              <a:buFont typeface="Wingdings" panose="05000000000000000000" pitchFamily="2" charset="2"/>
              <a:buChar char="v"/>
            </a:pPr>
            <a:r>
              <a:rPr lang="en-US" sz="2200" cap="none" spc="0" dirty="0">
                <a:solidFill>
                  <a:srgbClr val="FFC000"/>
                </a:solidFill>
                <a:latin typeface="Times New Roman" panose="02020603050405020304" pitchFamily="18" charset="0"/>
                <a:cs typeface="Times New Roman" panose="02020603050405020304" pitchFamily="18" charset="0"/>
              </a:rPr>
              <a:t>Honest self-evaluation improves performance and boosts productivity.</a:t>
            </a:r>
          </a:p>
          <a:p>
            <a:pPr marL="342900" indent="-342900" algn="l">
              <a:lnSpc>
                <a:spcPct val="150000"/>
              </a:lnSpc>
              <a:buClr>
                <a:srgbClr val="FFC000"/>
              </a:buClr>
              <a:buFont typeface="Wingdings" panose="05000000000000000000" pitchFamily="2" charset="2"/>
              <a:buChar char="v"/>
            </a:pPr>
            <a:r>
              <a:rPr lang="en-US" sz="2200" cap="none" spc="0" dirty="0">
                <a:solidFill>
                  <a:srgbClr val="FFC000"/>
                </a:solidFill>
                <a:latin typeface="Times New Roman" panose="02020603050405020304" pitchFamily="18" charset="0"/>
                <a:cs typeface="Times New Roman" panose="02020603050405020304" pitchFamily="18" charset="0"/>
              </a:rPr>
              <a:t>Identifying obstacles and planning for success leads to more effective time management.</a:t>
            </a:r>
          </a:p>
          <a:p>
            <a:pPr marL="342900" indent="-342900" algn="l">
              <a:lnSpc>
                <a:spcPct val="150000"/>
              </a:lnSpc>
              <a:buClr>
                <a:srgbClr val="FFC000"/>
              </a:buClr>
              <a:buFont typeface="Wingdings" panose="05000000000000000000" pitchFamily="2" charset="2"/>
              <a:buChar char="v"/>
            </a:pPr>
            <a:r>
              <a:rPr lang="en-US" sz="2200" cap="none" spc="0" dirty="0">
                <a:solidFill>
                  <a:srgbClr val="FFC000"/>
                </a:solidFill>
                <a:latin typeface="Times New Roman" panose="02020603050405020304" pitchFamily="18" charset="0"/>
                <a:cs typeface="Times New Roman" panose="02020603050405020304" pitchFamily="18" charset="0"/>
              </a:rPr>
              <a:t>Taking personal responsibility for actions fosters a drive for excellence and going</a:t>
            </a:r>
          </a:p>
          <a:p>
            <a:pPr marL="285750" indent="-285750" algn="l">
              <a:buFont typeface="Arial" panose="020B0604020202020204" pitchFamily="34" charset="0"/>
              <a:buChar char="•"/>
            </a:pPr>
            <a:endParaRPr lang="x-none" cap="none" spc="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8808D0FC-6CF1-1AFF-DF2D-781855E905EA}"/>
              </a:ext>
            </a:extLst>
          </p:cNvPr>
          <p:cNvSpPr>
            <a:spLocks noGrp="1"/>
          </p:cNvSpPr>
          <p:nvPr>
            <p:ph type="sldNum" sz="quarter" idx="12"/>
          </p:nvPr>
        </p:nvSpPr>
        <p:spPr/>
        <p:txBody>
          <a:bodyPr>
            <a:normAutofit lnSpcReduction="10000"/>
          </a:bodyPr>
          <a:lstStyle/>
          <a:p>
            <a:fld id="{8C2E478F-E849-4A8C-AF1F-CBCC78A7CBFA}" type="slidenum">
              <a:rPr lang="en-US" smtClean="0"/>
              <a:pPr/>
              <a:t>13</a:t>
            </a:fld>
            <a:endParaRPr lang="en-US" dirty="0"/>
          </a:p>
        </p:txBody>
      </p:sp>
    </p:spTree>
    <p:extLst>
      <p:ext uri="{BB962C8B-B14F-4D97-AF65-F5344CB8AC3E}">
        <p14:creationId xmlns:p14="http://schemas.microsoft.com/office/powerpoint/2010/main" val="3259895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FC779-5F4A-5ED2-2FB6-532EE6D7035B}"/>
              </a:ext>
            </a:extLst>
          </p:cNvPr>
          <p:cNvSpPr>
            <a:spLocks noGrp="1"/>
          </p:cNvSpPr>
          <p:nvPr>
            <p:ph type="title"/>
          </p:nvPr>
        </p:nvSpPr>
        <p:spPr/>
        <p:txBody>
          <a:bodyPr>
            <a:normAutofit/>
          </a:bodyPr>
          <a:lstStyle/>
          <a:p>
            <a:r>
              <a:rPr lang="en-US" b="1" dirty="0">
                <a:solidFill>
                  <a:srgbClr val="FFC000"/>
                </a:solidFill>
                <a:latin typeface="Times New Roman" panose="02020603050405020304" pitchFamily="18" charset="0"/>
                <a:cs typeface="Times New Roman" panose="02020603050405020304" pitchFamily="18" charset="0"/>
              </a:rPr>
              <a:t>Building Effective Relationships and Collaboration</a:t>
            </a:r>
            <a:endParaRPr lang="x-none" b="1" dirty="0">
              <a:solidFill>
                <a:srgbClr val="FFC000"/>
              </a:solidFill>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03CD581E-A4D7-F6A2-6023-ED77F5C21ECD}"/>
              </a:ext>
            </a:extLst>
          </p:cNvPr>
          <p:cNvPicPr>
            <a:picLocks noGrp="1" noChangeAspect="1"/>
          </p:cNvPicPr>
          <p:nvPr>
            <p:ph idx="1"/>
          </p:nvPr>
        </p:nvPicPr>
        <p:blipFill>
          <a:blip r:embed="rId3"/>
          <a:stretch>
            <a:fillRect/>
          </a:stretch>
        </p:blipFill>
        <p:spPr>
          <a:xfrm>
            <a:off x="4826832" y="1499017"/>
            <a:ext cx="6352016" cy="3557129"/>
          </a:xfrm>
        </p:spPr>
      </p:pic>
      <p:sp>
        <p:nvSpPr>
          <p:cNvPr id="4" name="Text Placeholder 3">
            <a:extLst>
              <a:ext uri="{FF2B5EF4-FFF2-40B4-BE49-F238E27FC236}">
                <a16:creationId xmlns:a16="http://schemas.microsoft.com/office/drawing/2014/main" id="{25ADA077-4C92-95BF-A02A-96F3505622E5}"/>
              </a:ext>
            </a:extLst>
          </p:cNvPr>
          <p:cNvSpPr>
            <a:spLocks noGrp="1"/>
          </p:cNvSpPr>
          <p:nvPr>
            <p:ph type="body" sz="half" idx="2"/>
          </p:nvPr>
        </p:nvSpPr>
        <p:spPr>
          <a:xfrm>
            <a:off x="841247" y="2099734"/>
            <a:ext cx="3985585" cy="3821381"/>
          </a:xfrm>
        </p:spPr>
        <p:txBody>
          <a:bodyPr>
            <a:normAutofit fontScale="92500" lnSpcReduction="20000"/>
          </a:bodyPr>
          <a:lstStyle/>
          <a:p>
            <a:pPr marL="285750" indent="-285750" algn="l">
              <a:lnSpc>
                <a:spcPct val="150000"/>
              </a:lnSpc>
              <a:buFont typeface="Arial" panose="020B0604020202020204" pitchFamily="34" charset="0"/>
              <a:buChar char="•"/>
            </a:pPr>
            <a:r>
              <a:rPr lang="en-US" sz="1900" b="0" i="0" dirty="0">
                <a:solidFill>
                  <a:srgbClr val="C00000"/>
                </a:solidFill>
                <a:effectLst/>
                <a:latin typeface="Times New Roman" panose="02020603050405020304" pitchFamily="18" charset="0"/>
                <a:cs typeface="Times New Roman" panose="02020603050405020304" pitchFamily="18" charset="0"/>
              </a:rPr>
              <a:t>Self-evaluation improves communication and teamwork skills.</a:t>
            </a:r>
          </a:p>
          <a:p>
            <a:pPr marL="285750" indent="-285750" algn="l">
              <a:lnSpc>
                <a:spcPct val="150000"/>
              </a:lnSpc>
              <a:buFont typeface="Arial" panose="020B0604020202020204" pitchFamily="34" charset="0"/>
              <a:buChar char="•"/>
            </a:pPr>
            <a:r>
              <a:rPr lang="en-US" sz="1900" b="0" i="0" dirty="0">
                <a:solidFill>
                  <a:srgbClr val="C00000"/>
                </a:solidFill>
                <a:effectLst/>
                <a:latin typeface="Times New Roman" panose="02020603050405020304" pitchFamily="18" charset="0"/>
                <a:cs typeface="Times New Roman" panose="02020603050405020304" pitchFamily="18" charset="0"/>
              </a:rPr>
              <a:t>Seeking input from others helps build trusting relationships and a culture of feedback.</a:t>
            </a:r>
          </a:p>
          <a:p>
            <a:pPr marL="285750" indent="-285750" algn="l">
              <a:lnSpc>
                <a:spcPct val="150000"/>
              </a:lnSpc>
              <a:buFont typeface="Arial" panose="020B0604020202020204" pitchFamily="34" charset="0"/>
              <a:buChar char="•"/>
            </a:pPr>
            <a:r>
              <a:rPr lang="en-US" sz="1900" b="0" i="0" dirty="0">
                <a:solidFill>
                  <a:srgbClr val="C00000"/>
                </a:solidFill>
                <a:effectLst/>
                <a:latin typeface="Times New Roman" panose="02020603050405020304" pitchFamily="18" charset="0"/>
                <a:cs typeface="Times New Roman" panose="02020603050405020304" pitchFamily="18" charset="0"/>
              </a:rPr>
              <a:t>Creating a cooperative and encouraging workplace environment enhances collaboration and overall productivity</a:t>
            </a:r>
          </a:p>
          <a:p>
            <a:endParaRPr lang="x-none" dirty="0"/>
          </a:p>
        </p:txBody>
      </p:sp>
      <p:sp>
        <p:nvSpPr>
          <p:cNvPr id="5" name="Slide Number Placeholder 4">
            <a:extLst>
              <a:ext uri="{FF2B5EF4-FFF2-40B4-BE49-F238E27FC236}">
                <a16:creationId xmlns:a16="http://schemas.microsoft.com/office/drawing/2014/main" id="{465F6BD5-3572-9215-2C08-4C08F101BC02}"/>
              </a:ext>
            </a:extLst>
          </p:cNvPr>
          <p:cNvSpPr>
            <a:spLocks noGrp="1"/>
          </p:cNvSpPr>
          <p:nvPr>
            <p:ph type="sldNum" sz="quarter" idx="12"/>
          </p:nvPr>
        </p:nvSpPr>
        <p:spPr/>
        <p:txBody>
          <a:bodyPr>
            <a:normAutofit lnSpcReduction="10000"/>
          </a:bodyPr>
          <a:lstStyle/>
          <a:p>
            <a:fld id="{8C2E478F-E849-4A8C-AF1F-CBCC78A7CBFA}" type="slidenum">
              <a:rPr lang="en-US" smtClean="0"/>
              <a:pPr/>
              <a:t>14</a:t>
            </a:fld>
            <a:endParaRPr lang="en-US" dirty="0"/>
          </a:p>
        </p:txBody>
      </p:sp>
    </p:spTree>
    <p:extLst>
      <p:ext uri="{BB962C8B-B14F-4D97-AF65-F5344CB8AC3E}">
        <p14:creationId xmlns:p14="http://schemas.microsoft.com/office/powerpoint/2010/main" val="707319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F7CF3-1E4D-5928-29FC-4C3F243F323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57389A6-6454-28E1-7E56-91757C393033}"/>
              </a:ext>
            </a:extLst>
          </p:cNvPr>
          <p:cNvSpPr>
            <a:spLocks noGrp="1"/>
          </p:cNvSpPr>
          <p:nvPr>
            <p:ph idx="1"/>
          </p:nvPr>
        </p:nvSpPr>
        <p:spPr>
          <a:xfrm>
            <a:off x="666750" y="1820863"/>
            <a:ext cx="10035826" cy="5037137"/>
          </a:xfrm>
        </p:spPr>
        <p:txBody>
          <a:bodyPr>
            <a:noAutofit/>
          </a:bodyPr>
          <a:lstStyle/>
          <a:p>
            <a:pPr marL="0" indent="0">
              <a:buNone/>
            </a:pPr>
            <a:endParaRPr lang="en-US" sz="1000" b="1" kern="100" dirty="0">
              <a:solidFill>
                <a:srgbClr val="2F5496"/>
              </a:solidFill>
              <a:effectLst/>
              <a:latin typeface="Calibri Light" panose="020F0302020204030204" pitchFamily="34" charset="0"/>
              <a:ea typeface="Times New Roman" panose="02020603050405020304" pitchFamily="18" charset="0"/>
            </a:endParaRPr>
          </a:p>
          <a:p>
            <a:pPr marL="0" lvl="0" indent="0">
              <a:buNone/>
            </a:pPr>
            <a:r>
              <a:rPr lang="en-US" sz="1000" dirty="0">
                <a:latin typeface="Times New Roman" panose="02020603050405020304" pitchFamily="18" charset="0"/>
                <a:ea typeface="Times New Roman" panose="02020603050405020304" pitchFamily="18" charset="0"/>
              </a:rPr>
              <a:t>[1]</a:t>
            </a:r>
            <a:r>
              <a:rPr lang="en-US" sz="1000" dirty="0">
                <a:effectLst/>
                <a:latin typeface="Times New Roman" panose="02020603050405020304" pitchFamily="18" charset="0"/>
                <a:ea typeface="Times New Roman" panose="02020603050405020304" pitchFamily="18" charset="0"/>
              </a:rPr>
              <a:t>K. B. Kahn, “Understanding innovation,” </a:t>
            </a:r>
            <a:r>
              <a:rPr lang="en-US" sz="1000" i="1" dirty="0">
                <a:effectLst/>
                <a:latin typeface="Times New Roman" panose="02020603050405020304" pitchFamily="18" charset="0"/>
                <a:ea typeface="Times New Roman" panose="02020603050405020304" pitchFamily="18" charset="0"/>
              </a:rPr>
              <a:t>Business Horizons</a:t>
            </a:r>
            <a:r>
              <a:rPr lang="en-US" sz="1000" dirty="0">
                <a:effectLst/>
                <a:latin typeface="Times New Roman" panose="02020603050405020304" pitchFamily="18" charset="0"/>
                <a:ea typeface="Times New Roman" panose="02020603050405020304" pitchFamily="18" charset="0"/>
              </a:rPr>
              <a:t>, vol. 61, no. 3, pp. 453–460,    May 2018,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2"/>
              </a:rPr>
              <a:t>https://doi.org/10.1016/j.bushor.2018.01.011</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[2]R. </a:t>
            </a:r>
            <a:r>
              <a:rPr lang="en-US" sz="1000" dirty="0" err="1">
                <a:effectLst/>
                <a:latin typeface="Times New Roman" panose="02020603050405020304" pitchFamily="18" charset="0"/>
                <a:ea typeface="Times New Roman" panose="02020603050405020304" pitchFamily="18" charset="0"/>
              </a:rPr>
              <a:t>Morrar</a:t>
            </a:r>
            <a:r>
              <a:rPr lang="en-US" sz="1000" dirty="0">
                <a:effectLst/>
                <a:latin typeface="Times New Roman" panose="02020603050405020304" pitchFamily="18" charset="0"/>
                <a:ea typeface="Times New Roman" panose="02020603050405020304" pitchFamily="18" charset="0"/>
              </a:rPr>
              <a:t> and H. Arman, “The Fourth Industrial Revolution (Industry 4.0): A Social Innovation Perspective,” </a:t>
            </a:r>
            <a:r>
              <a:rPr lang="en-US" sz="1000" i="1" dirty="0">
                <a:effectLst/>
                <a:latin typeface="Times New Roman" panose="02020603050405020304" pitchFamily="18" charset="0"/>
                <a:ea typeface="Times New Roman" panose="02020603050405020304" pitchFamily="18" charset="0"/>
              </a:rPr>
              <a:t>Technology Innovation Management Review</a:t>
            </a:r>
            <a:r>
              <a:rPr lang="en-US" sz="1000" dirty="0">
                <a:effectLst/>
                <a:latin typeface="Times New Roman" panose="02020603050405020304" pitchFamily="18" charset="0"/>
                <a:ea typeface="Times New Roman" panose="02020603050405020304" pitchFamily="18" charset="0"/>
              </a:rPr>
              <a:t>, vol. 7, no. 11, pp. 12–20, Nov. 2017,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3"/>
              </a:rPr>
              <a:t>https://doi.org/10.22215/timreview/1117</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latin typeface="Times New Roman" panose="02020603050405020304" pitchFamily="18" charset="0"/>
                <a:ea typeface="Times New Roman" panose="02020603050405020304" pitchFamily="18" charset="0"/>
              </a:rPr>
              <a:t>[3</a:t>
            </a:r>
            <a:r>
              <a:rPr lang="en-US" sz="1000" dirty="0">
                <a:effectLst/>
                <a:latin typeface="Times New Roman" panose="02020603050405020304" pitchFamily="18" charset="0"/>
                <a:ea typeface="Times New Roman" panose="02020603050405020304" pitchFamily="18" charset="0"/>
              </a:rPr>
              <a:t>]P. </a:t>
            </a:r>
            <a:r>
              <a:rPr lang="en-US" sz="1000" dirty="0" err="1">
                <a:effectLst/>
                <a:latin typeface="Times New Roman" panose="02020603050405020304" pitchFamily="18" charset="0"/>
                <a:ea typeface="Times New Roman" panose="02020603050405020304" pitchFamily="18" charset="0"/>
              </a:rPr>
              <a:t>Serdyukov</a:t>
            </a:r>
            <a:r>
              <a:rPr lang="en-US" sz="1000" dirty="0">
                <a:effectLst/>
                <a:latin typeface="Times New Roman" panose="02020603050405020304" pitchFamily="18" charset="0"/>
                <a:ea typeface="Times New Roman" panose="02020603050405020304" pitchFamily="18" charset="0"/>
              </a:rPr>
              <a:t>, “Innovation in education: what works, what doesn’t, and what to do about  it?,” </a:t>
            </a:r>
            <a:r>
              <a:rPr lang="en-US" sz="1000" i="1" dirty="0">
                <a:effectLst/>
                <a:latin typeface="Times New Roman" panose="02020603050405020304" pitchFamily="18" charset="0"/>
                <a:ea typeface="Times New Roman" panose="02020603050405020304" pitchFamily="18" charset="0"/>
              </a:rPr>
              <a:t>Journal of Research in Innovative Teaching &amp; Learning</a:t>
            </a:r>
            <a:r>
              <a:rPr lang="en-US" sz="1000" dirty="0">
                <a:effectLst/>
                <a:latin typeface="Times New Roman" panose="02020603050405020304" pitchFamily="18" charset="0"/>
                <a:ea typeface="Times New Roman" panose="02020603050405020304" pitchFamily="18" charset="0"/>
              </a:rPr>
              <a:t>, vol. 10, no. 1, pp. 4–33, Apr. 2017,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4"/>
              </a:rPr>
              <a:t>https://doi.org/10.1108/jrit-10-2016-0007</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[4]K. </a:t>
            </a:r>
            <a:r>
              <a:rPr lang="en-US" sz="1000" dirty="0" err="1">
                <a:effectLst/>
                <a:latin typeface="Times New Roman" panose="02020603050405020304" pitchFamily="18" charset="0"/>
                <a:ea typeface="Times New Roman" panose="02020603050405020304" pitchFamily="18" charset="0"/>
              </a:rPr>
              <a:t>Lyytinen</a:t>
            </a:r>
            <a:r>
              <a:rPr lang="en-US" sz="1000" dirty="0">
                <a:effectLst/>
                <a:latin typeface="Times New Roman" panose="02020603050405020304" pitchFamily="18" charset="0"/>
                <a:ea typeface="Times New Roman" panose="02020603050405020304" pitchFamily="18" charset="0"/>
              </a:rPr>
              <a:t>, “Innovation logics in the digital era: a systemic review of the emerging digital innovation regime,” </a:t>
            </a:r>
            <a:r>
              <a:rPr lang="en-US" sz="1000" i="1" dirty="0">
                <a:effectLst/>
                <a:latin typeface="Times New Roman" panose="02020603050405020304" pitchFamily="18" charset="0"/>
                <a:ea typeface="Times New Roman" panose="02020603050405020304" pitchFamily="18" charset="0"/>
              </a:rPr>
              <a:t>Innovation</a:t>
            </a:r>
            <a:r>
              <a:rPr lang="en-US" sz="1000" dirty="0">
                <a:effectLst/>
                <a:latin typeface="Times New Roman" panose="02020603050405020304" pitchFamily="18" charset="0"/>
                <a:ea typeface="Times New Roman" panose="02020603050405020304" pitchFamily="18" charset="0"/>
              </a:rPr>
              <a:t>, pp. 1–22, Jul. 2021,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5"/>
              </a:rPr>
              <a:t>https://doi.org/10.1080/14479338.2021.1938579</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[5]R. </a:t>
            </a:r>
            <a:r>
              <a:rPr lang="en-US" sz="1000" dirty="0" err="1">
                <a:effectLst/>
                <a:latin typeface="Times New Roman" panose="02020603050405020304" pitchFamily="18" charset="0"/>
                <a:ea typeface="Times New Roman" panose="02020603050405020304" pitchFamily="18" charset="0"/>
              </a:rPr>
              <a:t>Batko</a:t>
            </a:r>
            <a:r>
              <a:rPr lang="en-US" sz="1000" dirty="0">
                <a:effectLst/>
                <a:latin typeface="Times New Roman" panose="02020603050405020304" pitchFamily="18" charset="0"/>
                <a:ea typeface="Times New Roman" panose="02020603050405020304" pitchFamily="18" charset="0"/>
              </a:rPr>
              <a:t> and K. </a:t>
            </a:r>
            <a:r>
              <a:rPr lang="en-US" sz="1000" dirty="0" err="1">
                <a:effectLst/>
                <a:latin typeface="Times New Roman" panose="02020603050405020304" pitchFamily="18" charset="0"/>
                <a:ea typeface="Times New Roman" panose="02020603050405020304" pitchFamily="18" charset="0"/>
              </a:rPr>
              <a:t>Baliga</a:t>
            </a:r>
            <a:r>
              <a:rPr lang="en-US" sz="1000" dirty="0">
                <a:effectLst/>
                <a:latin typeface="Times New Roman" panose="02020603050405020304" pitchFamily="18" charset="0"/>
                <a:ea typeface="Times New Roman" panose="02020603050405020304" pitchFamily="18" charset="0"/>
              </a:rPr>
              <a:t>-Nicholson, “Digital Innovation as the Key Factor in Changing Organizational Identity into a Digital Organizational Identity,” </a:t>
            </a:r>
            <a:r>
              <a:rPr lang="en-US" sz="1000" i="1" dirty="0" err="1">
                <a:effectLst/>
                <a:latin typeface="Times New Roman" panose="02020603050405020304" pitchFamily="18" charset="0"/>
                <a:ea typeface="Times New Roman" panose="02020603050405020304" pitchFamily="18" charset="0"/>
              </a:rPr>
              <a:t>Problemy</a:t>
            </a:r>
            <a:r>
              <a:rPr lang="en-US" sz="1000" i="1" dirty="0">
                <a:effectLst/>
                <a:latin typeface="Times New Roman" panose="02020603050405020304" pitchFamily="18" charset="0"/>
                <a:ea typeface="Times New Roman" panose="02020603050405020304" pitchFamily="18" charset="0"/>
              </a:rPr>
              <a:t> </a:t>
            </a:r>
            <a:r>
              <a:rPr lang="en-US" sz="1000" i="1" dirty="0" err="1">
                <a:effectLst/>
                <a:latin typeface="Times New Roman" panose="02020603050405020304" pitchFamily="18" charset="0"/>
                <a:ea typeface="Times New Roman" panose="02020603050405020304" pitchFamily="18" charset="0"/>
              </a:rPr>
              <a:t>Zarzadzania</a:t>
            </a:r>
            <a:r>
              <a:rPr lang="en-US" sz="1000" dirty="0">
                <a:effectLst/>
                <a:latin typeface="Times New Roman" panose="02020603050405020304" pitchFamily="18" charset="0"/>
                <a:ea typeface="Times New Roman" panose="02020603050405020304" pitchFamily="18" charset="0"/>
              </a:rPr>
              <a:t>, vol. 4/2019, no. 84, pp. 39–51, Oct. 2019,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6"/>
              </a:rPr>
              <a:t>https://doi.org/10.7172/1644-9584.84.3</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[6]S. Morgan and R. F. </a:t>
            </a:r>
            <a:r>
              <a:rPr lang="en-US" sz="1000" dirty="0" err="1">
                <a:effectLst/>
                <a:latin typeface="Times New Roman" panose="02020603050405020304" pitchFamily="18" charset="0"/>
                <a:ea typeface="Times New Roman" panose="02020603050405020304" pitchFamily="18" charset="0"/>
              </a:rPr>
              <a:t>Dennehy</a:t>
            </a:r>
            <a:r>
              <a:rPr lang="en-US" sz="1000" dirty="0">
                <a:effectLst/>
                <a:latin typeface="Times New Roman" panose="02020603050405020304" pitchFamily="18" charset="0"/>
                <a:ea typeface="Times New Roman" panose="02020603050405020304" pitchFamily="18" charset="0"/>
              </a:rPr>
              <a:t>, “The power of organizational storytelling: a management development perspective,” </a:t>
            </a:r>
            <a:r>
              <a:rPr lang="en-US" sz="1000" i="1" dirty="0">
                <a:effectLst/>
                <a:latin typeface="Times New Roman" panose="02020603050405020304" pitchFamily="18" charset="0"/>
                <a:ea typeface="Times New Roman" panose="02020603050405020304" pitchFamily="18" charset="0"/>
              </a:rPr>
              <a:t>Journal of Management Development</a:t>
            </a:r>
            <a:r>
              <a:rPr lang="en-US" sz="1000" dirty="0">
                <a:effectLst/>
                <a:latin typeface="Times New Roman" panose="02020603050405020304" pitchFamily="18" charset="0"/>
                <a:ea typeface="Times New Roman" panose="02020603050405020304" pitchFamily="18" charset="0"/>
              </a:rPr>
              <a:t>, vol. 16, no. 7, pp. 494–501, Oct. 1997,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7"/>
              </a:rPr>
              <a:t>https://doi.org/10.1108/02621719710169585</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[7]W. A. Suzuki, M. I. </a:t>
            </a:r>
            <a:r>
              <a:rPr lang="en-US" sz="1000" dirty="0" err="1">
                <a:effectLst/>
                <a:latin typeface="Times New Roman" panose="02020603050405020304" pitchFamily="18" charset="0"/>
                <a:ea typeface="Times New Roman" panose="02020603050405020304" pitchFamily="18" charset="0"/>
              </a:rPr>
              <a:t>Feliú-Mójer</a:t>
            </a:r>
            <a:r>
              <a:rPr lang="en-US" sz="1000" dirty="0">
                <a:effectLst/>
                <a:latin typeface="Times New Roman" panose="02020603050405020304" pitchFamily="18" charset="0"/>
                <a:ea typeface="Times New Roman" panose="02020603050405020304" pitchFamily="18" charset="0"/>
              </a:rPr>
              <a:t>, U. Hasson, R. Yehuda, and J. M. Zarate, “Dialogues: The Science and Power of Storytelling,” </a:t>
            </a:r>
            <a:r>
              <a:rPr lang="en-US" sz="1000" i="1" dirty="0">
                <a:effectLst/>
                <a:latin typeface="Times New Roman" panose="02020603050405020304" pitchFamily="18" charset="0"/>
                <a:ea typeface="Times New Roman" panose="02020603050405020304" pitchFamily="18" charset="0"/>
              </a:rPr>
              <a:t>The Journal of Neuroscience</a:t>
            </a:r>
            <a:r>
              <a:rPr lang="en-US" sz="1000" dirty="0">
                <a:effectLst/>
                <a:latin typeface="Times New Roman" panose="02020603050405020304" pitchFamily="18" charset="0"/>
                <a:ea typeface="Times New Roman" panose="02020603050405020304" pitchFamily="18" charset="0"/>
              </a:rPr>
              <a:t>, vol. 38, no. 44, pp. 9468–9470, Oct. 2018,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8"/>
              </a:rPr>
              <a:t>https://doi.org/10.1523/jneurosci.1942-18.2018</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[8]S. </a:t>
            </a:r>
            <a:r>
              <a:rPr lang="en-US" sz="1000" dirty="0" err="1">
                <a:effectLst/>
                <a:latin typeface="Times New Roman" panose="02020603050405020304" pitchFamily="18" charset="0"/>
                <a:ea typeface="Times New Roman" panose="02020603050405020304" pitchFamily="18" charset="0"/>
              </a:rPr>
              <a:t>Allcorn</a:t>
            </a:r>
            <a:r>
              <a:rPr lang="en-US" sz="1000" dirty="0">
                <a:effectLst/>
                <a:latin typeface="Times New Roman" panose="02020603050405020304" pitchFamily="18" charset="0"/>
                <a:ea typeface="Times New Roman" panose="02020603050405020304" pitchFamily="18" charset="0"/>
              </a:rPr>
              <a:t> and H. F. Stein, “Storytelling: An Approach to Knowing </a:t>
            </a:r>
            <a:r>
              <a:rPr lang="en-US" sz="1000" dirty="0" err="1">
                <a:effectLst/>
                <a:latin typeface="Times New Roman" panose="02020603050405020304" pitchFamily="18" charset="0"/>
                <a:ea typeface="Times New Roman" panose="02020603050405020304" pitchFamily="18" charset="0"/>
              </a:rPr>
              <a:t>Organisations</a:t>
            </a:r>
            <a:r>
              <a:rPr lang="en-US" sz="1000" dirty="0">
                <a:effectLst/>
                <a:latin typeface="Times New Roman" panose="02020603050405020304" pitchFamily="18" charset="0"/>
                <a:ea typeface="Times New Roman" panose="02020603050405020304" pitchFamily="18" charset="0"/>
              </a:rPr>
              <a:t> and Their People,” </a:t>
            </a:r>
            <a:r>
              <a:rPr lang="en-US" sz="1000" i="1" dirty="0" err="1">
                <a:effectLst/>
                <a:latin typeface="Times New Roman" panose="02020603050405020304" pitchFamily="18" charset="0"/>
                <a:ea typeface="Times New Roman" panose="02020603050405020304" pitchFamily="18" charset="0"/>
              </a:rPr>
              <a:t>Organisational</a:t>
            </a:r>
            <a:r>
              <a:rPr lang="en-US" sz="1000" i="1" dirty="0">
                <a:effectLst/>
                <a:latin typeface="Times New Roman" panose="02020603050405020304" pitchFamily="18" charset="0"/>
                <a:ea typeface="Times New Roman" panose="02020603050405020304" pitchFamily="18" charset="0"/>
              </a:rPr>
              <a:t> and Social Dynamics</a:t>
            </a:r>
            <a:r>
              <a:rPr lang="en-US" sz="1000" dirty="0">
                <a:effectLst/>
                <a:latin typeface="Times New Roman" panose="02020603050405020304" pitchFamily="18" charset="0"/>
                <a:ea typeface="Times New Roman" panose="02020603050405020304" pitchFamily="18" charset="0"/>
              </a:rPr>
              <a:t>, vol. 16, no. 1, pp. 19–38, May 2016, Accessed: Jun. 26, 2023. [Online]. Available: </a:t>
            </a:r>
            <a:r>
              <a:rPr lang="en-US" sz="1000" u="sng" dirty="0">
                <a:solidFill>
                  <a:srgbClr val="0563C1"/>
                </a:solidFill>
                <a:effectLst/>
                <a:latin typeface="Times New Roman" panose="02020603050405020304" pitchFamily="18" charset="0"/>
                <a:ea typeface="Times New Roman" panose="02020603050405020304" pitchFamily="18" charset="0"/>
                <a:hlinkClick r:id="rId9"/>
              </a:rPr>
              <a:t>https://www.ingentaconnect.com/content/phoenix/osd/2016/00000016/00000001/art00002</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[9]N. Wilding, “‘Imagine if …’: The power of storytelling in building business resilience,” </a:t>
            </a:r>
            <a:r>
              <a:rPr lang="en-US" sz="1000" i="1" dirty="0">
                <a:effectLst/>
                <a:latin typeface="Times New Roman" panose="02020603050405020304" pitchFamily="18" charset="0"/>
                <a:ea typeface="Times New Roman" panose="02020603050405020304" pitchFamily="18" charset="0"/>
              </a:rPr>
              <a:t>Cyber Security: A Peer-Reviewed Journal</a:t>
            </a:r>
            <a:r>
              <a:rPr lang="en-US" sz="1000" dirty="0">
                <a:effectLst/>
                <a:latin typeface="Times New Roman" panose="02020603050405020304" pitchFamily="18" charset="0"/>
                <a:ea typeface="Times New Roman" panose="02020603050405020304" pitchFamily="18" charset="0"/>
              </a:rPr>
              <a:t>, vol. 1, no. 3, pp. 273–284, Jan. 2017, Accessed: Jun. 26, 2023. [Online]. Available: </a:t>
            </a:r>
            <a:r>
              <a:rPr lang="en-US" sz="1000" u="sng" dirty="0">
                <a:solidFill>
                  <a:srgbClr val="0563C1"/>
                </a:solidFill>
                <a:effectLst/>
                <a:latin typeface="Times New Roman" panose="02020603050405020304" pitchFamily="18" charset="0"/>
                <a:ea typeface="Times New Roman" panose="02020603050405020304" pitchFamily="18" charset="0"/>
                <a:hlinkClick r:id="rId10"/>
              </a:rPr>
              <a:t>https://www.ingentaconnect.com/content/hsp/jcs/2017/00000001/00000003/art00009</a:t>
            </a:r>
            <a:endParaRPr lang="en-US" sz="1000" dirty="0">
              <a:effectLst/>
              <a:latin typeface="Times New Roman" panose="02020603050405020304" pitchFamily="18" charset="0"/>
              <a:ea typeface="MS Mincho" panose="02020609040205080304" pitchFamily="49" charset="-128"/>
            </a:endParaRPr>
          </a:p>
          <a:p>
            <a:pPr marL="0" lvl="0" indent="0">
              <a:buNone/>
            </a:pPr>
            <a:r>
              <a:rPr lang="en-US" sz="1000" dirty="0">
                <a:effectLst/>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10]</a:t>
            </a:r>
            <a:r>
              <a:rPr lang="en-US" sz="1000" dirty="0">
                <a:effectLst/>
                <a:latin typeface="Times New Roman" panose="02020603050405020304" pitchFamily="18" charset="0"/>
                <a:ea typeface="Times New Roman" panose="02020603050405020304" pitchFamily="18" charset="0"/>
              </a:rPr>
              <a:t>N. Small, “(Re)Kindle: On the Value of Storytelling to Technical Communication,” </a:t>
            </a:r>
            <a:r>
              <a:rPr lang="en-US" sz="1000" i="1" dirty="0">
                <a:effectLst/>
                <a:latin typeface="Times New Roman" panose="02020603050405020304" pitchFamily="18" charset="0"/>
                <a:ea typeface="Times New Roman" panose="02020603050405020304" pitchFamily="18" charset="0"/>
              </a:rPr>
              <a:t>Journal of Technical Writing and Communication</a:t>
            </a:r>
            <a:r>
              <a:rPr lang="en-US" sz="1000" dirty="0">
                <a:effectLst/>
                <a:latin typeface="Times New Roman" panose="02020603050405020304" pitchFamily="18" charset="0"/>
                <a:ea typeface="Times New Roman" panose="02020603050405020304" pitchFamily="18" charset="0"/>
              </a:rPr>
              <a:t>, vol. 47, no. 2, pp. 234–253, Feb. 2017, </a:t>
            </a:r>
            <a:r>
              <a:rPr lang="en-US" sz="1000" dirty="0" err="1">
                <a:effectLst/>
                <a:latin typeface="Times New Roman" panose="02020603050405020304" pitchFamily="18" charset="0"/>
                <a:ea typeface="Times New Roman" panose="02020603050405020304" pitchFamily="18" charset="0"/>
              </a:rPr>
              <a:t>doi</a:t>
            </a:r>
            <a:r>
              <a:rPr lang="en-US" sz="1000" dirty="0">
                <a:effectLst/>
                <a:latin typeface="Times New Roman" panose="02020603050405020304" pitchFamily="18" charset="0"/>
                <a:ea typeface="Times New Roman" panose="02020603050405020304" pitchFamily="18" charset="0"/>
              </a:rPr>
              <a:t>: </a:t>
            </a:r>
            <a:r>
              <a:rPr lang="en-US" sz="1000" u="sng" dirty="0">
                <a:solidFill>
                  <a:srgbClr val="0563C1"/>
                </a:solidFill>
                <a:effectLst/>
                <a:latin typeface="Times New Roman" panose="02020603050405020304" pitchFamily="18" charset="0"/>
                <a:ea typeface="Times New Roman" panose="02020603050405020304" pitchFamily="18" charset="0"/>
                <a:hlinkClick r:id="rId11"/>
              </a:rPr>
              <a:t>https://doi.org/10.1177/0047281617692069</a:t>
            </a:r>
            <a:r>
              <a:rPr lang="en-US"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MS Mincho" panose="02020609040205080304" pitchFamily="49" charset="-128"/>
            </a:endParaRPr>
          </a:p>
          <a:p>
            <a:endParaRPr lang="en-US" sz="1000" dirty="0"/>
          </a:p>
        </p:txBody>
      </p:sp>
      <p:sp>
        <p:nvSpPr>
          <p:cNvPr id="4" name="Slide Number Placeholder 3">
            <a:extLst>
              <a:ext uri="{FF2B5EF4-FFF2-40B4-BE49-F238E27FC236}">
                <a16:creationId xmlns:a16="http://schemas.microsoft.com/office/drawing/2014/main" id="{A05BE88D-4863-657B-F99E-35FBA64B928E}"/>
              </a:ext>
            </a:extLst>
          </p:cNvPr>
          <p:cNvSpPr>
            <a:spLocks noGrp="1"/>
          </p:cNvSpPr>
          <p:nvPr>
            <p:ph type="sldNum" sz="quarter" idx="12"/>
          </p:nvPr>
        </p:nvSpPr>
        <p:spPr/>
        <p:txBody>
          <a:bodyPr/>
          <a:lstStyle/>
          <a:p>
            <a:fld id="{8C2E478F-E849-4A8C-AF1F-CBCC78A7CBFA}" type="slidenum">
              <a:rPr lang="en-US" smtClean="0"/>
              <a:pPr/>
              <a:t>15</a:t>
            </a:fld>
            <a:endParaRPr lang="en-US" dirty="0"/>
          </a:p>
        </p:txBody>
      </p:sp>
    </p:spTree>
    <p:extLst>
      <p:ext uri="{BB962C8B-B14F-4D97-AF65-F5344CB8AC3E}">
        <p14:creationId xmlns:p14="http://schemas.microsoft.com/office/powerpoint/2010/main" val="172662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8F7D-EC57-2147-4941-A615F12385F6}"/>
              </a:ext>
            </a:extLst>
          </p:cNvPr>
          <p:cNvSpPr>
            <a:spLocks noGrp="1"/>
          </p:cNvSpPr>
          <p:nvPr>
            <p:ph type="title"/>
          </p:nvPr>
        </p:nvSpPr>
        <p:spPr>
          <a:xfrm>
            <a:off x="164592" y="15082"/>
            <a:ext cx="9692640" cy="1325562"/>
          </a:xfrm>
        </p:spPr>
        <p:txBody>
          <a:bodyPr/>
          <a:lstStyle/>
          <a:p>
            <a:r>
              <a:rPr lang="en-US" dirty="0"/>
              <a:t>References:</a:t>
            </a:r>
          </a:p>
        </p:txBody>
      </p:sp>
      <p:sp>
        <p:nvSpPr>
          <p:cNvPr id="3" name="Content Placeholder 2">
            <a:extLst>
              <a:ext uri="{FF2B5EF4-FFF2-40B4-BE49-F238E27FC236}">
                <a16:creationId xmlns:a16="http://schemas.microsoft.com/office/drawing/2014/main" id="{1CD450C2-4B77-0F8F-A689-874ABA4B8C93}"/>
              </a:ext>
            </a:extLst>
          </p:cNvPr>
          <p:cNvSpPr>
            <a:spLocks noGrp="1"/>
          </p:cNvSpPr>
          <p:nvPr>
            <p:ph idx="1"/>
          </p:nvPr>
        </p:nvSpPr>
        <p:spPr>
          <a:xfrm>
            <a:off x="356997" y="1340644"/>
            <a:ext cx="10549128" cy="5267325"/>
          </a:xfrm>
        </p:spPr>
        <p:txBody>
          <a:bodyPr>
            <a:normAutofit fontScale="25000" lnSpcReduction="20000"/>
          </a:bodyPr>
          <a:lstStyle/>
          <a:p>
            <a:r>
              <a:rPr lang="en-US" sz="4400" dirty="0"/>
              <a:t>[11]	M.-J. Chen and D. Miller, “</a:t>
            </a:r>
            <a:r>
              <a:rPr lang="en-US" sz="4400" dirty="0" err="1"/>
              <a:t>Reconceptualizing</a:t>
            </a:r>
            <a:r>
              <a:rPr lang="en-US" sz="4400" dirty="0"/>
              <a:t> competitive dynamics: A multidimensional framework,” Strategic Management Journal, vol. 36, no. 5, pp. 758–775, Apr. 2014, </a:t>
            </a:r>
            <a:r>
              <a:rPr lang="en-US" sz="4400" dirty="0" err="1"/>
              <a:t>doi</a:t>
            </a:r>
            <a:r>
              <a:rPr lang="en-US" sz="4400" dirty="0"/>
              <a:t>: </a:t>
            </a:r>
            <a:r>
              <a:rPr lang="en-US" sz="4400" dirty="0">
                <a:hlinkClick r:id="rId2"/>
              </a:rPr>
              <a:t>https://doi.org/10.1002/smj.2245</a:t>
            </a:r>
            <a:r>
              <a:rPr lang="en-US" sz="4400" dirty="0"/>
              <a:t>.</a:t>
            </a:r>
          </a:p>
          <a:p>
            <a:pPr marL="0" indent="0">
              <a:buNone/>
            </a:pPr>
            <a:r>
              <a:rPr lang="en-US" sz="4400" dirty="0"/>
              <a:t>
[12]	R. Harris, “The changing nature of the workplace and the future of office space,” Journal of Property Investment &amp; Finance, vol. 33, no. 5, pp. 424–435, Aug. 2015, </a:t>
            </a:r>
            <a:r>
              <a:rPr lang="en-US" sz="4400" dirty="0" err="1"/>
              <a:t>doi</a:t>
            </a:r>
            <a:r>
              <a:rPr lang="en-US" sz="4400" dirty="0"/>
              <a:t>: </a:t>
            </a:r>
            <a:r>
              <a:rPr lang="en-US" sz="4400" dirty="0">
                <a:hlinkClick r:id="rId3"/>
              </a:rPr>
              <a:t>https://doi.org/10.1108/jpif-05-2015-0029</a:t>
            </a:r>
            <a:r>
              <a:rPr lang="en-US" sz="4400" dirty="0"/>
              <a:t>.</a:t>
            </a:r>
          </a:p>
          <a:p>
            <a:pPr marL="0" indent="0">
              <a:buNone/>
            </a:pPr>
            <a:r>
              <a:rPr lang="en-US" sz="4400" dirty="0"/>
              <a:t>
[13]	J. XU, “FOSTERING COLLABORATION IN A COMPETITIVE WORKPLACE: A GAME THEORETIC APPROACH,” 2021. Available: </a:t>
            </a:r>
            <a:r>
              <a:rPr lang="en-US" sz="4400" dirty="0">
                <a:hlinkClick r:id="rId4"/>
              </a:rPr>
              <a:t>https://scholar.harvard.edu/files/jonathanxc/files/fostering_collaboration_in_a_competitive_environment_using_game_theory.pdf</a:t>
            </a:r>
            <a:endParaRPr lang="en-US" sz="4400" dirty="0"/>
          </a:p>
          <a:p>
            <a:pPr marL="0" indent="0">
              <a:buNone/>
            </a:pPr>
            <a:r>
              <a:rPr lang="en-US" sz="4400" dirty="0"/>
              <a:t>
[14]	A. L. Duckworth and D. S. Yeager, “Measurement Matters,” Educational Researcher, vol. 44, no. 4, pp. 237–251, May 2015, </a:t>
            </a:r>
            <a:r>
              <a:rPr lang="en-US" sz="4400" dirty="0" err="1"/>
              <a:t>doi</a:t>
            </a:r>
            <a:r>
              <a:rPr lang="en-US" sz="4400" dirty="0"/>
              <a:t>: </a:t>
            </a:r>
            <a:r>
              <a:rPr lang="en-US" sz="4400" dirty="0">
                <a:hlinkClick r:id="rId5"/>
              </a:rPr>
              <a:t>https://doi.org/10.3102/0013189x15584327</a:t>
            </a:r>
            <a:r>
              <a:rPr lang="en-US" sz="4400" dirty="0"/>
              <a:t>.</a:t>
            </a:r>
          </a:p>
          <a:p>
            <a:pPr marL="0" indent="0">
              <a:buNone/>
            </a:pPr>
            <a:r>
              <a:rPr lang="en-US" sz="4400" dirty="0"/>
              <a:t>
[15]	D. Minor-Cooley and R. Parks-</a:t>
            </a:r>
            <a:r>
              <a:rPr lang="en-US" sz="4400" dirty="0" err="1"/>
              <a:t>Yancy</a:t>
            </a:r>
            <a:r>
              <a:rPr lang="en-US" sz="4400" dirty="0"/>
              <a:t>, “The Power of the Brand: Personal Branding and Its Effect on Job Seeking Attributes,” Journal of Internet Commerce, vol. 19, no. 3, pp. 241–261, Jun. 2020, </a:t>
            </a:r>
            <a:r>
              <a:rPr lang="en-US" sz="4400" dirty="0" err="1"/>
              <a:t>doi</a:t>
            </a:r>
            <a:r>
              <a:rPr lang="en-US" sz="4400" dirty="0"/>
              <a:t>: </a:t>
            </a:r>
            <a:r>
              <a:rPr lang="en-US" sz="4400" dirty="0">
                <a:hlinkClick r:id="rId6"/>
              </a:rPr>
              <a:t>https://doi.org/10.1080/15332861.2020.1777028</a:t>
            </a:r>
            <a:r>
              <a:rPr lang="en-US" sz="4400" dirty="0"/>
              <a:t>.</a:t>
            </a:r>
          </a:p>
          <a:p>
            <a:pPr marL="0" indent="0">
              <a:buNone/>
            </a:pPr>
            <a:r>
              <a:rPr lang="en-US" sz="4400" dirty="0"/>
              <a:t>
[16]	D. Grey and C. Osborne, “Perceptions and principles of personal tutoring,” Journal of Further and Higher Education, vol. 44, no. 3, pp. 285–299, Nov. 2018, </a:t>
            </a:r>
            <a:r>
              <a:rPr lang="en-US" sz="4400" dirty="0" err="1"/>
              <a:t>doi</a:t>
            </a:r>
            <a:r>
              <a:rPr lang="en-US" sz="4400" dirty="0"/>
              <a:t>: </a:t>
            </a:r>
            <a:r>
              <a:rPr lang="en-US" sz="4400" dirty="0">
                <a:hlinkClick r:id="rId7"/>
              </a:rPr>
              <a:t>https://doi.org/10.1080/0309877x.2018.1536258</a:t>
            </a:r>
            <a:r>
              <a:rPr lang="en-US" sz="4400" dirty="0"/>
              <a:t>.</a:t>
            </a:r>
          </a:p>
          <a:p>
            <a:pPr marL="0" indent="0">
              <a:buNone/>
            </a:pPr>
            <a:r>
              <a:rPr lang="en-US" sz="4400" dirty="0"/>
              <a:t>
[17]	B. </a:t>
            </a:r>
            <a:r>
              <a:rPr lang="en-US" sz="4400" dirty="0" err="1"/>
              <a:t>Culiberg</a:t>
            </a:r>
            <a:r>
              <a:rPr lang="en-US" sz="4400" dirty="0"/>
              <a:t> and K. K. </a:t>
            </a:r>
            <a:r>
              <a:rPr lang="en-US" sz="4400" dirty="0" err="1"/>
              <a:t>Mihelič</a:t>
            </a:r>
            <a:r>
              <a:rPr lang="en-US" sz="4400" dirty="0"/>
              <a:t>, “Three ethical frames of reference: insights into Millennials’ ethical judgements and intentions in the workplace,” Business Ethics: A European Review, vol. 25, no. 1, pp. 94–111, Jul. 2015, </a:t>
            </a:r>
            <a:r>
              <a:rPr lang="en-US" sz="4400" dirty="0" err="1"/>
              <a:t>doi</a:t>
            </a:r>
            <a:r>
              <a:rPr lang="en-US" sz="4400" dirty="0"/>
              <a:t>: </a:t>
            </a:r>
            <a:r>
              <a:rPr lang="en-US" sz="4400" dirty="0">
                <a:hlinkClick r:id="rId8"/>
              </a:rPr>
              <a:t>https://doi.org/10.1111/beer.12106</a:t>
            </a:r>
            <a:r>
              <a:rPr lang="en-US" sz="4400" dirty="0"/>
              <a:t>.</a:t>
            </a:r>
          </a:p>
          <a:p>
            <a:r>
              <a:rPr lang="en-US" sz="4400" dirty="0"/>
              <a:t>
</a:t>
            </a:r>
          </a:p>
          <a:p>
            <a:endParaRPr lang="en-US" sz="4400" dirty="0"/>
          </a:p>
          <a:p>
            <a:endParaRPr lang="en-US" sz="4200" dirty="0"/>
          </a:p>
        </p:txBody>
      </p:sp>
      <p:sp>
        <p:nvSpPr>
          <p:cNvPr id="4" name="Slide Number Placeholder 3">
            <a:extLst>
              <a:ext uri="{FF2B5EF4-FFF2-40B4-BE49-F238E27FC236}">
                <a16:creationId xmlns:a16="http://schemas.microsoft.com/office/drawing/2014/main" id="{93A4791D-565B-A36B-FFDA-B87405198222}"/>
              </a:ext>
            </a:extLst>
          </p:cNvPr>
          <p:cNvSpPr>
            <a:spLocks noGrp="1"/>
          </p:cNvSpPr>
          <p:nvPr>
            <p:ph type="sldNum" sz="quarter" idx="12"/>
          </p:nvPr>
        </p:nvSpPr>
        <p:spPr/>
        <p:txBody>
          <a:bodyPr/>
          <a:lstStyle/>
          <a:p>
            <a:fld id="{8C2E478F-E849-4A8C-AF1F-CBCC78A7CBFA}" type="slidenum">
              <a:rPr lang="en-US" smtClean="0"/>
              <a:pPr/>
              <a:t>16</a:t>
            </a:fld>
            <a:endParaRPr lang="en-US" dirty="0"/>
          </a:p>
        </p:txBody>
      </p:sp>
    </p:spTree>
    <p:extLst>
      <p:ext uri="{BB962C8B-B14F-4D97-AF65-F5344CB8AC3E}">
        <p14:creationId xmlns:p14="http://schemas.microsoft.com/office/powerpoint/2010/main" val="429411440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2.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E3D9F223-918A-45AF-9B53-56AB9E5E2182}">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180</TotalTime>
  <Words>2481</Words>
  <Application>Microsoft Office PowerPoint</Application>
  <PresentationFormat>Widescreen</PresentationFormat>
  <Paragraphs>100</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View</vt:lpstr>
      <vt:lpstr>Skill Development At workplace</vt:lpstr>
      <vt:lpstr>Unit 1: How Innovation has change the world</vt:lpstr>
      <vt:lpstr>PowerPoint Presentation</vt:lpstr>
      <vt:lpstr>PowerPoint Presentation</vt:lpstr>
      <vt:lpstr>PowerPoint Presentation</vt:lpstr>
      <vt:lpstr>Power of Connection and Engagement</vt:lpstr>
      <vt:lpstr>PowerPoint Presentation</vt:lpstr>
      <vt:lpstr>Nurturing Organizational Culture and Values</vt:lpstr>
      <vt:lpstr>Unit 3: Embracing Collaboration over Competition: A Personal Reflection on its Impact in the Workplace</vt:lpstr>
      <vt:lpstr>Nurturing Innovation and Creativity</vt:lpstr>
      <vt:lpstr>Building a Supportive and Inclusive Workplace</vt:lpstr>
      <vt:lpstr>Unit 4: The Power of Personal Evaluation: A Reflective Journey in the Workplace</vt:lpstr>
      <vt:lpstr>Enhancing Performance and Productivity</vt:lpstr>
      <vt:lpstr>Building Effective Relationships and Collaboration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 Development At workplace</dc:title>
  <dc:creator>touqeer nasir</dc:creator>
  <cp:lastModifiedBy>mnadeemchels@gmail.com</cp:lastModifiedBy>
  <cp:revision>8</cp:revision>
  <dcterms:created xsi:type="dcterms:W3CDTF">2023-07-24T12:08:49Z</dcterms:created>
  <dcterms:modified xsi:type="dcterms:W3CDTF">2023-07-24T22:16:11Z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