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59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4630400" cy="8229600"/>
  <p:notesSz cx="8229600" cy="14630400"/>
  <p:embeddedFontLst>
    <p:embeddedFont>
      <p:font typeface="Consolas" panose="020B0609020204030204" pitchFamily="49" charset="0"/>
      <p:regular r:id="rId13"/>
      <p:bold r:id="rId14"/>
      <p:italic r:id="rId15"/>
      <p:boldItalic r:id="rId16"/>
    </p:embeddedFont>
    <p:embeddedFont>
      <p:font typeface="Garamond" panose="02020404030301010803" pitchFamily="18" charset="0"/>
      <p:regular r:id="rId17"/>
      <p:bold r:id="rId18"/>
      <p:italic r:id="rId19"/>
    </p:embeddedFont>
    <p:embeddedFont>
      <p:font typeface="Nunito Semi Bold" panose="020B0604020202020204" charset="0"/>
      <p:regular r:id="rId20"/>
    </p:embeddedFont>
    <p:embeddedFont>
      <p:font typeface="PT Sans" panose="020B0503020203020204" pitchFamily="34" charset="0"/>
      <p:regular r:id="rId21"/>
      <p:bold r:id="rId22"/>
      <p:italic r:id="rId23"/>
      <p:boldItalic r:id="rId2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E9EC0-7B3A-4118-9575-A30DE6663B35}" v="9" dt="2026-04-21T19:09:10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4967" autoAdjust="0"/>
  </p:normalViewPr>
  <p:slideViewPr>
    <p:cSldViewPr snapToGrid="0" snapToObjects="1">
      <p:cViewPr varScale="1">
        <p:scale>
          <a:sx n="58" d="100"/>
          <a:sy n="58" d="100"/>
        </p:scale>
        <p:origin x="11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c Marinho Nazare (2223750)" userId="8c5cf182-5bb3-4636-9155-42a5a2a96c3f" providerId="ADAL" clId="{C80BB455-A5E5-4552-B307-5D695AAD9CD6}"/>
    <pc:docChg chg="undo custSel addSld modSld sldOrd modMainMaster">
      <pc:chgData name="Eric Marinho Nazare (2223750)" userId="8c5cf182-5bb3-4636-9155-42a5a2a96c3f" providerId="ADAL" clId="{C80BB455-A5E5-4552-B307-5D695AAD9CD6}" dt="2026-04-21T19:10:21.430" v="1974" actId="20577"/>
      <pc:docMkLst>
        <pc:docMk/>
      </pc:docMkLst>
      <pc:sldChg chg="delSp modSp mod modNotesTx">
        <pc:chgData name="Eric Marinho Nazare (2223750)" userId="8c5cf182-5bb3-4636-9155-42a5a2a96c3f" providerId="ADAL" clId="{C80BB455-A5E5-4552-B307-5D695AAD9CD6}" dt="2026-04-20T18:13:36.159" v="561" actId="313"/>
        <pc:sldMkLst>
          <pc:docMk/>
          <pc:sldMk cId="0" sldId="256"/>
        </pc:sldMkLst>
        <pc:spChg chg="mod">
          <ac:chgData name="Eric Marinho Nazare (2223750)" userId="8c5cf182-5bb3-4636-9155-42a5a2a96c3f" providerId="ADAL" clId="{C80BB455-A5E5-4552-B307-5D695AAD9CD6}" dt="2026-04-20T17:56:44.449" v="211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8:06.646" v="218" actId="255"/>
          <ac:spMkLst>
            <pc:docMk/>
            <pc:sldMk cId="0" sldId="256"/>
            <ac:spMk id="5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8:58.788" v="223" actId="255"/>
          <ac:spMkLst>
            <pc:docMk/>
            <pc:sldMk cId="0" sldId="256"/>
            <ac:spMk id="6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8:37.002" v="221" actId="255"/>
          <ac:spMkLst>
            <pc:docMk/>
            <pc:sldMk cId="0" sldId="256"/>
            <ac:spMk id="7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8:50.685" v="222" actId="255"/>
          <ac:spMkLst>
            <pc:docMk/>
            <pc:sldMk cId="0" sldId="256"/>
            <ac:spMk id="8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9:10.716" v="224" actId="255"/>
          <ac:spMkLst>
            <pc:docMk/>
            <pc:sldMk cId="0" sldId="256"/>
            <ac:spMk id="9" creationId="{00000000-0000-0000-0000-000000000000}"/>
          </ac:spMkLst>
        </pc:spChg>
        <pc:spChg chg="del">
          <ac:chgData name="Eric Marinho Nazare (2223750)" userId="8c5cf182-5bb3-4636-9155-42a5a2a96c3f" providerId="ADAL" clId="{C80BB455-A5E5-4552-B307-5D695AAD9CD6}" dt="2026-04-20T17:44:49.910" v="123" actId="478"/>
          <ac:spMkLst>
            <pc:docMk/>
            <pc:sldMk cId="0" sldId="256"/>
            <ac:spMk id="10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9:24.943" v="225" actId="255"/>
          <ac:spMkLst>
            <pc:docMk/>
            <pc:sldMk cId="0" sldId="256"/>
            <ac:spMk id="12" creationId="{00000000-0000-0000-0000-000000000000}"/>
          </ac:spMkLst>
        </pc:spChg>
      </pc:sldChg>
      <pc:sldChg chg="addSp delSp modSp mod modNotesTx">
        <pc:chgData name="Eric Marinho Nazare (2223750)" userId="8c5cf182-5bb3-4636-9155-42a5a2a96c3f" providerId="ADAL" clId="{C80BB455-A5E5-4552-B307-5D695AAD9CD6}" dt="2026-04-20T18:16:47.522" v="774" actId="313"/>
        <pc:sldMkLst>
          <pc:docMk/>
          <pc:sldMk cId="0" sldId="257"/>
        </pc:sldMkLst>
        <pc:spChg chg="mod">
          <ac:chgData name="Eric Marinho Nazare (2223750)" userId="8c5cf182-5bb3-4636-9155-42a5a2a96c3f" providerId="ADAL" clId="{C80BB455-A5E5-4552-B307-5D695AAD9CD6}" dt="2026-04-20T17:45:49.959" v="135" actId="20577"/>
          <ac:spMkLst>
            <pc:docMk/>
            <pc:sldMk cId="0" sldId="257"/>
            <ac:spMk id="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46:17.474" v="138" actId="14100"/>
          <ac:spMkLst>
            <pc:docMk/>
            <pc:sldMk cId="0" sldId="257"/>
            <ac:spMk id="8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46:11.944" v="137" actId="14100"/>
          <ac:spMkLst>
            <pc:docMk/>
            <pc:sldMk cId="0" sldId="257"/>
            <ac:spMk id="10" creationId="{00000000-0000-0000-0000-000000000000}"/>
          </ac:spMkLst>
        </pc:spChg>
        <pc:picChg chg="mod">
          <ac:chgData name="Eric Marinho Nazare (2223750)" userId="8c5cf182-5bb3-4636-9155-42a5a2a96c3f" providerId="ADAL" clId="{C80BB455-A5E5-4552-B307-5D695AAD9CD6}" dt="2026-04-20T17:51:36.196" v="156" actId="1440"/>
          <ac:picMkLst>
            <pc:docMk/>
            <pc:sldMk cId="0" sldId="257"/>
            <ac:picMk id="5" creationId="{00000000-0000-0000-0000-000000000000}"/>
          </ac:picMkLst>
        </pc:picChg>
        <pc:picChg chg="del">
          <ac:chgData name="Eric Marinho Nazare (2223750)" userId="8c5cf182-5bb3-4636-9155-42a5a2a96c3f" providerId="ADAL" clId="{C80BB455-A5E5-4552-B307-5D695AAD9CD6}" dt="2026-04-20T17:45:42.959" v="134" actId="478"/>
          <ac:picMkLst>
            <pc:docMk/>
            <pc:sldMk cId="0" sldId="257"/>
            <ac:picMk id="9" creationId="{00000000-0000-0000-0000-000000000000}"/>
          </ac:picMkLst>
        </pc:picChg>
      </pc:sldChg>
      <pc:sldChg chg="modSp mod modNotesTx">
        <pc:chgData name="Eric Marinho Nazare (2223750)" userId="8c5cf182-5bb3-4636-9155-42a5a2a96c3f" providerId="ADAL" clId="{C80BB455-A5E5-4552-B307-5D695AAD9CD6}" dt="2026-04-20T18:18:59.034" v="874" actId="20577"/>
        <pc:sldMkLst>
          <pc:docMk/>
          <pc:sldMk cId="0" sldId="258"/>
        </pc:sldMkLst>
        <pc:spChg chg="mod">
          <ac:chgData name="Eric Marinho Nazare (2223750)" userId="8c5cf182-5bb3-4636-9155-42a5a2a96c3f" providerId="ADAL" clId="{C80BB455-A5E5-4552-B307-5D695AAD9CD6}" dt="2026-04-20T17:49:59.807" v="148" actId="20577"/>
          <ac:spMkLst>
            <pc:docMk/>
            <pc:sldMk cId="0" sldId="258"/>
            <ac:spMk id="4" creationId="{00000000-0000-0000-0000-000000000000}"/>
          </ac:spMkLst>
        </pc:spChg>
      </pc:sldChg>
      <pc:sldChg chg="modSp mod modNotesTx">
        <pc:chgData name="Eric Marinho Nazare (2223750)" userId="8c5cf182-5bb3-4636-9155-42a5a2a96c3f" providerId="ADAL" clId="{C80BB455-A5E5-4552-B307-5D695AAD9CD6}" dt="2026-04-20T18:21:32.332" v="1022" actId="20577"/>
        <pc:sldMkLst>
          <pc:docMk/>
          <pc:sldMk cId="0" sldId="259"/>
        </pc:sldMkLst>
        <pc:spChg chg="mod">
          <ac:chgData name="Eric Marinho Nazare (2223750)" userId="8c5cf182-5bb3-4636-9155-42a5a2a96c3f" providerId="ADAL" clId="{C80BB455-A5E5-4552-B307-5D695AAD9CD6}" dt="2026-04-20T18:01:32.717" v="229" actId="20577"/>
          <ac:spMkLst>
            <pc:docMk/>
            <pc:sldMk cId="0" sldId="259"/>
            <ac:spMk id="4" creationId="{00000000-0000-0000-0000-000000000000}"/>
          </ac:spMkLst>
        </pc:spChg>
      </pc:sldChg>
      <pc:sldChg chg="delSp modSp mod modNotesTx">
        <pc:chgData name="Eric Marinho Nazare (2223750)" userId="8c5cf182-5bb3-4636-9155-42a5a2a96c3f" providerId="ADAL" clId="{C80BB455-A5E5-4552-B307-5D695AAD9CD6}" dt="2026-04-21T19:09:38.979" v="1962" actId="1440"/>
        <pc:sldMkLst>
          <pc:docMk/>
          <pc:sldMk cId="0" sldId="260"/>
        </pc:sldMkLst>
        <pc:spChg chg="mod">
          <ac:chgData name="Eric Marinho Nazare (2223750)" userId="8c5cf182-5bb3-4636-9155-42a5a2a96c3f" providerId="ADAL" clId="{C80BB455-A5E5-4552-B307-5D695AAD9CD6}" dt="2026-04-17T20:18:46.333" v="51" actId="20577"/>
          <ac:spMkLst>
            <pc:docMk/>
            <pc:sldMk cId="0" sldId="260"/>
            <ac:spMk id="5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17T20:25:50.351" v="89" actId="14100"/>
          <ac:spMkLst>
            <pc:docMk/>
            <pc:sldMk cId="0" sldId="260"/>
            <ac:spMk id="6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17T20:25:06.303" v="83" actId="1076"/>
          <ac:spMkLst>
            <pc:docMk/>
            <pc:sldMk cId="0" sldId="260"/>
            <ac:spMk id="8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17T20:25:15.290" v="84" actId="1076"/>
          <ac:spMkLst>
            <pc:docMk/>
            <pc:sldMk cId="0" sldId="260"/>
            <ac:spMk id="9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0:57.536" v="152" actId="1076"/>
          <ac:spMkLst>
            <pc:docMk/>
            <pc:sldMk cId="0" sldId="260"/>
            <ac:spMk id="10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1:00.747" v="153" actId="1076"/>
          <ac:spMkLst>
            <pc:docMk/>
            <pc:sldMk cId="0" sldId="260"/>
            <ac:spMk id="12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1:05.639" v="154" actId="1076"/>
          <ac:spMkLst>
            <pc:docMk/>
            <pc:sldMk cId="0" sldId="260"/>
            <ac:spMk id="13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0:40.710" v="150" actId="1076"/>
          <ac:spMkLst>
            <pc:docMk/>
            <pc:sldMk cId="0" sldId="260"/>
            <ac:spMk id="1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0:45.050" v="151" actId="1076"/>
          <ac:spMkLst>
            <pc:docMk/>
            <pc:sldMk cId="0" sldId="260"/>
            <ac:spMk id="16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17T20:24:07.195" v="76" actId="14100"/>
          <ac:spMkLst>
            <pc:docMk/>
            <pc:sldMk cId="0" sldId="260"/>
            <ac:spMk id="18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17T20:24:02.006" v="75" actId="14100"/>
          <ac:spMkLst>
            <pc:docMk/>
            <pc:sldMk cId="0" sldId="260"/>
            <ac:spMk id="21" creationId="{00000000-0000-0000-0000-000000000000}"/>
          </ac:spMkLst>
        </pc:spChg>
        <pc:spChg chg="del mod">
          <ac:chgData name="Eric Marinho Nazare (2223750)" userId="8c5cf182-5bb3-4636-9155-42a5a2a96c3f" providerId="ADAL" clId="{C80BB455-A5E5-4552-B307-5D695AAD9CD6}" dt="2026-04-20T17:47:16.385" v="139" actId="478"/>
          <ac:spMkLst>
            <pc:docMk/>
            <pc:sldMk cId="0" sldId="260"/>
            <ac:spMk id="22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8:27:27.733" v="1229" actId="20577"/>
          <ac:spMkLst>
            <pc:docMk/>
            <pc:sldMk cId="0" sldId="260"/>
            <ac:spMk id="24" creationId="{00000000-0000-0000-0000-000000000000}"/>
          </ac:spMkLst>
        </pc:spChg>
        <pc:picChg chg="mod">
          <ac:chgData name="Eric Marinho Nazare (2223750)" userId="8c5cf182-5bb3-4636-9155-42a5a2a96c3f" providerId="ADAL" clId="{C80BB455-A5E5-4552-B307-5D695AAD9CD6}" dt="2026-04-21T19:09:38.979" v="1962" actId="1440"/>
          <ac:picMkLst>
            <pc:docMk/>
            <pc:sldMk cId="0" sldId="260"/>
            <ac:picMk id="2" creationId="{00000000-0000-0000-0000-000000000000}"/>
          </ac:picMkLst>
        </pc:picChg>
        <pc:picChg chg="del">
          <ac:chgData name="Eric Marinho Nazare (2223750)" userId="8c5cf182-5bb3-4636-9155-42a5a2a96c3f" providerId="ADAL" clId="{C80BB455-A5E5-4552-B307-5D695AAD9CD6}" dt="2026-04-20T17:47:22.910" v="140" actId="478"/>
          <ac:picMkLst>
            <pc:docMk/>
            <pc:sldMk cId="0" sldId="260"/>
            <ac:picMk id="23" creationId="{00000000-0000-0000-0000-000000000000}"/>
          </ac:picMkLst>
        </pc:picChg>
      </pc:sldChg>
      <pc:sldChg chg="delSp modSp mod modNotesTx">
        <pc:chgData name="Eric Marinho Nazare (2223750)" userId="8c5cf182-5bb3-4636-9155-42a5a2a96c3f" providerId="ADAL" clId="{C80BB455-A5E5-4552-B307-5D695AAD9CD6}" dt="2026-04-21T19:06:46.458" v="1943" actId="20577"/>
        <pc:sldMkLst>
          <pc:docMk/>
          <pc:sldMk cId="0" sldId="261"/>
        </pc:sldMkLst>
        <pc:spChg chg="mod">
          <ac:chgData name="Eric Marinho Nazare (2223750)" userId="8c5cf182-5bb3-4636-9155-42a5a2a96c3f" providerId="ADAL" clId="{C80BB455-A5E5-4552-B307-5D695AAD9CD6}" dt="2026-04-20T18:02:00.235" v="231" actId="20577"/>
          <ac:spMkLst>
            <pc:docMk/>
            <pc:sldMk cId="0" sldId="261"/>
            <ac:spMk id="4" creationId="{00000000-0000-0000-0000-000000000000}"/>
          </ac:spMkLst>
        </pc:spChg>
        <pc:spChg chg="del">
          <ac:chgData name="Eric Marinho Nazare (2223750)" userId="8c5cf182-5bb3-4636-9155-42a5a2a96c3f" providerId="ADAL" clId="{C80BB455-A5E5-4552-B307-5D695AAD9CD6}" dt="2026-04-20T17:47:47.278" v="143" actId="478"/>
          <ac:spMkLst>
            <pc:docMk/>
            <pc:sldMk cId="0" sldId="261"/>
            <ac:spMk id="19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48:01.305" v="145" actId="14100"/>
          <ac:spMkLst>
            <pc:docMk/>
            <pc:sldMk cId="0" sldId="261"/>
            <ac:spMk id="21" creationId="{00000000-0000-0000-0000-000000000000}"/>
          </ac:spMkLst>
        </pc:spChg>
        <pc:picChg chg="mod">
          <ac:chgData name="Eric Marinho Nazare (2223750)" userId="8c5cf182-5bb3-4636-9155-42a5a2a96c3f" providerId="ADAL" clId="{C80BB455-A5E5-4552-B307-5D695AAD9CD6}" dt="2026-04-20T18:01:48.817" v="230" actId="1076"/>
          <ac:picMkLst>
            <pc:docMk/>
            <pc:sldMk cId="0" sldId="261"/>
            <ac:picMk id="6" creationId="{00000000-0000-0000-0000-000000000000}"/>
          </ac:picMkLst>
        </pc:picChg>
        <pc:picChg chg="del">
          <ac:chgData name="Eric Marinho Nazare (2223750)" userId="8c5cf182-5bb3-4636-9155-42a5a2a96c3f" providerId="ADAL" clId="{C80BB455-A5E5-4552-B307-5D695AAD9CD6}" dt="2026-04-20T17:47:43.452" v="142" actId="478"/>
          <ac:picMkLst>
            <pc:docMk/>
            <pc:sldMk cId="0" sldId="261"/>
            <ac:picMk id="20" creationId="{00000000-0000-0000-0000-000000000000}"/>
          </ac:picMkLst>
        </pc:picChg>
      </pc:sldChg>
      <pc:sldChg chg="modSp mod modNotesTx">
        <pc:chgData name="Eric Marinho Nazare (2223750)" userId="8c5cf182-5bb3-4636-9155-42a5a2a96c3f" providerId="ADAL" clId="{C80BB455-A5E5-4552-B307-5D695AAD9CD6}" dt="2026-04-21T18:20:36.343" v="1333" actId="20577"/>
        <pc:sldMkLst>
          <pc:docMk/>
          <pc:sldMk cId="0" sldId="262"/>
        </pc:sldMkLst>
        <pc:spChg chg="mod">
          <ac:chgData name="Eric Marinho Nazare (2223750)" userId="8c5cf182-5bb3-4636-9155-42a5a2a96c3f" providerId="ADAL" clId="{C80BB455-A5E5-4552-B307-5D695AAD9CD6}" dt="2026-04-20T18:02:08.356" v="233" actId="20577"/>
          <ac:spMkLst>
            <pc:docMk/>
            <pc:sldMk cId="0" sldId="262"/>
            <ac:spMk id="4" creationId="{00000000-0000-0000-0000-000000000000}"/>
          </ac:spMkLst>
        </pc:spChg>
      </pc:sldChg>
      <pc:sldChg chg="addSp delSp modSp mod">
        <pc:chgData name="Eric Marinho Nazare (2223750)" userId="8c5cf182-5bb3-4636-9155-42a5a2a96c3f" providerId="ADAL" clId="{C80BB455-A5E5-4552-B307-5D695AAD9CD6}" dt="2026-04-20T18:03:47.429" v="242" actId="14100"/>
        <pc:sldMkLst>
          <pc:docMk/>
          <pc:sldMk cId="0" sldId="263"/>
        </pc:sldMkLst>
        <pc:spChg chg="mod">
          <ac:chgData name="Eric Marinho Nazare (2223750)" userId="8c5cf182-5bb3-4636-9155-42a5a2a96c3f" providerId="ADAL" clId="{C80BB455-A5E5-4552-B307-5D695AAD9CD6}" dt="2026-04-20T18:02:19.191" v="234" actId="1076"/>
          <ac:spMkLst>
            <pc:docMk/>
            <pc:sldMk cId="0" sldId="263"/>
            <ac:spMk id="5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0T17:51:55.799" v="160" actId="20577"/>
          <ac:spMkLst>
            <pc:docMk/>
            <pc:sldMk cId="0" sldId="263"/>
            <ac:spMk id="18" creationId="{00000000-0000-0000-0000-000000000000}"/>
          </ac:spMkLst>
        </pc:spChg>
        <pc:picChg chg="del">
          <ac:chgData name="Eric Marinho Nazare (2223750)" userId="8c5cf182-5bb3-4636-9155-42a5a2a96c3f" providerId="ADAL" clId="{C80BB455-A5E5-4552-B307-5D695AAD9CD6}" dt="2026-04-20T17:54:12.957" v="163" actId="478"/>
          <ac:picMkLst>
            <pc:docMk/>
            <pc:sldMk cId="0" sldId="263"/>
            <ac:picMk id="2" creationId="{00000000-0000-0000-0000-000000000000}"/>
          </ac:picMkLst>
        </pc:picChg>
        <pc:picChg chg="add mod">
          <ac:chgData name="Eric Marinho Nazare (2223750)" userId="8c5cf182-5bb3-4636-9155-42a5a2a96c3f" providerId="ADAL" clId="{C80BB455-A5E5-4552-B307-5D695AAD9CD6}" dt="2026-04-20T18:03:47.429" v="242" actId="14100"/>
          <ac:picMkLst>
            <pc:docMk/>
            <pc:sldMk cId="0" sldId="263"/>
            <ac:picMk id="20" creationId="{A5DB0E80-37EE-9880-5487-D27E6ED78AC5}"/>
          </ac:picMkLst>
        </pc:picChg>
      </pc:sldChg>
      <pc:sldChg chg="addSp delSp modSp mod">
        <pc:chgData name="Eric Marinho Nazare (2223750)" userId="8c5cf182-5bb3-4636-9155-42a5a2a96c3f" providerId="ADAL" clId="{C80BB455-A5E5-4552-B307-5D695AAD9CD6}" dt="2026-04-21T19:10:21.430" v="1974" actId="20577"/>
        <pc:sldMkLst>
          <pc:docMk/>
          <pc:sldMk cId="0" sldId="264"/>
        </pc:sldMkLst>
        <pc:spChg chg="mod">
          <ac:chgData name="Eric Marinho Nazare (2223750)" userId="8c5cf182-5bb3-4636-9155-42a5a2a96c3f" providerId="ADAL" clId="{C80BB455-A5E5-4552-B307-5D695AAD9CD6}" dt="2026-04-20T17:54:59.946" v="172" actId="20577"/>
          <ac:spMkLst>
            <pc:docMk/>
            <pc:sldMk cId="0" sldId="264"/>
            <ac:spMk id="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04-21T19:10:21.430" v="1974" actId="20577"/>
          <ac:spMkLst>
            <pc:docMk/>
            <pc:sldMk cId="0" sldId="264"/>
            <ac:spMk id="5" creationId="{00000000-0000-0000-0000-000000000000}"/>
          </ac:spMkLst>
        </pc:spChg>
        <pc:spChg chg="del">
          <ac:chgData name="Eric Marinho Nazare (2223750)" userId="8c5cf182-5bb3-4636-9155-42a5a2a96c3f" providerId="ADAL" clId="{C80BB455-A5E5-4552-B307-5D695AAD9CD6}" dt="2026-04-20T18:03:05.683" v="238" actId="478"/>
          <ac:spMkLst>
            <pc:docMk/>
            <pc:sldMk cId="0" sldId="264"/>
            <ac:spMk id="7" creationId="{00000000-0000-0000-0000-000000000000}"/>
          </ac:spMkLst>
        </pc:spChg>
        <pc:spChg chg="del">
          <ac:chgData name="Eric Marinho Nazare (2223750)" userId="8c5cf182-5bb3-4636-9155-42a5a2a96c3f" providerId="ADAL" clId="{C80BB455-A5E5-4552-B307-5D695AAD9CD6}" dt="2026-04-20T18:02:55.243" v="237" actId="478"/>
          <ac:spMkLst>
            <pc:docMk/>
            <pc:sldMk cId="0" sldId="264"/>
            <ac:spMk id="12" creationId="{00000000-0000-0000-0000-000000000000}"/>
          </ac:spMkLst>
        </pc:spChg>
        <pc:spChg chg="add del">
          <ac:chgData name="Eric Marinho Nazare (2223750)" userId="8c5cf182-5bb3-4636-9155-42a5a2a96c3f" providerId="ADAL" clId="{C80BB455-A5E5-4552-B307-5D695AAD9CD6}" dt="2026-04-20T18:03:10.458" v="239" actId="478"/>
          <ac:spMkLst>
            <pc:docMk/>
            <pc:sldMk cId="0" sldId="264"/>
            <ac:spMk id="17" creationId="{00000000-0000-0000-0000-000000000000}"/>
          </ac:spMkLst>
        </pc:spChg>
        <pc:spChg chg="del">
          <ac:chgData name="Eric Marinho Nazare (2223750)" userId="8c5cf182-5bb3-4636-9155-42a5a2a96c3f" providerId="ADAL" clId="{C80BB455-A5E5-4552-B307-5D695AAD9CD6}" dt="2026-04-20T18:03:13.337" v="240" actId="478"/>
          <ac:spMkLst>
            <pc:docMk/>
            <pc:sldMk cId="0" sldId="264"/>
            <ac:spMk id="22" creationId="{00000000-0000-0000-0000-000000000000}"/>
          </ac:spMkLst>
        </pc:spChg>
      </pc:sldChg>
      <pc:sldChg chg="addSp modSp new mod ord modNotesTx">
        <pc:chgData name="Eric Marinho Nazare (2223750)" userId="8c5cf182-5bb3-4636-9155-42a5a2a96c3f" providerId="ADAL" clId="{C80BB455-A5E5-4552-B307-5D695AAD9CD6}" dt="2026-04-20T18:11:46.231" v="437" actId="20577"/>
        <pc:sldMkLst>
          <pc:docMk/>
          <pc:sldMk cId="3362535528" sldId="265"/>
        </pc:sldMkLst>
        <pc:spChg chg="add mod">
          <ac:chgData name="Eric Marinho Nazare (2223750)" userId="8c5cf182-5bb3-4636-9155-42a5a2a96c3f" providerId="ADAL" clId="{C80BB455-A5E5-4552-B307-5D695AAD9CD6}" dt="2026-04-20T17:59:49.508" v="226" actId="255"/>
          <ac:spMkLst>
            <pc:docMk/>
            <pc:sldMk cId="3362535528" sldId="265"/>
            <ac:spMk id="3" creationId="{7A85C7D1-91A1-058D-AF19-3CC86F814D9F}"/>
          </ac:spMkLst>
        </pc:spChg>
        <pc:picChg chg="add mod">
          <ac:chgData name="Eric Marinho Nazare (2223750)" userId="8c5cf182-5bb3-4636-9155-42a5a2a96c3f" providerId="ADAL" clId="{C80BB455-A5E5-4552-B307-5D695AAD9CD6}" dt="2026-04-20T18:00:41.292" v="227" actId="1076"/>
          <ac:picMkLst>
            <pc:docMk/>
            <pc:sldMk cId="3362535528" sldId="265"/>
            <ac:picMk id="2" creationId="{73B0D7ED-EFCB-80EB-3A9D-FBEFF2D3AE53}"/>
          </ac:picMkLst>
        </pc:picChg>
      </pc:sldChg>
      <pc:sldMasterChg chg="modSldLayout">
        <pc:chgData name="Eric Marinho Nazare (2223750)" userId="8c5cf182-5bb3-4636-9155-42a5a2a96c3f" providerId="ADAL" clId="{C80BB455-A5E5-4552-B307-5D695AAD9CD6}" dt="2026-04-17T20:07:34.430" v="0"/>
        <pc:sldMasterMkLst>
          <pc:docMk/>
          <pc:sldMasterMk cId="3202133600" sldId="2147483659"/>
        </pc:sldMasterMkLst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252203874" sldId="2147483677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1129565045" sldId="2147483678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795265814" sldId="2147483679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3684793046" sldId="2147483680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2826949168" sldId="2147483681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3445875937" sldId="2147483682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3677919488" sldId="2147483683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2764184759" sldId="2147483684"/>
          </pc:sldLayoutMkLst>
        </pc:sldLayoutChg>
        <pc:sldLayoutChg chg="delSp">
          <pc:chgData name="Eric Marinho Nazare (2223750)" userId="8c5cf182-5bb3-4636-9155-42a5a2a96c3f" providerId="ADAL" clId="{C80BB455-A5E5-4552-B307-5D695AAD9CD6}" dt="2026-04-17T20:07:34.430" v="0"/>
          <pc:sldLayoutMkLst>
            <pc:docMk/>
            <pc:sldMasterMk cId="3202133600" sldId="2147483659"/>
            <pc:sldLayoutMk cId="2785639300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89915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This the network </a:t>
            </a:r>
            <a:r>
              <a:rPr lang="en-GB" dirty="0" err="1"/>
              <a:t>evariment</a:t>
            </a:r>
            <a:r>
              <a:rPr lang="en-GB" dirty="0"/>
              <a:t> where the blue team represent the entire network and the kali where we going to see on next slide represents the red team</a:t>
            </a:r>
          </a:p>
        </p:txBody>
      </p:sp>
    </p:spTree>
    <p:extLst>
      <p:ext uri="{BB962C8B-B14F-4D97-AF65-F5344CB8AC3E}">
        <p14:creationId xmlns:p14="http://schemas.microsoft.com/office/powerpoint/2010/main" val="2995731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text connections between the network </a:t>
            </a:r>
            <a:r>
              <a:rPr lang="en-US" dirty="0" err="1"/>
              <a:t>riprented</a:t>
            </a:r>
            <a:r>
              <a:rPr lang="en-US" dirty="0"/>
              <a:t> as blue team. Where we made sure everything was connected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is the kali with represent the red team as we spoke in the first slide .</a:t>
            </a:r>
          </a:p>
          <a:p>
            <a:r>
              <a:rPr lang="en-US" dirty="0"/>
              <a:t>This was the order of the adaptors and We configurated with route command as show in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Nmap scan tool in kali system show theses services running on hots in the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Another automated scan was made in the toll called Nessus which bring us 49 vulnerabilities, and we separated 6 by severity as show in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According with the found vulnerabilities we diced to explore a specific hot</a:t>
            </a:r>
          </a:p>
          <a:p>
            <a:r>
              <a:rPr lang="en-US" dirty="0"/>
              <a:t> which was SMBv1 we sech on Metasploit for the correct module set up configurations and target and press run..</a:t>
            </a:r>
            <a:br>
              <a:rPr lang="en-US" dirty="0"/>
            </a:br>
            <a:r>
              <a:rPr lang="en-US" dirty="0"/>
              <a:t>The exploitation failed due to effective system Harding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system hardening</a:t>
            </a:r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is cybersecurity practices to </a:t>
            </a:r>
            <a:r>
              <a:rPr lang="en-US" sz="1200" dirty="0" err="1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minimais</a:t>
            </a:r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vulnerabilities.</a:t>
            </a:r>
          </a:p>
          <a:p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multiple types of hardening is important as database hardening = protect sensitive info from unauthorized access</a:t>
            </a:r>
          </a:p>
          <a:p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</a:t>
            </a:r>
            <a:r>
              <a:rPr lang="en-US" sz="1200" b="1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operating systems hardening </a:t>
            </a:r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secure your OS setting access point and updates</a:t>
            </a:r>
            <a:b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</a:br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</a:t>
            </a:r>
            <a:r>
              <a:rPr lang="en-US" sz="1200" b="1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applications hardening </a:t>
            </a:r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software configuration to defend against attacks</a:t>
            </a:r>
            <a:b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</a:br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</a:t>
            </a:r>
            <a:r>
              <a:rPr lang="en-US" sz="1200" b="1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server hardening </a:t>
            </a:r>
            <a:r>
              <a:rPr lang="en-US" sz="12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locks down server by restricting unnecessary services  and removing protocols they are crucial for protects against vulnerabilities.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</a:t>
            </a:r>
            <a:r>
              <a:rPr lang="en-GB" dirty="0" err="1"/>
              <a:t>prepered</a:t>
            </a:r>
            <a:r>
              <a:rPr lang="en-GB" dirty="0"/>
              <a:t> two main fixes to keep it simple:</a:t>
            </a:r>
          </a:p>
          <a:p>
            <a:r>
              <a:rPr lang="en-GB" dirty="0"/>
              <a:t>The first thing is </a:t>
            </a:r>
            <a:r>
              <a:rPr lang="en-GB" b="1" dirty="0"/>
              <a:t>SMB signing. </a:t>
            </a:r>
            <a:r>
              <a:rPr lang="en-GB" dirty="0"/>
              <a:t>It protects our files by keeping hackers from changing them while they are being sent over the network.</a:t>
            </a:r>
          </a:p>
          <a:p>
            <a:r>
              <a:rPr lang="en-GB" b="1" dirty="0"/>
              <a:t>Second, SSH Keys.  </a:t>
            </a:r>
            <a:r>
              <a:rPr lang="en-GB" dirty="0"/>
              <a:t>We got rid of passwords and used Digital Keys instead. A key can't be guessed like a password can, so it's much safer. "No key, no entry!"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0321" y="0"/>
            <a:ext cx="14677392" cy="8227457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0878" y="2245358"/>
            <a:ext cx="8178803" cy="1818640"/>
          </a:xfrm>
        </p:spPr>
        <p:txBody>
          <a:bodyPr anchor="b">
            <a:noAutofit/>
          </a:bodyPr>
          <a:lstStyle>
            <a:lvl1pPr algn="ctr">
              <a:defRPr sz="648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0878" y="4389117"/>
            <a:ext cx="8178803" cy="1584962"/>
          </a:xfrm>
        </p:spPr>
        <p:txBody>
          <a:bodyPr anchor="t">
            <a:normAutofit/>
          </a:bodyPr>
          <a:lstStyle>
            <a:lvl1pPr marL="0" indent="0" algn="ctr">
              <a:buNone/>
              <a:defRPr sz="2520">
                <a:solidFill>
                  <a:schemeClr val="tx1"/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79879" y="6045196"/>
            <a:ext cx="1076960" cy="33528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30877" y="6045196"/>
            <a:ext cx="6257562" cy="33528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48281" y="6045196"/>
            <a:ext cx="661400" cy="33528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3230879" y="4226557"/>
            <a:ext cx="817880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35639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2215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8083" y="2103127"/>
            <a:ext cx="9790426" cy="2187017"/>
          </a:xfrm>
        </p:spPr>
        <p:txBody>
          <a:bodyPr anchor="b">
            <a:normAutofit/>
          </a:bodyPr>
          <a:lstStyle>
            <a:lvl1pPr algn="ctr">
              <a:defRPr sz="52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18080" y="4615262"/>
            <a:ext cx="9790428" cy="1145456"/>
          </a:xfrm>
        </p:spPr>
        <p:txBody>
          <a:bodyPr anchor="t">
            <a:normAutofit/>
          </a:bodyPr>
          <a:lstStyle>
            <a:lvl1pPr marL="0" indent="0" algn="ctr">
              <a:buNone/>
              <a:defRPr sz="288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415268" y="4452702"/>
            <a:ext cx="9796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9941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8138" y="3072384"/>
            <a:ext cx="5661965" cy="397215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17613" y="3072384"/>
            <a:ext cx="5661965" cy="397215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44219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0" y="3190240"/>
            <a:ext cx="5661965" cy="691514"/>
          </a:xfrm>
        </p:spPr>
        <p:txBody>
          <a:bodyPr anchor="b">
            <a:noAutofit/>
          </a:bodyPr>
          <a:lstStyle>
            <a:lvl1pPr marL="0" indent="0">
              <a:spcBef>
                <a:spcPts val="806"/>
              </a:spcBef>
              <a:spcAft>
                <a:spcPts val="720"/>
              </a:spcAft>
              <a:buNone/>
              <a:defRPr sz="3360" b="0">
                <a:solidFill>
                  <a:schemeClr val="accent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54480" y="3891915"/>
            <a:ext cx="5661965" cy="3159126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16804" y="3190240"/>
            <a:ext cx="5661965" cy="691514"/>
          </a:xfrm>
        </p:spPr>
        <p:txBody>
          <a:bodyPr anchor="b">
            <a:noAutofit/>
          </a:bodyPr>
          <a:lstStyle>
            <a:lvl1pPr marL="0" indent="0">
              <a:spcBef>
                <a:spcPts val="806"/>
              </a:spcBef>
              <a:spcAft>
                <a:spcPts val="720"/>
              </a:spcAft>
              <a:buNone/>
              <a:defRPr sz="3360" b="0">
                <a:solidFill>
                  <a:schemeClr val="accent1"/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16804" y="3891915"/>
            <a:ext cx="5661965" cy="3159126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905275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31587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38969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2574" y="1666241"/>
            <a:ext cx="4462146" cy="1645920"/>
          </a:xfrm>
        </p:spPr>
        <p:txBody>
          <a:bodyPr anchor="b">
            <a:normAutofit/>
          </a:bodyPr>
          <a:lstStyle>
            <a:lvl1pPr algn="ctr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2402" y="1178558"/>
            <a:ext cx="6563359" cy="5872482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2574" y="3637278"/>
            <a:ext cx="4462146" cy="2926085"/>
          </a:xfrm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675403" y="3495040"/>
            <a:ext cx="42173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74510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79" y="2260598"/>
            <a:ext cx="7490179" cy="1645920"/>
          </a:xfrm>
        </p:spPr>
        <p:txBody>
          <a:bodyPr anchor="b">
            <a:normAutofit/>
          </a:bodyPr>
          <a:lstStyle>
            <a:lvl1pPr algn="ctr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713798" y="1249680"/>
            <a:ext cx="3676016" cy="573024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4479" y="3906518"/>
            <a:ext cx="7490179" cy="2194560"/>
          </a:xfrm>
        </p:spPr>
        <p:txBody>
          <a:bodyPr anchor="t">
            <a:normAutofit/>
          </a:bodyPr>
          <a:lstStyle>
            <a:lvl1pPr marL="0" indent="0" algn="ctr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84706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1" y="5778498"/>
            <a:ext cx="11531599" cy="680086"/>
          </a:xfrm>
        </p:spPr>
        <p:txBody>
          <a:bodyPr anchor="b">
            <a:normAutofit/>
          </a:bodyPr>
          <a:lstStyle>
            <a:lvl1pPr algn="ctr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49713" y="1249679"/>
            <a:ext cx="12127166" cy="4003043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4481" y="6458584"/>
            <a:ext cx="11531599" cy="592454"/>
          </a:xfrm>
        </p:spPr>
        <p:txBody>
          <a:bodyPr>
            <a:normAutofit/>
          </a:bodyPr>
          <a:lstStyle>
            <a:lvl1pPr marL="0" indent="0" algn="ctr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24418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642" y="1178558"/>
            <a:ext cx="11511278" cy="3545842"/>
          </a:xfrm>
        </p:spPr>
        <p:txBody>
          <a:bodyPr anchor="ctr">
            <a:normAutofit/>
          </a:bodyPr>
          <a:lstStyle>
            <a:lvl1pPr algn="ctr">
              <a:defRPr sz="384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4642" y="5212080"/>
            <a:ext cx="11511278" cy="18389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675403" y="496823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6821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455" y="1178558"/>
            <a:ext cx="11155678" cy="2844802"/>
          </a:xfrm>
        </p:spPr>
        <p:txBody>
          <a:bodyPr anchor="ctr">
            <a:normAutofit/>
          </a:bodyPr>
          <a:lstStyle>
            <a:lvl1pPr algn="ctr">
              <a:defRPr sz="384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09775" y="4023360"/>
            <a:ext cx="10607042" cy="70104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400"/>
            </a:lvl1pPr>
            <a:lvl2pPr marL="548640" indent="0">
              <a:buFontTx/>
              <a:buNone/>
              <a:defRPr/>
            </a:lvl2pPr>
            <a:lvl3pPr marL="1097280" indent="0">
              <a:buFontTx/>
              <a:buNone/>
              <a:defRPr/>
            </a:lvl3pPr>
            <a:lvl4pPr marL="1645920" indent="0">
              <a:buFontTx/>
              <a:buNone/>
              <a:defRPr/>
            </a:lvl4pPr>
            <a:lvl5pPr marL="219456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5212080"/>
            <a:ext cx="11531599" cy="18389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034416" y="1055953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720320" y="3393444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 algn="r"/>
            <a:r>
              <a:rPr lang="en-US" sz="96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675403" y="496823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36810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2" y="3970297"/>
            <a:ext cx="11531602" cy="1762560"/>
          </a:xfrm>
        </p:spPr>
        <p:txBody>
          <a:bodyPr anchor="b">
            <a:normAutofit/>
          </a:bodyPr>
          <a:lstStyle>
            <a:lvl1pPr algn="l">
              <a:defRPr sz="384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5732857"/>
            <a:ext cx="11531602" cy="1032480"/>
          </a:xfrm>
        </p:spPr>
        <p:txBody>
          <a:bodyPr anchor="t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26338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455" y="1178558"/>
            <a:ext cx="11155678" cy="2692402"/>
          </a:xfrm>
        </p:spPr>
        <p:txBody>
          <a:bodyPr anchor="ctr">
            <a:normAutofit/>
          </a:bodyPr>
          <a:lstStyle>
            <a:lvl1pPr algn="ctr">
              <a:defRPr sz="384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554481" y="4367174"/>
            <a:ext cx="11531602" cy="1064362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8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5435600"/>
            <a:ext cx="11531602" cy="1615440"/>
          </a:xfrm>
        </p:spPr>
        <p:txBody>
          <a:bodyPr anchor="t">
            <a:normAutofit/>
          </a:bodyPr>
          <a:lstStyle>
            <a:lvl1pPr marL="0" indent="0" algn="l">
              <a:buNone/>
              <a:defRPr sz="216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1034416" y="1055953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720320" y="3119113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 algn="r"/>
            <a:r>
              <a:rPr lang="en-US" sz="96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675403" y="4114800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187645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1" y="1178558"/>
            <a:ext cx="11531599" cy="269240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554481" y="4356201"/>
            <a:ext cx="11531602" cy="100949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336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0" y="5364480"/>
            <a:ext cx="11531604" cy="1686560"/>
          </a:xfrm>
        </p:spPr>
        <p:txBody>
          <a:bodyPr anchor="t">
            <a:normAutofit/>
          </a:bodyPr>
          <a:lstStyle>
            <a:lvl1pPr marL="0" indent="0" algn="l">
              <a:buNone/>
              <a:defRPr sz="2160">
                <a:solidFill>
                  <a:schemeClr val="tx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675403" y="4114800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354524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675403" y="2905759"/>
            <a:ext cx="1128875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56722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799228" y="1178558"/>
            <a:ext cx="2269074" cy="587248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54478" y="1178558"/>
            <a:ext cx="8919630" cy="587248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636668" y="1188720"/>
            <a:ext cx="0" cy="585216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8107300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2038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95650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52658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4793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69491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45875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779194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41847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85639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8883" y="0"/>
            <a:ext cx="14675954" cy="8227457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54483" y="1178559"/>
            <a:ext cx="11521435" cy="156464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4481" y="3068319"/>
            <a:ext cx="11521435" cy="39827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13001" y="7162800"/>
            <a:ext cx="1920240" cy="335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54481" y="7162800"/>
            <a:ext cx="8767080" cy="335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424682" y="7162800"/>
            <a:ext cx="651236" cy="335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133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</p:sldLayoutIdLst>
  <p:hf sldNum="0" hdr="0" ftr="0" dt="0"/>
  <p:txStyles>
    <p:titleStyle>
      <a:lvl1pPr algn="ctr" defTabSz="548640" rtl="0" eaLnBrk="1" latinLnBrk="0" hangingPunct="1">
        <a:spcBef>
          <a:spcPct val="0"/>
        </a:spcBef>
        <a:buNone/>
        <a:defRPr sz="528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28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891540" indent="-34290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440180" indent="-34290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216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851660" indent="-20574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92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400300" indent="-20574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301752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356616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411480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4663440" indent="-274320" algn="l" defTabSz="548640" rtl="0" eaLnBrk="1" latinLnBrk="0" hangingPunct="1">
        <a:spcBef>
          <a:spcPct val="20000"/>
        </a:spcBef>
        <a:spcAft>
          <a:spcPts val="720"/>
        </a:spcAft>
        <a:buClr>
          <a:schemeClr val="accent1"/>
        </a:buClr>
        <a:buSzPct val="115000"/>
        <a:buFont typeface="Arial"/>
        <a:buChar char="•"/>
        <a:defRPr sz="168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B0D7ED-EFCB-80EB-3A9D-FBEFF2D3AE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097" y="2229078"/>
            <a:ext cx="7479644" cy="480886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85C7D1-91A1-058D-AF19-3CC86F814D9F}"/>
              </a:ext>
            </a:extLst>
          </p:cNvPr>
          <p:cNvSpPr txBox="1"/>
          <p:nvPr/>
        </p:nvSpPr>
        <p:spPr>
          <a:xfrm>
            <a:off x="992459" y="802888"/>
            <a:ext cx="128685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Nunito Semi Bold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s</a:t>
            </a:r>
            <a:r>
              <a:rPr lang="en-GB" sz="3200" dirty="0">
                <a:solidFill>
                  <a:srgbClr val="002060"/>
                </a:solidFill>
                <a:effectLst/>
                <a:latin typeface="Nunito Semi Bold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ecurity of the SWANSEA.ACCA network infrastructure, which represents an organization in two locations—Swansea and London. </a:t>
            </a:r>
            <a:endParaRPr lang="en-GB" sz="3200" dirty="0">
              <a:solidFill>
                <a:srgbClr val="002060"/>
              </a:solidFill>
              <a:latin typeface="Nunito Semi Bol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2535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37724" y="689372"/>
            <a:ext cx="860822" cy="449818"/>
          </a:xfrm>
          <a:prstGeom prst="roundRect">
            <a:avLst>
              <a:gd name="adj" fmla="val 63861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81313" y="761167"/>
            <a:ext cx="573643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TASK 1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2699977" y="1003996"/>
            <a:ext cx="7619286" cy="7116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00"/>
              </a:lnSpc>
              <a:buNone/>
            </a:pPr>
            <a:r>
              <a:rPr lang="en-US" sz="44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 Network Connectivity Test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2042056" y="2059422"/>
            <a:ext cx="12954952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Objective:</a:t>
            </a:r>
            <a:r>
              <a:rPr lang="en-US" sz="24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Verify connectivity between all hosts in the network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2042056" y="2883162"/>
            <a:ext cx="12954952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80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S-DC (192.168.1.1):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2042056" y="3546240"/>
            <a:ext cx="12954952" cy="857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24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IPCONFIG /ALL — IP confirmed per topology</a:t>
            </a:r>
            <a:endParaRPr lang="en-US" sz="2400" dirty="0"/>
          </a:p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24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Ping to 192.168.1.10 </a:t>
            </a:r>
            <a:r>
              <a:rPr lang="en-US" sz="24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</a:t>
            </a:r>
            <a:r>
              <a:rPr lang="en-US" sz="24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| 192.168.2.1 </a:t>
            </a:r>
            <a:r>
              <a:rPr lang="en-US" sz="24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</a:t>
            </a:r>
            <a:r>
              <a:rPr lang="en-US" sz="24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| 192.168.2.10 </a:t>
            </a:r>
            <a:r>
              <a:rPr lang="en-US" sz="24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2042056" y="4681645"/>
            <a:ext cx="12954952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80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L-CD (192.168.2.1):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2042056" y="5378889"/>
            <a:ext cx="12954952" cy="857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20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IP confirmed per topology</a:t>
            </a:r>
            <a:endParaRPr lang="en-US" sz="2000" dirty="0"/>
          </a:p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20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Ping to 192.168.1.10 </a:t>
            </a:r>
            <a:r>
              <a:rPr lang="en-US" sz="20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</a:t>
            </a:r>
            <a:r>
              <a:rPr lang="en-US" sz="20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| 192.168.1.1 </a:t>
            </a:r>
            <a:r>
              <a:rPr lang="en-US" sz="20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</a:t>
            </a:r>
            <a:r>
              <a:rPr lang="en-US" sz="20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| 192.168.2.10 </a:t>
            </a:r>
            <a:r>
              <a:rPr lang="en-US" sz="20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</a:t>
            </a:r>
            <a:endParaRPr lang="en-US" sz="2000" dirty="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039" y="6879312"/>
            <a:ext cx="299204" cy="239316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4503725" y="6642808"/>
            <a:ext cx="11937802" cy="3906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 Full connectivity between both sites confirmed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9262" y="654248"/>
            <a:ext cx="780098" cy="394692"/>
          </a:xfrm>
          <a:prstGeom prst="roundRect">
            <a:avLst>
              <a:gd name="adj" fmla="val 65957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89397" y="719257"/>
            <a:ext cx="519827" cy="2646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3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TASK 2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759262" y="1127522"/>
            <a:ext cx="7244953" cy="6455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 Security Environment Setup</a:t>
            </a:r>
            <a:endParaRPr lang="en-US" sz="4000" dirty="0"/>
          </a:p>
        </p:txBody>
      </p:sp>
      <p:pic>
        <p:nvPicPr>
          <p:cNvPr id="5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59262" y="2244804"/>
            <a:ext cx="8753239" cy="49197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 3"/>
          <p:cNvSpPr/>
          <p:nvPr/>
        </p:nvSpPr>
        <p:spPr>
          <a:xfrm>
            <a:off x="9633466" y="2244804"/>
            <a:ext cx="4245173" cy="992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70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Kali Linux 2019.3</a:t>
            </a:r>
            <a:r>
              <a:rPr lang="en-US" sz="17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integrated into the SWANSEA.ACCA network as the Red Team platform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9633466" y="3413998"/>
            <a:ext cx="4245173" cy="2190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7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Deployed via Oracle VirtualBox</a:t>
            </a:r>
            <a:endParaRPr lang="en-US" sz="170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7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Static IP: </a:t>
            </a:r>
            <a:r>
              <a:rPr lang="en-US" sz="1700" dirty="0">
                <a:solidFill>
                  <a:srgbClr val="00002E"/>
                </a:solidFill>
                <a:highlight>
                  <a:srgbClr val="E6E6F2"/>
                </a:highlight>
                <a:latin typeface="Consolas" pitchFamily="34" charset="0"/>
                <a:ea typeface="Consolas" pitchFamily="34" charset="-122"/>
                <a:cs typeface="Consolas" pitchFamily="34" charset="-120"/>
              </a:rPr>
              <a:t>192.168.1.50/24</a:t>
            </a:r>
            <a:endParaRPr lang="en-US" sz="170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7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Manual route added for London network access</a:t>
            </a:r>
            <a:endParaRPr lang="en-US" sz="170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7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Simulates internal access / persistent VPN tunnel</a:t>
            </a:r>
            <a:endParaRPr lang="en-US" sz="1700" dirty="0"/>
          </a:p>
        </p:txBody>
      </p:sp>
      <p:sp>
        <p:nvSpPr>
          <p:cNvPr id="8" name="Shape 5"/>
          <p:cNvSpPr/>
          <p:nvPr/>
        </p:nvSpPr>
        <p:spPr>
          <a:xfrm>
            <a:off x="9633466" y="5825728"/>
            <a:ext cx="4245173" cy="1243013"/>
          </a:xfrm>
          <a:prstGeom prst="roundRect">
            <a:avLst>
              <a:gd name="adj" fmla="val 21291"/>
            </a:avLst>
          </a:prstGeom>
          <a:solidFill>
            <a:srgbClr val="B7C2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9980341" y="6076474"/>
            <a:ext cx="3681367" cy="992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route command: </a:t>
            </a:r>
            <a:r>
              <a:rPr lang="en-US" sz="1700" dirty="0">
                <a:solidFill>
                  <a:srgbClr val="000000"/>
                </a:solidFill>
                <a:highlight>
                  <a:srgbClr val="E6E6F2"/>
                </a:highlight>
                <a:latin typeface="Consolas" pitchFamily="34" charset="0"/>
                <a:ea typeface="Consolas" pitchFamily="34" charset="-122"/>
                <a:cs typeface="Consolas" pitchFamily="34" charset="-120"/>
              </a:rPr>
              <a:t>ip route add 192.168.2.0/24 via 192.168.1.1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37724" y="1048822"/>
            <a:ext cx="860822" cy="449818"/>
          </a:xfrm>
          <a:prstGeom prst="roundRect">
            <a:avLst>
              <a:gd name="adj" fmla="val 63861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81313" y="1120616"/>
            <a:ext cx="573643" cy="306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TASK 2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837724" y="1594366"/>
            <a:ext cx="11186874" cy="7116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Vulnerability Assessment — Nmap Scan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837724" y="2664976"/>
            <a:ext cx="12954952" cy="3906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Scan type:</a:t>
            </a: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Nmap with flags </a:t>
            </a:r>
            <a:r>
              <a:rPr lang="en-US" sz="1850" dirty="0">
                <a:solidFill>
                  <a:srgbClr val="00002E"/>
                </a:solidFill>
                <a:highlight>
                  <a:srgbClr val="E6E6F2"/>
                </a:highlight>
                <a:latin typeface="Consolas" pitchFamily="34" charset="0"/>
                <a:ea typeface="Consolas" pitchFamily="34" charset="-122"/>
                <a:cs typeface="Consolas" pitchFamily="34" charset="-120"/>
              </a:rPr>
              <a:t>-sV -Pn</a:t>
            </a: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— Service version detection, no ping probe</a:t>
            </a:r>
            <a:endParaRPr lang="en-US" sz="1850" dirty="0"/>
          </a:p>
        </p:txBody>
      </p:sp>
      <p:sp>
        <p:nvSpPr>
          <p:cNvPr id="6" name="Shape 4"/>
          <p:cNvSpPr/>
          <p:nvPr/>
        </p:nvSpPr>
        <p:spPr>
          <a:xfrm>
            <a:off x="837724" y="3324820"/>
            <a:ext cx="12954952" cy="3855958"/>
          </a:xfrm>
          <a:prstGeom prst="roundRect">
            <a:avLst>
              <a:gd name="adj" fmla="val 9312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84659" y="3483650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Host</a:t>
            </a:r>
            <a:endParaRPr lang="en-US" sz="1850" dirty="0"/>
          </a:p>
        </p:txBody>
      </p:sp>
      <p:sp>
        <p:nvSpPr>
          <p:cNvPr id="8" name="Text 6"/>
          <p:cNvSpPr/>
          <p:nvPr/>
        </p:nvSpPr>
        <p:spPr>
          <a:xfrm>
            <a:off x="4323398" y="3483650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IP Address</a:t>
            </a:r>
            <a:endParaRPr lang="en-US" sz="1850" dirty="0"/>
          </a:p>
        </p:txBody>
      </p:sp>
      <p:sp>
        <p:nvSpPr>
          <p:cNvPr id="9" name="Text 7"/>
          <p:cNvSpPr/>
          <p:nvPr/>
        </p:nvSpPr>
        <p:spPr>
          <a:xfrm>
            <a:off x="7558326" y="3483650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OS</a:t>
            </a:r>
            <a:endParaRPr lang="en-US" sz="1850" dirty="0"/>
          </a:p>
        </p:txBody>
      </p:sp>
      <p:sp>
        <p:nvSpPr>
          <p:cNvPr id="10" name="Text 8"/>
          <p:cNvSpPr/>
          <p:nvPr/>
        </p:nvSpPr>
        <p:spPr>
          <a:xfrm>
            <a:off x="10793254" y="3483650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Services</a:t>
            </a:r>
            <a:endParaRPr lang="en-US" sz="1850" dirty="0"/>
          </a:p>
        </p:txBody>
      </p:sp>
      <p:sp>
        <p:nvSpPr>
          <p:cNvPr id="11" name="Text 9"/>
          <p:cNvSpPr/>
          <p:nvPr/>
        </p:nvSpPr>
        <p:spPr>
          <a:xfrm>
            <a:off x="1084659" y="4176713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S-DC</a:t>
            </a:r>
            <a:endParaRPr lang="en-US" sz="1850" dirty="0"/>
          </a:p>
        </p:txBody>
      </p:sp>
      <p:sp>
        <p:nvSpPr>
          <p:cNvPr id="12" name="Text 10"/>
          <p:cNvSpPr/>
          <p:nvPr/>
        </p:nvSpPr>
        <p:spPr>
          <a:xfrm>
            <a:off x="4323398" y="4176713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192.168.1.1</a:t>
            </a:r>
            <a:endParaRPr lang="en-US" sz="1850" dirty="0"/>
          </a:p>
        </p:txBody>
      </p:sp>
      <p:sp>
        <p:nvSpPr>
          <p:cNvPr id="13" name="Text 11"/>
          <p:cNvSpPr/>
          <p:nvPr/>
        </p:nvSpPr>
        <p:spPr>
          <a:xfrm>
            <a:off x="7558326" y="4176713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Windows Server 2022</a:t>
            </a:r>
            <a:endParaRPr lang="en-US" sz="1850" dirty="0"/>
          </a:p>
        </p:txBody>
      </p:sp>
      <p:sp>
        <p:nvSpPr>
          <p:cNvPr id="14" name="Text 12"/>
          <p:cNvSpPr/>
          <p:nvPr/>
        </p:nvSpPr>
        <p:spPr>
          <a:xfrm>
            <a:off x="10793254" y="4176713"/>
            <a:ext cx="2752487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SMB (445), IIS (80/443), DNS (53)</a:t>
            </a:r>
            <a:endParaRPr lang="en-US" sz="1850" dirty="0"/>
          </a:p>
        </p:txBody>
      </p:sp>
      <p:sp>
        <p:nvSpPr>
          <p:cNvPr id="15" name="Text 13"/>
          <p:cNvSpPr/>
          <p:nvPr/>
        </p:nvSpPr>
        <p:spPr>
          <a:xfrm>
            <a:off x="1084659" y="5252799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ClientS1</a:t>
            </a:r>
            <a:endParaRPr lang="en-US" sz="1850" dirty="0"/>
          </a:p>
        </p:txBody>
      </p:sp>
      <p:sp>
        <p:nvSpPr>
          <p:cNvPr id="16" name="Text 14"/>
          <p:cNvSpPr/>
          <p:nvPr/>
        </p:nvSpPr>
        <p:spPr>
          <a:xfrm>
            <a:off x="4323398" y="5252799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192.168.1.10</a:t>
            </a:r>
            <a:endParaRPr lang="en-US" sz="1850" dirty="0"/>
          </a:p>
        </p:txBody>
      </p:sp>
      <p:sp>
        <p:nvSpPr>
          <p:cNvPr id="17" name="Text 15"/>
          <p:cNvSpPr/>
          <p:nvPr/>
        </p:nvSpPr>
        <p:spPr>
          <a:xfrm>
            <a:off x="7558326" y="5252799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Windows 10</a:t>
            </a:r>
            <a:endParaRPr lang="en-US" sz="1850" dirty="0"/>
          </a:p>
        </p:txBody>
      </p:sp>
      <p:sp>
        <p:nvSpPr>
          <p:cNvPr id="18" name="Text 16"/>
          <p:cNvSpPr/>
          <p:nvPr/>
        </p:nvSpPr>
        <p:spPr>
          <a:xfrm>
            <a:off x="10793254" y="5252799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SMB (445)</a:t>
            </a:r>
            <a:endParaRPr lang="en-US" sz="1850" dirty="0"/>
          </a:p>
        </p:txBody>
      </p:sp>
      <p:sp>
        <p:nvSpPr>
          <p:cNvPr id="19" name="Text 17"/>
          <p:cNvSpPr/>
          <p:nvPr/>
        </p:nvSpPr>
        <p:spPr>
          <a:xfrm>
            <a:off x="1084659" y="5945862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L-CD</a:t>
            </a:r>
            <a:endParaRPr lang="en-US" sz="1850" dirty="0"/>
          </a:p>
        </p:txBody>
      </p:sp>
      <p:sp>
        <p:nvSpPr>
          <p:cNvPr id="20" name="Text 18"/>
          <p:cNvSpPr/>
          <p:nvPr/>
        </p:nvSpPr>
        <p:spPr>
          <a:xfrm>
            <a:off x="4323398" y="5945862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192.168.2.1</a:t>
            </a:r>
            <a:endParaRPr lang="en-US" sz="1850" dirty="0"/>
          </a:p>
        </p:txBody>
      </p:sp>
      <p:sp>
        <p:nvSpPr>
          <p:cNvPr id="21" name="Text 19"/>
          <p:cNvSpPr/>
          <p:nvPr/>
        </p:nvSpPr>
        <p:spPr>
          <a:xfrm>
            <a:off x="7558326" y="5945862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Debian Linux</a:t>
            </a:r>
            <a:endParaRPr lang="en-US" sz="1850" dirty="0"/>
          </a:p>
        </p:txBody>
      </p:sp>
      <p:sp>
        <p:nvSpPr>
          <p:cNvPr id="22" name="Text 20"/>
          <p:cNvSpPr/>
          <p:nvPr/>
        </p:nvSpPr>
        <p:spPr>
          <a:xfrm>
            <a:off x="10793254" y="5945862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SSH (22)</a:t>
            </a:r>
            <a:endParaRPr lang="en-US" sz="1850" dirty="0"/>
          </a:p>
        </p:txBody>
      </p:sp>
      <p:sp>
        <p:nvSpPr>
          <p:cNvPr id="23" name="Text 21"/>
          <p:cNvSpPr/>
          <p:nvPr/>
        </p:nvSpPr>
        <p:spPr>
          <a:xfrm>
            <a:off x="1084659" y="6638925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ClientL1</a:t>
            </a:r>
            <a:endParaRPr lang="en-US" sz="1850" dirty="0"/>
          </a:p>
        </p:txBody>
      </p:sp>
      <p:sp>
        <p:nvSpPr>
          <p:cNvPr id="24" name="Text 22"/>
          <p:cNvSpPr/>
          <p:nvPr/>
        </p:nvSpPr>
        <p:spPr>
          <a:xfrm>
            <a:off x="4323398" y="6638925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192.168.2.10</a:t>
            </a:r>
            <a:endParaRPr lang="en-US" sz="1850" dirty="0"/>
          </a:p>
        </p:txBody>
      </p:sp>
      <p:sp>
        <p:nvSpPr>
          <p:cNvPr id="25" name="Text 23"/>
          <p:cNvSpPr/>
          <p:nvPr/>
        </p:nvSpPr>
        <p:spPr>
          <a:xfrm>
            <a:off x="7558326" y="6638925"/>
            <a:ext cx="274867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Debian GUI</a:t>
            </a:r>
            <a:endParaRPr lang="en-US" sz="1850" dirty="0"/>
          </a:p>
        </p:txBody>
      </p:sp>
      <p:sp>
        <p:nvSpPr>
          <p:cNvPr id="26" name="Text 24"/>
          <p:cNvSpPr/>
          <p:nvPr/>
        </p:nvSpPr>
        <p:spPr>
          <a:xfrm>
            <a:off x="10793254" y="6638925"/>
            <a:ext cx="2752487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ICMP, standard services</a:t>
            </a:r>
            <a:endParaRPr lang="en-US" sz="1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85455" y="709017"/>
            <a:ext cx="806648" cy="412790"/>
          </a:xfrm>
          <a:prstGeom prst="roundRect">
            <a:avLst>
              <a:gd name="adj" fmla="val 65240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19996" y="776288"/>
            <a:ext cx="537567" cy="2782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TASK 2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85455" y="1205865"/>
            <a:ext cx="9224605" cy="659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Vulnerabilities Identified — Nessus</a:t>
            </a:r>
            <a:endParaRPr lang="en-US" sz="4150" dirty="0"/>
          </a:p>
        </p:txBody>
      </p:sp>
      <p:sp>
        <p:nvSpPr>
          <p:cNvPr id="5" name="Text 3"/>
          <p:cNvSpPr/>
          <p:nvPr/>
        </p:nvSpPr>
        <p:spPr>
          <a:xfrm>
            <a:off x="785455" y="2181344"/>
            <a:ext cx="13059489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49 vulnerabilities</a:t>
            </a: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identified in total — 6 key findings prioritised by severity:</a:t>
            </a:r>
            <a:endParaRPr lang="en-US" sz="1750" dirty="0"/>
          </a:p>
        </p:txBody>
      </p:sp>
      <p:sp>
        <p:nvSpPr>
          <p:cNvPr id="6" name="Shape 4"/>
          <p:cNvSpPr/>
          <p:nvPr/>
        </p:nvSpPr>
        <p:spPr>
          <a:xfrm>
            <a:off x="785455" y="2765703"/>
            <a:ext cx="13059489" cy="4754880"/>
          </a:xfrm>
          <a:prstGeom prst="roundRect">
            <a:avLst>
              <a:gd name="adj" fmla="val 7080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18699" y="2907149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Severity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5369719" y="2907149"/>
            <a:ext cx="3890962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Vulnerability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9716929" y="2907149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Target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1018699" y="3530203"/>
            <a:ext cx="3894773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🔴</a:t>
            </a:r>
            <a:r>
              <a:rPr lang="en-US" sz="1750" dirty="0">
                <a:solidFill>
                  <a:srgbClr val="DA33B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High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5369719" y="3530203"/>
            <a:ext cx="3890962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SMB Signing Not Required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9716929" y="3530203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192.168.1.1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1018699" y="4160877"/>
            <a:ext cx="3894773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🔴</a:t>
            </a:r>
            <a:r>
              <a:rPr lang="en-US" sz="1750" dirty="0">
                <a:solidFill>
                  <a:srgbClr val="DA33B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High</a:t>
            </a:r>
            <a:endParaRPr lang="en-US" sz="1750" dirty="0"/>
          </a:p>
        </p:txBody>
      </p:sp>
      <p:sp>
        <p:nvSpPr>
          <p:cNvPr id="14" name="Text 12"/>
          <p:cNvSpPr/>
          <p:nvPr/>
        </p:nvSpPr>
        <p:spPr>
          <a:xfrm>
            <a:off x="5369719" y="4160877"/>
            <a:ext cx="3890962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SSL Certificate Cannot Be Trusted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9716929" y="4160877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192.168.1.1</a:t>
            </a:r>
            <a:endParaRPr lang="en-US" sz="1750" dirty="0"/>
          </a:p>
        </p:txBody>
      </p:sp>
      <p:sp>
        <p:nvSpPr>
          <p:cNvPr id="16" name="Text 14"/>
          <p:cNvSpPr/>
          <p:nvPr/>
        </p:nvSpPr>
        <p:spPr>
          <a:xfrm>
            <a:off x="1018699" y="4791551"/>
            <a:ext cx="3894773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🟡</a:t>
            </a:r>
            <a:r>
              <a:rPr lang="en-US" sz="1750" dirty="0">
                <a:solidFill>
                  <a:srgbClr val="018CE1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Medium</a:t>
            </a:r>
            <a:endParaRPr lang="en-US" sz="1750" dirty="0"/>
          </a:p>
        </p:txBody>
      </p:sp>
      <p:sp>
        <p:nvSpPr>
          <p:cNvPr id="17" name="Text 15"/>
          <p:cNvSpPr/>
          <p:nvPr/>
        </p:nvSpPr>
        <p:spPr>
          <a:xfrm>
            <a:off x="5369719" y="4791551"/>
            <a:ext cx="3890962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SSH Password Authentication</a:t>
            </a:r>
            <a:endParaRPr lang="en-US" sz="1750" dirty="0"/>
          </a:p>
        </p:txBody>
      </p:sp>
      <p:sp>
        <p:nvSpPr>
          <p:cNvPr id="18" name="Text 16"/>
          <p:cNvSpPr/>
          <p:nvPr/>
        </p:nvSpPr>
        <p:spPr>
          <a:xfrm>
            <a:off x="9716929" y="4791551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192.168.2.1</a:t>
            </a:r>
            <a:endParaRPr lang="en-US" sz="1750" dirty="0"/>
          </a:p>
        </p:txBody>
      </p:sp>
      <p:sp>
        <p:nvSpPr>
          <p:cNvPr id="19" name="Text 17"/>
          <p:cNvSpPr/>
          <p:nvPr/>
        </p:nvSpPr>
        <p:spPr>
          <a:xfrm>
            <a:off x="1018699" y="5422225"/>
            <a:ext cx="3894773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🟡</a:t>
            </a:r>
            <a:r>
              <a:rPr lang="en-US" sz="1750" dirty="0">
                <a:solidFill>
                  <a:srgbClr val="018CE1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Medium</a:t>
            </a:r>
            <a:endParaRPr lang="en-US" sz="1750" dirty="0"/>
          </a:p>
        </p:txBody>
      </p:sp>
      <p:sp>
        <p:nvSpPr>
          <p:cNvPr id="20" name="Text 18"/>
          <p:cNvSpPr/>
          <p:nvPr/>
        </p:nvSpPr>
        <p:spPr>
          <a:xfrm>
            <a:off x="5369719" y="5422225"/>
            <a:ext cx="3890962" cy="69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Microsoft Windows SMB RCE (MS17-010)</a:t>
            </a:r>
            <a:endParaRPr lang="en-US" sz="1750" dirty="0"/>
          </a:p>
        </p:txBody>
      </p:sp>
      <p:sp>
        <p:nvSpPr>
          <p:cNvPr id="21" name="Text 19"/>
          <p:cNvSpPr/>
          <p:nvPr/>
        </p:nvSpPr>
        <p:spPr>
          <a:xfrm>
            <a:off x="9716929" y="5422225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192.168.1.10</a:t>
            </a:r>
            <a:endParaRPr lang="en-US" sz="1750" dirty="0"/>
          </a:p>
        </p:txBody>
      </p:sp>
      <p:sp>
        <p:nvSpPr>
          <p:cNvPr id="22" name="Text 20"/>
          <p:cNvSpPr/>
          <p:nvPr/>
        </p:nvSpPr>
        <p:spPr>
          <a:xfrm>
            <a:off x="1018699" y="6393061"/>
            <a:ext cx="3894773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🟢</a:t>
            </a:r>
            <a:r>
              <a:rPr lang="en-US" sz="1750" dirty="0">
                <a:solidFill>
                  <a:srgbClr val="2D4DF2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Low</a:t>
            </a:r>
            <a:endParaRPr lang="en-US" sz="1750" dirty="0"/>
          </a:p>
        </p:txBody>
      </p:sp>
      <p:sp>
        <p:nvSpPr>
          <p:cNvPr id="23" name="Text 21"/>
          <p:cNvSpPr/>
          <p:nvPr/>
        </p:nvSpPr>
        <p:spPr>
          <a:xfrm>
            <a:off x="5369719" y="6393061"/>
            <a:ext cx="3890962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ICMP Timestamp Response</a:t>
            </a:r>
            <a:endParaRPr lang="en-US" sz="1750" dirty="0"/>
          </a:p>
        </p:txBody>
      </p:sp>
      <p:sp>
        <p:nvSpPr>
          <p:cNvPr id="24" name="Text 22"/>
          <p:cNvSpPr/>
          <p:nvPr/>
        </p:nvSpPr>
        <p:spPr>
          <a:xfrm>
            <a:off x="9716929" y="6393061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All hosts</a:t>
            </a:r>
            <a:endParaRPr lang="en-US" sz="1750" dirty="0"/>
          </a:p>
        </p:txBody>
      </p:sp>
      <p:sp>
        <p:nvSpPr>
          <p:cNvPr id="25" name="Text 23"/>
          <p:cNvSpPr/>
          <p:nvPr/>
        </p:nvSpPr>
        <p:spPr>
          <a:xfrm>
            <a:off x="1018699" y="7023735"/>
            <a:ext cx="3894773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🟢</a:t>
            </a:r>
            <a:r>
              <a:rPr lang="en-US" sz="1750" dirty="0">
                <a:solidFill>
                  <a:srgbClr val="2D4DF2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Low</a:t>
            </a:r>
            <a:endParaRPr lang="en-US" sz="1750" dirty="0"/>
          </a:p>
        </p:txBody>
      </p:sp>
      <p:sp>
        <p:nvSpPr>
          <p:cNvPr id="26" name="Text 24"/>
          <p:cNvSpPr/>
          <p:nvPr/>
        </p:nvSpPr>
        <p:spPr>
          <a:xfrm>
            <a:off x="5369719" y="7023735"/>
            <a:ext cx="3890962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DNS Recursion Enabled</a:t>
            </a:r>
            <a:endParaRPr lang="en-US" sz="1750" dirty="0"/>
          </a:p>
        </p:txBody>
      </p:sp>
      <p:sp>
        <p:nvSpPr>
          <p:cNvPr id="27" name="Text 25"/>
          <p:cNvSpPr/>
          <p:nvPr/>
        </p:nvSpPr>
        <p:spPr>
          <a:xfrm>
            <a:off x="9716929" y="7023735"/>
            <a:ext cx="3894773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192.168.1.1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011151" y="789027"/>
            <a:ext cx="7932510" cy="6529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Shape 0"/>
          <p:cNvSpPr/>
          <p:nvPr/>
        </p:nvSpPr>
        <p:spPr>
          <a:xfrm>
            <a:off x="654487" y="519708"/>
            <a:ext cx="672346" cy="325398"/>
          </a:xfrm>
          <a:prstGeom prst="roundRect">
            <a:avLst>
              <a:gd name="adj" fmla="val 68968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766643" y="575786"/>
            <a:ext cx="448032" cy="213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TASK 3</a:t>
            </a:r>
            <a:endParaRPr lang="en-US" sz="1150" dirty="0"/>
          </a:p>
        </p:txBody>
      </p:sp>
      <p:sp>
        <p:nvSpPr>
          <p:cNvPr id="5" name="Text 2"/>
          <p:cNvSpPr/>
          <p:nvPr/>
        </p:nvSpPr>
        <p:spPr>
          <a:xfrm>
            <a:off x="654487" y="903446"/>
            <a:ext cx="6848594" cy="5576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50" dirty="0">
                <a:solidFill>
                  <a:srgbClr val="000000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💥</a:t>
            </a:r>
            <a:r>
              <a:rPr lang="en-US" sz="34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 Exploitation</a:t>
            </a:r>
            <a:endParaRPr lang="en-US" sz="3450" dirty="0"/>
          </a:p>
        </p:txBody>
      </p:sp>
      <p:sp>
        <p:nvSpPr>
          <p:cNvPr id="6" name="Shape 3"/>
          <p:cNvSpPr/>
          <p:nvPr/>
        </p:nvSpPr>
        <p:spPr>
          <a:xfrm>
            <a:off x="654488" y="1680210"/>
            <a:ext cx="3504917" cy="1048703"/>
          </a:xfrm>
          <a:prstGeom prst="roundRect">
            <a:avLst>
              <a:gd name="adj" fmla="val 10463"/>
            </a:avLst>
          </a:prstGeom>
          <a:solidFill>
            <a:srgbClr val="F3F3FF">
              <a:alpha val="75000"/>
            </a:srgbClr>
          </a:solidFill>
          <a:ln w="22860">
            <a:solidFill>
              <a:srgbClr val="2D4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631627" y="1680210"/>
            <a:ext cx="91440" cy="1048703"/>
          </a:xfrm>
          <a:prstGeom prst="roundRect">
            <a:avLst>
              <a:gd name="adj" fmla="val 306785"/>
            </a:avLst>
          </a:prstGeom>
          <a:solidFill>
            <a:srgbClr val="2D4D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932856" y="1767890"/>
            <a:ext cx="2200156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Target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910758" y="2130554"/>
            <a:ext cx="5133408" cy="3406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ClientS1 (</a:t>
            </a:r>
            <a:r>
              <a:rPr lang="en-US" sz="1450" dirty="0">
                <a:solidFill>
                  <a:srgbClr val="00002E"/>
                </a:solidFill>
                <a:highlight>
                  <a:srgbClr val="E6E6F2"/>
                </a:highlight>
                <a:latin typeface="Consolas" pitchFamily="34" charset="0"/>
                <a:ea typeface="Consolas" pitchFamily="34" charset="-122"/>
                <a:cs typeface="Consolas" pitchFamily="34" charset="-120"/>
              </a:rPr>
              <a:t>192.168.1.10</a:t>
            </a: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) </a:t>
            </a:r>
          </a:p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—Vulnerability MS17-010 (EternalBlue)</a:t>
            </a:r>
            <a:endParaRPr lang="en-US" sz="1450" dirty="0"/>
          </a:p>
        </p:txBody>
      </p:sp>
      <p:sp>
        <p:nvSpPr>
          <p:cNvPr id="10" name="Shape 7"/>
          <p:cNvSpPr/>
          <p:nvPr/>
        </p:nvSpPr>
        <p:spPr>
          <a:xfrm>
            <a:off x="924142" y="2879297"/>
            <a:ext cx="4606659" cy="1048703"/>
          </a:xfrm>
          <a:prstGeom prst="roundRect">
            <a:avLst>
              <a:gd name="adj" fmla="val 10463"/>
            </a:avLst>
          </a:prstGeom>
          <a:solidFill>
            <a:srgbClr val="F3F3FF">
              <a:alpha val="75000"/>
            </a:srgbClr>
          </a:solidFill>
          <a:ln w="22860">
            <a:solidFill>
              <a:srgbClr val="018C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631627" y="2875002"/>
            <a:ext cx="91440" cy="1048703"/>
          </a:xfrm>
          <a:prstGeom prst="roundRect">
            <a:avLst>
              <a:gd name="adj" fmla="val 306785"/>
            </a:avLst>
          </a:prstGeom>
          <a:solidFill>
            <a:srgbClr val="018CE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100398" y="2999491"/>
            <a:ext cx="2200156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Tool</a:t>
            </a:r>
            <a:endParaRPr lang="en-US" sz="1700" dirty="0"/>
          </a:p>
        </p:txBody>
      </p:sp>
      <p:sp>
        <p:nvSpPr>
          <p:cNvPr id="13" name="Text 10"/>
          <p:cNvSpPr/>
          <p:nvPr/>
        </p:nvSpPr>
        <p:spPr>
          <a:xfrm>
            <a:off x="1069313" y="3308583"/>
            <a:ext cx="5925145" cy="2080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Metasploit Framework </a:t>
            </a:r>
          </a:p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— </a:t>
            </a:r>
            <a:r>
              <a:rPr lang="en-US" sz="1450" dirty="0">
                <a:solidFill>
                  <a:srgbClr val="00002E"/>
                </a:solidFill>
                <a:highlight>
                  <a:srgbClr val="E6E6F2"/>
                </a:highlight>
                <a:latin typeface="Consolas" pitchFamily="34" charset="0"/>
                <a:ea typeface="Consolas" pitchFamily="34" charset="-122"/>
                <a:cs typeface="Consolas" pitchFamily="34" charset="-120"/>
              </a:rPr>
              <a:t>exploit/windows/smb/ms17_010_eternalblue</a:t>
            </a:r>
            <a:endParaRPr lang="en-US" sz="1450" dirty="0"/>
          </a:p>
        </p:txBody>
      </p:sp>
      <p:sp>
        <p:nvSpPr>
          <p:cNvPr id="14" name="Shape 11"/>
          <p:cNvSpPr/>
          <p:nvPr/>
        </p:nvSpPr>
        <p:spPr>
          <a:xfrm>
            <a:off x="910758" y="4069794"/>
            <a:ext cx="2389796" cy="1056323"/>
          </a:xfrm>
          <a:prstGeom prst="roundRect">
            <a:avLst>
              <a:gd name="adj" fmla="val 10388"/>
            </a:avLst>
          </a:prstGeom>
          <a:solidFill>
            <a:srgbClr val="F3F3FF">
              <a:alpha val="75000"/>
            </a:srgbClr>
          </a:solidFill>
          <a:ln w="22860">
            <a:solidFill>
              <a:srgbClr val="DA33B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631627" y="4069794"/>
            <a:ext cx="91440" cy="1056323"/>
          </a:xfrm>
          <a:prstGeom prst="roundRect">
            <a:avLst>
              <a:gd name="adj" fmla="val 306785"/>
            </a:avLst>
          </a:prstGeom>
          <a:solidFill>
            <a:srgbClr val="DA33B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05578" y="4237874"/>
            <a:ext cx="2200156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Result</a:t>
            </a:r>
            <a:endParaRPr lang="en-US" sz="1700" dirty="0"/>
          </a:p>
        </p:txBody>
      </p:sp>
      <p:sp>
        <p:nvSpPr>
          <p:cNvPr id="17" name="Text 14"/>
          <p:cNvSpPr/>
          <p:nvPr/>
        </p:nvSpPr>
        <p:spPr>
          <a:xfrm>
            <a:off x="932855" y="4642247"/>
            <a:ext cx="7346871" cy="274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❌</a:t>
            </a: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Exploitation </a:t>
            </a:r>
            <a:r>
              <a:rPr lang="en-US" sz="14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failed</a:t>
            </a:r>
            <a:endParaRPr lang="en-US" sz="1450" dirty="0"/>
          </a:p>
        </p:txBody>
      </p:sp>
      <p:sp>
        <p:nvSpPr>
          <p:cNvPr id="18" name="Shape 15"/>
          <p:cNvSpPr/>
          <p:nvPr/>
        </p:nvSpPr>
        <p:spPr>
          <a:xfrm>
            <a:off x="654488" y="5272207"/>
            <a:ext cx="5244507" cy="1315164"/>
          </a:xfrm>
          <a:prstGeom prst="roundRect">
            <a:avLst>
              <a:gd name="adj" fmla="val 8343"/>
            </a:avLst>
          </a:prstGeom>
          <a:solidFill>
            <a:srgbClr val="F3F3FF">
              <a:alpha val="75000"/>
            </a:srgbClr>
          </a:solidFill>
          <a:ln w="22860">
            <a:solidFill>
              <a:srgbClr val="2D4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631627" y="5272207"/>
            <a:ext cx="91440" cy="1315164"/>
          </a:xfrm>
          <a:prstGeom prst="roundRect">
            <a:avLst>
              <a:gd name="adj" fmla="val 306785"/>
            </a:avLst>
          </a:prstGeom>
          <a:solidFill>
            <a:srgbClr val="2D4D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932855" y="5481995"/>
            <a:ext cx="2200156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Reason</a:t>
            </a:r>
            <a:endParaRPr lang="en-US" sz="1700" dirty="0"/>
          </a:p>
        </p:txBody>
      </p:sp>
      <p:sp>
        <p:nvSpPr>
          <p:cNvPr id="21" name="Text 18"/>
          <p:cNvSpPr/>
          <p:nvPr/>
        </p:nvSpPr>
        <p:spPr>
          <a:xfrm>
            <a:off x="932856" y="5844659"/>
            <a:ext cx="4966139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Error "Could not make SMBv1 connection" — the SMBv1 protocol has been completely removed from the target system.</a:t>
            </a:r>
            <a:endParaRPr lang="en-US" sz="1450" dirty="0"/>
          </a:p>
        </p:txBody>
      </p:sp>
      <p:sp>
        <p:nvSpPr>
          <p:cNvPr id="24" name="Text 20"/>
          <p:cNvSpPr/>
          <p:nvPr/>
        </p:nvSpPr>
        <p:spPr>
          <a:xfrm>
            <a:off x="990659" y="6834545"/>
            <a:ext cx="5061236" cy="540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✅ This demonstrates effective </a:t>
            </a:r>
            <a:r>
              <a:rPr lang="en-US" sz="1450" b="1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system hardening</a:t>
            </a:r>
            <a:r>
              <a:rPr lang="en-US" sz="14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— removing protocols protects against critical vulnerabilities.</a:t>
            </a:r>
            <a:endParaRPr lang="en-US" sz="14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1212" y="540187"/>
            <a:ext cx="685800" cy="333613"/>
          </a:xfrm>
          <a:prstGeom prst="roundRect">
            <a:avLst>
              <a:gd name="adj" fmla="val 68615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235631" y="597337"/>
            <a:ext cx="456962" cy="2193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TASK 3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1121212" y="934522"/>
            <a:ext cx="7300793" cy="5686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 Post-Exploitation (Hypothetical)</a:t>
            </a:r>
            <a:endParaRPr lang="en-US" sz="3500" dirty="0"/>
          </a:p>
        </p:txBody>
      </p:sp>
      <p:sp>
        <p:nvSpPr>
          <p:cNvPr id="5" name="Text 3"/>
          <p:cNvSpPr/>
          <p:nvPr/>
        </p:nvSpPr>
        <p:spPr>
          <a:xfrm>
            <a:off x="1121212" y="1731169"/>
            <a:ext cx="12387858" cy="274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5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As the exploit failed, there was no real post-exploitation phase. However, </a:t>
            </a:r>
            <a:r>
              <a:rPr lang="en-US" sz="150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if the exploit had succeeded</a:t>
            </a:r>
            <a:r>
              <a:rPr lang="en-US" sz="15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, the following actions would have been possible:</a:t>
            </a:r>
            <a:endParaRPr lang="en-US" sz="1500" dirty="0"/>
          </a:p>
        </p:txBody>
      </p:sp>
      <p:pic>
        <p:nvPicPr>
          <p:cNvPr id="6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235631" y="2561748"/>
            <a:ext cx="7889200" cy="44340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7" name="Shape 4"/>
          <p:cNvSpPr/>
          <p:nvPr/>
        </p:nvSpPr>
        <p:spPr>
          <a:xfrm>
            <a:off x="9483328" y="2347198"/>
            <a:ext cx="429101" cy="429101"/>
          </a:xfrm>
          <a:prstGeom prst="roundRect">
            <a:avLst>
              <a:gd name="adj" fmla="val 66682"/>
            </a:avLst>
          </a:prstGeom>
          <a:solidFill>
            <a:srgbClr val="F3F3FF"/>
          </a:solidFill>
          <a:ln w="22860">
            <a:solidFill>
              <a:srgbClr val="2D4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9563279" y="2393454"/>
            <a:ext cx="269200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1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10064353" y="2412683"/>
            <a:ext cx="2244090" cy="28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Privilege Escalation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10064353" y="2845118"/>
            <a:ext cx="3452217" cy="5481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5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Obtain SYSTEM-level privileges on the compromised host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9483328" y="3697248"/>
            <a:ext cx="429101" cy="429101"/>
          </a:xfrm>
          <a:prstGeom prst="roundRect">
            <a:avLst>
              <a:gd name="adj" fmla="val 66682"/>
            </a:avLst>
          </a:prstGeom>
          <a:solidFill>
            <a:srgbClr val="F3F3FF"/>
          </a:solidFill>
          <a:ln w="22860">
            <a:solidFill>
              <a:srgbClr val="018C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9563279" y="3743504"/>
            <a:ext cx="269200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2</a:t>
            </a:r>
            <a:endParaRPr lang="en-US" sz="2100" dirty="0"/>
          </a:p>
        </p:txBody>
      </p:sp>
      <p:sp>
        <p:nvSpPr>
          <p:cNvPr id="13" name="Text 10"/>
          <p:cNvSpPr/>
          <p:nvPr/>
        </p:nvSpPr>
        <p:spPr>
          <a:xfrm>
            <a:off x="10064353" y="3762732"/>
            <a:ext cx="2244090" cy="28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Credential Theft</a:t>
            </a:r>
            <a:endParaRPr lang="en-US" sz="1750" dirty="0"/>
          </a:p>
        </p:txBody>
      </p:sp>
      <p:sp>
        <p:nvSpPr>
          <p:cNvPr id="14" name="Text 11"/>
          <p:cNvSpPr/>
          <p:nvPr/>
        </p:nvSpPr>
        <p:spPr>
          <a:xfrm>
            <a:off x="10064353" y="4195167"/>
            <a:ext cx="3452217" cy="5481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5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Steal credentials via NTLM hash dump (e.g., using Mimikatz)</a:t>
            </a:r>
            <a:endParaRPr lang="en-US" sz="1500" dirty="0"/>
          </a:p>
        </p:txBody>
      </p:sp>
      <p:sp>
        <p:nvSpPr>
          <p:cNvPr id="15" name="Shape 12"/>
          <p:cNvSpPr/>
          <p:nvPr/>
        </p:nvSpPr>
        <p:spPr>
          <a:xfrm>
            <a:off x="9483328" y="5047298"/>
            <a:ext cx="429101" cy="429101"/>
          </a:xfrm>
          <a:prstGeom prst="roundRect">
            <a:avLst>
              <a:gd name="adj" fmla="val 66682"/>
            </a:avLst>
          </a:prstGeom>
          <a:solidFill>
            <a:srgbClr val="F3F3FF"/>
          </a:solidFill>
          <a:ln w="22860">
            <a:solidFill>
              <a:srgbClr val="DA33B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9563279" y="5093553"/>
            <a:ext cx="269200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1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3</a:t>
            </a:r>
            <a:endParaRPr lang="en-US" sz="2100" dirty="0"/>
          </a:p>
        </p:txBody>
      </p:sp>
      <p:sp>
        <p:nvSpPr>
          <p:cNvPr id="17" name="Text 14"/>
          <p:cNvSpPr/>
          <p:nvPr/>
        </p:nvSpPr>
        <p:spPr>
          <a:xfrm>
            <a:off x="10064353" y="5112782"/>
            <a:ext cx="2244090" cy="28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Lateral Movement</a:t>
            </a:r>
            <a:endParaRPr lang="en-US" sz="1750" dirty="0"/>
          </a:p>
        </p:txBody>
      </p:sp>
      <p:sp>
        <p:nvSpPr>
          <p:cNvPr id="18" name="Text 15"/>
          <p:cNvSpPr/>
          <p:nvPr/>
        </p:nvSpPr>
        <p:spPr>
          <a:xfrm>
            <a:off x="10064353" y="5545217"/>
            <a:ext cx="3452217" cy="5481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5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Move laterally across the SWANSEA.ACCA domain to compromise additional hosts</a:t>
            </a:r>
            <a:endParaRPr lang="en-US" sz="1500" dirty="0"/>
          </a:p>
        </p:txBody>
      </p:sp>
      <p:sp>
        <p:nvSpPr>
          <p:cNvPr id="21" name="Text 17"/>
          <p:cNvSpPr/>
          <p:nvPr/>
        </p:nvSpPr>
        <p:spPr>
          <a:xfrm>
            <a:off x="9912430" y="6397348"/>
            <a:ext cx="3413404" cy="888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The result reinforces that </a:t>
            </a:r>
            <a:r>
              <a:rPr lang="en-US" sz="1500" b="1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proactive hardening</a:t>
            </a:r>
            <a:r>
              <a:rPr lang="en-US" sz="150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is a critical defence against serious vulnerabilities.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6165" y="766524"/>
            <a:ext cx="766643" cy="385882"/>
          </a:xfrm>
          <a:prstGeom prst="roundRect">
            <a:avLst>
              <a:gd name="adj" fmla="val 66300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74038" y="830461"/>
            <a:ext cx="510897" cy="2580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TASK 4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746165" y="1228249"/>
            <a:ext cx="8657392" cy="6269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Preventive Measures Implemented</a:t>
            </a:r>
            <a:endParaRPr lang="en-US" sz="3900" dirty="0"/>
          </a:p>
        </p:txBody>
      </p:sp>
      <p:sp>
        <p:nvSpPr>
          <p:cNvPr id="5" name="Shape 3"/>
          <p:cNvSpPr/>
          <p:nvPr/>
        </p:nvSpPr>
        <p:spPr>
          <a:xfrm>
            <a:off x="746165" y="2140029"/>
            <a:ext cx="13138071" cy="5323046"/>
          </a:xfrm>
          <a:prstGeom prst="roundRect">
            <a:avLst>
              <a:gd name="adj" fmla="val 6008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68454" y="2269093"/>
            <a:ext cx="394323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Priority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5345549" y="2269093"/>
            <a:ext cx="393942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Measure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9718834" y="2269093"/>
            <a:ext cx="394323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Action Taken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968454" y="2842022"/>
            <a:ext cx="394323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🔴</a:t>
            </a:r>
            <a:r>
              <a:rPr lang="en-US" sz="1650" dirty="0">
                <a:solidFill>
                  <a:srgbClr val="DA33B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High</a:t>
            </a:r>
            <a:endParaRPr lang="en-US" sz="1650" dirty="0"/>
          </a:p>
        </p:txBody>
      </p:sp>
      <p:sp>
        <p:nvSpPr>
          <p:cNvPr id="10" name="Text 8"/>
          <p:cNvSpPr/>
          <p:nvPr/>
        </p:nvSpPr>
        <p:spPr>
          <a:xfrm>
            <a:off x="5345549" y="2842022"/>
            <a:ext cx="393942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SMB Signing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9718834" y="2842022"/>
            <a:ext cx="394323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Group Policy to require SMB packet signing</a:t>
            </a:r>
            <a:endParaRPr lang="en-US" sz="1650" dirty="0"/>
          </a:p>
        </p:txBody>
      </p:sp>
      <p:sp>
        <p:nvSpPr>
          <p:cNvPr id="12" name="Text 10"/>
          <p:cNvSpPr/>
          <p:nvPr/>
        </p:nvSpPr>
        <p:spPr>
          <a:xfrm>
            <a:off x="968454" y="3422571"/>
            <a:ext cx="394323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🔴</a:t>
            </a:r>
            <a:r>
              <a:rPr lang="en-US" sz="1650" dirty="0">
                <a:solidFill>
                  <a:srgbClr val="DA33B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High</a:t>
            </a:r>
            <a:endParaRPr lang="en-US" sz="1650" dirty="0"/>
          </a:p>
        </p:txBody>
      </p:sp>
      <p:sp>
        <p:nvSpPr>
          <p:cNvPr id="13" name="Text 11"/>
          <p:cNvSpPr/>
          <p:nvPr/>
        </p:nvSpPr>
        <p:spPr>
          <a:xfrm>
            <a:off x="5345549" y="3422571"/>
            <a:ext cx="393942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SSL Certificate</a:t>
            </a: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9718834" y="3422571"/>
            <a:ext cx="3943231" cy="6448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Replaced with trusted internal CA certificate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968454" y="4317921"/>
            <a:ext cx="394323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🟡</a:t>
            </a:r>
            <a:r>
              <a:rPr lang="en-US" sz="1650" dirty="0">
                <a:solidFill>
                  <a:srgbClr val="018CE1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Medium</a:t>
            </a:r>
            <a:endParaRPr lang="en-US" sz="1650" dirty="0"/>
          </a:p>
        </p:txBody>
      </p:sp>
      <p:sp>
        <p:nvSpPr>
          <p:cNvPr id="16" name="Text 14"/>
          <p:cNvSpPr/>
          <p:nvPr/>
        </p:nvSpPr>
        <p:spPr>
          <a:xfrm>
            <a:off x="5345549" y="4317921"/>
            <a:ext cx="393942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SSH Authentication</a:t>
            </a:r>
            <a:endParaRPr lang="en-US" sz="1650" dirty="0"/>
          </a:p>
        </p:txBody>
      </p:sp>
      <p:sp>
        <p:nvSpPr>
          <p:cNvPr id="17" name="Text 15"/>
          <p:cNvSpPr/>
          <p:nvPr/>
        </p:nvSpPr>
        <p:spPr>
          <a:xfrm>
            <a:off x="9718834" y="4317921"/>
            <a:ext cx="3943231" cy="6448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Disabled password auth; switched to SSH public keys</a:t>
            </a:r>
            <a:endParaRPr lang="en-US" sz="1650" dirty="0"/>
          </a:p>
        </p:txBody>
      </p:sp>
      <p:sp>
        <p:nvSpPr>
          <p:cNvPr id="18" name="Text 16"/>
          <p:cNvSpPr/>
          <p:nvPr/>
        </p:nvSpPr>
        <p:spPr>
          <a:xfrm>
            <a:off x="968454" y="5213271"/>
            <a:ext cx="394323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🟡</a:t>
            </a:r>
            <a:r>
              <a:rPr lang="en-US" sz="1650" dirty="0">
                <a:solidFill>
                  <a:srgbClr val="018CE1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Medium</a:t>
            </a:r>
            <a:endParaRPr lang="en-US" sz="1650" dirty="0"/>
          </a:p>
        </p:txBody>
      </p:sp>
      <p:sp>
        <p:nvSpPr>
          <p:cNvPr id="19" name="Text 17"/>
          <p:cNvSpPr/>
          <p:nvPr/>
        </p:nvSpPr>
        <p:spPr>
          <a:xfrm>
            <a:off x="5345549" y="5213271"/>
            <a:ext cx="393942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SMB RCE (EternalBlue)</a:t>
            </a:r>
            <a:endParaRPr lang="en-US" sz="1650" dirty="0"/>
          </a:p>
        </p:txBody>
      </p:sp>
      <p:sp>
        <p:nvSpPr>
          <p:cNvPr id="20" name="Text 18"/>
          <p:cNvSpPr/>
          <p:nvPr/>
        </p:nvSpPr>
        <p:spPr>
          <a:xfrm>
            <a:off x="9718834" y="5213271"/>
            <a:ext cx="394323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Complete removal of SMBv1 protocol</a:t>
            </a:r>
            <a:endParaRPr lang="en-US" sz="1650" dirty="0"/>
          </a:p>
        </p:txBody>
      </p:sp>
      <p:sp>
        <p:nvSpPr>
          <p:cNvPr id="21" name="Text 19"/>
          <p:cNvSpPr/>
          <p:nvPr/>
        </p:nvSpPr>
        <p:spPr>
          <a:xfrm>
            <a:off x="968454" y="5793819"/>
            <a:ext cx="394323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🟢</a:t>
            </a:r>
            <a:r>
              <a:rPr lang="en-US" sz="1650" dirty="0">
                <a:solidFill>
                  <a:srgbClr val="2D4DF2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Low</a:t>
            </a:r>
            <a:endParaRPr lang="en-US" sz="1650" dirty="0"/>
          </a:p>
        </p:txBody>
      </p:sp>
      <p:sp>
        <p:nvSpPr>
          <p:cNvPr id="22" name="Text 20"/>
          <p:cNvSpPr/>
          <p:nvPr/>
        </p:nvSpPr>
        <p:spPr>
          <a:xfrm>
            <a:off x="5345549" y="5793819"/>
            <a:ext cx="393942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ICMP Hardening</a:t>
            </a:r>
            <a:endParaRPr lang="en-US" sz="1650" dirty="0"/>
          </a:p>
        </p:txBody>
      </p:sp>
      <p:sp>
        <p:nvSpPr>
          <p:cNvPr id="23" name="Text 21"/>
          <p:cNvSpPr/>
          <p:nvPr/>
        </p:nvSpPr>
        <p:spPr>
          <a:xfrm>
            <a:off x="9718834" y="5793819"/>
            <a:ext cx="3943231" cy="6448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Firewall blocking ICMP Type 13 (Timestamp)</a:t>
            </a:r>
            <a:endParaRPr lang="en-US" sz="1650" dirty="0"/>
          </a:p>
        </p:txBody>
      </p:sp>
      <p:sp>
        <p:nvSpPr>
          <p:cNvPr id="24" name="Text 22"/>
          <p:cNvSpPr/>
          <p:nvPr/>
        </p:nvSpPr>
        <p:spPr>
          <a:xfrm>
            <a:off x="968454" y="6689169"/>
            <a:ext cx="394323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🟢</a:t>
            </a:r>
            <a:r>
              <a:rPr lang="en-US" sz="1650" dirty="0">
                <a:solidFill>
                  <a:srgbClr val="2D4DF2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Low</a:t>
            </a:r>
            <a:endParaRPr lang="en-US" sz="1650" dirty="0"/>
          </a:p>
        </p:txBody>
      </p:sp>
      <p:sp>
        <p:nvSpPr>
          <p:cNvPr id="25" name="Text 23"/>
          <p:cNvSpPr/>
          <p:nvPr/>
        </p:nvSpPr>
        <p:spPr>
          <a:xfrm>
            <a:off x="5345549" y="6689169"/>
            <a:ext cx="3939421" cy="322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DNS Recursion</a:t>
            </a:r>
            <a:endParaRPr lang="en-US" sz="1650" dirty="0"/>
          </a:p>
        </p:txBody>
      </p:sp>
      <p:sp>
        <p:nvSpPr>
          <p:cNvPr id="26" name="Text 24"/>
          <p:cNvSpPr/>
          <p:nvPr/>
        </p:nvSpPr>
        <p:spPr>
          <a:xfrm>
            <a:off x="9718834" y="6689169"/>
            <a:ext cx="3943231" cy="6448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DNS configured for authoritative zones only</a:t>
            </a:r>
            <a:endParaRPr lang="en-US" sz="1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654487" y="568047"/>
            <a:ext cx="1094899" cy="325398"/>
          </a:xfrm>
          <a:prstGeom prst="roundRect">
            <a:avLst>
              <a:gd name="adj" fmla="val 68968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766643" y="624126"/>
            <a:ext cx="870585" cy="213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CONCLUSION</a:t>
            </a:r>
            <a:endParaRPr lang="en-US" sz="1150" dirty="0"/>
          </a:p>
        </p:txBody>
      </p:sp>
      <p:sp>
        <p:nvSpPr>
          <p:cNvPr id="5" name="Text 2"/>
          <p:cNvSpPr/>
          <p:nvPr/>
        </p:nvSpPr>
        <p:spPr>
          <a:xfrm>
            <a:off x="3015244" y="893445"/>
            <a:ext cx="4400312" cy="5576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Conclusion</a:t>
            </a:r>
            <a:endParaRPr lang="en-US" sz="3450" dirty="0"/>
          </a:p>
        </p:txBody>
      </p:sp>
      <p:sp>
        <p:nvSpPr>
          <p:cNvPr id="6" name="Shape 3"/>
          <p:cNvSpPr/>
          <p:nvPr/>
        </p:nvSpPr>
        <p:spPr>
          <a:xfrm>
            <a:off x="654487" y="1728549"/>
            <a:ext cx="7835027" cy="1048703"/>
          </a:xfrm>
          <a:prstGeom prst="roundRect">
            <a:avLst>
              <a:gd name="adj" fmla="val 26750"/>
            </a:avLst>
          </a:prstGeom>
          <a:solidFill>
            <a:srgbClr val="F3F3FF"/>
          </a:solidFill>
          <a:ln w="22860">
            <a:solidFill>
              <a:srgbClr val="2D4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4275" y="1938338"/>
            <a:ext cx="2643188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Vulnerability Identification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864275" y="2301002"/>
            <a:ext cx="7415451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Nessus scan correctly identified critical vulnerabilities, including MS17-010</a:t>
            </a:r>
            <a:endParaRPr lang="en-US" sz="1450" dirty="0"/>
          </a:p>
        </p:txBody>
      </p:sp>
      <p:sp>
        <p:nvSpPr>
          <p:cNvPr id="9" name="Shape 6"/>
          <p:cNvSpPr/>
          <p:nvPr/>
        </p:nvSpPr>
        <p:spPr>
          <a:xfrm>
            <a:off x="654487" y="2923342"/>
            <a:ext cx="7835027" cy="1315164"/>
          </a:xfrm>
          <a:prstGeom prst="roundRect">
            <a:avLst>
              <a:gd name="adj" fmla="val 21330"/>
            </a:avLst>
          </a:prstGeom>
          <a:solidFill>
            <a:srgbClr val="F3F3FF"/>
          </a:solidFill>
          <a:ln w="22860">
            <a:solidFill>
              <a:srgbClr val="018C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64275" y="3133130"/>
            <a:ext cx="2200156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Hardening Validated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864275" y="3495794"/>
            <a:ext cx="7415451" cy="532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exploitation phase demonstrated that </a:t>
            </a:r>
            <a:r>
              <a:rPr lang="en-US" sz="14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proactive hardening</a:t>
            </a: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can neutralise attacks even when vulnerabilities exist</a:t>
            </a:r>
            <a:endParaRPr lang="en-US" sz="1450" dirty="0"/>
          </a:p>
        </p:txBody>
      </p:sp>
      <p:sp>
        <p:nvSpPr>
          <p:cNvPr id="12" name="Shape 9"/>
          <p:cNvSpPr/>
          <p:nvPr/>
        </p:nvSpPr>
        <p:spPr>
          <a:xfrm>
            <a:off x="654487" y="4384596"/>
            <a:ext cx="7835027" cy="1048703"/>
          </a:xfrm>
          <a:prstGeom prst="roundRect">
            <a:avLst>
              <a:gd name="adj" fmla="val 26750"/>
            </a:avLst>
          </a:prstGeom>
          <a:solidFill>
            <a:srgbClr val="F3F3FF"/>
          </a:solidFill>
          <a:ln w="22860">
            <a:solidFill>
              <a:srgbClr val="DA33B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64275" y="4594384"/>
            <a:ext cx="2395061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Attack Surface Reduced</a:t>
            </a:r>
            <a:endParaRPr lang="en-US" sz="1700" dirty="0"/>
          </a:p>
        </p:txBody>
      </p:sp>
      <p:sp>
        <p:nvSpPr>
          <p:cNvPr id="14" name="Text 11"/>
          <p:cNvSpPr/>
          <p:nvPr/>
        </p:nvSpPr>
        <p:spPr>
          <a:xfrm>
            <a:off x="864275" y="4957048"/>
            <a:ext cx="7415451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6 implemented measures significantly reduced the attack surface</a:t>
            </a:r>
            <a:endParaRPr lang="en-US" sz="1450" dirty="0"/>
          </a:p>
        </p:txBody>
      </p:sp>
      <p:sp>
        <p:nvSpPr>
          <p:cNvPr id="15" name="Shape 12"/>
          <p:cNvSpPr/>
          <p:nvPr/>
        </p:nvSpPr>
        <p:spPr>
          <a:xfrm>
            <a:off x="654487" y="5579388"/>
            <a:ext cx="7835027" cy="1048703"/>
          </a:xfrm>
          <a:prstGeom prst="roundRect">
            <a:avLst>
              <a:gd name="adj" fmla="val 26750"/>
            </a:avLst>
          </a:prstGeom>
          <a:solidFill>
            <a:srgbClr val="F3F3FF"/>
          </a:solidFill>
          <a:ln w="22860">
            <a:solidFill>
              <a:srgbClr val="2D4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64275" y="5789176"/>
            <a:ext cx="2200156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Zero Trust Direction</a:t>
            </a:r>
            <a:endParaRPr lang="en-US" sz="1700" dirty="0"/>
          </a:p>
        </p:txBody>
      </p:sp>
      <p:sp>
        <p:nvSpPr>
          <p:cNvPr id="17" name="Text 14"/>
          <p:cNvSpPr/>
          <p:nvPr/>
        </p:nvSpPr>
        <p:spPr>
          <a:xfrm>
            <a:off x="864275" y="6151840"/>
            <a:ext cx="7415451" cy="266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The infrastructure is advancing towards a </a:t>
            </a:r>
            <a:r>
              <a:rPr lang="en-US" sz="14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Zero Trust</a:t>
            </a: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security posture</a:t>
            </a:r>
            <a:endParaRPr lang="en-US" sz="1450" dirty="0"/>
          </a:p>
        </p:txBody>
      </p:sp>
      <p:sp>
        <p:nvSpPr>
          <p:cNvPr id="18" name="Text 15"/>
          <p:cNvSpPr/>
          <p:nvPr/>
        </p:nvSpPr>
        <p:spPr>
          <a:xfrm>
            <a:off x="934998" y="6956703"/>
            <a:ext cx="7554516" cy="540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50" b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Key lesson:</a:t>
            </a:r>
            <a:r>
              <a:rPr lang="en-US" sz="14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Cybersecurity is a continuous process of identification, verification, and remediation.</a:t>
            </a:r>
            <a:endParaRPr lang="en-US" sz="1450" dirty="0"/>
          </a:p>
        </p:txBody>
      </p:sp>
      <p:sp>
        <p:nvSpPr>
          <p:cNvPr id="19" name="Shape 16"/>
          <p:cNvSpPr/>
          <p:nvPr/>
        </p:nvSpPr>
        <p:spPr>
          <a:xfrm>
            <a:off x="654487" y="6792397"/>
            <a:ext cx="22860" cy="869156"/>
          </a:xfrm>
          <a:prstGeom prst="rect">
            <a:avLst/>
          </a:prstGeom>
          <a:solidFill>
            <a:srgbClr val="2D4DF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Picture 19" descr="A blue background with a black and yellow shield with yellow leaves and flowers&#10;&#10;Description automatically generated">
            <a:extLst>
              <a:ext uri="{FF2B5EF4-FFF2-40B4-BE49-F238E27FC236}">
                <a16:creationId xmlns:a16="http://schemas.microsoft.com/office/drawing/2014/main" id="{A5DB0E80-37EE-9880-5487-D27E6ED78A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1414" y="1115122"/>
            <a:ext cx="5013988" cy="584158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85455" y="660559"/>
            <a:ext cx="1278612" cy="412790"/>
          </a:xfrm>
          <a:prstGeom prst="roundRect">
            <a:avLst>
              <a:gd name="adj" fmla="val 65240"/>
            </a:avLst>
          </a:prstGeom>
          <a:solidFill>
            <a:srgbClr val="CFD6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19996" y="727829"/>
            <a:ext cx="1009531" cy="2782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0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REFERENCES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85455" y="1157407"/>
            <a:ext cx="5280422" cy="659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 References</a:t>
            </a:r>
            <a:endParaRPr lang="en-US" sz="4150" dirty="0"/>
          </a:p>
        </p:txBody>
      </p:sp>
      <p:sp>
        <p:nvSpPr>
          <p:cNvPr id="5" name="Text 3"/>
          <p:cNvSpPr/>
          <p:nvPr/>
        </p:nvSpPr>
        <p:spPr>
          <a:xfrm>
            <a:off x="785455" y="2132886"/>
            <a:ext cx="13059489" cy="3477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Key references used on this project:</a:t>
            </a:r>
            <a:endParaRPr lang="en-US" sz="1750" dirty="0"/>
          </a:p>
        </p:txBody>
      </p:sp>
      <p:sp>
        <p:nvSpPr>
          <p:cNvPr id="6" name="Shape 4"/>
          <p:cNvSpPr/>
          <p:nvPr/>
        </p:nvSpPr>
        <p:spPr>
          <a:xfrm>
            <a:off x="785455" y="2717244"/>
            <a:ext cx="6424493" cy="2320647"/>
          </a:xfrm>
          <a:prstGeom prst="roundRect">
            <a:avLst>
              <a:gd name="adj" fmla="val 14506"/>
            </a:avLst>
          </a:prstGeom>
          <a:solidFill>
            <a:srgbClr val="F3F3FF">
              <a:alpha val="75000"/>
            </a:srgbClr>
          </a:solidFill>
          <a:ln w="30480">
            <a:solidFill>
              <a:srgbClr val="2D4D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29407" y="2904530"/>
            <a:ext cx="336590" cy="33659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040249" y="3631287"/>
            <a:ext cx="264021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NIST SP 800-115</a:t>
            </a:r>
            <a:endParaRPr lang="en-US" sz="2050" dirty="0"/>
          </a:p>
        </p:txBody>
      </p:sp>
      <p:sp>
        <p:nvSpPr>
          <p:cNvPr id="10" name="Text 7"/>
          <p:cNvSpPr/>
          <p:nvPr/>
        </p:nvSpPr>
        <p:spPr>
          <a:xfrm>
            <a:off x="1040249" y="4087535"/>
            <a:ext cx="5914906" cy="69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Technical Guide to Information Security Testing and Assessment</a:t>
            </a:r>
            <a:endParaRPr lang="en-US" sz="1750" dirty="0"/>
          </a:p>
        </p:txBody>
      </p:sp>
      <p:sp>
        <p:nvSpPr>
          <p:cNvPr id="11" name="Shape 8"/>
          <p:cNvSpPr/>
          <p:nvPr/>
        </p:nvSpPr>
        <p:spPr>
          <a:xfrm>
            <a:off x="7420332" y="2717244"/>
            <a:ext cx="6424612" cy="2320647"/>
          </a:xfrm>
          <a:prstGeom prst="roundRect">
            <a:avLst>
              <a:gd name="adj" fmla="val 14506"/>
            </a:avLst>
          </a:prstGeom>
          <a:solidFill>
            <a:srgbClr val="F3F3FF">
              <a:alpha val="75000"/>
            </a:srgbClr>
          </a:solidFill>
          <a:ln w="30480">
            <a:solidFill>
              <a:srgbClr val="018CE1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64284" y="2904530"/>
            <a:ext cx="336590" cy="33659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7675126" y="3631287"/>
            <a:ext cx="264021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Stallings</a:t>
            </a:r>
            <a:endParaRPr lang="en-US" sz="2050" dirty="0"/>
          </a:p>
        </p:txBody>
      </p:sp>
      <p:sp>
        <p:nvSpPr>
          <p:cNvPr id="15" name="Text 11"/>
          <p:cNvSpPr/>
          <p:nvPr/>
        </p:nvSpPr>
        <p:spPr>
          <a:xfrm>
            <a:off x="7675126" y="4087535"/>
            <a:ext cx="5915025" cy="69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i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Network Security Essentials</a:t>
            </a: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— Foundational concepts in network security architecture and protocols</a:t>
            </a:r>
            <a:endParaRPr lang="en-US" sz="1750" dirty="0"/>
          </a:p>
        </p:txBody>
      </p:sp>
      <p:sp>
        <p:nvSpPr>
          <p:cNvPr id="16" name="Shape 12"/>
          <p:cNvSpPr/>
          <p:nvPr/>
        </p:nvSpPr>
        <p:spPr>
          <a:xfrm>
            <a:off x="785455" y="5248275"/>
            <a:ext cx="6424493" cy="2320647"/>
          </a:xfrm>
          <a:prstGeom prst="roundRect">
            <a:avLst>
              <a:gd name="adj" fmla="val 14506"/>
            </a:avLst>
          </a:prstGeom>
          <a:solidFill>
            <a:srgbClr val="F3F3FF">
              <a:alpha val="75000"/>
            </a:srgbClr>
          </a:solidFill>
          <a:ln w="30480">
            <a:solidFill>
              <a:srgbClr val="DA33B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29407" y="5435560"/>
            <a:ext cx="336590" cy="336590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1040249" y="6162318"/>
            <a:ext cx="264021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Weidman</a:t>
            </a:r>
            <a:endParaRPr lang="en-US" sz="2050" dirty="0"/>
          </a:p>
        </p:txBody>
      </p:sp>
      <p:sp>
        <p:nvSpPr>
          <p:cNvPr id="20" name="Text 15"/>
          <p:cNvSpPr/>
          <p:nvPr/>
        </p:nvSpPr>
        <p:spPr>
          <a:xfrm>
            <a:off x="1040249" y="6618565"/>
            <a:ext cx="5914906" cy="69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i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Penetration Testing: A Hands-On Introduction to Hacking</a:t>
            </a: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— Practical methodology for ethical hacking</a:t>
            </a:r>
            <a:endParaRPr lang="en-US" sz="1750" dirty="0"/>
          </a:p>
        </p:txBody>
      </p:sp>
      <p:sp>
        <p:nvSpPr>
          <p:cNvPr id="21" name="Shape 16"/>
          <p:cNvSpPr/>
          <p:nvPr/>
        </p:nvSpPr>
        <p:spPr>
          <a:xfrm>
            <a:off x="7420332" y="5248275"/>
            <a:ext cx="6424612" cy="2320647"/>
          </a:xfrm>
          <a:prstGeom prst="roundRect">
            <a:avLst>
              <a:gd name="adj" fmla="val 14506"/>
            </a:avLst>
          </a:prstGeom>
          <a:solidFill>
            <a:srgbClr val="F3F3FF">
              <a:alpha val="75000"/>
            </a:srgbClr>
          </a:solidFill>
          <a:ln w="30480">
            <a:solidFill>
              <a:srgbClr val="2D4DF2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464284" y="5435560"/>
            <a:ext cx="336590" cy="336590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7675126" y="6162318"/>
            <a:ext cx="264021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00002E"/>
                </a:solidFill>
                <a:latin typeface="Nunito Semi Bold" pitchFamily="34" charset="0"/>
                <a:ea typeface="Nunito Semi Bold" pitchFamily="34" charset="-122"/>
                <a:cs typeface="Nunito Semi Bold" pitchFamily="34" charset="-120"/>
              </a:rPr>
              <a:t>Scarfone et al.</a:t>
            </a:r>
            <a:endParaRPr lang="en-US" sz="2050" dirty="0"/>
          </a:p>
        </p:txBody>
      </p:sp>
      <p:sp>
        <p:nvSpPr>
          <p:cNvPr id="25" name="Text 19"/>
          <p:cNvSpPr/>
          <p:nvPr/>
        </p:nvSpPr>
        <p:spPr>
          <a:xfrm>
            <a:off x="7675126" y="6618565"/>
            <a:ext cx="5915025" cy="69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50" i="1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Technical Guide to Information Security Testing</a:t>
            </a:r>
            <a:r>
              <a:rPr lang="en-US" sz="1750" dirty="0">
                <a:solidFill>
                  <a:srgbClr val="00002E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 — Comprehensive framework for security assessment</a:t>
            </a:r>
            <a:endParaRPr lang="en-US" sz="175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TM02900743[[fn=Organic]]</Template>
  <TotalTime>173</TotalTime>
  <Words>966</Words>
  <Application>Microsoft Office PowerPoint</Application>
  <PresentationFormat>Custom</PresentationFormat>
  <Paragraphs>160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Garamond</vt:lpstr>
      <vt:lpstr>Nunito Semi Bold</vt:lpstr>
      <vt:lpstr>Arial</vt:lpstr>
      <vt:lpstr>Consolas</vt:lpstr>
      <vt:lpstr>PT Sans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Eric Marinho Nazare (2223750)</cp:lastModifiedBy>
  <cp:revision>1</cp:revision>
  <dcterms:created xsi:type="dcterms:W3CDTF">2026-04-17T20:04:10Z</dcterms:created>
  <dcterms:modified xsi:type="dcterms:W3CDTF">2026-04-21T19:10:25Z</dcterms:modified>
</cp:coreProperties>
</file>