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EB8EBC-AB4A-454F-82FD-EF883E41EE5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FBB972C-E204-4806-AAF8-6BD56D9D037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marketing concept is a philosophy that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prioritises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consumer needs and wants above everything else.</a:t>
          </a:r>
        </a:p>
      </dgm:t>
    </dgm:pt>
    <dgm:pt modelId="{AF8CB00B-5B24-4FD8-A4CB-AE53CFF89FB9}" type="parTrans" cxnId="{3DB0A043-EE2D-4AC1-BC35-89B0FB3EECA1}">
      <dgm:prSet/>
      <dgm:spPr/>
      <dgm:t>
        <a:bodyPr/>
        <a:lstStyle/>
        <a:p>
          <a:endParaRPr lang="en-US"/>
        </a:p>
      </dgm:t>
    </dgm:pt>
    <dgm:pt modelId="{95DC5ECA-F840-45CD-AE02-D8B201F2933B}" type="sibTrans" cxnId="{3DB0A043-EE2D-4AC1-BC35-89B0FB3EECA1}">
      <dgm:prSet/>
      <dgm:spPr/>
      <dgm:t>
        <a:bodyPr/>
        <a:lstStyle/>
        <a:p>
          <a:endParaRPr lang="en-US"/>
        </a:p>
      </dgm:t>
    </dgm:pt>
    <dgm:pt modelId="{86A08F96-3223-4ABF-A2AE-746134D684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It focuses the business mindset from building something a business wants to building something a consumer needs.</a:t>
          </a:r>
        </a:p>
      </dgm:t>
    </dgm:pt>
    <dgm:pt modelId="{063299DE-4197-4A2F-88A6-0F9FC271336D}" type="parTrans" cxnId="{EF99CF33-123F-4BB4-8FC8-4168CFFD933F}">
      <dgm:prSet/>
      <dgm:spPr/>
      <dgm:t>
        <a:bodyPr/>
        <a:lstStyle/>
        <a:p>
          <a:endParaRPr lang="en-US"/>
        </a:p>
      </dgm:t>
    </dgm:pt>
    <dgm:pt modelId="{C0F092EA-32D4-4FE4-BAEB-ED58B5052B00}" type="sibTrans" cxnId="{EF99CF33-123F-4BB4-8FC8-4168CFFD933F}">
      <dgm:prSet/>
      <dgm:spPr/>
      <dgm:t>
        <a:bodyPr/>
        <a:lstStyle/>
        <a:p>
          <a:endParaRPr lang="en-US"/>
        </a:p>
      </dgm:t>
    </dgm:pt>
    <dgm:pt modelId="{A86F0B98-0186-4F67-A335-B9FE865AB4C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emphasis is more on creating value, trust, and profitable consumer relationships than producing sales in the short term.</a:t>
          </a:r>
        </a:p>
      </dgm:t>
    </dgm:pt>
    <dgm:pt modelId="{BEA29E46-1FA1-47F4-8929-B915BB314483}" type="parTrans" cxnId="{DC9184AE-FF9E-4E49-A65F-F3A9E65AB9B3}">
      <dgm:prSet/>
      <dgm:spPr/>
      <dgm:t>
        <a:bodyPr/>
        <a:lstStyle/>
        <a:p>
          <a:endParaRPr lang="en-US"/>
        </a:p>
      </dgm:t>
    </dgm:pt>
    <dgm:pt modelId="{4CC43C4B-675F-4A3D-A441-054E14745289}" type="sibTrans" cxnId="{DC9184AE-FF9E-4E49-A65F-F3A9E65AB9B3}">
      <dgm:prSet/>
      <dgm:spPr/>
      <dgm:t>
        <a:bodyPr/>
        <a:lstStyle/>
        <a:p>
          <a:endParaRPr lang="en-US"/>
        </a:p>
      </dgm:t>
    </dgm:pt>
    <dgm:pt modelId="{4198E0D0-EA90-4851-881D-FBB3A630707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focus is to align the goals of the company with the expectations of the customer, not just for the day, but for the long run.</a:t>
          </a:r>
        </a:p>
      </dgm:t>
    </dgm:pt>
    <dgm:pt modelId="{096F2C63-03FF-465D-BF85-2D6B512F723B}" type="parTrans" cxnId="{C292ABE4-BC30-43D5-9EA8-CAB9149698BC}">
      <dgm:prSet/>
      <dgm:spPr/>
      <dgm:t>
        <a:bodyPr/>
        <a:lstStyle/>
        <a:p>
          <a:endParaRPr lang="en-US"/>
        </a:p>
      </dgm:t>
    </dgm:pt>
    <dgm:pt modelId="{E86220B2-E414-494B-B86F-32F9FBB2DF95}" type="sibTrans" cxnId="{C292ABE4-BC30-43D5-9EA8-CAB9149698BC}">
      <dgm:prSet/>
      <dgm:spPr/>
      <dgm:t>
        <a:bodyPr/>
        <a:lstStyle/>
        <a:p>
          <a:endParaRPr lang="en-US"/>
        </a:p>
      </dgm:t>
    </dgm:pt>
    <dgm:pt modelId="{41FD2894-9D1E-4297-8C95-69480D222237}" type="pres">
      <dgm:prSet presAssocID="{66EB8EBC-AB4A-454F-82FD-EF883E41EE5B}" presName="root" presStyleCnt="0">
        <dgm:presLayoutVars>
          <dgm:dir/>
          <dgm:resizeHandles val="exact"/>
        </dgm:presLayoutVars>
      </dgm:prSet>
      <dgm:spPr/>
    </dgm:pt>
    <dgm:pt modelId="{D4421DB5-E8E9-4C12-A638-2A67AE3D9064}" type="pres">
      <dgm:prSet presAssocID="{5FBB972C-E204-4806-AAF8-6BD56D9D0377}" presName="compNode" presStyleCnt="0"/>
      <dgm:spPr/>
    </dgm:pt>
    <dgm:pt modelId="{024CF4AF-5251-4BBC-A550-7E578CFCDB0A}" type="pres">
      <dgm:prSet presAssocID="{5FBB972C-E204-4806-AAF8-6BD56D9D0377}" presName="bgRect" presStyleLbl="bgShp" presStyleIdx="0" presStyleCnt="4"/>
      <dgm:spPr/>
    </dgm:pt>
    <dgm:pt modelId="{C7537852-7C67-42B4-A019-0CD337BF3359}" type="pres">
      <dgm:prSet presAssocID="{5FBB972C-E204-4806-AAF8-6BD56D9D037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26434E11-4B4D-4905-B3B9-E9C0505A384A}" type="pres">
      <dgm:prSet presAssocID="{5FBB972C-E204-4806-AAF8-6BD56D9D0377}" presName="spaceRect" presStyleCnt="0"/>
      <dgm:spPr/>
    </dgm:pt>
    <dgm:pt modelId="{82B22D5C-F17B-4DF3-BE75-C0F1D2BA2144}" type="pres">
      <dgm:prSet presAssocID="{5FBB972C-E204-4806-AAF8-6BD56D9D0377}" presName="parTx" presStyleLbl="revTx" presStyleIdx="0" presStyleCnt="4">
        <dgm:presLayoutVars>
          <dgm:chMax val="0"/>
          <dgm:chPref val="0"/>
        </dgm:presLayoutVars>
      </dgm:prSet>
      <dgm:spPr/>
    </dgm:pt>
    <dgm:pt modelId="{FFDB0C18-4D1E-429C-834C-88632C4EE457}" type="pres">
      <dgm:prSet presAssocID="{95DC5ECA-F840-45CD-AE02-D8B201F2933B}" presName="sibTrans" presStyleCnt="0"/>
      <dgm:spPr/>
    </dgm:pt>
    <dgm:pt modelId="{BBFB8832-FD54-484A-AA80-4B91DBCA8C14}" type="pres">
      <dgm:prSet presAssocID="{86A08F96-3223-4ABF-A2AE-746134D6840A}" presName="compNode" presStyleCnt="0"/>
      <dgm:spPr/>
    </dgm:pt>
    <dgm:pt modelId="{DB0A5DAD-C78F-463A-BCC9-6A7409547025}" type="pres">
      <dgm:prSet presAssocID="{86A08F96-3223-4ABF-A2AE-746134D6840A}" presName="bgRect" presStyleLbl="bgShp" presStyleIdx="1" presStyleCnt="4"/>
      <dgm:spPr/>
    </dgm:pt>
    <dgm:pt modelId="{7720969D-1F36-4789-8E20-F865FFBAE79A}" type="pres">
      <dgm:prSet presAssocID="{86A08F96-3223-4ABF-A2AE-746134D6840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91543C1-343B-478D-A3AA-ED80371FCBB3}" type="pres">
      <dgm:prSet presAssocID="{86A08F96-3223-4ABF-A2AE-746134D6840A}" presName="spaceRect" presStyleCnt="0"/>
      <dgm:spPr/>
    </dgm:pt>
    <dgm:pt modelId="{DA1F359B-0D62-4A01-B93F-F3BBA8F30AB9}" type="pres">
      <dgm:prSet presAssocID="{86A08F96-3223-4ABF-A2AE-746134D6840A}" presName="parTx" presStyleLbl="revTx" presStyleIdx="1" presStyleCnt="4">
        <dgm:presLayoutVars>
          <dgm:chMax val="0"/>
          <dgm:chPref val="0"/>
        </dgm:presLayoutVars>
      </dgm:prSet>
      <dgm:spPr/>
    </dgm:pt>
    <dgm:pt modelId="{27606C28-EEB0-4B99-B2C1-9450FC50B8FC}" type="pres">
      <dgm:prSet presAssocID="{C0F092EA-32D4-4FE4-BAEB-ED58B5052B00}" presName="sibTrans" presStyleCnt="0"/>
      <dgm:spPr/>
    </dgm:pt>
    <dgm:pt modelId="{A205852C-8B1D-4DB1-86E0-6874B678519A}" type="pres">
      <dgm:prSet presAssocID="{A86F0B98-0186-4F67-A335-B9FE865AB4C6}" presName="compNode" presStyleCnt="0"/>
      <dgm:spPr/>
    </dgm:pt>
    <dgm:pt modelId="{A7EC3B2E-46C7-4572-A5A0-C833B3577F81}" type="pres">
      <dgm:prSet presAssocID="{A86F0B98-0186-4F67-A335-B9FE865AB4C6}" presName="bgRect" presStyleLbl="bgShp" presStyleIdx="2" presStyleCnt="4"/>
      <dgm:spPr/>
    </dgm:pt>
    <dgm:pt modelId="{74E9E10E-BCEB-4CDB-B07E-F72A602997E5}" type="pres">
      <dgm:prSet presAssocID="{A86F0B98-0186-4F67-A335-B9FE865AB4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72027346-2C77-46D9-9005-20BEBCD61B7E}" type="pres">
      <dgm:prSet presAssocID="{A86F0B98-0186-4F67-A335-B9FE865AB4C6}" presName="spaceRect" presStyleCnt="0"/>
      <dgm:spPr/>
    </dgm:pt>
    <dgm:pt modelId="{B04DAF38-13B4-478A-AEFD-97F93CC36B26}" type="pres">
      <dgm:prSet presAssocID="{A86F0B98-0186-4F67-A335-B9FE865AB4C6}" presName="parTx" presStyleLbl="revTx" presStyleIdx="2" presStyleCnt="4">
        <dgm:presLayoutVars>
          <dgm:chMax val="0"/>
          <dgm:chPref val="0"/>
        </dgm:presLayoutVars>
      </dgm:prSet>
      <dgm:spPr/>
    </dgm:pt>
    <dgm:pt modelId="{37212966-1B26-4AA6-B703-D35CE9079A37}" type="pres">
      <dgm:prSet presAssocID="{4CC43C4B-675F-4A3D-A441-054E14745289}" presName="sibTrans" presStyleCnt="0"/>
      <dgm:spPr/>
    </dgm:pt>
    <dgm:pt modelId="{F8B6FDCD-CF0E-401E-9D2C-0D55474937E6}" type="pres">
      <dgm:prSet presAssocID="{4198E0D0-EA90-4851-881D-FBB3A6307076}" presName="compNode" presStyleCnt="0"/>
      <dgm:spPr/>
    </dgm:pt>
    <dgm:pt modelId="{4CFEDA05-E88E-4069-AECD-A6138BF75CF1}" type="pres">
      <dgm:prSet presAssocID="{4198E0D0-EA90-4851-881D-FBB3A6307076}" presName="bgRect" presStyleLbl="bgShp" presStyleIdx="3" presStyleCnt="4"/>
      <dgm:spPr/>
    </dgm:pt>
    <dgm:pt modelId="{067A50A6-8995-4216-AB45-31404A406FA5}" type="pres">
      <dgm:prSet presAssocID="{4198E0D0-EA90-4851-881D-FBB3A630707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A5904A5-E128-4C8E-B015-9AED6C281EF0}" type="pres">
      <dgm:prSet presAssocID="{4198E0D0-EA90-4851-881D-FBB3A6307076}" presName="spaceRect" presStyleCnt="0"/>
      <dgm:spPr/>
    </dgm:pt>
    <dgm:pt modelId="{0A3EDA1F-3E0A-4ACD-A8CD-AC3A4A46493C}" type="pres">
      <dgm:prSet presAssocID="{4198E0D0-EA90-4851-881D-FBB3A630707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A4AB81C-9EDF-4AC2-A0B6-E4F92733647C}" type="presOf" srcId="{66EB8EBC-AB4A-454F-82FD-EF883E41EE5B}" destId="{41FD2894-9D1E-4297-8C95-69480D222237}" srcOrd="0" destOrd="0" presId="urn:microsoft.com/office/officeart/2018/2/layout/IconVerticalSolidList"/>
    <dgm:cxn modelId="{EF99CF33-123F-4BB4-8FC8-4168CFFD933F}" srcId="{66EB8EBC-AB4A-454F-82FD-EF883E41EE5B}" destId="{86A08F96-3223-4ABF-A2AE-746134D6840A}" srcOrd="1" destOrd="0" parTransId="{063299DE-4197-4A2F-88A6-0F9FC271336D}" sibTransId="{C0F092EA-32D4-4FE4-BAEB-ED58B5052B00}"/>
    <dgm:cxn modelId="{3DB0A043-EE2D-4AC1-BC35-89B0FB3EECA1}" srcId="{66EB8EBC-AB4A-454F-82FD-EF883E41EE5B}" destId="{5FBB972C-E204-4806-AAF8-6BD56D9D0377}" srcOrd="0" destOrd="0" parTransId="{AF8CB00B-5B24-4FD8-A4CB-AE53CFF89FB9}" sibTransId="{95DC5ECA-F840-45CD-AE02-D8B201F2933B}"/>
    <dgm:cxn modelId="{60AA106E-C99F-4AA0-BAB2-402C06FB67E6}" type="presOf" srcId="{5FBB972C-E204-4806-AAF8-6BD56D9D0377}" destId="{82B22D5C-F17B-4DF3-BE75-C0F1D2BA2144}" srcOrd="0" destOrd="0" presId="urn:microsoft.com/office/officeart/2018/2/layout/IconVerticalSolidList"/>
    <dgm:cxn modelId="{DC9184AE-FF9E-4E49-A65F-F3A9E65AB9B3}" srcId="{66EB8EBC-AB4A-454F-82FD-EF883E41EE5B}" destId="{A86F0B98-0186-4F67-A335-B9FE865AB4C6}" srcOrd="2" destOrd="0" parTransId="{BEA29E46-1FA1-47F4-8929-B915BB314483}" sibTransId="{4CC43C4B-675F-4A3D-A441-054E14745289}"/>
    <dgm:cxn modelId="{FA490CB2-5D57-46A4-8B45-92E814098465}" type="presOf" srcId="{4198E0D0-EA90-4851-881D-FBB3A6307076}" destId="{0A3EDA1F-3E0A-4ACD-A8CD-AC3A4A46493C}" srcOrd="0" destOrd="0" presId="urn:microsoft.com/office/officeart/2018/2/layout/IconVerticalSolidList"/>
    <dgm:cxn modelId="{CCD476D5-50E2-4977-B0DC-31EA0B309278}" type="presOf" srcId="{86A08F96-3223-4ABF-A2AE-746134D6840A}" destId="{DA1F359B-0D62-4A01-B93F-F3BBA8F30AB9}" srcOrd="0" destOrd="0" presId="urn:microsoft.com/office/officeart/2018/2/layout/IconVerticalSolidList"/>
    <dgm:cxn modelId="{C292ABE4-BC30-43D5-9EA8-CAB9149698BC}" srcId="{66EB8EBC-AB4A-454F-82FD-EF883E41EE5B}" destId="{4198E0D0-EA90-4851-881D-FBB3A6307076}" srcOrd="3" destOrd="0" parTransId="{096F2C63-03FF-465D-BF85-2D6B512F723B}" sibTransId="{E86220B2-E414-494B-B86F-32F9FBB2DF95}"/>
    <dgm:cxn modelId="{00E679EB-2989-4886-8220-109DE014B7C1}" type="presOf" srcId="{A86F0B98-0186-4F67-A335-B9FE865AB4C6}" destId="{B04DAF38-13B4-478A-AEFD-97F93CC36B26}" srcOrd="0" destOrd="0" presId="urn:microsoft.com/office/officeart/2018/2/layout/IconVerticalSolidList"/>
    <dgm:cxn modelId="{ADC1438C-C909-4283-85B4-D4C1F58C9AFC}" type="presParOf" srcId="{41FD2894-9D1E-4297-8C95-69480D222237}" destId="{D4421DB5-E8E9-4C12-A638-2A67AE3D9064}" srcOrd="0" destOrd="0" presId="urn:microsoft.com/office/officeart/2018/2/layout/IconVerticalSolidList"/>
    <dgm:cxn modelId="{06BEE36C-4418-4721-B959-371164456B74}" type="presParOf" srcId="{D4421DB5-E8E9-4C12-A638-2A67AE3D9064}" destId="{024CF4AF-5251-4BBC-A550-7E578CFCDB0A}" srcOrd="0" destOrd="0" presId="urn:microsoft.com/office/officeart/2018/2/layout/IconVerticalSolidList"/>
    <dgm:cxn modelId="{26A82FB4-82E4-4AFC-963E-1C45CEA43DE8}" type="presParOf" srcId="{D4421DB5-E8E9-4C12-A638-2A67AE3D9064}" destId="{C7537852-7C67-42B4-A019-0CD337BF3359}" srcOrd="1" destOrd="0" presId="urn:microsoft.com/office/officeart/2018/2/layout/IconVerticalSolidList"/>
    <dgm:cxn modelId="{7F34EA8A-C2B8-49A2-88CE-5004D158F7A6}" type="presParOf" srcId="{D4421DB5-E8E9-4C12-A638-2A67AE3D9064}" destId="{26434E11-4B4D-4905-B3B9-E9C0505A384A}" srcOrd="2" destOrd="0" presId="urn:microsoft.com/office/officeart/2018/2/layout/IconVerticalSolidList"/>
    <dgm:cxn modelId="{61102839-75F3-48BD-8D33-A0520545C6F9}" type="presParOf" srcId="{D4421DB5-E8E9-4C12-A638-2A67AE3D9064}" destId="{82B22D5C-F17B-4DF3-BE75-C0F1D2BA2144}" srcOrd="3" destOrd="0" presId="urn:microsoft.com/office/officeart/2018/2/layout/IconVerticalSolidList"/>
    <dgm:cxn modelId="{9BB34DDE-8018-4AA9-B0D2-0880138578AF}" type="presParOf" srcId="{41FD2894-9D1E-4297-8C95-69480D222237}" destId="{FFDB0C18-4D1E-429C-834C-88632C4EE457}" srcOrd="1" destOrd="0" presId="urn:microsoft.com/office/officeart/2018/2/layout/IconVerticalSolidList"/>
    <dgm:cxn modelId="{2618682D-7C04-4CEA-B873-4FEE66D6E634}" type="presParOf" srcId="{41FD2894-9D1E-4297-8C95-69480D222237}" destId="{BBFB8832-FD54-484A-AA80-4B91DBCA8C14}" srcOrd="2" destOrd="0" presId="urn:microsoft.com/office/officeart/2018/2/layout/IconVerticalSolidList"/>
    <dgm:cxn modelId="{76EE39D4-9E29-49C1-B91D-E44568B75599}" type="presParOf" srcId="{BBFB8832-FD54-484A-AA80-4B91DBCA8C14}" destId="{DB0A5DAD-C78F-463A-BCC9-6A7409547025}" srcOrd="0" destOrd="0" presId="urn:microsoft.com/office/officeart/2018/2/layout/IconVerticalSolidList"/>
    <dgm:cxn modelId="{CD57BB45-5722-4DE3-BB7A-479AFFB554D8}" type="presParOf" srcId="{BBFB8832-FD54-484A-AA80-4B91DBCA8C14}" destId="{7720969D-1F36-4789-8E20-F865FFBAE79A}" srcOrd="1" destOrd="0" presId="urn:microsoft.com/office/officeart/2018/2/layout/IconVerticalSolidList"/>
    <dgm:cxn modelId="{7E8347FF-22BA-433D-8D06-8FC72A4AAC1E}" type="presParOf" srcId="{BBFB8832-FD54-484A-AA80-4B91DBCA8C14}" destId="{E91543C1-343B-478D-A3AA-ED80371FCBB3}" srcOrd="2" destOrd="0" presId="urn:microsoft.com/office/officeart/2018/2/layout/IconVerticalSolidList"/>
    <dgm:cxn modelId="{32F6C9F4-922E-4B55-B737-DF2DDE8D335D}" type="presParOf" srcId="{BBFB8832-FD54-484A-AA80-4B91DBCA8C14}" destId="{DA1F359B-0D62-4A01-B93F-F3BBA8F30AB9}" srcOrd="3" destOrd="0" presId="urn:microsoft.com/office/officeart/2018/2/layout/IconVerticalSolidList"/>
    <dgm:cxn modelId="{1B687654-EC7F-43E6-B9B8-83DA6F3A037F}" type="presParOf" srcId="{41FD2894-9D1E-4297-8C95-69480D222237}" destId="{27606C28-EEB0-4B99-B2C1-9450FC50B8FC}" srcOrd="3" destOrd="0" presId="urn:microsoft.com/office/officeart/2018/2/layout/IconVerticalSolidList"/>
    <dgm:cxn modelId="{21250501-FB0F-4960-82B9-A6A301031F65}" type="presParOf" srcId="{41FD2894-9D1E-4297-8C95-69480D222237}" destId="{A205852C-8B1D-4DB1-86E0-6874B678519A}" srcOrd="4" destOrd="0" presId="urn:microsoft.com/office/officeart/2018/2/layout/IconVerticalSolidList"/>
    <dgm:cxn modelId="{6A64CA8E-6C07-49C9-8192-E95472EB9F16}" type="presParOf" srcId="{A205852C-8B1D-4DB1-86E0-6874B678519A}" destId="{A7EC3B2E-46C7-4572-A5A0-C833B3577F81}" srcOrd="0" destOrd="0" presId="urn:microsoft.com/office/officeart/2018/2/layout/IconVerticalSolidList"/>
    <dgm:cxn modelId="{602C32AA-DD79-4527-AA45-91A35BDEE094}" type="presParOf" srcId="{A205852C-8B1D-4DB1-86E0-6874B678519A}" destId="{74E9E10E-BCEB-4CDB-B07E-F72A602997E5}" srcOrd="1" destOrd="0" presId="urn:microsoft.com/office/officeart/2018/2/layout/IconVerticalSolidList"/>
    <dgm:cxn modelId="{31AA7CDE-C886-4BA2-B960-892155D92049}" type="presParOf" srcId="{A205852C-8B1D-4DB1-86E0-6874B678519A}" destId="{72027346-2C77-46D9-9005-20BEBCD61B7E}" srcOrd="2" destOrd="0" presId="urn:microsoft.com/office/officeart/2018/2/layout/IconVerticalSolidList"/>
    <dgm:cxn modelId="{4C1AF61F-8A4C-4944-A16C-C6A3F0DCD6F4}" type="presParOf" srcId="{A205852C-8B1D-4DB1-86E0-6874B678519A}" destId="{B04DAF38-13B4-478A-AEFD-97F93CC36B26}" srcOrd="3" destOrd="0" presId="urn:microsoft.com/office/officeart/2018/2/layout/IconVerticalSolidList"/>
    <dgm:cxn modelId="{02E64627-6F6C-499C-9D69-7BD3DC1E94FA}" type="presParOf" srcId="{41FD2894-9D1E-4297-8C95-69480D222237}" destId="{37212966-1B26-4AA6-B703-D35CE9079A37}" srcOrd="5" destOrd="0" presId="urn:microsoft.com/office/officeart/2018/2/layout/IconVerticalSolidList"/>
    <dgm:cxn modelId="{23F7E89A-57BE-4AAD-B686-18E3ED9A18F9}" type="presParOf" srcId="{41FD2894-9D1E-4297-8C95-69480D222237}" destId="{F8B6FDCD-CF0E-401E-9D2C-0D55474937E6}" srcOrd="6" destOrd="0" presId="urn:microsoft.com/office/officeart/2018/2/layout/IconVerticalSolidList"/>
    <dgm:cxn modelId="{9EF056D6-4FA7-4E75-88A2-2A6CDEDA9280}" type="presParOf" srcId="{F8B6FDCD-CF0E-401E-9D2C-0D55474937E6}" destId="{4CFEDA05-E88E-4069-AECD-A6138BF75CF1}" srcOrd="0" destOrd="0" presId="urn:microsoft.com/office/officeart/2018/2/layout/IconVerticalSolidList"/>
    <dgm:cxn modelId="{8BFC1D32-CFC6-4F4E-B536-2E9C5AC93FC1}" type="presParOf" srcId="{F8B6FDCD-CF0E-401E-9D2C-0D55474937E6}" destId="{067A50A6-8995-4216-AB45-31404A406FA5}" srcOrd="1" destOrd="0" presId="urn:microsoft.com/office/officeart/2018/2/layout/IconVerticalSolidList"/>
    <dgm:cxn modelId="{4327D626-935E-462E-A62A-F7713DCFAC6E}" type="presParOf" srcId="{F8B6FDCD-CF0E-401E-9D2C-0D55474937E6}" destId="{2A5904A5-E128-4C8E-B015-9AED6C281EF0}" srcOrd="2" destOrd="0" presId="urn:microsoft.com/office/officeart/2018/2/layout/IconVerticalSolidList"/>
    <dgm:cxn modelId="{95BFFD15-4D28-4C68-B7A2-32F061F29538}" type="presParOf" srcId="{F8B6FDCD-CF0E-401E-9D2C-0D55474937E6}" destId="{0A3EDA1F-3E0A-4ACD-A8CD-AC3A4A4649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CCB8E8-A351-41F6-90DD-C21C80C2A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C517C25-2CB6-47E2-85AC-BC6B39D0CB7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Customer orientation: Each business decision is based on a sound understanding of a customer's needs.</a:t>
          </a:r>
        </a:p>
      </dgm:t>
    </dgm:pt>
    <dgm:pt modelId="{5F314C5D-A7EF-46CD-8D19-4436921B12E8}" type="parTrans" cxnId="{8B9552A5-FF01-4A80-BD7C-836E24443EC0}">
      <dgm:prSet/>
      <dgm:spPr/>
      <dgm:t>
        <a:bodyPr/>
        <a:lstStyle/>
        <a:p>
          <a:endParaRPr lang="en-US"/>
        </a:p>
      </dgm:t>
    </dgm:pt>
    <dgm:pt modelId="{79FBD467-094E-466C-935A-C9207499B900}" type="sibTrans" cxnId="{8B9552A5-FF01-4A80-BD7C-836E24443EC0}">
      <dgm:prSet/>
      <dgm:spPr/>
      <dgm:t>
        <a:bodyPr/>
        <a:lstStyle/>
        <a:p>
          <a:endParaRPr lang="en-US"/>
        </a:p>
      </dgm:t>
    </dgm:pt>
    <dgm:pt modelId="{097B7586-EBF3-46F8-87B0-6E53B568232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Integrated marketing effort: There is clarity of purpose from each part of the business, from making to customer service, that is focused on customer satisfaction.</a:t>
          </a:r>
        </a:p>
      </dgm:t>
    </dgm:pt>
    <dgm:pt modelId="{0907E735-D270-41BB-AE98-616F390A90D7}" type="parTrans" cxnId="{BD9D9C11-5681-47E6-93CE-3F14531C24F7}">
      <dgm:prSet/>
      <dgm:spPr/>
      <dgm:t>
        <a:bodyPr/>
        <a:lstStyle/>
        <a:p>
          <a:endParaRPr lang="en-US"/>
        </a:p>
      </dgm:t>
    </dgm:pt>
    <dgm:pt modelId="{746439A5-9211-4F62-8B60-B021A2DE7FD0}" type="sibTrans" cxnId="{BD9D9C11-5681-47E6-93CE-3F14531C24F7}">
      <dgm:prSet/>
      <dgm:spPr/>
      <dgm:t>
        <a:bodyPr/>
        <a:lstStyle/>
        <a:p>
          <a:endParaRPr lang="en-US"/>
        </a:p>
      </dgm:t>
    </dgm:pt>
    <dgm:pt modelId="{4B0AE5B7-0112-4160-B538-D70D1F2A3B0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Profit through satisfaction: Satisfied customers result in repeat customers, loyalty, and profitability.</a:t>
          </a:r>
        </a:p>
      </dgm:t>
    </dgm:pt>
    <dgm:pt modelId="{80277DA8-41B6-4BBF-94F0-BB7ACEAAFE73}" type="parTrans" cxnId="{A9899FBB-CEB1-43D5-BBC2-82E5ACB53E47}">
      <dgm:prSet/>
      <dgm:spPr/>
      <dgm:t>
        <a:bodyPr/>
        <a:lstStyle/>
        <a:p>
          <a:endParaRPr lang="en-US"/>
        </a:p>
      </dgm:t>
    </dgm:pt>
    <dgm:pt modelId="{F78C18A2-2645-449D-9969-0C9EE4B8BEB1}" type="sibTrans" cxnId="{A9899FBB-CEB1-43D5-BBC2-82E5ACB53E47}">
      <dgm:prSet/>
      <dgm:spPr/>
      <dgm:t>
        <a:bodyPr/>
        <a:lstStyle/>
        <a:p>
          <a:endParaRPr lang="en-US"/>
        </a:p>
      </dgm:t>
    </dgm:pt>
    <dgm:pt modelId="{9F2D19A1-0F7E-40C7-A4AC-5C19FA5C13D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Market research and feedback: They use data and feedback to prospect market needs.</a:t>
          </a:r>
        </a:p>
      </dgm:t>
    </dgm:pt>
    <dgm:pt modelId="{5510D1F5-FC97-442C-9738-01A1B129F2A9}" type="parTrans" cxnId="{02E158D8-EFF3-4BC0-888C-5781E41CE8D1}">
      <dgm:prSet/>
      <dgm:spPr/>
      <dgm:t>
        <a:bodyPr/>
        <a:lstStyle/>
        <a:p>
          <a:endParaRPr lang="en-US"/>
        </a:p>
      </dgm:t>
    </dgm:pt>
    <dgm:pt modelId="{C6EEF01C-FEB0-41AE-B8B5-DE7733E2A7BA}" type="sibTrans" cxnId="{02E158D8-EFF3-4BC0-888C-5781E41CE8D1}">
      <dgm:prSet/>
      <dgm:spPr/>
      <dgm:t>
        <a:bodyPr/>
        <a:lstStyle/>
        <a:p>
          <a:endParaRPr lang="en-US"/>
        </a:p>
      </dgm:t>
    </dgm:pt>
    <dgm:pt modelId="{6C0FDE08-4F17-4E9C-8722-3669F8CFE9D9}" type="pres">
      <dgm:prSet presAssocID="{01CCB8E8-A351-41F6-90DD-C21C80C2A41B}" presName="root" presStyleCnt="0">
        <dgm:presLayoutVars>
          <dgm:dir/>
          <dgm:resizeHandles val="exact"/>
        </dgm:presLayoutVars>
      </dgm:prSet>
      <dgm:spPr/>
    </dgm:pt>
    <dgm:pt modelId="{C81AF9AE-32DF-4E0B-B770-E32E1010A07D}" type="pres">
      <dgm:prSet presAssocID="{DC517C25-2CB6-47E2-85AC-BC6B39D0CB7E}" presName="compNode" presStyleCnt="0"/>
      <dgm:spPr/>
    </dgm:pt>
    <dgm:pt modelId="{E7FB8A92-1559-4CCE-B749-FD8B36A42AA6}" type="pres">
      <dgm:prSet presAssocID="{DC517C25-2CB6-47E2-85AC-BC6B39D0CB7E}" presName="bgRect" presStyleLbl="bgShp" presStyleIdx="0" presStyleCnt="4"/>
      <dgm:spPr/>
    </dgm:pt>
    <dgm:pt modelId="{8150DD07-9C41-4767-915C-882F27BA4003}" type="pres">
      <dgm:prSet presAssocID="{DC517C25-2CB6-47E2-85AC-BC6B39D0CB7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8AF93C7C-CA67-4E7A-935D-AA7837D723D2}" type="pres">
      <dgm:prSet presAssocID="{DC517C25-2CB6-47E2-85AC-BC6B39D0CB7E}" presName="spaceRect" presStyleCnt="0"/>
      <dgm:spPr/>
    </dgm:pt>
    <dgm:pt modelId="{AA872B44-A92D-40E3-A3A4-D14E87D1BA26}" type="pres">
      <dgm:prSet presAssocID="{DC517C25-2CB6-47E2-85AC-BC6B39D0CB7E}" presName="parTx" presStyleLbl="revTx" presStyleIdx="0" presStyleCnt="4">
        <dgm:presLayoutVars>
          <dgm:chMax val="0"/>
          <dgm:chPref val="0"/>
        </dgm:presLayoutVars>
      </dgm:prSet>
      <dgm:spPr/>
    </dgm:pt>
    <dgm:pt modelId="{81DD4E34-6057-4A7F-8B1B-A117EAABD875}" type="pres">
      <dgm:prSet presAssocID="{79FBD467-094E-466C-935A-C9207499B900}" presName="sibTrans" presStyleCnt="0"/>
      <dgm:spPr/>
    </dgm:pt>
    <dgm:pt modelId="{E1DBCB32-61C6-4BED-BE15-A94B73E23390}" type="pres">
      <dgm:prSet presAssocID="{097B7586-EBF3-46F8-87B0-6E53B568232A}" presName="compNode" presStyleCnt="0"/>
      <dgm:spPr/>
    </dgm:pt>
    <dgm:pt modelId="{20F1F914-4A51-4B10-AD6E-619099473FB5}" type="pres">
      <dgm:prSet presAssocID="{097B7586-EBF3-46F8-87B0-6E53B568232A}" presName="bgRect" presStyleLbl="bgShp" presStyleIdx="1" presStyleCnt="4"/>
      <dgm:spPr/>
    </dgm:pt>
    <dgm:pt modelId="{E3265599-CDE6-43A7-B1AD-977340446FF8}" type="pres">
      <dgm:prSet presAssocID="{097B7586-EBF3-46F8-87B0-6E53B568232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D8F59917-7194-4463-A4E0-A71AA22F1B35}" type="pres">
      <dgm:prSet presAssocID="{097B7586-EBF3-46F8-87B0-6E53B568232A}" presName="spaceRect" presStyleCnt="0"/>
      <dgm:spPr/>
    </dgm:pt>
    <dgm:pt modelId="{D825D9C5-E58E-40BB-9F4C-53797499BB60}" type="pres">
      <dgm:prSet presAssocID="{097B7586-EBF3-46F8-87B0-6E53B568232A}" presName="parTx" presStyleLbl="revTx" presStyleIdx="1" presStyleCnt="4">
        <dgm:presLayoutVars>
          <dgm:chMax val="0"/>
          <dgm:chPref val="0"/>
        </dgm:presLayoutVars>
      </dgm:prSet>
      <dgm:spPr/>
    </dgm:pt>
    <dgm:pt modelId="{8BF986F2-3840-487B-96DC-3246CBB1161F}" type="pres">
      <dgm:prSet presAssocID="{746439A5-9211-4F62-8B60-B021A2DE7FD0}" presName="sibTrans" presStyleCnt="0"/>
      <dgm:spPr/>
    </dgm:pt>
    <dgm:pt modelId="{BC226578-7162-4118-97DC-F274ECFF7DFF}" type="pres">
      <dgm:prSet presAssocID="{4B0AE5B7-0112-4160-B538-D70D1F2A3B0E}" presName="compNode" presStyleCnt="0"/>
      <dgm:spPr/>
    </dgm:pt>
    <dgm:pt modelId="{F330351E-CD47-4994-90CB-5A2BEF8EF0E7}" type="pres">
      <dgm:prSet presAssocID="{4B0AE5B7-0112-4160-B538-D70D1F2A3B0E}" presName="bgRect" presStyleLbl="bgShp" presStyleIdx="2" presStyleCnt="4"/>
      <dgm:spPr/>
    </dgm:pt>
    <dgm:pt modelId="{F928910E-FADE-42DE-A602-6B22A13D18FD}" type="pres">
      <dgm:prSet presAssocID="{4B0AE5B7-0112-4160-B538-D70D1F2A3B0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2C68C149-7D1D-4357-BE3B-33CBC9A7B932}" type="pres">
      <dgm:prSet presAssocID="{4B0AE5B7-0112-4160-B538-D70D1F2A3B0E}" presName="spaceRect" presStyleCnt="0"/>
      <dgm:spPr/>
    </dgm:pt>
    <dgm:pt modelId="{A74B46D5-ADF4-4FE1-A7B3-FA7CE0E5DE79}" type="pres">
      <dgm:prSet presAssocID="{4B0AE5B7-0112-4160-B538-D70D1F2A3B0E}" presName="parTx" presStyleLbl="revTx" presStyleIdx="2" presStyleCnt="4">
        <dgm:presLayoutVars>
          <dgm:chMax val="0"/>
          <dgm:chPref val="0"/>
        </dgm:presLayoutVars>
      </dgm:prSet>
      <dgm:spPr/>
    </dgm:pt>
    <dgm:pt modelId="{D6B2DF5D-42DE-4C57-87B9-EF953C85B780}" type="pres">
      <dgm:prSet presAssocID="{F78C18A2-2645-449D-9969-0C9EE4B8BEB1}" presName="sibTrans" presStyleCnt="0"/>
      <dgm:spPr/>
    </dgm:pt>
    <dgm:pt modelId="{61EAAB18-8666-4163-83D6-7D7DCB160BA9}" type="pres">
      <dgm:prSet presAssocID="{9F2D19A1-0F7E-40C7-A4AC-5C19FA5C13D3}" presName="compNode" presStyleCnt="0"/>
      <dgm:spPr/>
    </dgm:pt>
    <dgm:pt modelId="{98FCCF87-35A1-4D25-8040-9ED90A244467}" type="pres">
      <dgm:prSet presAssocID="{9F2D19A1-0F7E-40C7-A4AC-5C19FA5C13D3}" presName="bgRect" presStyleLbl="bgShp" presStyleIdx="3" presStyleCnt="4"/>
      <dgm:spPr/>
    </dgm:pt>
    <dgm:pt modelId="{91232370-F640-46D7-9AEA-7E56C8A86C01}" type="pres">
      <dgm:prSet presAssocID="{9F2D19A1-0F7E-40C7-A4AC-5C19FA5C13D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1AEA5A8D-8870-4B8C-8338-F24BF8865B51}" type="pres">
      <dgm:prSet presAssocID="{9F2D19A1-0F7E-40C7-A4AC-5C19FA5C13D3}" presName="spaceRect" presStyleCnt="0"/>
      <dgm:spPr/>
    </dgm:pt>
    <dgm:pt modelId="{9E86872C-BD4F-415C-BA7F-A704DB9A242B}" type="pres">
      <dgm:prSet presAssocID="{9F2D19A1-0F7E-40C7-A4AC-5C19FA5C13D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801ED10-3F6D-4E0D-93BE-7BCB10E3C27C}" type="presOf" srcId="{9F2D19A1-0F7E-40C7-A4AC-5C19FA5C13D3}" destId="{9E86872C-BD4F-415C-BA7F-A704DB9A242B}" srcOrd="0" destOrd="0" presId="urn:microsoft.com/office/officeart/2018/2/layout/IconVerticalSolidList"/>
    <dgm:cxn modelId="{BD9D9C11-5681-47E6-93CE-3F14531C24F7}" srcId="{01CCB8E8-A351-41F6-90DD-C21C80C2A41B}" destId="{097B7586-EBF3-46F8-87B0-6E53B568232A}" srcOrd="1" destOrd="0" parTransId="{0907E735-D270-41BB-AE98-616F390A90D7}" sibTransId="{746439A5-9211-4F62-8B60-B021A2DE7FD0}"/>
    <dgm:cxn modelId="{96AD6032-E1D0-4C29-BC31-E948C480D221}" type="presOf" srcId="{DC517C25-2CB6-47E2-85AC-BC6B39D0CB7E}" destId="{AA872B44-A92D-40E3-A3A4-D14E87D1BA26}" srcOrd="0" destOrd="0" presId="urn:microsoft.com/office/officeart/2018/2/layout/IconVerticalSolidList"/>
    <dgm:cxn modelId="{C9F8F86F-6FE0-45E9-A852-4F2582003253}" type="presOf" srcId="{097B7586-EBF3-46F8-87B0-6E53B568232A}" destId="{D825D9C5-E58E-40BB-9F4C-53797499BB60}" srcOrd="0" destOrd="0" presId="urn:microsoft.com/office/officeart/2018/2/layout/IconVerticalSolidList"/>
    <dgm:cxn modelId="{6C2A3A5A-9FB0-479E-BF34-F0D4D199D251}" type="presOf" srcId="{4B0AE5B7-0112-4160-B538-D70D1F2A3B0E}" destId="{A74B46D5-ADF4-4FE1-A7B3-FA7CE0E5DE79}" srcOrd="0" destOrd="0" presId="urn:microsoft.com/office/officeart/2018/2/layout/IconVerticalSolidList"/>
    <dgm:cxn modelId="{8B9552A5-FF01-4A80-BD7C-836E24443EC0}" srcId="{01CCB8E8-A351-41F6-90DD-C21C80C2A41B}" destId="{DC517C25-2CB6-47E2-85AC-BC6B39D0CB7E}" srcOrd="0" destOrd="0" parTransId="{5F314C5D-A7EF-46CD-8D19-4436921B12E8}" sibTransId="{79FBD467-094E-466C-935A-C9207499B900}"/>
    <dgm:cxn modelId="{A9899FBB-CEB1-43D5-BBC2-82E5ACB53E47}" srcId="{01CCB8E8-A351-41F6-90DD-C21C80C2A41B}" destId="{4B0AE5B7-0112-4160-B538-D70D1F2A3B0E}" srcOrd="2" destOrd="0" parTransId="{80277DA8-41B6-4BBF-94F0-BB7ACEAAFE73}" sibTransId="{F78C18A2-2645-449D-9969-0C9EE4B8BEB1}"/>
    <dgm:cxn modelId="{88764AD4-51FA-4971-9999-35AE15B8276B}" type="presOf" srcId="{01CCB8E8-A351-41F6-90DD-C21C80C2A41B}" destId="{6C0FDE08-4F17-4E9C-8722-3669F8CFE9D9}" srcOrd="0" destOrd="0" presId="urn:microsoft.com/office/officeart/2018/2/layout/IconVerticalSolidList"/>
    <dgm:cxn modelId="{02E158D8-EFF3-4BC0-888C-5781E41CE8D1}" srcId="{01CCB8E8-A351-41F6-90DD-C21C80C2A41B}" destId="{9F2D19A1-0F7E-40C7-A4AC-5C19FA5C13D3}" srcOrd="3" destOrd="0" parTransId="{5510D1F5-FC97-442C-9738-01A1B129F2A9}" sibTransId="{C6EEF01C-FEB0-41AE-B8B5-DE7733E2A7BA}"/>
    <dgm:cxn modelId="{FA85B28C-0C66-4D0A-BB4A-891AA85965BA}" type="presParOf" srcId="{6C0FDE08-4F17-4E9C-8722-3669F8CFE9D9}" destId="{C81AF9AE-32DF-4E0B-B770-E32E1010A07D}" srcOrd="0" destOrd="0" presId="urn:microsoft.com/office/officeart/2018/2/layout/IconVerticalSolidList"/>
    <dgm:cxn modelId="{0E9248D0-EEE3-4BE1-A149-C09F28008019}" type="presParOf" srcId="{C81AF9AE-32DF-4E0B-B770-E32E1010A07D}" destId="{E7FB8A92-1559-4CCE-B749-FD8B36A42AA6}" srcOrd="0" destOrd="0" presId="urn:microsoft.com/office/officeart/2018/2/layout/IconVerticalSolidList"/>
    <dgm:cxn modelId="{74AA36F9-F7A3-44A6-A663-DFD5E3C2925D}" type="presParOf" srcId="{C81AF9AE-32DF-4E0B-B770-E32E1010A07D}" destId="{8150DD07-9C41-4767-915C-882F27BA4003}" srcOrd="1" destOrd="0" presId="urn:microsoft.com/office/officeart/2018/2/layout/IconVerticalSolidList"/>
    <dgm:cxn modelId="{60C47036-7293-48AE-A95E-5F83559AC4DF}" type="presParOf" srcId="{C81AF9AE-32DF-4E0B-B770-E32E1010A07D}" destId="{8AF93C7C-CA67-4E7A-935D-AA7837D723D2}" srcOrd="2" destOrd="0" presId="urn:microsoft.com/office/officeart/2018/2/layout/IconVerticalSolidList"/>
    <dgm:cxn modelId="{1C40B2F6-6DE9-477C-810B-2FB3A1393E92}" type="presParOf" srcId="{C81AF9AE-32DF-4E0B-B770-E32E1010A07D}" destId="{AA872B44-A92D-40E3-A3A4-D14E87D1BA26}" srcOrd="3" destOrd="0" presId="urn:microsoft.com/office/officeart/2018/2/layout/IconVerticalSolidList"/>
    <dgm:cxn modelId="{0B020A9F-2296-4B04-9E55-FC51BA4CD1A2}" type="presParOf" srcId="{6C0FDE08-4F17-4E9C-8722-3669F8CFE9D9}" destId="{81DD4E34-6057-4A7F-8B1B-A117EAABD875}" srcOrd="1" destOrd="0" presId="urn:microsoft.com/office/officeart/2018/2/layout/IconVerticalSolidList"/>
    <dgm:cxn modelId="{6835D3D2-1AC4-4A6B-A4DF-37BCBEDA6E22}" type="presParOf" srcId="{6C0FDE08-4F17-4E9C-8722-3669F8CFE9D9}" destId="{E1DBCB32-61C6-4BED-BE15-A94B73E23390}" srcOrd="2" destOrd="0" presId="urn:microsoft.com/office/officeart/2018/2/layout/IconVerticalSolidList"/>
    <dgm:cxn modelId="{8DD45E15-7960-43C2-B501-AB936E59B9F7}" type="presParOf" srcId="{E1DBCB32-61C6-4BED-BE15-A94B73E23390}" destId="{20F1F914-4A51-4B10-AD6E-619099473FB5}" srcOrd="0" destOrd="0" presId="urn:microsoft.com/office/officeart/2018/2/layout/IconVerticalSolidList"/>
    <dgm:cxn modelId="{F8056BB3-0EF8-48DE-9186-173849517978}" type="presParOf" srcId="{E1DBCB32-61C6-4BED-BE15-A94B73E23390}" destId="{E3265599-CDE6-43A7-B1AD-977340446FF8}" srcOrd="1" destOrd="0" presId="urn:microsoft.com/office/officeart/2018/2/layout/IconVerticalSolidList"/>
    <dgm:cxn modelId="{2D1A9419-5AF5-43FC-816B-9521BF56E212}" type="presParOf" srcId="{E1DBCB32-61C6-4BED-BE15-A94B73E23390}" destId="{D8F59917-7194-4463-A4E0-A71AA22F1B35}" srcOrd="2" destOrd="0" presId="urn:microsoft.com/office/officeart/2018/2/layout/IconVerticalSolidList"/>
    <dgm:cxn modelId="{8625B24C-FC93-41E4-8F6C-CD8FCD5CBAF6}" type="presParOf" srcId="{E1DBCB32-61C6-4BED-BE15-A94B73E23390}" destId="{D825D9C5-E58E-40BB-9F4C-53797499BB60}" srcOrd="3" destOrd="0" presId="urn:microsoft.com/office/officeart/2018/2/layout/IconVerticalSolidList"/>
    <dgm:cxn modelId="{62E3D4C3-64DA-4588-94DC-298EF21B9B4C}" type="presParOf" srcId="{6C0FDE08-4F17-4E9C-8722-3669F8CFE9D9}" destId="{8BF986F2-3840-487B-96DC-3246CBB1161F}" srcOrd="3" destOrd="0" presId="urn:microsoft.com/office/officeart/2018/2/layout/IconVerticalSolidList"/>
    <dgm:cxn modelId="{CA682DE5-E0F2-4777-A765-0B5E0AE50D55}" type="presParOf" srcId="{6C0FDE08-4F17-4E9C-8722-3669F8CFE9D9}" destId="{BC226578-7162-4118-97DC-F274ECFF7DFF}" srcOrd="4" destOrd="0" presId="urn:microsoft.com/office/officeart/2018/2/layout/IconVerticalSolidList"/>
    <dgm:cxn modelId="{8D06C74F-0FBB-426F-83C9-5D74D049386A}" type="presParOf" srcId="{BC226578-7162-4118-97DC-F274ECFF7DFF}" destId="{F330351E-CD47-4994-90CB-5A2BEF8EF0E7}" srcOrd="0" destOrd="0" presId="urn:microsoft.com/office/officeart/2018/2/layout/IconVerticalSolidList"/>
    <dgm:cxn modelId="{37302057-5CA7-46E5-B0A6-5D0FEA95EDE9}" type="presParOf" srcId="{BC226578-7162-4118-97DC-F274ECFF7DFF}" destId="{F928910E-FADE-42DE-A602-6B22A13D18FD}" srcOrd="1" destOrd="0" presId="urn:microsoft.com/office/officeart/2018/2/layout/IconVerticalSolidList"/>
    <dgm:cxn modelId="{8696155F-9CE2-4E5F-BFE5-4B4562BBBB78}" type="presParOf" srcId="{BC226578-7162-4118-97DC-F274ECFF7DFF}" destId="{2C68C149-7D1D-4357-BE3B-33CBC9A7B932}" srcOrd="2" destOrd="0" presId="urn:microsoft.com/office/officeart/2018/2/layout/IconVerticalSolidList"/>
    <dgm:cxn modelId="{F6F78092-C1A4-4D6E-ADC1-9CADAD2FFDF9}" type="presParOf" srcId="{BC226578-7162-4118-97DC-F274ECFF7DFF}" destId="{A74B46D5-ADF4-4FE1-A7B3-FA7CE0E5DE79}" srcOrd="3" destOrd="0" presId="urn:microsoft.com/office/officeart/2018/2/layout/IconVerticalSolidList"/>
    <dgm:cxn modelId="{B744FBA0-4AAF-4C04-BA9D-19A255C5F2F5}" type="presParOf" srcId="{6C0FDE08-4F17-4E9C-8722-3669F8CFE9D9}" destId="{D6B2DF5D-42DE-4C57-87B9-EF953C85B780}" srcOrd="5" destOrd="0" presId="urn:microsoft.com/office/officeart/2018/2/layout/IconVerticalSolidList"/>
    <dgm:cxn modelId="{8C93D328-5267-428E-AD8F-EC510B39B924}" type="presParOf" srcId="{6C0FDE08-4F17-4E9C-8722-3669F8CFE9D9}" destId="{61EAAB18-8666-4163-83D6-7D7DCB160BA9}" srcOrd="6" destOrd="0" presId="urn:microsoft.com/office/officeart/2018/2/layout/IconVerticalSolidList"/>
    <dgm:cxn modelId="{CAF079EB-DC71-4787-A47B-FB2171A077A4}" type="presParOf" srcId="{61EAAB18-8666-4163-83D6-7D7DCB160BA9}" destId="{98FCCF87-35A1-4D25-8040-9ED90A244467}" srcOrd="0" destOrd="0" presId="urn:microsoft.com/office/officeart/2018/2/layout/IconVerticalSolidList"/>
    <dgm:cxn modelId="{1981C180-1CDD-4862-89EA-EC797BC93F19}" type="presParOf" srcId="{61EAAB18-8666-4163-83D6-7D7DCB160BA9}" destId="{91232370-F640-46D7-9AEA-7E56C8A86C01}" srcOrd="1" destOrd="0" presId="urn:microsoft.com/office/officeart/2018/2/layout/IconVerticalSolidList"/>
    <dgm:cxn modelId="{2557E28B-BE21-401B-BAC3-462CAE665DB7}" type="presParOf" srcId="{61EAAB18-8666-4163-83D6-7D7DCB160BA9}" destId="{1AEA5A8D-8870-4B8C-8338-F24BF8865B51}" srcOrd="2" destOrd="0" presId="urn:microsoft.com/office/officeart/2018/2/layout/IconVerticalSolidList"/>
    <dgm:cxn modelId="{608B3DE4-2E44-4DC0-91FD-9ADC457D2068}" type="presParOf" srcId="{61EAAB18-8666-4163-83D6-7D7DCB160BA9}" destId="{9E86872C-BD4F-415C-BA7F-A704DB9A24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4EFB351-72FA-49FE-A984-20949565C3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D5ADFA1-1374-4734-805F-F7CF9402301E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 2025, it is expected that technology will be an integral part of being able to understand customers at a deep level, such as conducting research, artificial intelligence, analytics, and automation.</a:t>
          </a:r>
        </a:p>
      </dgm:t>
    </dgm:pt>
    <dgm:pt modelId="{BFB05844-91CA-4536-9EDA-77437B825826}" type="parTrans" cxnId="{3BFBB2BF-903F-4F49-AEE9-79C9604A2BE5}">
      <dgm:prSet/>
      <dgm:spPr/>
      <dgm:t>
        <a:bodyPr/>
        <a:lstStyle/>
        <a:p>
          <a:endParaRPr lang="en-US"/>
        </a:p>
      </dgm:t>
    </dgm:pt>
    <dgm:pt modelId="{459C295D-C5E3-4445-BA09-9922F7CA76AC}" type="sibTrans" cxnId="{3BFBB2BF-903F-4F49-AEE9-79C9604A2BE5}">
      <dgm:prSet/>
      <dgm:spPr/>
      <dgm:t>
        <a:bodyPr/>
        <a:lstStyle/>
        <a:p>
          <a:endParaRPr lang="en-US"/>
        </a:p>
      </dgm:t>
    </dgm:pt>
    <dgm:pt modelId="{AA07E24B-786A-4133-96DF-38BAB2B0D4D5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It is understood that consumers inucreasingly have higher expectations about how brands engage with and market to them; expectations of brands to act ethically and transparently, create personalised experiences happens before, during and after the purchase of the product/service.</a:t>
          </a:r>
        </a:p>
      </dgm:t>
    </dgm:pt>
    <dgm:pt modelId="{9F72ABCC-21CE-41D3-8883-FC2E3288A663}" type="parTrans" cxnId="{EA7A2B48-459F-4DD3-9527-03EC7E2B1240}">
      <dgm:prSet/>
      <dgm:spPr/>
      <dgm:t>
        <a:bodyPr/>
        <a:lstStyle/>
        <a:p>
          <a:endParaRPr lang="en-US"/>
        </a:p>
      </dgm:t>
    </dgm:pt>
    <dgm:pt modelId="{A429902E-E9F3-4CCA-935E-E482AF442443}" type="sibTrans" cxnId="{EA7A2B48-459F-4DD3-9527-03EC7E2B1240}">
      <dgm:prSet/>
      <dgm:spPr/>
      <dgm:t>
        <a:bodyPr/>
        <a:lstStyle/>
        <a:p>
          <a:endParaRPr lang="en-US"/>
        </a:p>
      </dgm:t>
    </dgm:pt>
    <dgm:pt modelId="{EDB3BC00-5FD1-41A5-B9D3-957F3E81FB0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Today, businesses (and consumers) are only as competitive as their ability to create a relationship of trust; therefore, competitive advantage hinges on access to data-driven decisions, trust in how the business engages with customers, and how quickly a business can pivot to change.</a:t>
          </a:r>
        </a:p>
      </dgm:t>
    </dgm:pt>
    <dgm:pt modelId="{982AE5F8-10A7-4F1C-85AE-FC2B35D46F5E}" type="parTrans" cxnId="{763E4EC6-5892-4D0D-8759-1C47B30B11C0}">
      <dgm:prSet/>
      <dgm:spPr/>
      <dgm:t>
        <a:bodyPr/>
        <a:lstStyle/>
        <a:p>
          <a:endParaRPr lang="en-US"/>
        </a:p>
      </dgm:t>
    </dgm:pt>
    <dgm:pt modelId="{DEB7FFA0-A3B5-431B-825E-664CEF60FD47}" type="sibTrans" cxnId="{763E4EC6-5892-4D0D-8759-1C47B30B11C0}">
      <dgm:prSet/>
      <dgm:spPr/>
      <dgm:t>
        <a:bodyPr/>
        <a:lstStyle/>
        <a:p>
          <a:endParaRPr lang="en-US"/>
        </a:p>
      </dgm:t>
    </dgm:pt>
    <dgm:pt modelId="{E59DB0FE-9454-40B3-9B33-A4B2D169009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marketing concept above all, creates a way for businesses to create sustainable growth through continuous improvement and long-term innovation to ultimately, create value for customers.</a:t>
          </a:r>
        </a:p>
      </dgm:t>
    </dgm:pt>
    <dgm:pt modelId="{33823BB1-632E-4270-B9A3-26743B2A913F}" type="parTrans" cxnId="{153A9409-7F9A-4AE1-9FA2-7EE458B909FC}">
      <dgm:prSet/>
      <dgm:spPr/>
      <dgm:t>
        <a:bodyPr/>
        <a:lstStyle/>
        <a:p>
          <a:endParaRPr lang="en-US"/>
        </a:p>
      </dgm:t>
    </dgm:pt>
    <dgm:pt modelId="{DE540F75-818F-4E99-B244-D9D40372BA76}" type="sibTrans" cxnId="{153A9409-7F9A-4AE1-9FA2-7EE458B909FC}">
      <dgm:prSet/>
      <dgm:spPr/>
      <dgm:t>
        <a:bodyPr/>
        <a:lstStyle/>
        <a:p>
          <a:endParaRPr lang="en-US"/>
        </a:p>
      </dgm:t>
    </dgm:pt>
    <dgm:pt modelId="{71AEF006-411A-4B52-A78D-6C240F88094E}" type="pres">
      <dgm:prSet presAssocID="{C4EFB351-72FA-49FE-A984-20949565C3AF}" presName="root" presStyleCnt="0">
        <dgm:presLayoutVars>
          <dgm:dir/>
          <dgm:resizeHandles val="exact"/>
        </dgm:presLayoutVars>
      </dgm:prSet>
      <dgm:spPr/>
    </dgm:pt>
    <dgm:pt modelId="{F179140D-E957-4BA4-BAFF-7838FA8AC9C3}" type="pres">
      <dgm:prSet presAssocID="{ED5ADFA1-1374-4734-805F-F7CF9402301E}" presName="compNode" presStyleCnt="0"/>
      <dgm:spPr/>
    </dgm:pt>
    <dgm:pt modelId="{485E8D0A-3FB8-42E0-9F73-37F04058D3E9}" type="pres">
      <dgm:prSet presAssocID="{ED5ADFA1-1374-4734-805F-F7CF9402301E}" presName="bgRect" presStyleLbl="bgShp" presStyleIdx="0" presStyleCnt="4"/>
      <dgm:spPr/>
    </dgm:pt>
    <dgm:pt modelId="{D74A5CB6-E799-4BC7-BDE6-2BF1D80A85FB}" type="pres">
      <dgm:prSet presAssocID="{ED5ADFA1-1374-4734-805F-F7CF940230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0890F67-FF05-4D68-A82B-FF3B3B5AEA76}" type="pres">
      <dgm:prSet presAssocID="{ED5ADFA1-1374-4734-805F-F7CF9402301E}" presName="spaceRect" presStyleCnt="0"/>
      <dgm:spPr/>
    </dgm:pt>
    <dgm:pt modelId="{0412746E-82D2-40A7-B5AE-F9D01055DC81}" type="pres">
      <dgm:prSet presAssocID="{ED5ADFA1-1374-4734-805F-F7CF9402301E}" presName="parTx" presStyleLbl="revTx" presStyleIdx="0" presStyleCnt="4">
        <dgm:presLayoutVars>
          <dgm:chMax val="0"/>
          <dgm:chPref val="0"/>
        </dgm:presLayoutVars>
      </dgm:prSet>
      <dgm:spPr/>
    </dgm:pt>
    <dgm:pt modelId="{D66B6CE8-6CA4-47AA-AE13-5FD25A4612B9}" type="pres">
      <dgm:prSet presAssocID="{459C295D-C5E3-4445-BA09-9922F7CA76AC}" presName="sibTrans" presStyleCnt="0"/>
      <dgm:spPr/>
    </dgm:pt>
    <dgm:pt modelId="{01C29A53-F2E8-46C5-AB1A-9428826AA22B}" type="pres">
      <dgm:prSet presAssocID="{AA07E24B-786A-4133-96DF-38BAB2B0D4D5}" presName="compNode" presStyleCnt="0"/>
      <dgm:spPr/>
    </dgm:pt>
    <dgm:pt modelId="{596DCA48-D962-4BB7-8847-0E67379CADE8}" type="pres">
      <dgm:prSet presAssocID="{AA07E24B-786A-4133-96DF-38BAB2B0D4D5}" presName="bgRect" presStyleLbl="bgShp" presStyleIdx="1" presStyleCnt="4"/>
      <dgm:spPr/>
    </dgm:pt>
    <dgm:pt modelId="{FAFF0F99-AB26-4A01-B687-20262FC5430D}" type="pres">
      <dgm:prSet presAssocID="{AA07E24B-786A-4133-96DF-38BAB2B0D4D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4A5DD454-9989-436D-AC06-436D8062E1C2}" type="pres">
      <dgm:prSet presAssocID="{AA07E24B-786A-4133-96DF-38BAB2B0D4D5}" presName="spaceRect" presStyleCnt="0"/>
      <dgm:spPr/>
    </dgm:pt>
    <dgm:pt modelId="{27677818-3461-40AD-9E4E-5E9351D969DA}" type="pres">
      <dgm:prSet presAssocID="{AA07E24B-786A-4133-96DF-38BAB2B0D4D5}" presName="parTx" presStyleLbl="revTx" presStyleIdx="1" presStyleCnt="4">
        <dgm:presLayoutVars>
          <dgm:chMax val="0"/>
          <dgm:chPref val="0"/>
        </dgm:presLayoutVars>
      </dgm:prSet>
      <dgm:spPr/>
    </dgm:pt>
    <dgm:pt modelId="{B08CA1D4-8A72-4BF3-871C-1EAC5934E335}" type="pres">
      <dgm:prSet presAssocID="{A429902E-E9F3-4CCA-935E-E482AF442443}" presName="sibTrans" presStyleCnt="0"/>
      <dgm:spPr/>
    </dgm:pt>
    <dgm:pt modelId="{37EE7E65-08FB-4320-B67B-799D747BA1DA}" type="pres">
      <dgm:prSet presAssocID="{EDB3BC00-5FD1-41A5-B9D3-957F3E81FB00}" presName="compNode" presStyleCnt="0"/>
      <dgm:spPr/>
    </dgm:pt>
    <dgm:pt modelId="{2CFECDF1-E236-40AA-B8D1-409BECEBC10C}" type="pres">
      <dgm:prSet presAssocID="{EDB3BC00-5FD1-41A5-B9D3-957F3E81FB00}" presName="bgRect" presStyleLbl="bgShp" presStyleIdx="2" presStyleCnt="4"/>
      <dgm:spPr/>
    </dgm:pt>
    <dgm:pt modelId="{16E2FC31-BCD4-45E0-BE40-669FC8F9916E}" type="pres">
      <dgm:prSet presAssocID="{EDB3BC00-5FD1-41A5-B9D3-957F3E81FB0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CE6C13F-F5AE-4E76-84A0-3270F5A7B591}" type="pres">
      <dgm:prSet presAssocID="{EDB3BC00-5FD1-41A5-B9D3-957F3E81FB00}" presName="spaceRect" presStyleCnt="0"/>
      <dgm:spPr/>
    </dgm:pt>
    <dgm:pt modelId="{638C32D0-1882-44EA-BDFC-7BAAB4D49010}" type="pres">
      <dgm:prSet presAssocID="{EDB3BC00-5FD1-41A5-B9D3-957F3E81FB00}" presName="parTx" presStyleLbl="revTx" presStyleIdx="2" presStyleCnt="4">
        <dgm:presLayoutVars>
          <dgm:chMax val="0"/>
          <dgm:chPref val="0"/>
        </dgm:presLayoutVars>
      </dgm:prSet>
      <dgm:spPr/>
    </dgm:pt>
    <dgm:pt modelId="{715B221D-F12F-4751-A984-2CD6A607A43C}" type="pres">
      <dgm:prSet presAssocID="{DEB7FFA0-A3B5-431B-825E-664CEF60FD47}" presName="sibTrans" presStyleCnt="0"/>
      <dgm:spPr/>
    </dgm:pt>
    <dgm:pt modelId="{B8DBE232-47E7-4AE7-8003-633E522B6946}" type="pres">
      <dgm:prSet presAssocID="{E59DB0FE-9454-40B3-9B33-A4B2D169009F}" presName="compNode" presStyleCnt="0"/>
      <dgm:spPr/>
    </dgm:pt>
    <dgm:pt modelId="{0F5C5EC5-8A29-4358-87E8-068C7F531688}" type="pres">
      <dgm:prSet presAssocID="{E59DB0FE-9454-40B3-9B33-A4B2D169009F}" presName="bgRect" presStyleLbl="bgShp" presStyleIdx="3" presStyleCnt="4"/>
      <dgm:spPr/>
    </dgm:pt>
    <dgm:pt modelId="{803F7F93-5E5A-40B0-BEFF-C28195E84F30}" type="pres">
      <dgm:prSet presAssocID="{E59DB0FE-9454-40B3-9B33-A4B2D16900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09CFEE2-3E89-4F5F-B925-89C8BA68E55F}" type="pres">
      <dgm:prSet presAssocID="{E59DB0FE-9454-40B3-9B33-A4B2D169009F}" presName="spaceRect" presStyleCnt="0"/>
      <dgm:spPr/>
    </dgm:pt>
    <dgm:pt modelId="{882E7D6D-CA64-428C-A0FA-9383605B0DE4}" type="pres">
      <dgm:prSet presAssocID="{E59DB0FE-9454-40B3-9B33-A4B2D169009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53A9409-7F9A-4AE1-9FA2-7EE458B909FC}" srcId="{C4EFB351-72FA-49FE-A984-20949565C3AF}" destId="{E59DB0FE-9454-40B3-9B33-A4B2D169009F}" srcOrd="3" destOrd="0" parTransId="{33823BB1-632E-4270-B9A3-26743B2A913F}" sibTransId="{DE540F75-818F-4E99-B244-D9D40372BA76}"/>
    <dgm:cxn modelId="{6EC0AC13-9160-46EA-A9FC-A9334CFFAACD}" type="presOf" srcId="{EDB3BC00-5FD1-41A5-B9D3-957F3E81FB00}" destId="{638C32D0-1882-44EA-BDFC-7BAAB4D49010}" srcOrd="0" destOrd="0" presId="urn:microsoft.com/office/officeart/2018/2/layout/IconVerticalSolidList"/>
    <dgm:cxn modelId="{FF7E7435-4BA8-4909-815A-EE5D247A3CDB}" type="presOf" srcId="{E59DB0FE-9454-40B3-9B33-A4B2D169009F}" destId="{882E7D6D-CA64-428C-A0FA-9383605B0DE4}" srcOrd="0" destOrd="0" presId="urn:microsoft.com/office/officeart/2018/2/layout/IconVerticalSolidList"/>
    <dgm:cxn modelId="{EA7A2B48-459F-4DD3-9527-03EC7E2B1240}" srcId="{C4EFB351-72FA-49FE-A984-20949565C3AF}" destId="{AA07E24B-786A-4133-96DF-38BAB2B0D4D5}" srcOrd="1" destOrd="0" parTransId="{9F72ABCC-21CE-41D3-8883-FC2E3288A663}" sibTransId="{A429902E-E9F3-4CCA-935E-E482AF442443}"/>
    <dgm:cxn modelId="{911E6B71-EB07-4A5A-B543-30BAED32E910}" type="presOf" srcId="{AA07E24B-786A-4133-96DF-38BAB2B0D4D5}" destId="{27677818-3461-40AD-9E4E-5E9351D969DA}" srcOrd="0" destOrd="0" presId="urn:microsoft.com/office/officeart/2018/2/layout/IconVerticalSolidList"/>
    <dgm:cxn modelId="{4B656BBF-CB45-42E6-AD61-AB3817F63FF0}" type="presOf" srcId="{C4EFB351-72FA-49FE-A984-20949565C3AF}" destId="{71AEF006-411A-4B52-A78D-6C240F88094E}" srcOrd="0" destOrd="0" presId="urn:microsoft.com/office/officeart/2018/2/layout/IconVerticalSolidList"/>
    <dgm:cxn modelId="{3BFBB2BF-903F-4F49-AEE9-79C9604A2BE5}" srcId="{C4EFB351-72FA-49FE-A984-20949565C3AF}" destId="{ED5ADFA1-1374-4734-805F-F7CF9402301E}" srcOrd="0" destOrd="0" parTransId="{BFB05844-91CA-4536-9EDA-77437B825826}" sibTransId="{459C295D-C5E3-4445-BA09-9922F7CA76AC}"/>
    <dgm:cxn modelId="{763E4EC6-5892-4D0D-8759-1C47B30B11C0}" srcId="{C4EFB351-72FA-49FE-A984-20949565C3AF}" destId="{EDB3BC00-5FD1-41A5-B9D3-957F3E81FB00}" srcOrd="2" destOrd="0" parTransId="{982AE5F8-10A7-4F1C-85AE-FC2B35D46F5E}" sibTransId="{DEB7FFA0-A3B5-431B-825E-664CEF60FD47}"/>
    <dgm:cxn modelId="{6F05C7E0-A386-4F92-B7E3-A8E24C07668A}" type="presOf" srcId="{ED5ADFA1-1374-4734-805F-F7CF9402301E}" destId="{0412746E-82D2-40A7-B5AE-F9D01055DC81}" srcOrd="0" destOrd="0" presId="urn:microsoft.com/office/officeart/2018/2/layout/IconVerticalSolidList"/>
    <dgm:cxn modelId="{E6CA6A49-3BB4-4A90-B772-F7C839875635}" type="presParOf" srcId="{71AEF006-411A-4B52-A78D-6C240F88094E}" destId="{F179140D-E957-4BA4-BAFF-7838FA8AC9C3}" srcOrd="0" destOrd="0" presId="urn:microsoft.com/office/officeart/2018/2/layout/IconVerticalSolidList"/>
    <dgm:cxn modelId="{1E519473-5DAD-4BEB-AE68-86743EF3964E}" type="presParOf" srcId="{F179140D-E957-4BA4-BAFF-7838FA8AC9C3}" destId="{485E8D0A-3FB8-42E0-9F73-37F04058D3E9}" srcOrd="0" destOrd="0" presId="urn:microsoft.com/office/officeart/2018/2/layout/IconVerticalSolidList"/>
    <dgm:cxn modelId="{4A3E2CB2-4388-4CDE-B906-7DB1C68863A6}" type="presParOf" srcId="{F179140D-E957-4BA4-BAFF-7838FA8AC9C3}" destId="{D74A5CB6-E799-4BC7-BDE6-2BF1D80A85FB}" srcOrd="1" destOrd="0" presId="urn:microsoft.com/office/officeart/2018/2/layout/IconVerticalSolidList"/>
    <dgm:cxn modelId="{C3283512-A230-4AF9-9F80-641FCEE7E4FF}" type="presParOf" srcId="{F179140D-E957-4BA4-BAFF-7838FA8AC9C3}" destId="{70890F67-FF05-4D68-A82B-FF3B3B5AEA76}" srcOrd="2" destOrd="0" presId="urn:microsoft.com/office/officeart/2018/2/layout/IconVerticalSolidList"/>
    <dgm:cxn modelId="{30E1032D-7DE6-40B3-A20E-3B80E83CCF1E}" type="presParOf" srcId="{F179140D-E957-4BA4-BAFF-7838FA8AC9C3}" destId="{0412746E-82D2-40A7-B5AE-F9D01055DC81}" srcOrd="3" destOrd="0" presId="urn:microsoft.com/office/officeart/2018/2/layout/IconVerticalSolidList"/>
    <dgm:cxn modelId="{1143905B-42EE-4F14-B852-77ECEA48555E}" type="presParOf" srcId="{71AEF006-411A-4B52-A78D-6C240F88094E}" destId="{D66B6CE8-6CA4-47AA-AE13-5FD25A4612B9}" srcOrd="1" destOrd="0" presId="urn:microsoft.com/office/officeart/2018/2/layout/IconVerticalSolidList"/>
    <dgm:cxn modelId="{87840CE9-8D62-4AD1-B4BB-81F2C39E823F}" type="presParOf" srcId="{71AEF006-411A-4B52-A78D-6C240F88094E}" destId="{01C29A53-F2E8-46C5-AB1A-9428826AA22B}" srcOrd="2" destOrd="0" presId="urn:microsoft.com/office/officeart/2018/2/layout/IconVerticalSolidList"/>
    <dgm:cxn modelId="{9EB02394-BA40-4011-BD77-58D602DC0C6F}" type="presParOf" srcId="{01C29A53-F2E8-46C5-AB1A-9428826AA22B}" destId="{596DCA48-D962-4BB7-8847-0E67379CADE8}" srcOrd="0" destOrd="0" presId="urn:microsoft.com/office/officeart/2018/2/layout/IconVerticalSolidList"/>
    <dgm:cxn modelId="{0B1B000F-D363-4BE0-A6F7-B113AB16088A}" type="presParOf" srcId="{01C29A53-F2E8-46C5-AB1A-9428826AA22B}" destId="{FAFF0F99-AB26-4A01-B687-20262FC5430D}" srcOrd="1" destOrd="0" presId="urn:microsoft.com/office/officeart/2018/2/layout/IconVerticalSolidList"/>
    <dgm:cxn modelId="{BE13AAF6-3411-4578-98EB-D22B0426CF3B}" type="presParOf" srcId="{01C29A53-F2E8-46C5-AB1A-9428826AA22B}" destId="{4A5DD454-9989-436D-AC06-436D8062E1C2}" srcOrd="2" destOrd="0" presId="urn:microsoft.com/office/officeart/2018/2/layout/IconVerticalSolidList"/>
    <dgm:cxn modelId="{78941CB9-EACF-4CE8-B456-86E5DE5EE310}" type="presParOf" srcId="{01C29A53-F2E8-46C5-AB1A-9428826AA22B}" destId="{27677818-3461-40AD-9E4E-5E9351D969DA}" srcOrd="3" destOrd="0" presId="urn:microsoft.com/office/officeart/2018/2/layout/IconVerticalSolidList"/>
    <dgm:cxn modelId="{8BA821A7-FFC7-42B0-AD11-F19E0A9F4794}" type="presParOf" srcId="{71AEF006-411A-4B52-A78D-6C240F88094E}" destId="{B08CA1D4-8A72-4BF3-871C-1EAC5934E335}" srcOrd="3" destOrd="0" presId="urn:microsoft.com/office/officeart/2018/2/layout/IconVerticalSolidList"/>
    <dgm:cxn modelId="{F4B41FA0-0391-4ED2-91CE-D8C5A8B458D5}" type="presParOf" srcId="{71AEF006-411A-4B52-A78D-6C240F88094E}" destId="{37EE7E65-08FB-4320-B67B-799D747BA1DA}" srcOrd="4" destOrd="0" presId="urn:microsoft.com/office/officeart/2018/2/layout/IconVerticalSolidList"/>
    <dgm:cxn modelId="{A8E488CA-6AB7-4FE8-89FC-A8A145F15177}" type="presParOf" srcId="{37EE7E65-08FB-4320-B67B-799D747BA1DA}" destId="{2CFECDF1-E236-40AA-B8D1-409BECEBC10C}" srcOrd="0" destOrd="0" presId="urn:microsoft.com/office/officeart/2018/2/layout/IconVerticalSolidList"/>
    <dgm:cxn modelId="{D554F384-607A-450F-A378-72C52CDA4328}" type="presParOf" srcId="{37EE7E65-08FB-4320-B67B-799D747BA1DA}" destId="{16E2FC31-BCD4-45E0-BE40-669FC8F9916E}" srcOrd="1" destOrd="0" presId="urn:microsoft.com/office/officeart/2018/2/layout/IconVerticalSolidList"/>
    <dgm:cxn modelId="{F9D40B66-718F-4CF9-9B9F-F0D8EA228208}" type="presParOf" srcId="{37EE7E65-08FB-4320-B67B-799D747BA1DA}" destId="{0CE6C13F-F5AE-4E76-84A0-3270F5A7B591}" srcOrd="2" destOrd="0" presId="urn:microsoft.com/office/officeart/2018/2/layout/IconVerticalSolidList"/>
    <dgm:cxn modelId="{13061ACA-B229-4C10-8E86-1931C2F54368}" type="presParOf" srcId="{37EE7E65-08FB-4320-B67B-799D747BA1DA}" destId="{638C32D0-1882-44EA-BDFC-7BAAB4D49010}" srcOrd="3" destOrd="0" presId="urn:microsoft.com/office/officeart/2018/2/layout/IconVerticalSolidList"/>
    <dgm:cxn modelId="{CA578E25-244E-40EE-ACC8-F78C5E95AE6E}" type="presParOf" srcId="{71AEF006-411A-4B52-A78D-6C240F88094E}" destId="{715B221D-F12F-4751-A984-2CD6A607A43C}" srcOrd="5" destOrd="0" presId="urn:microsoft.com/office/officeart/2018/2/layout/IconVerticalSolidList"/>
    <dgm:cxn modelId="{7B69350E-0E25-4015-B5AE-3FC7EC530AD8}" type="presParOf" srcId="{71AEF006-411A-4B52-A78D-6C240F88094E}" destId="{B8DBE232-47E7-4AE7-8003-633E522B6946}" srcOrd="6" destOrd="0" presId="urn:microsoft.com/office/officeart/2018/2/layout/IconVerticalSolidList"/>
    <dgm:cxn modelId="{D553B417-AE2B-44D8-BF1D-A22A30692848}" type="presParOf" srcId="{B8DBE232-47E7-4AE7-8003-633E522B6946}" destId="{0F5C5EC5-8A29-4358-87E8-068C7F531688}" srcOrd="0" destOrd="0" presId="urn:microsoft.com/office/officeart/2018/2/layout/IconVerticalSolidList"/>
    <dgm:cxn modelId="{63FB8578-51C8-4106-8F39-B8E24DB49BEF}" type="presParOf" srcId="{B8DBE232-47E7-4AE7-8003-633E522B6946}" destId="{803F7F93-5E5A-40B0-BEFF-C28195E84F30}" srcOrd="1" destOrd="0" presId="urn:microsoft.com/office/officeart/2018/2/layout/IconVerticalSolidList"/>
    <dgm:cxn modelId="{FB7A95AF-5FEC-401B-A7D4-AA079910C8E2}" type="presParOf" srcId="{B8DBE232-47E7-4AE7-8003-633E522B6946}" destId="{609CFEE2-3E89-4F5F-B925-89C8BA68E55F}" srcOrd="2" destOrd="0" presId="urn:microsoft.com/office/officeart/2018/2/layout/IconVerticalSolidList"/>
    <dgm:cxn modelId="{6F55B25D-B8C9-445A-8880-D4A15F8AE330}" type="presParOf" srcId="{B8DBE232-47E7-4AE7-8003-633E522B6946}" destId="{882E7D6D-CA64-428C-A0FA-9383605B0D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4CF4AF-5251-4BBC-A550-7E578CFCDB0A}">
      <dsp:nvSpPr>
        <dsp:cNvPr id="0" name=""/>
        <dsp:cNvSpPr/>
      </dsp:nvSpPr>
      <dsp:spPr>
        <a:xfrm>
          <a:off x="0" y="2191"/>
          <a:ext cx="5444382" cy="76785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537852-7C67-42B4-A019-0CD337BF3359}">
      <dsp:nvSpPr>
        <dsp:cNvPr id="0" name=""/>
        <dsp:cNvSpPr/>
      </dsp:nvSpPr>
      <dsp:spPr>
        <a:xfrm>
          <a:off x="232276" y="174958"/>
          <a:ext cx="422732" cy="4223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22D5C-F17B-4DF3-BE75-C0F1D2BA2144}">
      <dsp:nvSpPr>
        <dsp:cNvPr id="0" name=""/>
        <dsp:cNvSpPr/>
      </dsp:nvSpPr>
      <dsp:spPr>
        <a:xfrm>
          <a:off x="887284" y="2191"/>
          <a:ext cx="4312303" cy="768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4" tIns="81344" rIns="81344" bIns="8134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marketing concept is a philosophy that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prioritises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consumer needs and wants above everything else.</a:t>
          </a:r>
        </a:p>
      </dsp:txBody>
      <dsp:txXfrm>
        <a:off x="887284" y="2191"/>
        <a:ext cx="4312303" cy="768605"/>
      </dsp:txXfrm>
    </dsp:sp>
    <dsp:sp modelId="{DB0A5DAD-C78F-463A-BCC9-6A7409547025}">
      <dsp:nvSpPr>
        <dsp:cNvPr id="0" name=""/>
        <dsp:cNvSpPr/>
      </dsp:nvSpPr>
      <dsp:spPr>
        <a:xfrm>
          <a:off x="0" y="941597"/>
          <a:ext cx="5444382" cy="76785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20969D-1F36-4789-8E20-F865FFBAE79A}">
      <dsp:nvSpPr>
        <dsp:cNvPr id="0" name=""/>
        <dsp:cNvSpPr/>
      </dsp:nvSpPr>
      <dsp:spPr>
        <a:xfrm>
          <a:off x="232276" y="1114365"/>
          <a:ext cx="422732" cy="4223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F359B-0D62-4A01-B93F-F3BBA8F30AB9}">
      <dsp:nvSpPr>
        <dsp:cNvPr id="0" name=""/>
        <dsp:cNvSpPr/>
      </dsp:nvSpPr>
      <dsp:spPr>
        <a:xfrm>
          <a:off x="887284" y="941597"/>
          <a:ext cx="4312303" cy="768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4" tIns="81344" rIns="81344" bIns="8134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It focuses the business mindset from building something a business wants to building something a consumer needs.</a:t>
          </a:r>
        </a:p>
      </dsp:txBody>
      <dsp:txXfrm>
        <a:off x="887284" y="941597"/>
        <a:ext cx="4312303" cy="768605"/>
      </dsp:txXfrm>
    </dsp:sp>
    <dsp:sp modelId="{A7EC3B2E-46C7-4572-A5A0-C833B3577F81}">
      <dsp:nvSpPr>
        <dsp:cNvPr id="0" name=""/>
        <dsp:cNvSpPr/>
      </dsp:nvSpPr>
      <dsp:spPr>
        <a:xfrm>
          <a:off x="0" y="1881004"/>
          <a:ext cx="5444382" cy="76785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E9E10E-BCEB-4CDB-B07E-F72A602997E5}">
      <dsp:nvSpPr>
        <dsp:cNvPr id="0" name=""/>
        <dsp:cNvSpPr/>
      </dsp:nvSpPr>
      <dsp:spPr>
        <a:xfrm>
          <a:off x="232276" y="2053771"/>
          <a:ext cx="422732" cy="4223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DAF38-13B4-478A-AEFD-97F93CC36B26}">
      <dsp:nvSpPr>
        <dsp:cNvPr id="0" name=""/>
        <dsp:cNvSpPr/>
      </dsp:nvSpPr>
      <dsp:spPr>
        <a:xfrm>
          <a:off x="887284" y="1881004"/>
          <a:ext cx="4312303" cy="768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4" tIns="81344" rIns="81344" bIns="8134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emphasis is more on creating value, trust, and profitable consumer relationships than producing sales in the short term.</a:t>
          </a:r>
        </a:p>
      </dsp:txBody>
      <dsp:txXfrm>
        <a:off x="887284" y="1881004"/>
        <a:ext cx="4312303" cy="768605"/>
      </dsp:txXfrm>
    </dsp:sp>
    <dsp:sp modelId="{4CFEDA05-E88E-4069-AECD-A6138BF75CF1}">
      <dsp:nvSpPr>
        <dsp:cNvPr id="0" name=""/>
        <dsp:cNvSpPr/>
      </dsp:nvSpPr>
      <dsp:spPr>
        <a:xfrm>
          <a:off x="0" y="2820410"/>
          <a:ext cx="5444382" cy="76785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7A50A6-8995-4216-AB45-31404A406FA5}">
      <dsp:nvSpPr>
        <dsp:cNvPr id="0" name=""/>
        <dsp:cNvSpPr/>
      </dsp:nvSpPr>
      <dsp:spPr>
        <a:xfrm>
          <a:off x="232276" y="2993177"/>
          <a:ext cx="422732" cy="4223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EDA1F-3E0A-4ACD-A8CD-AC3A4A46493C}">
      <dsp:nvSpPr>
        <dsp:cNvPr id="0" name=""/>
        <dsp:cNvSpPr/>
      </dsp:nvSpPr>
      <dsp:spPr>
        <a:xfrm>
          <a:off x="887284" y="2820410"/>
          <a:ext cx="4312303" cy="768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4" tIns="81344" rIns="81344" bIns="8134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focus is to align the goals of the company with the expectations of the customer, not just for the day, but for the long run.</a:t>
          </a:r>
        </a:p>
      </dsp:txBody>
      <dsp:txXfrm>
        <a:off x="887284" y="2820410"/>
        <a:ext cx="4312303" cy="7686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FB8A92-1559-4CCE-B749-FD8B36A42AA6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0DD07-9C41-4767-915C-882F27BA4003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72B44-A92D-40E3-A3A4-D14E87D1BA26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Customer orientation: Each business decision is based on a sound understanding of a customer's needs.</a:t>
          </a:r>
        </a:p>
      </dsp:txBody>
      <dsp:txXfrm>
        <a:off x="1058686" y="1808"/>
        <a:ext cx="9456913" cy="916611"/>
      </dsp:txXfrm>
    </dsp:sp>
    <dsp:sp modelId="{20F1F914-4A51-4B10-AD6E-619099473FB5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265599-CDE6-43A7-B1AD-977340446FF8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5D9C5-E58E-40BB-9F4C-53797499BB60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Integrated marketing effort: There is clarity of purpose from each part of the business, from making to customer service, that is focused on customer satisfaction.</a:t>
          </a:r>
        </a:p>
      </dsp:txBody>
      <dsp:txXfrm>
        <a:off x="1058686" y="1147573"/>
        <a:ext cx="9456913" cy="916611"/>
      </dsp:txXfrm>
    </dsp:sp>
    <dsp:sp modelId="{F330351E-CD47-4994-90CB-5A2BEF8EF0E7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28910E-FADE-42DE-A602-6B22A13D18FD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4B46D5-ADF4-4FE1-A7B3-FA7CE0E5DE79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Profit through satisfaction: Satisfied customers result in repeat customers, loyalty, and profitability.</a:t>
          </a:r>
        </a:p>
      </dsp:txBody>
      <dsp:txXfrm>
        <a:off x="1058686" y="2293338"/>
        <a:ext cx="9456913" cy="916611"/>
      </dsp:txXfrm>
    </dsp:sp>
    <dsp:sp modelId="{98FCCF87-35A1-4D25-8040-9ED90A244467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32370-F640-46D7-9AEA-7E56C8A86C01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6872C-BD4F-415C-BA7F-A704DB9A242B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Market research and feedback: They use data and feedback to prospect market needs.</a:t>
          </a:r>
        </a:p>
      </dsp:txBody>
      <dsp:txXfrm>
        <a:off x="1058686" y="3439103"/>
        <a:ext cx="9456913" cy="9166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E8D0A-3FB8-42E0-9F73-37F04058D3E9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4A5CB6-E799-4BC7-BDE6-2BF1D80A85F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12746E-82D2-40A7-B5AE-F9D01055DC81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 2025, it is expected that technology will be an integral part of being able to understand customers at a deep level, such as conducting research, artificial intelligence, analytics, and automation.</a:t>
          </a:r>
        </a:p>
      </dsp:txBody>
      <dsp:txXfrm>
        <a:off x="1057183" y="1805"/>
        <a:ext cx="9458416" cy="915310"/>
      </dsp:txXfrm>
    </dsp:sp>
    <dsp:sp modelId="{596DCA48-D962-4BB7-8847-0E67379CADE8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FF0F99-AB26-4A01-B687-20262FC5430D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77818-3461-40AD-9E4E-5E9351D969DA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It is understood that consumers inucreasingly have higher expectations about how brands engage with and market to them; expectations of brands to act ethically and transparently, create personalised experiences happens before, during and after the purchase of the product/service.</a:t>
          </a:r>
        </a:p>
      </dsp:txBody>
      <dsp:txXfrm>
        <a:off x="1057183" y="1145944"/>
        <a:ext cx="9458416" cy="915310"/>
      </dsp:txXfrm>
    </dsp:sp>
    <dsp:sp modelId="{2CFECDF1-E236-40AA-B8D1-409BECEBC10C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2FC31-BCD4-45E0-BE40-669FC8F9916E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C32D0-1882-44EA-BDFC-7BAAB4D4901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Today, businesses (and consumers) are only as competitive as their ability to create a relationship of trust; therefore, competitive advantage hinges on access to data-driven decisions, trust in how the business engages with customers, and how quickly a business can pivot to change.</a:t>
          </a:r>
        </a:p>
      </dsp:txBody>
      <dsp:txXfrm>
        <a:off x="1057183" y="2290082"/>
        <a:ext cx="9458416" cy="915310"/>
      </dsp:txXfrm>
    </dsp:sp>
    <dsp:sp modelId="{0F5C5EC5-8A29-4358-87E8-068C7F531688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3F7F93-5E5A-40B0-BEFF-C28195E84F30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2E7D6D-CA64-428C-A0FA-9383605B0DE4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marketing concept above all, creates a way for businesses to create sustainable growth through continuous improvement and long-term innovation to ultimately, create value for customers.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BCB7F-7555-F6E7-6908-9C40AA4321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0EF536-2FC0-EF78-FBCE-F8AED5E2A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37FF6-0B59-BC91-34BD-8BB4D73BD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2DBFE-0E46-E094-D668-43CC922FF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EFEBDC-218E-FF3D-3EEF-8804E7074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970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3FBE3-0811-8FE0-2365-0644E9A37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30FCE-B77B-EB95-ED91-1E820E5739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54632-1441-12BA-CFD2-0FAF5377F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85E81-EA85-666B-2741-FF3D10CE1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8C675-2220-D582-3A98-5F6AC6FCC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339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BC88C-6466-1C42-2475-A3966672E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E1B6A2-2B32-DDFD-ECEB-7E989C4CA4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72122-4E54-5642-3F54-099A0EFBD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FE644-A78C-5536-6793-06DE890C4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F27DA-9DE1-1FB8-712E-28F74C29F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363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B1D15-B390-AF1C-B1A8-6C6602B58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44407-A7E5-D7F3-99A6-F803666ECE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38A7A8-F6F7-B0B9-C238-7143683FC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82515A-E7E3-DC63-2566-A67D60830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B8920-CEDE-D81B-297F-068E0824A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D1C66-4BC7-FB70-5B86-58860FC73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23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3BC8B-C95A-F04B-B15B-5EA5A5CF4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8C370E-77DB-677B-7BCF-7D88FE869F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2EF5BA-A674-D6DC-6BB3-4E410AEFE9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DCC753-48BA-5D9A-5AA2-591E16F2DA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D3247B-7558-C17E-D4F4-120336F7D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D64B4C-FC41-EFC6-4051-2149BE699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C4FECA8-7D72-CAA1-363F-E57506204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83970E-4B2D-3927-B8BA-F8148D283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409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1ACB-AC6D-8E3B-2E50-20CC70C8E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E07364-C22B-2526-F868-C26AE16E1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4802F7-1D38-B1E3-70D2-0B98A6549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25EB9D-8C62-341C-6038-A29C824F9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839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4DFCE8-1BF0-6CFD-EDA4-112607544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BCBE1E-3E76-7775-7322-568C87D212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E66ACF-A2CD-1168-F9BA-4997D17C1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525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FEBB8-747A-E943-F5CE-C14434543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36E2F-4B15-BBB8-884D-41B28C63C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950FD-DDCF-9782-AC18-5A4C5B4E50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D4E3DC-13E1-61E0-6D0A-8BAD444FB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83D59-903F-22B6-20A4-F659A5545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54A8D-C02A-0438-B692-A3FC54894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151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562A-D381-E18B-176A-C411B927D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09BF38-0C72-7DD0-87AE-11B52FC339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5D4FE4-5A8D-E258-A974-AF73A55FEC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0D84F3-148C-775B-EE65-B39F7739C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F5500D-8661-EAB0-8332-0A68D71CA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6760D8-D2F0-451B-648A-C4DDC8F00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064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79B25-8C40-6A9D-E0E2-1D57FCCC6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92C0BA-456C-A4EE-9D4D-3881E5C34E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53EE3-FECA-5D36-2880-62E01FD2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7A8D6-6A68-5A35-29CF-4EC156C9C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11419-1FD1-20BE-9029-BCC930066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959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60BEF5-6D83-FFA1-1A45-57706CD51D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C3858-39DA-952F-8F88-F5546D166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DD24C-2917-FE39-6B0B-ADD730877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D266C-104A-2C71-8A01-EDBAAF626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E5AD8E-8714-C96C-EC6D-E6D88863F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381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559550-FD70-C77D-5426-0CAB555F7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5C61F8-A9B9-9DA9-DA35-B6D635F99E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00AAB-73DF-68BA-7FEF-B01B81C47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8567D00-7323-4238-8275-FC727499DDE0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2E406-79E3-20EF-3DEF-2B0F502C7C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079F6-E6F5-6AB1-81A9-971E0EEA6F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E44FBC-B884-4A73-944E-811F96B94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67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marketing-concept-definition-rebecca-keane-bsc-avea" TargetMode="External"/><Relationship Id="rId2" Type="http://schemas.openxmlformats.org/officeDocument/2006/relationships/hyperlink" Target="https://thembains.com/what-is-a-marketing-concep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ngurbanproject.com/marketing-concepts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4E151-C57A-E6EB-E1BE-2103DD0C6E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accent4">
                    <a:lumMod val="75000"/>
                  </a:schemeClr>
                </a:solidFill>
                <a:latin typeface="Arial Black" panose="020B0A04020102020204" pitchFamily="34" charset="0"/>
              </a:rPr>
              <a:t>The most effective model for Business in 2025 </a:t>
            </a:r>
            <a:endParaRPr lang="en-GB" sz="5400" dirty="0">
              <a:solidFill>
                <a:schemeClr val="accent4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6776AF-CDB3-0067-9A3D-215FA620A3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86765" y="4414123"/>
            <a:ext cx="6418471" cy="143210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Marketing Concept 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521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2A640-FC32-F12D-845C-0DD44E1A3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accent4">
                    <a:lumMod val="75000"/>
                  </a:schemeClr>
                </a:solidFill>
                <a:latin typeface="Arial Black" panose="020B0A04020102020204" pitchFamily="34" charset="0"/>
              </a:rPr>
              <a:t>Overview of the Marketing Concept</a:t>
            </a:r>
            <a:endParaRPr lang="en-GB" sz="3600" dirty="0">
              <a:solidFill>
                <a:schemeClr val="accent4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 descr="3D stairs design">
            <a:extLst>
              <a:ext uri="{FF2B5EF4-FFF2-40B4-BE49-F238E27FC236}">
                <a16:creationId xmlns:a16="http://schemas.microsoft.com/office/drawing/2014/main" id="{A7337915-18DA-10EC-16E8-3FA63EF851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65" r="1850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031E7C6-AAF5-587E-D611-E0447DBD34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4669750"/>
              </p:ext>
            </p:extLst>
          </p:nvPr>
        </p:nvGraphicFramePr>
        <p:xfrm>
          <a:off x="5868557" y="2551176"/>
          <a:ext cx="5444382" cy="35912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6238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CA415-26FC-265F-9494-1C0A953D4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accent4">
                    <a:lumMod val="75000"/>
                  </a:schemeClr>
                </a:solidFill>
                <a:latin typeface="Arial Black" panose="020B0A04020102020204" pitchFamily="34" charset="0"/>
              </a:rPr>
              <a:t>Key Features of the Marketing Concept</a:t>
            </a:r>
            <a:endParaRPr lang="en-GB" sz="3600" dirty="0">
              <a:solidFill>
                <a:schemeClr val="accent4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B37604-4039-A897-0FE1-1C4F740C30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3833106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2846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24687B-3153-123C-0A8C-D7D007FAF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D6305F5-7509-0BF5-12D3-30451FCD7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71C5C7A-6D55-5B27-646E-39C962693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B3B1F4-948C-963C-E6EA-60CF7FBF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239695-10AD-23DB-1D1E-72E9D44DE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Autofit/>
          </a:bodyPr>
          <a:lstStyle/>
          <a:p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Arial Black" panose="020B0A04020102020204" pitchFamily="34" charset="0"/>
              </a:rPr>
              <a:t>Application of the Marketing Concept in Business</a:t>
            </a:r>
            <a:endParaRPr lang="en-GB" sz="3600" dirty="0">
              <a:solidFill>
                <a:schemeClr val="accent4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1694C-DC01-5C70-9AF9-5345B797F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17" y="2320250"/>
            <a:ext cx="5025735" cy="3673576"/>
          </a:xfrm>
        </p:spPr>
        <p:txBody>
          <a:bodyPr>
            <a:normAutofit lnSpcReduction="10000"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Most companies conduct research and analysis, so they are aware of the consumer's lifestyle identification (i.e., trends) and are alert to make necessary changes at a swift pace.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includes a strong focus on personalisation and customer experience, in both metaverse and reality.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few trending companies today are Amazon, Apple, and Netflix that incorporated this idea of creating value for consumers.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Marketing concepts keep businesses on their toes and open to new ideas, trends, tracking, technology, and implementing feedback to generate long-term, meaningful connections with customers.</a:t>
            </a:r>
          </a:p>
          <a:p>
            <a:endParaRPr lang="en-GB" sz="1600" dirty="0"/>
          </a:p>
        </p:txBody>
      </p:sp>
      <p:pic>
        <p:nvPicPr>
          <p:cNvPr id="4" name="Picture 3" descr="A screenshot of a dashboard&#10;&#10;AI-generated content may be incorrect.">
            <a:extLst>
              <a:ext uri="{FF2B5EF4-FFF2-40B4-BE49-F238E27FC236}">
                <a16:creationId xmlns:a16="http://schemas.microsoft.com/office/drawing/2014/main" id="{29F9675C-7637-6F9E-3C1F-CE44D67116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425" y="1483472"/>
            <a:ext cx="6477575" cy="518219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2649904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DC307-B3C4-3631-7F3F-5115A64D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4">
                    <a:lumMod val="50000"/>
                  </a:schemeClr>
                </a:solidFill>
                <a:latin typeface="Arial Black" panose="020B0A04020102020204" pitchFamily="34" charset="0"/>
              </a:rPr>
              <a:t>Why It Fits Business in 2025</a:t>
            </a:r>
            <a:endParaRPr lang="en-GB" sz="3600" dirty="0">
              <a:solidFill>
                <a:schemeClr val="accent4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3E2E82-A005-5FCF-22DA-DEC426B243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24731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8602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132253-FD2B-FE80-DFA6-7CA18ED4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53" y="794180"/>
            <a:ext cx="3865705" cy="781700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accent4">
                    <a:lumMod val="50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BD5A2-3400-5FB6-865B-158BB4A43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42" y="2263929"/>
            <a:ext cx="11042168" cy="4086995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Basha, M. (2023). Impact of artificial intelligence on marketing.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East Asian Journal of Multidisciplinary Research, 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(3), 993-1004.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Chen, L., Jiang, M., Jia, F., &amp; Liu, G. (2022). Artificial intelligence adoption in business-to-business marketing: toward a conceptual framework.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Marketing, 37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(5), 1025-1044.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Darmawan, D., &amp; Grenier, E. (2021). Competitive advantage and service marketing mix.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Science Studies (JOS3),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1(2), 75-80.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Olson, E. M., Olson, K. M., Czaplewski, A. J., &amp; Key, T. M. (2021). Business strategy and the management of digital marketing.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horisons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, 64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285-293.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Purnomo, Y. J. (2023). Digital marketing strategy to increase sales conversion on e-commerce platforms.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Contemporary Administration and Management (ADMAN), 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54-62.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Thakkar, R. (2021). Green marketing and sustainable development challenges and opportunities.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Management, Public Policy and Research, 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15-23.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https://thembains.com/what-is-a-marketing-concept/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https://www.linkedin.com/pulse/marketing-concept-definition-rebecca-keane-bsc-avea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https://www.youngurbanproject.com/marketing-concepts/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311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CBD85E-A404-45CB-B532-1039E479D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67675" y="-3167677"/>
            <a:ext cx="5856341" cy="12191695"/>
          </a:xfrm>
          <a:custGeom>
            <a:avLst/>
            <a:gdLst>
              <a:gd name="connsiteX0" fmla="*/ 0 w 5856341"/>
              <a:gd name="connsiteY0" fmla="*/ 12191695 h 12191695"/>
              <a:gd name="connsiteX1" fmla="*/ 0 w 5856341"/>
              <a:gd name="connsiteY1" fmla="*/ 0 h 12191695"/>
              <a:gd name="connsiteX2" fmla="*/ 243849 w 5856341"/>
              <a:gd name="connsiteY2" fmla="*/ 0 h 12191695"/>
              <a:gd name="connsiteX3" fmla="*/ 505121 w 5856341"/>
              <a:gd name="connsiteY3" fmla="*/ 0 h 12191695"/>
              <a:gd name="connsiteX4" fmla="*/ 723207 w 5856341"/>
              <a:gd name="connsiteY4" fmla="*/ 0 h 12191695"/>
              <a:gd name="connsiteX5" fmla="*/ 755828 w 5856341"/>
              <a:gd name="connsiteY5" fmla="*/ 0 h 12191695"/>
              <a:gd name="connsiteX6" fmla="*/ 1411868 w 5856341"/>
              <a:gd name="connsiteY6" fmla="*/ 0 h 12191695"/>
              <a:gd name="connsiteX7" fmla="*/ 1421034 w 5856341"/>
              <a:gd name="connsiteY7" fmla="*/ 0 h 12191695"/>
              <a:gd name="connsiteX8" fmla="*/ 1515206 w 5856341"/>
              <a:gd name="connsiteY8" fmla="*/ 0 h 12191695"/>
              <a:gd name="connsiteX9" fmla="*/ 2636151 w 5856341"/>
              <a:gd name="connsiteY9" fmla="*/ 0 h 12191695"/>
              <a:gd name="connsiteX10" fmla="*/ 4637890 w 5856341"/>
              <a:gd name="connsiteY10" fmla="*/ 0 h 12191695"/>
              <a:gd name="connsiteX11" fmla="*/ 4654499 w 5856341"/>
              <a:gd name="connsiteY11" fmla="*/ 26661 h 12191695"/>
              <a:gd name="connsiteX12" fmla="*/ 5856341 w 5856341"/>
              <a:gd name="connsiteY12" fmla="*/ 6438338 h 12191695"/>
              <a:gd name="connsiteX13" fmla="*/ 4449211 w 5856341"/>
              <a:gd name="connsiteY13" fmla="*/ 11332719 h 12191695"/>
              <a:gd name="connsiteX14" fmla="*/ 4061349 w 5856341"/>
              <a:gd name="connsiteY14" fmla="*/ 12054097 h 12191695"/>
              <a:gd name="connsiteX15" fmla="*/ 3977450 w 5856341"/>
              <a:gd name="connsiteY15" fmla="*/ 12191695 h 12191695"/>
              <a:gd name="connsiteX16" fmla="*/ 2636151 w 5856341"/>
              <a:gd name="connsiteY16" fmla="*/ 12191695 h 12191695"/>
              <a:gd name="connsiteX17" fmla="*/ 1421034 w 5856341"/>
              <a:gd name="connsiteY17" fmla="*/ 12191695 h 12191695"/>
              <a:gd name="connsiteX18" fmla="*/ 1411868 w 5856341"/>
              <a:gd name="connsiteY18" fmla="*/ 12191695 h 12191695"/>
              <a:gd name="connsiteX19" fmla="*/ 1283685 w 5856341"/>
              <a:gd name="connsiteY19" fmla="*/ 12191695 h 12191695"/>
              <a:gd name="connsiteX20" fmla="*/ 755828 w 5856341"/>
              <a:gd name="connsiteY20" fmla="*/ 12191695 h 12191695"/>
              <a:gd name="connsiteX21" fmla="*/ 723207 w 5856341"/>
              <a:gd name="connsiteY21" fmla="*/ 12191695 h 12191695"/>
              <a:gd name="connsiteX22" fmla="*/ 505121 w 5856341"/>
              <a:gd name="connsiteY22" fmla="*/ 12191695 h 12191695"/>
              <a:gd name="connsiteX23" fmla="*/ 243849 w 5856341"/>
              <a:gd name="connsiteY23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856341" h="12191695">
                <a:moveTo>
                  <a:pt x="0" y="12191695"/>
                </a:moveTo>
                <a:lnTo>
                  <a:pt x="0" y="0"/>
                </a:lnTo>
                <a:lnTo>
                  <a:pt x="243849" y="0"/>
                </a:lnTo>
                <a:lnTo>
                  <a:pt x="505121" y="0"/>
                </a:lnTo>
                <a:lnTo>
                  <a:pt x="723207" y="0"/>
                </a:lnTo>
                <a:lnTo>
                  <a:pt x="755828" y="0"/>
                </a:lnTo>
                <a:lnTo>
                  <a:pt x="1411868" y="0"/>
                </a:lnTo>
                <a:lnTo>
                  <a:pt x="1421034" y="0"/>
                </a:lnTo>
                <a:lnTo>
                  <a:pt x="1515206" y="0"/>
                </a:lnTo>
                <a:lnTo>
                  <a:pt x="2636151" y="0"/>
                </a:lnTo>
                <a:lnTo>
                  <a:pt x="4637890" y="0"/>
                </a:lnTo>
                <a:lnTo>
                  <a:pt x="4654499" y="26661"/>
                </a:lnTo>
                <a:cubicBezTo>
                  <a:pt x="5425621" y="1341551"/>
                  <a:pt x="5856341" y="3721137"/>
                  <a:pt x="5856341" y="6438338"/>
                </a:cubicBezTo>
                <a:cubicBezTo>
                  <a:pt x="5856341" y="8833790"/>
                  <a:pt x="5159120" y="9960353"/>
                  <a:pt x="4449211" y="11332719"/>
                </a:cubicBezTo>
                <a:cubicBezTo>
                  <a:pt x="4319934" y="11582638"/>
                  <a:pt x="4191839" y="11827452"/>
                  <a:pt x="4061349" y="12054097"/>
                </a:cubicBezTo>
                <a:lnTo>
                  <a:pt x="3977450" y="12191695"/>
                </a:lnTo>
                <a:lnTo>
                  <a:pt x="2636151" y="12191695"/>
                </a:lnTo>
                <a:lnTo>
                  <a:pt x="1421034" y="12191695"/>
                </a:lnTo>
                <a:lnTo>
                  <a:pt x="1411868" y="12191695"/>
                </a:lnTo>
                <a:lnTo>
                  <a:pt x="1283685" y="12191695"/>
                </a:lnTo>
                <a:lnTo>
                  <a:pt x="755828" y="12191695"/>
                </a:lnTo>
                <a:lnTo>
                  <a:pt x="723207" y="12191695"/>
                </a:lnTo>
                <a:lnTo>
                  <a:pt x="505121" y="12191695"/>
                </a:lnTo>
                <a:lnTo>
                  <a:pt x="243849" y="12191695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B1626B1-BAC7-4893-A5AC-620597685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6277" y="-874927"/>
            <a:ext cx="1899138" cy="12191695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64E9910-51FE-45BF-973D-9D2401FD3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143758" y="-1037574"/>
            <a:ext cx="1904176" cy="12191695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Content Placeholder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6EA80C30-31DB-203C-60E2-2C5456EF83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3609" y="1377101"/>
            <a:ext cx="11641092" cy="4159749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82507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1191</TotalTime>
  <Words>699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Meiryo</vt:lpstr>
      <vt:lpstr>Aptos</vt:lpstr>
      <vt:lpstr>Aptos Display</vt:lpstr>
      <vt:lpstr>Arial</vt:lpstr>
      <vt:lpstr>Arial Black</vt:lpstr>
      <vt:lpstr>Calibri</vt:lpstr>
      <vt:lpstr>Office Theme</vt:lpstr>
      <vt:lpstr>The most effective model for Business in 2025 </vt:lpstr>
      <vt:lpstr>Overview of the Marketing Concept</vt:lpstr>
      <vt:lpstr>Key Features of the Marketing Concept</vt:lpstr>
      <vt:lpstr>Application of the Marketing Concept in Business</vt:lpstr>
      <vt:lpstr>Why It Fits Business in 2025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3</cp:revision>
  <dcterms:created xsi:type="dcterms:W3CDTF">2025-10-21T22:41:45Z</dcterms:created>
  <dcterms:modified xsi:type="dcterms:W3CDTF">2025-10-22T18:33:15Z</dcterms:modified>
</cp:coreProperties>
</file>