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280" r:id="rId3"/>
    <p:sldId id="281" r:id="rId4"/>
    <p:sldId id="282" r:id="rId5"/>
    <p:sldId id="283" r:id="rId6"/>
    <p:sldId id="284" r:id="rId7"/>
    <p:sldId id="285" r:id="rId8"/>
    <p:sldId id="286" r:id="rId9"/>
    <p:sldId id="287" r:id="rId10"/>
    <p:sldId id="293" r:id="rId11"/>
    <p:sldId id="288" r:id="rId12"/>
    <p:sldId id="289" r:id="rId13"/>
    <p:sldId id="290" r:id="rId14"/>
    <p:sldId id="291" r:id="rId15"/>
    <p:sldId id="292" r:id="rId16"/>
    <p:sldId id="294" r:id="rId17"/>
    <p:sldId id="295" r:id="rId18"/>
    <p:sldId id="296" r:id="rId19"/>
    <p:sldId id="297" r:id="rId20"/>
    <p:sldId id="298" r:id="rId21"/>
    <p:sldId id="29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8" y="-1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147B68-2849-4673-BDA6-73B9000916E9}" type="datetimeFigureOut">
              <a:rPr lang="en-GB" smtClean="0"/>
              <a:t>27/11/2012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CA1B02-4797-4162-8DDD-27DA6AD87C5D}" type="slidenum">
              <a:rPr lang="en-GB" smtClean="0"/>
              <a:t>‹#›</a:t>
            </a:fld>
            <a:endParaRPr lang="en-GB"/>
          </a:p>
        </p:txBody>
      </p:sp>
    </p:spTree>
    <p:extLst>
      <p:ext uri="{BB962C8B-B14F-4D97-AF65-F5344CB8AC3E}">
        <p14:creationId xmlns:p14="http://schemas.microsoft.com/office/powerpoint/2010/main" val="1010489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F32280FB-D738-4373-B710-B171F3A0C788}" type="datetimeFigureOut">
              <a:rPr lang="en-GB" smtClean="0"/>
              <a:t>27/11/2012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5DE47C07-0EB2-4FD9-AF80-A951144E299B}"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32280FB-D738-4373-B710-B171F3A0C788}"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5DE47C07-0EB2-4FD9-AF80-A951144E299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32280FB-D738-4373-B710-B171F3A0C788}"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32280FB-D738-4373-B710-B171F3A0C788}" type="datetimeFigureOut">
              <a:rPr lang="en-GB" smtClean="0"/>
              <a:t>27/11/2012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32280FB-D738-4373-B710-B171F3A0C788}" type="datetimeFigureOut">
              <a:rPr lang="en-GB" smtClean="0"/>
              <a:t>27/11/2012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2280FB-D738-4373-B710-B171F3A0C788}" type="datetimeFigureOut">
              <a:rPr lang="en-GB" smtClean="0"/>
              <a:t>27/11/2012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32280FB-D738-4373-B710-B171F3A0C788}"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32280FB-D738-4373-B710-B171F3A0C788}" type="datetimeFigureOut">
              <a:rPr lang="en-GB" smtClean="0"/>
              <a:t>27/11/2012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27/11/2012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32280FB-D738-4373-B710-B171F3A0C788}" type="datetimeFigureOut">
              <a:rPr lang="en-GB" smtClean="0"/>
              <a:t>27/11/2012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5DE47C07-0EB2-4FD9-AF80-A951144E299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484784"/>
            <a:ext cx="7772400" cy="1470025"/>
          </a:xfrm>
        </p:spPr>
        <p:txBody>
          <a:bodyPr>
            <a:normAutofit fontScale="90000"/>
          </a:bodyPr>
          <a:lstStyle/>
          <a:p>
            <a:r>
              <a:rPr lang="en-GB" dirty="0" smtClean="0"/>
              <a:t>Business Issues &amp; the contexts of Human Resources</a:t>
            </a:r>
            <a:endParaRPr lang="en-GB" dirty="0"/>
          </a:p>
        </p:txBody>
      </p:sp>
      <p:sp>
        <p:nvSpPr>
          <p:cNvPr id="3" name="Subtitle 2"/>
          <p:cNvSpPr>
            <a:spLocks noGrp="1"/>
          </p:cNvSpPr>
          <p:nvPr>
            <p:ph type="subTitle" idx="1"/>
          </p:nvPr>
        </p:nvSpPr>
        <p:spPr>
          <a:xfrm>
            <a:off x="1475656" y="3212977"/>
            <a:ext cx="6624736" cy="1676616"/>
          </a:xfrm>
        </p:spPr>
        <p:txBody>
          <a:bodyPr>
            <a:normAutofit/>
          </a:bodyPr>
          <a:lstStyle/>
          <a:p>
            <a:r>
              <a:rPr lang="en-GB" sz="3200" b="1" dirty="0" smtClean="0">
                <a:solidFill>
                  <a:schemeClr val="tx1"/>
                </a:solidFill>
                <a:effectLst>
                  <a:outerShdw blurRad="38100" dist="38100" dir="2700000" algn="tl">
                    <a:srgbClr val="000000">
                      <a:alpha val="43137"/>
                    </a:srgbClr>
                  </a:outerShdw>
                </a:effectLst>
              </a:rPr>
              <a:t>Understanding the role of </a:t>
            </a:r>
          </a:p>
          <a:p>
            <a:r>
              <a:rPr lang="en-GB" sz="3200" b="1" dirty="0" smtClean="0">
                <a:solidFill>
                  <a:schemeClr val="tx1"/>
                </a:solidFill>
                <a:effectLst>
                  <a:outerShdw blurRad="38100" dist="38100" dir="2700000" algn="tl">
                    <a:srgbClr val="000000">
                      <a:alpha val="43137"/>
                    </a:srgbClr>
                  </a:outerShdw>
                </a:effectLst>
              </a:rPr>
              <a:t>Human Resources</a:t>
            </a:r>
            <a:endParaRPr lang="en-GB" sz="3200" b="1" dirty="0">
              <a:solidFill>
                <a:schemeClr val="tx1"/>
              </a:solidFill>
              <a:effectLst>
                <a:outerShdw blurRad="38100" dist="38100" dir="2700000" algn="tl">
                  <a:srgbClr val="000000">
                    <a:alpha val="43137"/>
                  </a:srgbClr>
                </a:outerShdw>
              </a:effectLst>
            </a:endParaRPr>
          </a:p>
        </p:txBody>
      </p:sp>
      <p:sp>
        <p:nvSpPr>
          <p:cNvPr id="4" name="TextBox 3"/>
          <p:cNvSpPr txBox="1"/>
          <p:nvPr/>
        </p:nvSpPr>
        <p:spPr>
          <a:xfrm>
            <a:off x="3059832" y="5085184"/>
            <a:ext cx="3168352" cy="461665"/>
          </a:xfrm>
          <a:prstGeom prst="rect">
            <a:avLst/>
          </a:prstGeom>
          <a:noFill/>
        </p:spPr>
        <p:txBody>
          <a:bodyPr wrap="square" rtlCol="0">
            <a:spAutoFit/>
          </a:bodyPr>
          <a:lstStyle/>
          <a:p>
            <a:pPr algn="ctr"/>
            <a:r>
              <a:rPr lang="en-GB" sz="2400" dirty="0" smtClean="0"/>
              <a:t>Nov 2012</a:t>
            </a:r>
            <a:endParaRPr lang="en-GB" sz="2400" dirty="0"/>
          </a:p>
        </p:txBody>
      </p:sp>
    </p:spTree>
    <p:extLst>
      <p:ext uri="{BB962C8B-B14F-4D97-AF65-F5344CB8AC3E}">
        <p14:creationId xmlns:p14="http://schemas.microsoft.com/office/powerpoint/2010/main" val="32684611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effectLst>
                  <a:outerShdw blurRad="38100" dist="38100" dir="2700000" algn="tl">
                    <a:srgbClr val="000000">
                      <a:alpha val="43137"/>
                    </a:srgbClr>
                  </a:outerShdw>
                </a:effectLst>
              </a:rPr>
              <a:t>“Human </a:t>
            </a:r>
            <a:r>
              <a:rPr lang="en-GB" b="1" dirty="0">
                <a:effectLst>
                  <a:outerShdw blurRad="38100" dist="38100" dir="2700000" algn="tl">
                    <a:srgbClr val="000000">
                      <a:alpha val="43137"/>
                    </a:srgbClr>
                  </a:outerShdw>
                </a:effectLst>
              </a:rPr>
              <a:t>resource management (HRM) involves all management decisions and actions that affect the nature of the relationship between the organisation and its employees – its human resources” B</a:t>
            </a:r>
            <a:r>
              <a:rPr lang="en-GB" b="1" i="1" dirty="0">
                <a:effectLst>
                  <a:outerShdw blurRad="38100" dist="38100" dir="2700000" algn="tl">
                    <a:srgbClr val="000000">
                      <a:alpha val="43137"/>
                    </a:srgbClr>
                  </a:outerShdw>
                </a:effectLst>
              </a:rPr>
              <a:t>eer 1984</a:t>
            </a:r>
            <a:endParaRPr lang="en-GB" b="1" dirty="0">
              <a:effectLst>
                <a:outerShdw blurRad="38100" dist="38100" dir="2700000" algn="tl">
                  <a:srgbClr val="000000">
                    <a:alpha val="43137"/>
                  </a:srgbClr>
                </a:outerShdw>
              </a:effectLst>
            </a:endParaRPr>
          </a:p>
          <a:p>
            <a:endParaRPr lang="en-GB" b="1" dirty="0" smtClean="0">
              <a:effectLst>
                <a:outerShdw blurRad="38100" dist="38100" dir="2700000" algn="tl">
                  <a:srgbClr val="000000">
                    <a:alpha val="43137"/>
                  </a:srgbClr>
                </a:outerShdw>
              </a:effectLst>
            </a:endParaRPr>
          </a:p>
          <a:p>
            <a:r>
              <a:rPr lang="en-GB" b="1" dirty="0" smtClean="0">
                <a:effectLst>
                  <a:outerShdw blurRad="38100" dist="38100" dir="2700000" algn="tl">
                    <a:srgbClr val="000000">
                      <a:alpha val="43137"/>
                    </a:srgbClr>
                  </a:outerShdw>
                </a:effectLst>
              </a:rPr>
              <a:t>“</a:t>
            </a:r>
            <a:r>
              <a:rPr lang="en-GB" b="1" dirty="0">
                <a:effectLst>
                  <a:outerShdw blurRad="38100" dist="38100" dir="2700000" algn="tl">
                    <a:srgbClr val="000000">
                      <a:alpha val="43137"/>
                    </a:srgbClr>
                  </a:outerShdw>
                </a:effectLst>
              </a:rPr>
              <a:t>Human resource management is a distinctive approach to employment management which seeks to achieve competitive advantage through the strategic deployment of a highly committed and capable workforce using an array of cultural, structural and personnel techniques” </a:t>
            </a:r>
            <a:r>
              <a:rPr lang="en-GB" b="1" i="1" dirty="0">
                <a:effectLst>
                  <a:outerShdw blurRad="38100" dist="38100" dir="2700000" algn="tl">
                    <a:srgbClr val="000000">
                      <a:alpha val="43137"/>
                    </a:srgbClr>
                  </a:outerShdw>
                </a:effectLst>
              </a:rPr>
              <a:t>Story 2007</a:t>
            </a:r>
            <a:endParaRPr lang="en-GB" b="1" dirty="0">
              <a:effectLst>
                <a:outerShdw blurRad="38100" dist="38100" dir="2700000" algn="tl">
                  <a:srgbClr val="000000">
                    <a:alpha val="43137"/>
                  </a:srgbClr>
                </a:outerShdw>
              </a:effectLst>
            </a:endParaRPr>
          </a:p>
          <a:p>
            <a:endParaRPr lang="en-GB" dirty="0"/>
          </a:p>
        </p:txBody>
      </p:sp>
    </p:spTree>
    <p:extLst>
      <p:ext uri="{BB962C8B-B14F-4D97-AF65-F5344CB8AC3E}">
        <p14:creationId xmlns:p14="http://schemas.microsoft.com/office/powerpoint/2010/main" val="2507214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HRM Functions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2738618"/>
              </p:ext>
            </p:extLst>
          </p:nvPr>
        </p:nvGraphicFramePr>
        <p:xfrm>
          <a:off x="457200" y="1600200"/>
          <a:ext cx="8229600" cy="3937000"/>
        </p:xfrm>
        <a:graphic>
          <a:graphicData uri="http://schemas.openxmlformats.org/drawingml/2006/table">
            <a:tbl>
              <a:tblPr firstRow="1" bandRow="1">
                <a:tableStyleId>{5C22544A-7EE6-4342-B048-85BDC9FD1C3A}</a:tableStyleId>
              </a:tblPr>
              <a:tblGrid>
                <a:gridCol w="2743200"/>
                <a:gridCol w="2739752"/>
                <a:gridCol w="2746648"/>
              </a:tblGrid>
              <a:tr h="370840">
                <a:tc>
                  <a:txBody>
                    <a:bodyPr/>
                    <a:lstStyle/>
                    <a:p>
                      <a:r>
                        <a:rPr kumimoji="0" lang="en-GB" sz="1800" b="1" kern="1200" dirty="0" smtClean="0">
                          <a:solidFill>
                            <a:schemeClr val="lt1"/>
                          </a:solidFill>
                          <a:effectLst>
                            <a:outerShdw blurRad="38100" dist="38100" dir="2700000" algn="tl">
                              <a:srgbClr val="000000">
                                <a:alpha val="43137"/>
                              </a:srgbClr>
                            </a:outerShdw>
                          </a:effectLst>
                          <a:latin typeface="+mn-lt"/>
                          <a:ea typeface="+mn-ea"/>
                          <a:cs typeface="+mn-cs"/>
                        </a:rPr>
                        <a:t>FUNCTIONS </a:t>
                      </a:r>
                      <a:endParaRPr lang="en-GB" b="1" dirty="0">
                        <a:effectLst>
                          <a:outerShdw blurRad="38100" dist="38100" dir="2700000" algn="tl">
                            <a:srgbClr val="000000">
                              <a:alpha val="43137"/>
                            </a:srgbClr>
                          </a:outerShdw>
                        </a:effectLst>
                      </a:endParaRPr>
                    </a:p>
                  </a:txBody>
                  <a:tcPr/>
                </a:tc>
                <a:tc>
                  <a:txBody>
                    <a:bodyPr/>
                    <a:lstStyle/>
                    <a:p>
                      <a:r>
                        <a:rPr kumimoji="0" lang="en-GB" sz="1800" b="1" kern="1200" dirty="0" smtClean="0">
                          <a:solidFill>
                            <a:schemeClr val="lt1"/>
                          </a:solidFill>
                          <a:effectLst>
                            <a:outerShdw blurRad="38100" dist="38100" dir="2700000" algn="tl">
                              <a:srgbClr val="000000">
                                <a:alpha val="43137"/>
                              </a:srgbClr>
                            </a:outerShdw>
                          </a:effectLst>
                          <a:latin typeface="+mn-lt"/>
                          <a:ea typeface="+mn-ea"/>
                          <a:cs typeface="+mn-cs"/>
                        </a:rPr>
                        <a:t>SKILLS </a:t>
                      </a:r>
                      <a:endParaRPr lang="en-GB" b="1" dirty="0">
                        <a:effectLst>
                          <a:outerShdw blurRad="38100" dist="38100" dir="2700000" algn="tl">
                            <a:srgbClr val="000000">
                              <a:alpha val="43137"/>
                            </a:srgbClr>
                          </a:outerShdw>
                        </a:effectLst>
                      </a:endParaRPr>
                    </a:p>
                  </a:txBody>
                  <a:tcPr/>
                </a:tc>
                <a:tc>
                  <a:txBody>
                    <a:bodyPr/>
                    <a:lstStyle/>
                    <a:p>
                      <a:r>
                        <a:rPr kumimoji="0" lang="en-GB" sz="1800" b="1" kern="1200" dirty="0" smtClean="0">
                          <a:solidFill>
                            <a:schemeClr val="lt1"/>
                          </a:solidFill>
                          <a:effectLst>
                            <a:outerShdw blurRad="38100" dist="38100" dir="2700000" algn="tl">
                              <a:srgbClr val="000000">
                                <a:alpha val="43137"/>
                              </a:srgbClr>
                            </a:outerShdw>
                          </a:effectLst>
                          <a:latin typeface="+mn-lt"/>
                          <a:ea typeface="+mn-ea"/>
                          <a:cs typeface="+mn-cs"/>
                        </a:rPr>
                        <a:t>CONTINGENCIES</a:t>
                      </a:r>
                      <a:endParaRPr lang="en-GB" b="1" dirty="0">
                        <a:effectLst>
                          <a:outerShdw blurRad="38100" dist="38100" dir="2700000" algn="tl">
                            <a:srgbClr val="000000">
                              <a:alpha val="43137"/>
                            </a:srgbClr>
                          </a:outerShdw>
                        </a:effectLst>
                      </a:endParaRPr>
                    </a:p>
                  </a:txBody>
                  <a:tcPr/>
                </a:tc>
              </a:tr>
              <a:tr h="370840">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Planning</a:t>
                      </a:r>
                      <a:endParaRPr kumimoji="0" lang="en-GB" sz="2000" b="1" kern="1200" dirty="0">
                        <a:solidFill>
                          <a:schemeClr val="dk1"/>
                        </a:solidFill>
                        <a:effectLst>
                          <a:outerShdw blurRad="38100" dist="38100" dir="2700000" algn="tl">
                            <a:srgbClr val="000000">
                              <a:alpha val="43137"/>
                            </a:srgbClr>
                          </a:outerShdw>
                        </a:effectLst>
                        <a:latin typeface="+mn-lt"/>
                        <a:ea typeface="+mn-ea"/>
                        <a:cs typeface="+mn-cs"/>
                      </a:endParaRPr>
                    </a:p>
                  </a:txBody>
                  <a:tcPr/>
                </a:tc>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Communication </a:t>
                      </a:r>
                      <a:endParaRPr lang="en-GB" sz="2000" b="1" dirty="0">
                        <a:effectLst>
                          <a:outerShdw blurRad="38100" dist="38100" dir="2700000" algn="tl">
                            <a:srgbClr val="000000">
                              <a:alpha val="43137"/>
                            </a:srgbClr>
                          </a:outerShdw>
                        </a:effectLs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External </a:t>
                      </a:r>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context</a:t>
                      </a:r>
                    </a:p>
                  </a:txBody>
                  <a:tcPr/>
                </a:tc>
              </a:tr>
              <a:tr h="370840">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Integrating</a:t>
                      </a:r>
                      <a:endParaRPr lang="en-GB" sz="2000" b="1" dirty="0">
                        <a:effectLst>
                          <a:outerShdw blurRad="38100" dist="38100" dir="2700000" algn="tl">
                            <a:srgbClr val="000000">
                              <a:alpha val="43137"/>
                            </a:srgbClr>
                          </a:outerShdw>
                        </a:effectLst>
                      </a:endParaRPr>
                    </a:p>
                  </a:txBody>
                  <a:tcPr/>
                </a:tc>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Legal </a:t>
                      </a:r>
                      <a:endParaRPr lang="en-GB" sz="2000" b="1" dirty="0">
                        <a:effectLst>
                          <a:outerShdw blurRad="38100" dist="38100" dir="2700000" algn="tl">
                            <a:srgbClr val="000000">
                              <a:alpha val="43137"/>
                            </a:srgbClr>
                          </a:outerShdw>
                        </a:effectLst>
                      </a:endParaRPr>
                    </a:p>
                  </a:txBody>
                  <a:tcPr/>
                </a:tc>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Strategy</a:t>
                      </a:r>
                      <a:endParaRPr lang="en-GB" sz="2000" b="1" dirty="0">
                        <a:effectLst>
                          <a:outerShdw blurRad="38100" dist="38100" dir="2700000" algn="tl">
                            <a:srgbClr val="000000">
                              <a:alpha val="43137"/>
                            </a:srgbClr>
                          </a:outerShdw>
                        </a:effectLst>
                      </a:endParaRPr>
                    </a:p>
                  </a:txBody>
                  <a:tcPr/>
                </a:tc>
              </a:tr>
              <a:tr h="370840">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Staffing </a:t>
                      </a:r>
                      <a:endParaRPr lang="en-GB" sz="2000" b="1" dirty="0">
                        <a:effectLst>
                          <a:outerShdw blurRad="38100" dist="38100" dir="2700000" algn="tl">
                            <a:srgbClr val="000000">
                              <a:alpha val="43137"/>
                            </a:srgbClr>
                          </a:outerShdw>
                        </a:effectLst>
                      </a:endParaRPr>
                    </a:p>
                  </a:txBody>
                  <a:tcPr/>
                </a:tc>
                <a:tc>
                  <a:txBody>
                    <a:bodyPr/>
                    <a:lstStyle/>
                    <a:p>
                      <a:r>
                        <a:rPr kumimoji="0" lang="en-GB" sz="2000" b="1" kern="1200" dirty="0" smtClean="0">
                          <a:solidFill>
                            <a:schemeClr val="dk1"/>
                          </a:solidFill>
                          <a:effectLst>
                            <a:outerShdw blurRad="38100" dist="38100" dir="2700000" algn="tl">
                              <a:srgbClr val="000000">
                                <a:alpha val="43137"/>
                              </a:srgbClr>
                            </a:outerShdw>
                          </a:effectLst>
                          <a:latin typeface="+mn-lt"/>
                          <a:ea typeface="+mn-ea"/>
                          <a:cs typeface="+mn-cs"/>
                        </a:rPr>
                        <a:t>Power </a:t>
                      </a:r>
                      <a:endParaRPr lang="en-GB" sz="2000" b="1" dirty="0">
                        <a:effectLst>
                          <a:outerShdw blurRad="38100" dist="38100" dir="2700000" algn="tl">
                            <a:srgbClr val="000000">
                              <a:alpha val="43137"/>
                            </a:srgbClr>
                          </a:outerShdw>
                        </a:effectLst>
                      </a:endParaRPr>
                    </a:p>
                  </a:txBody>
                  <a:tcPr/>
                </a:tc>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Organisation</a:t>
                      </a:r>
                      <a:endParaRPr lang="en-GB" sz="2000" b="1" dirty="0">
                        <a:effectLst>
                          <a:outerShdw blurRad="38100" dist="38100" dir="2700000" algn="tl">
                            <a:srgbClr val="000000">
                              <a:alpha val="43137"/>
                            </a:srgbClr>
                          </a:outerShdw>
                        </a:effectLst>
                      </a:endParaRPr>
                    </a:p>
                  </a:txBody>
                  <a:tcPr/>
                </a:tc>
              </a:tr>
              <a:tr h="370840">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Developing </a:t>
                      </a:r>
                      <a:endParaRPr lang="en-GB" sz="2000" b="1" dirty="0">
                        <a:effectLst>
                          <a:outerShdw blurRad="38100" dist="38100" dir="2700000" algn="tl">
                            <a:srgbClr val="000000">
                              <a:alpha val="43137"/>
                            </a:srgbClr>
                          </a:outerShdw>
                        </a:effectLst>
                      </a:endParaRPr>
                    </a:p>
                  </a:txBody>
                  <a:tcPr/>
                </a:tc>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Instructional</a:t>
                      </a:r>
                      <a:endParaRPr lang="en-GB" sz="2000" b="1" dirty="0">
                        <a:effectLst>
                          <a:outerShdw blurRad="38100" dist="38100" dir="2700000" algn="tl">
                            <a:srgbClr val="000000">
                              <a:alpha val="43137"/>
                            </a:srgbClr>
                          </a:outerShdw>
                        </a:effectLst>
                      </a:endParaRPr>
                    </a:p>
                  </a:txBody>
                  <a:tcPr/>
                </a:tc>
                <a:tc>
                  <a:txBody>
                    <a:bodyPr/>
                    <a:lstStyle/>
                    <a:p>
                      <a:endParaRPr lang="en-GB" sz="2000" b="1">
                        <a:effectLst>
                          <a:outerShdw blurRad="38100" dist="38100" dir="2700000" algn="tl">
                            <a:srgbClr val="000000">
                              <a:alpha val="43137"/>
                            </a:srgbClr>
                          </a:outerShdw>
                        </a:effectLst>
                      </a:endParaRPr>
                    </a:p>
                  </a:txBody>
                  <a:tcPr/>
                </a:tc>
              </a:tr>
              <a:tr h="370840">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Motivating </a:t>
                      </a:r>
                      <a:endParaRPr lang="en-GB" sz="2000" b="1" dirty="0">
                        <a:effectLst>
                          <a:outerShdw blurRad="38100" dist="38100" dir="2700000" algn="tl">
                            <a:srgbClr val="000000">
                              <a:alpha val="43137"/>
                            </a:srgbClr>
                          </a:outerShdw>
                        </a:effectLst>
                      </a:endParaRPr>
                    </a:p>
                  </a:txBody>
                  <a:tcPr/>
                </a:tc>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Interpersonal</a:t>
                      </a:r>
                      <a:endParaRPr lang="en-GB" sz="2000" b="1" dirty="0">
                        <a:effectLst>
                          <a:outerShdw blurRad="38100" dist="38100" dir="2700000" algn="tl">
                            <a:srgbClr val="000000">
                              <a:alpha val="43137"/>
                            </a:srgbClr>
                          </a:outerShdw>
                        </a:effectLst>
                      </a:endParaRPr>
                    </a:p>
                  </a:txBody>
                  <a:tcPr/>
                </a:tc>
                <a:tc>
                  <a:txBody>
                    <a:bodyPr/>
                    <a:lstStyle/>
                    <a:p>
                      <a:endParaRPr lang="en-GB" sz="2000" b="1">
                        <a:effectLst>
                          <a:outerShdw blurRad="38100" dist="38100" dir="2700000" algn="tl">
                            <a:srgbClr val="000000">
                              <a:alpha val="43137"/>
                            </a:srgbClr>
                          </a:outerShdw>
                        </a:effectLst>
                      </a:endParaRPr>
                    </a:p>
                  </a:txBody>
                  <a:tcPr/>
                </a:tc>
              </a:tr>
              <a:tr h="370840">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Designing </a:t>
                      </a:r>
                      <a:endParaRPr lang="en-GB" sz="2000" b="1" dirty="0">
                        <a:effectLst>
                          <a:outerShdw blurRad="38100" dist="38100" dir="2700000" algn="tl">
                            <a:srgbClr val="000000">
                              <a:alpha val="43137"/>
                            </a:srgbClr>
                          </a:outerShdw>
                        </a:effectLst>
                      </a:endParaRPr>
                    </a:p>
                  </a:txBody>
                  <a:tcPr/>
                </a:tc>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Cognitive</a:t>
                      </a:r>
                      <a:endParaRPr lang="en-GB" sz="2000" b="1" dirty="0">
                        <a:effectLst>
                          <a:outerShdw blurRad="38100" dist="38100" dir="2700000" algn="tl">
                            <a:srgbClr val="000000">
                              <a:alpha val="43137"/>
                            </a:srgbClr>
                          </a:outerShdw>
                        </a:effectLst>
                      </a:endParaRPr>
                    </a:p>
                  </a:txBody>
                  <a:tcPr/>
                </a:tc>
                <a:tc>
                  <a:txBody>
                    <a:bodyPr/>
                    <a:lstStyle/>
                    <a:p>
                      <a:endParaRPr lang="en-GB" sz="2000" b="1">
                        <a:effectLst>
                          <a:outerShdw blurRad="38100" dist="38100" dir="2700000" algn="tl">
                            <a:srgbClr val="000000">
                              <a:alpha val="43137"/>
                            </a:srgbClr>
                          </a:outerShdw>
                        </a:effectLst>
                      </a:endParaRPr>
                    </a:p>
                  </a:txBody>
                  <a:tcPr/>
                </a:tc>
              </a:tr>
              <a:tr h="370840">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Managing relations </a:t>
                      </a:r>
                      <a:endParaRPr lang="en-GB" sz="2000" b="1" dirty="0">
                        <a:effectLst>
                          <a:outerShdw blurRad="38100" dist="38100" dir="2700000" algn="tl">
                            <a:srgbClr val="000000">
                              <a:alpha val="43137"/>
                            </a:srgbClr>
                          </a:outerShdw>
                        </a:effectLst>
                      </a:endParaRPr>
                    </a:p>
                  </a:txBody>
                  <a:tcPr/>
                </a:tc>
                <a:tc>
                  <a:txBody>
                    <a:bodyPr/>
                    <a:lstStyle/>
                    <a:p>
                      <a:r>
                        <a:rPr lang="en-GB" sz="2000" b="1" dirty="0" smtClean="0">
                          <a:effectLst>
                            <a:outerShdw blurRad="38100" dist="38100" dir="2700000" algn="tl">
                              <a:srgbClr val="000000">
                                <a:alpha val="43137"/>
                              </a:srgbClr>
                            </a:outerShdw>
                          </a:effectLst>
                          <a:latin typeface="Calibri"/>
                          <a:ea typeface="Calibri"/>
                          <a:cs typeface="Times New Roman"/>
                        </a:rPr>
                        <a:t>Technical</a:t>
                      </a:r>
                      <a:endParaRPr lang="en-GB" sz="2000" b="1" dirty="0">
                        <a:effectLst>
                          <a:outerShdw blurRad="38100" dist="38100" dir="2700000" algn="tl">
                            <a:srgbClr val="000000">
                              <a:alpha val="43137"/>
                            </a:srgbClr>
                          </a:outerShdw>
                        </a:effectLst>
                      </a:endParaRPr>
                    </a:p>
                  </a:txBody>
                  <a:tcPr/>
                </a:tc>
                <a:tc>
                  <a:txBody>
                    <a:bodyPr/>
                    <a:lstStyle/>
                    <a:p>
                      <a:endParaRPr lang="en-GB" sz="2000" b="1">
                        <a:effectLst>
                          <a:outerShdw blurRad="38100" dist="38100" dir="2700000" algn="tl">
                            <a:srgbClr val="000000">
                              <a:alpha val="43137"/>
                            </a:srgbClr>
                          </a:outerShdw>
                        </a:effectLst>
                      </a:endParaRPr>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1" dirty="0" smtClean="0">
                          <a:effectLst>
                            <a:outerShdw blurRad="38100" dist="38100" dir="2700000" algn="tl">
                              <a:srgbClr val="000000">
                                <a:alpha val="43137"/>
                              </a:srgbClr>
                            </a:outerShdw>
                          </a:effectLst>
                          <a:latin typeface="Calibri"/>
                          <a:ea typeface="Calibri"/>
                          <a:cs typeface="Times New Roman"/>
                        </a:rPr>
                        <a:t>Managing change</a:t>
                      </a:r>
                    </a:p>
                  </a:txBody>
                  <a:tcPr/>
                </a:tc>
                <a:tc>
                  <a:txBody>
                    <a:bodyPr/>
                    <a:lstStyle/>
                    <a:p>
                      <a:endParaRPr lang="en-GB" sz="2000" b="1">
                        <a:effectLst>
                          <a:outerShdw blurRad="38100" dist="38100" dir="2700000" algn="tl">
                            <a:srgbClr val="000000">
                              <a:alpha val="43137"/>
                            </a:srgbClr>
                          </a:outerShdw>
                        </a:effectLst>
                      </a:endParaRPr>
                    </a:p>
                  </a:txBody>
                  <a:tcPr/>
                </a:tc>
                <a:tc>
                  <a:txBody>
                    <a:bodyPr/>
                    <a:lstStyle/>
                    <a:p>
                      <a:endParaRPr lang="en-GB" sz="2000" b="1">
                        <a:effectLst>
                          <a:outerShdw blurRad="38100" dist="38100" dir="2700000" algn="tl">
                            <a:srgbClr val="000000">
                              <a:alpha val="43137"/>
                            </a:srgbClr>
                          </a:outerShdw>
                        </a:effectLst>
                      </a:endParaRPr>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1" dirty="0" smtClean="0">
                          <a:effectLst>
                            <a:outerShdw blurRad="38100" dist="38100" dir="2700000" algn="tl">
                              <a:srgbClr val="000000">
                                <a:alpha val="43137"/>
                              </a:srgbClr>
                            </a:outerShdw>
                          </a:effectLst>
                          <a:latin typeface="Calibri"/>
                          <a:ea typeface="Calibri"/>
                          <a:cs typeface="Times New Roman"/>
                        </a:rPr>
                        <a:t>Evaluating</a:t>
                      </a:r>
                    </a:p>
                  </a:txBody>
                  <a:tcPr/>
                </a:tc>
                <a:tc>
                  <a:txBody>
                    <a:bodyPr/>
                    <a:lstStyle/>
                    <a:p>
                      <a:endParaRPr lang="en-GB" sz="2000" b="1" dirty="0">
                        <a:effectLst>
                          <a:outerShdw blurRad="38100" dist="38100" dir="2700000" algn="tl">
                            <a:srgbClr val="000000">
                              <a:alpha val="43137"/>
                            </a:srgbClr>
                          </a:outerShdw>
                        </a:effectLst>
                      </a:endParaRPr>
                    </a:p>
                  </a:txBody>
                  <a:tcPr/>
                </a:tc>
                <a:tc>
                  <a:txBody>
                    <a:bodyPr/>
                    <a:lstStyle/>
                    <a:p>
                      <a:endParaRPr lang="en-GB" sz="2000" b="1" dirty="0">
                        <a:effectLst>
                          <a:outerShdw blurRad="38100" dist="38100" dir="2700000" algn="tl">
                            <a:srgbClr val="000000">
                              <a:alpha val="43137"/>
                            </a:srgbClr>
                          </a:outerShdw>
                        </a:effectLst>
                      </a:endParaRPr>
                    </a:p>
                  </a:txBody>
                  <a:tcPr/>
                </a:tc>
              </a:tr>
            </a:tbl>
          </a:graphicData>
        </a:graphic>
      </p:graphicFrame>
    </p:spTree>
    <p:extLst>
      <p:ext uri="{BB962C8B-B14F-4D97-AF65-F5344CB8AC3E}">
        <p14:creationId xmlns:p14="http://schemas.microsoft.com/office/powerpoint/2010/main" val="35251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effectLst>
                  <a:outerShdw blurRad="38100" dist="38100" dir="2700000" algn="tl">
                    <a:srgbClr val="000000">
                      <a:alpha val="43137"/>
                    </a:srgbClr>
                  </a:outerShdw>
                </a:effectLst>
                <a:ea typeface="Calibri"/>
                <a:cs typeface="Times New Roman"/>
              </a:rPr>
              <a:t>The Employment Relationship</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115616" y="1556792"/>
            <a:ext cx="7344816" cy="4709160"/>
          </a:xfrm>
        </p:spPr>
        <p:txBody>
          <a:bodyPr/>
          <a:lstStyle/>
          <a:p>
            <a:pPr marL="342900" lvl="0" indent="-342900">
              <a:lnSpc>
                <a:spcPct val="115000"/>
              </a:lnSpc>
              <a:spcAft>
                <a:spcPts val="0"/>
              </a:spcAft>
              <a:buFont typeface="+mj-lt"/>
              <a:buAutoNum type="arabicPeriod"/>
            </a:pPr>
            <a:r>
              <a:rPr lang="en-GB" b="1" dirty="0">
                <a:effectLst>
                  <a:outerShdw blurRad="38100" dist="38100" dir="2700000" algn="tl">
                    <a:srgbClr val="000000">
                      <a:alpha val="43137"/>
                    </a:srgbClr>
                  </a:outerShdw>
                </a:effectLst>
                <a:ea typeface="Calibri"/>
                <a:cs typeface="Times New Roman"/>
              </a:rPr>
              <a:t>Economic – “exchange of pay for work”</a:t>
            </a:r>
          </a:p>
          <a:p>
            <a:pPr marL="342900" lvl="0" indent="-342900">
              <a:lnSpc>
                <a:spcPct val="115000"/>
              </a:lnSpc>
              <a:spcAft>
                <a:spcPts val="0"/>
              </a:spcAft>
              <a:buFont typeface="+mj-lt"/>
              <a:buAutoNum type="arabicPeriod"/>
            </a:pPr>
            <a:r>
              <a:rPr lang="en-GB" b="1" dirty="0">
                <a:effectLst>
                  <a:outerShdw blurRad="38100" dist="38100" dir="2700000" algn="tl">
                    <a:srgbClr val="000000">
                      <a:alpha val="43137"/>
                    </a:srgbClr>
                  </a:outerShdw>
                </a:effectLst>
                <a:ea typeface="Calibri"/>
                <a:cs typeface="Times New Roman"/>
              </a:rPr>
              <a:t>Legal relationship – contractual and statutory rights</a:t>
            </a:r>
          </a:p>
          <a:p>
            <a:pPr marL="342900" lvl="0" indent="-342900">
              <a:lnSpc>
                <a:spcPct val="115000"/>
              </a:lnSpc>
              <a:spcAft>
                <a:spcPts val="1000"/>
              </a:spcAft>
              <a:buFont typeface="+mj-lt"/>
              <a:buAutoNum type="arabicPeriod"/>
            </a:pPr>
            <a:r>
              <a:rPr lang="en-GB" b="1" dirty="0">
                <a:effectLst>
                  <a:outerShdw blurRad="38100" dist="38100" dir="2700000" algn="tl">
                    <a:srgbClr val="000000">
                      <a:alpha val="43137"/>
                    </a:srgbClr>
                  </a:outerShdw>
                </a:effectLst>
                <a:ea typeface="Calibri"/>
                <a:cs typeface="Times New Roman"/>
              </a:rPr>
              <a:t>Social – members of social groups who observe social </a:t>
            </a:r>
            <a:r>
              <a:rPr lang="en-GB" b="1" dirty="0" smtClean="0">
                <a:effectLst>
                  <a:outerShdw blurRad="38100" dist="38100" dir="2700000" algn="tl">
                    <a:srgbClr val="000000">
                      <a:alpha val="43137"/>
                    </a:srgbClr>
                  </a:outerShdw>
                </a:effectLst>
                <a:ea typeface="Calibri"/>
                <a:cs typeface="Times New Roman"/>
              </a:rPr>
              <a:t>norms</a:t>
            </a:r>
          </a:p>
          <a:p>
            <a:pPr marL="342900" indent="-342900">
              <a:lnSpc>
                <a:spcPct val="115000"/>
              </a:lnSpc>
              <a:spcAft>
                <a:spcPts val="1000"/>
              </a:spcAft>
              <a:buFont typeface="+mj-lt"/>
              <a:buAutoNum type="arabicPeriod"/>
            </a:pPr>
            <a:r>
              <a:rPr lang="en-GB" b="1" dirty="0">
                <a:effectLst>
                  <a:outerShdw blurRad="38100" dist="38100" dir="2700000" algn="tl">
                    <a:srgbClr val="000000">
                      <a:alpha val="43137"/>
                    </a:srgbClr>
                  </a:outerShdw>
                </a:effectLst>
                <a:ea typeface="Calibri"/>
                <a:cs typeface="Times New Roman"/>
              </a:rPr>
              <a:t>Psychological contract – dynamic two-way exchange of perceived promises </a:t>
            </a:r>
            <a:endParaRPr lang="en-GB" b="1" dirty="0">
              <a:effectLst>
                <a:outerShdw blurRad="38100" dist="38100" dir="2700000" algn="tl">
                  <a:srgbClr val="000000">
                    <a:alpha val="43137"/>
                  </a:srgbClr>
                </a:outerShdw>
              </a:effectLst>
            </a:endParaRPr>
          </a:p>
          <a:p>
            <a:pPr marL="342900" lvl="0" indent="-342900">
              <a:lnSpc>
                <a:spcPct val="115000"/>
              </a:lnSpc>
              <a:spcAft>
                <a:spcPts val="1000"/>
              </a:spcAft>
              <a:buFont typeface="+mj-lt"/>
              <a:buAutoNum type="arabicPeriod"/>
            </a:pPr>
            <a:endParaRPr lang="en-GB" dirty="0">
              <a:latin typeface="Calibri"/>
              <a:ea typeface="Calibri"/>
              <a:cs typeface="Times New Roman"/>
            </a:endParaRPr>
          </a:p>
        </p:txBody>
      </p:sp>
    </p:spTree>
    <p:extLst>
      <p:ext uri="{BB962C8B-B14F-4D97-AF65-F5344CB8AC3E}">
        <p14:creationId xmlns:p14="http://schemas.microsoft.com/office/powerpoint/2010/main" val="2042860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Psychological contract</a:t>
            </a:r>
          </a:p>
        </p:txBody>
      </p:sp>
      <p:sp>
        <p:nvSpPr>
          <p:cNvPr id="3" name="Content Placeholder 2"/>
          <p:cNvSpPr>
            <a:spLocks noGrp="1"/>
          </p:cNvSpPr>
          <p:nvPr>
            <p:ph idx="1"/>
          </p:nvPr>
        </p:nvSpPr>
        <p:spPr>
          <a:xfrm>
            <a:off x="755576" y="1628800"/>
            <a:ext cx="7571184" cy="4680560"/>
          </a:xfrm>
        </p:spPr>
        <p:txBody>
          <a:bodyPr>
            <a:normAutofit fontScale="92500" lnSpcReduction="10000"/>
          </a:bodyPr>
          <a:lstStyle/>
          <a:p>
            <a:r>
              <a:rPr lang="en-GB" b="1" dirty="0" smtClean="0">
                <a:effectLst>
                  <a:outerShdw blurRad="38100" dist="38100" dir="2700000" algn="tl">
                    <a:srgbClr val="000000">
                      <a:alpha val="43137"/>
                    </a:srgbClr>
                  </a:outerShdw>
                </a:effectLst>
              </a:rPr>
              <a:t>Traditional</a:t>
            </a:r>
          </a:p>
          <a:p>
            <a:pPr lvl="1"/>
            <a:r>
              <a:rPr lang="en-GB" b="1" dirty="0" smtClean="0">
                <a:effectLst>
                  <a:outerShdw blurRad="38100" dist="38100" dir="2700000" algn="tl">
                    <a:srgbClr val="000000">
                      <a:alpha val="43137"/>
                    </a:srgbClr>
                  </a:outerShdw>
                </a:effectLst>
              </a:rPr>
              <a:t>lifetime </a:t>
            </a:r>
            <a:r>
              <a:rPr lang="en-GB" b="1" dirty="0">
                <a:effectLst>
                  <a:outerShdw blurRad="38100" dist="38100" dir="2700000" algn="tl">
                    <a:srgbClr val="000000">
                      <a:alpha val="43137"/>
                    </a:srgbClr>
                  </a:outerShdw>
                </a:effectLst>
              </a:rPr>
              <a:t>employment; steady promotion</a:t>
            </a:r>
          </a:p>
          <a:p>
            <a:r>
              <a:rPr lang="en-GB" b="1" dirty="0">
                <a:effectLst>
                  <a:outerShdw blurRad="38100" dist="38100" dir="2700000" algn="tl">
                    <a:srgbClr val="000000">
                      <a:alpha val="43137"/>
                    </a:srgbClr>
                  </a:outerShdw>
                </a:effectLst>
              </a:rPr>
              <a:t>Workplace changes – </a:t>
            </a:r>
            <a:endParaRPr lang="en-GB" b="1" dirty="0" smtClean="0">
              <a:effectLst>
                <a:outerShdw blurRad="38100" dist="38100" dir="2700000" algn="tl">
                  <a:srgbClr val="000000">
                    <a:alpha val="43137"/>
                  </a:srgbClr>
                </a:outerShdw>
              </a:effectLst>
            </a:endParaRPr>
          </a:p>
          <a:p>
            <a:pPr lvl="1"/>
            <a:r>
              <a:rPr lang="en-GB" b="1" dirty="0" smtClean="0">
                <a:effectLst>
                  <a:outerShdw blurRad="38100" dist="38100" dir="2700000" algn="tl">
                    <a:srgbClr val="000000">
                      <a:alpha val="43137"/>
                    </a:srgbClr>
                  </a:outerShdw>
                </a:effectLst>
              </a:rPr>
              <a:t>change management; increased PT work; temporary contracts; jobs outsourced; de-layering; human capital as a competitive advantage; fluid organisation structures;</a:t>
            </a:r>
          </a:p>
          <a:p>
            <a:r>
              <a:rPr lang="en-GB" b="1" dirty="0" smtClean="0">
                <a:effectLst>
                  <a:outerShdw blurRad="38100" dist="38100" dir="2700000" algn="tl">
                    <a:srgbClr val="000000">
                      <a:alpha val="43137"/>
                    </a:srgbClr>
                  </a:outerShdw>
                </a:effectLst>
              </a:rPr>
              <a:t>Increase </a:t>
            </a:r>
            <a:r>
              <a:rPr lang="en-GB" b="1" dirty="0">
                <a:effectLst>
                  <a:outerShdw blurRad="38100" dist="38100" dir="2700000" algn="tl">
                    <a:srgbClr val="000000">
                      <a:alpha val="43137"/>
                    </a:srgbClr>
                  </a:outerShdw>
                </a:effectLst>
              </a:rPr>
              <a:t>employee loyalty and commitment=high </a:t>
            </a:r>
            <a:r>
              <a:rPr lang="en-GB" b="1" dirty="0" smtClean="0">
                <a:effectLst>
                  <a:outerShdw blurRad="38100" dist="38100" dir="2700000" algn="tl">
                    <a:srgbClr val="000000">
                      <a:alpha val="43137"/>
                    </a:srgbClr>
                  </a:outerShdw>
                </a:effectLst>
              </a:rPr>
              <a:t>performance</a:t>
            </a:r>
            <a:endParaRPr lang="en-GB" b="1" dirty="0">
              <a:effectLst>
                <a:outerShdw blurRad="38100" dist="38100" dir="2700000" algn="tl">
                  <a:srgbClr val="000000">
                    <a:alpha val="43137"/>
                  </a:srgbClr>
                </a:outerShdw>
              </a:effectLst>
            </a:endParaRPr>
          </a:p>
          <a:p>
            <a:pPr lvl="1"/>
            <a:r>
              <a:rPr lang="en-GB" b="1" dirty="0" smtClean="0">
                <a:effectLst>
                  <a:outerShdw blurRad="38100" dist="38100" dir="2700000" algn="tl">
                    <a:srgbClr val="000000">
                      <a:alpha val="43137"/>
                    </a:srgbClr>
                  </a:outerShdw>
                </a:effectLst>
              </a:rPr>
              <a:t>attention </a:t>
            </a:r>
            <a:r>
              <a:rPr lang="en-GB" b="1" dirty="0">
                <a:effectLst>
                  <a:outerShdw blurRad="38100" dist="38100" dir="2700000" algn="tl">
                    <a:srgbClr val="000000">
                      <a:alpha val="43137"/>
                    </a:srgbClr>
                  </a:outerShdw>
                </a:effectLst>
              </a:rPr>
              <a:t>to reward strategies; recognition and contribution rather than status or position; systematic training and development; cross functional teams; coaching and leadership skills.</a:t>
            </a:r>
          </a:p>
          <a:p>
            <a:endParaRPr lang="en-GB" dirty="0"/>
          </a:p>
        </p:txBody>
      </p:sp>
    </p:spTree>
    <p:extLst>
      <p:ext uri="{BB962C8B-B14F-4D97-AF65-F5344CB8AC3E}">
        <p14:creationId xmlns:p14="http://schemas.microsoft.com/office/powerpoint/2010/main" val="2097534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Functions of HRM </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291264" cy="4709160"/>
          </a:xfrm>
        </p:spPr>
        <p:txBody>
          <a:bodyPr>
            <a:normAutofit fontScale="85000" lnSpcReduction="10000"/>
          </a:bodyPr>
          <a:lstStyle/>
          <a:p>
            <a:pPr marL="651510" lvl="0" indent="-514350">
              <a:buFont typeface="+mj-lt"/>
              <a:buAutoNum type="arabicPeriod"/>
            </a:pPr>
            <a:r>
              <a:rPr lang="en-GB" b="1" i="1" dirty="0">
                <a:solidFill>
                  <a:srgbClr val="C00000"/>
                </a:solidFill>
                <a:effectLst>
                  <a:outerShdw blurRad="38100" dist="38100" dir="2700000" algn="tl">
                    <a:srgbClr val="000000">
                      <a:alpha val="43137"/>
                    </a:srgbClr>
                  </a:outerShdw>
                </a:effectLst>
              </a:rPr>
              <a:t>HRM</a:t>
            </a:r>
            <a:r>
              <a:rPr lang="en-GB" b="1" dirty="0">
                <a:effectLst>
                  <a:outerShdw blurRad="38100" dist="38100" dir="2700000" algn="tl">
                    <a:srgbClr val="000000">
                      <a:alpha val="43137"/>
                    </a:srgbClr>
                  </a:outerShdw>
                </a:effectLst>
              </a:rPr>
              <a:t> is a body of knowledge and practices to do with the organisation of work and the management of employee relations</a:t>
            </a:r>
          </a:p>
          <a:p>
            <a:pPr marL="651510" lvl="0" indent="-514350">
              <a:buFont typeface="+mj-lt"/>
              <a:buAutoNum type="arabicPeriod"/>
            </a:pPr>
            <a:r>
              <a:rPr lang="en-GB" b="1" i="1" dirty="0">
                <a:solidFill>
                  <a:srgbClr val="C00000"/>
                </a:solidFill>
                <a:effectLst>
                  <a:outerShdw blurRad="38100" dist="38100" dir="2700000" algn="tl">
                    <a:srgbClr val="000000">
                      <a:alpha val="43137"/>
                    </a:srgbClr>
                  </a:outerShdw>
                </a:effectLst>
              </a:rPr>
              <a:t>Micro HRM </a:t>
            </a:r>
            <a:r>
              <a:rPr lang="en-GB" b="1" dirty="0">
                <a:effectLst>
                  <a:outerShdw blurRad="38100" dist="38100" dir="2700000" algn="tl">
                    <a:srgbClr val="000000">
                      <a:alpha val="43137"/>
                    </a:srgbClr>
                  </a:outerShdw>
                </a:effectLst>
              </a:rPr>
              <a:t>– managing individual employees and small work groups; HR planning, job design, recruitment and selection, performance management, training and development, rewards</a:t>
            </a:r>
          </a:p>
          <a:p>
            <a:pPr marL="651510" lvl="0" indent="-514350">
              <a:buFont typeface="+mj-lt"/>
              <a:buAutoNum type="arabicPeriod"/>
            </a:pPr>
            <a:r>
              <a:rPr lang="en-GB" b="1" i="1" dirty="0">
                <a:solidFill>
                  <a:srgbClr val="C00000"/>
                </a:solidFill>
                <a:effectLst>
                  <a:outerShdw blurRad="38100" dist="38100" dir="2700000" algn="tl">
                    <a:srgbClr val="000000">
                      <a:alpha val="43137"/>
                    </a:srgbClr>
                  </a:outerShdw>
                </a:effectLst>
              </a:rPr>
              <a:t>Strategic HRM </a:t>
            </a:r>
            <a:r>
              <a:rPr lang="en-GB" b="1" dirty="0">
                <a:effectLst>
                  <a:outerShdw blurRad="38100" dist="38100" dir="2700000" algn="tl">
                    <a:srgbClr val="000000">
                      <a:alpha val="43137"/>
                    </a:srgbClr>
                  </a:outerShdw>
                </a:effectLst>
              </a:rPr>
              <a:t>– concerns itself with the processes of linking HR strategies with business strategies and measures the effects on organisational performance</a:t>
            </a:r>
          </a:p>
          <a:p>
            <a:pPr marL="651510" lvl="0" indent="-514350">
              <a:buFont typeface="+mj-lt"/>
              <a:buAutoNum type="arabicPeriod"/>
            </a:pPr>
            <a:r>
              <a:rPr lang="en-GB" b="1" i="1" dirty="0">
                <a:solidFill>
                  <a:srgbClr val="C00000"/>
                </a:solidFill>
                <a:effectLst>
                  <a:outerShdw blurRad="38100" dist="38100" dir="2700000" algn="tl">
                    <a:srgbClr val="000000">
                      <a:alpha val="43137"/>
                    </a:srgbClr>
                  </a:outerShdw>
                </a:effectLst>
              </a:rPr>
              <a:t>International HRM </a:t>
            </a:r>
            <a:r>
              <a:rPr lang="en-GB" b="1" dirty="0">
                <a:effectLst>
                  <a:outerShdw blurRad="38100" dist="38100" dir="2700000" algn="tl">
                    <a:srgbClr val="000000">
                      <a:alpha val="43137"/>
                    </a:srgbClr>
                  </a:outerShdw>
                </a:effectLst>
              </a:rPr>
              <a:t>– focuses on the management of people in companies operating in more than one country.</a:t>
            </a:r>
          </a:p>
          <a:p>
            <a:endParaRPr lang="en-GB" dirty="0"/>
          </a:p>
        </p:txBody>
      </p:sp>
    </p:spTree>
    <p:extLst>
      <p:ext uri="{BB962C8B-B14F-4D97-AF65-F5344CB8AC3E}">
        <p14:creationId xmlns:p14="http://schemas.microsoft.com/office/powerpoint/2010/main" val="10066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effectLst>
                  <a:outerShdw blurRad="38100" dist="38100" dir="2700000" algn="tl">
                    <a:srgbClr val="000000">
                      <a:alpha val="43137"/>
                    </a:srgbClr>
                  </a:outerShdw>
                </a:effectLst>
              </a:rPr>
              <a:t>What do HRM professionals do?</a:t>
            </a:r>
          </a:p>
        </p:txBody>
      </p:sp>
      <p:sp>
        <p:nvSpPr>
          <p:cNvPr id="3" name="Content Placeholder 2"/>
          <p:cNvSpPr>
            <a:spLocks noGrp="1"/>
          </p:cNvSpPr>
          <p:nvPr>
            <p:ph idx="1"/>
          </p:nvPr>
        </p:nvSpPr>
        <p:spPr/>
        <p:txBody>
          <a:bodyPr>
            <a:normAutofit fontScale="85000" lnSpcReduction="20000"/>
          </a:bodyPr>
          <a:lstStyle/>
          <a:p>
            <a:pPr marL="651510" lvl="0" indent="-514350">
              <a:buFont typeface="+mj-lt"/>
              <a:buAutoNum type="arabicPeriod"/>
            </a:pPr>
            <a:r>
              <a:rPr lang="en-GB" b="1" dirty="0">
                <a:effectLst>
                  <a:outerShdw blurRad="38100" dist="38100" dir="2700000" algn="tl">
                    <a:srgbClr val="000000">
                      <a:alpha val="43137"/>
                    </a:srgbClr>
                  </a:outerShdw>
                </a:effectLst>
              </a:rPr>
              <a:t>How the HR function is organised and how much power it has relative to other management functions is affected by internal and external factors unique to the </a:t>
            </a:r>
            <a:r>
              <a:rPr lang="en-GB" b="1" dirty="0" smtClean="0">
                <a:effectLst>
                  <a:outerShdw blurRad="38100" dist="38100" dir="2700000" algn="tl">
                    <a:srgbClr val="000000">
                      <a:alpha val="43137"/>
                    </a:srgbClr>
                  </a:outerShdw>
                </a:effectLst>
              </a:rPr>
              <a:t>establishment</a:t>
            </a:r>
          </a:p>
          <a:p>
            <a:pPr marL="651510" lvl="0" indent="-514350">
              <a:buFont typeface="+mj-lt"/>
              <a:buAutoNum type="arabicPeriod"/>
            </a:pPr>
            <a:endParaRPr lang="en-GB" b="1" dirty="0">
              <a:effectLst>
                <a:outerShdw blurRad="38100" dist="38100" dir="2700000" algn="tl">
                  <a:srgbClr val="000000">
                    <a:alpha val="43137"/>
                  </a:srgbClr>
                </a:outerShdw>
              </a:effectLst>
            </a:endParaRPr>
          </a:p>
          <a:p>
            <a:pPr marL="651510" lvl="0" indent="-514350">
              <a:buFont typeface="+mj-lt"/>
              <a:buAutoNum type="arabicPeriod"/>
            </a:pPr>
            <a:r>
              <a:rPr lang="en-GB" b="1" dirty="0">
                <a:effectLst>
                  <a:outerShdw blurRad="38100" dist="38100" dir="2700000" algn="tl">
                    <a:srgbClr val="000000">
                      <a:alpha val="43137"/>
                    </a:srgbClr>
                  </a:outerShdw>
                </a:effectLst>
              </a:rPr>
              <a:t>The size of the organisation negatively affects the extent of HR services being supplied internally or </a:t>
            </a:r>
            <a:r>
              <a:rPr lang="en-GB" b="1" dirty="0" smtClean="0">
                <a:effectLst>
                  <a:outerShdw blurRad="38100" dist="38100" dir="2700000" algn="tl">
                    <a:srgbClr val="000000">
                      <a:alpha val="43137"/>
                    </a:srgbClr>
                  </a:outerShdw>
                </a:effectLst>
              </a:rPr>
              <a:t>outsourced</a:t>
            </a:r>
          </a:p>
          <a:p>
            <a:pPr marL="651510" lvl="0" indent="-514350">
              <a:buFont typeface="+mj-lt"/>
              <a:buAutoNum type="arabicPeriod"/>
            </a:pPr>
            <a:endParaRPr lang="en-GB" b="1" dirty="0">
              <a:effectLst>
                <a:outerShdw blurRad="38100" dist="38100" dir="2700000" algn="tl">
                  <a:srgbClr val="000000">
                    <a:alpha val="43137"/>
                  </a:srgbClr>
                </a:outerShdw>
              </a:effectLst>
            </a:endParaRPr>
          </a:p>
          <a:p>
            <a:pPr marL="651510" lvl="0" indent="-514350">
              <a:buFont typeface="+mj-lt"/>
              <a:buAutoNum type="arabicPeriod"/>
            </a:pPr>
            <a:r>
              <a:rPr lang="en-GB" b="1" dirty="0" smtClean="0">
                <a:effectLst>
                  <a:outerShdw blurRad="38100" dist="38100" dir="2700000" algn="tl">
                    <a:srgbClr val="000000">
                      <a:alpha val="43137"/>
                    </a:srgbClr>
                  </a:outerShdw>
                </a:effectLst>
              </a:rPr>
              <a:t>SHRM </a:t>
            </a:r>
            <a:r>
              <a:rPr lang="en-GB" b="1" dirty="0">
                <a:effectLst>
                  <a:outerShdw blurRad="38100" dist="38100" dir="2700000" algn="tl">
                    <a:srgbClr val="000000">
                      <a:alpha val="43137"/>
                    </a:srgbClr>
                  </a:outerShdw>
                </a:effectLst>
              </a:rPr>
              <a:t>underscores the need for the HR strategy to be integrated with other management functions. It highlights the responsibility of line management to foster high commitment and motivation associated with high performing work systems.</a:t>
            </a:r>
          </a:p>
          <a:p>
            <a:pPr marL="651510" indent="-514350">
              <a:buFont typeface="+mj-lt"/>
              <a:buAutoNum type="arabicPeriod"/>
            </a:pPr>
            <a:endParaRPr lang="en-GB" dirty="0"/>
          </a:p>
        </p:txBody>
      </p:sp>
    </p:spTree>
    <p:extLst>
      <p:ext uri="{BB962C8B-B14F-4D97-AF65-F5344CB8AC3E}">
        <p14:creationId xmlns:p14="http://schemas.microsoft.com/office/powerpoint/2010/main" val="894957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What affects what they do?</a:t>
            </a:r>
          </a:p>
        </p:txBody>
      </p:sp>
      <p:sp>
        <p:nvSpPr>
          <p:cNvPr id="3" name="Content Placeholder 2"/>
          <p:cNvSpPr>
            <a:spLocks noGrp="1"/>
          </p:cNvSpPr>
          <p:nvPr>
            <p:ph idx="1"/>
          </p:nvPr>
        </p:nvSpPr>
        <p:spPr>
          <a:xfrm>
            <a:off x="899592" y="1628800"/>
            <a:ext cx="7283152" cy="4709160"/>
          </a:xfrm>
        </p:spPr>
        <p:txBody>
          <a:bodyPr/>
          <a:lstStyle/>
          <a:p>
            <a:pPr marL="651510" lvl="0" indent="-514350">
              <a:buFont typeface="+mj-lt"/>
              <a:buAutoNum type="arabicPeriod"/>
            </a:pPr>
            <a:r>
              <a:rPr lang="en-GB" b="1" dirty="0">
                <a:effectLst>
                  <a:outerShdw blurRad="38100" dist="38100" dir="2700000" algn="tl">
                    <a:srgbClr val="000000">
                      <a:alpha val="43137"/>
                    </a:srgbClr>
                  </a:outerShdw>
                </a:effectLst>
              </a:rPr>
              <a:t>HR activities vary between workplaces depending on the contingencies affecting the </a:t>
            </a:r>
            <a:r>
              <a:rPr lang="en-GB" b="1" dirty="0" smtClean="0">
                <a:effectLst>
                  <a:outerShdw blurRad="38100" dist="38100" dir="2700000" algn="tl">
                    <a:srgbClr val="000000">
                      <a:alpha val="43137"/>
                    </a:srgbClr>
                  </a:outerShdw>
                </a:effectLst>
              </a:rPr>
              <a:t>organisation</a:t>
            </a:r>
          </a:p>
          <a:p>
            <a:pPr marL="651510" lvl="0" indent="-514350">
              <a:buFont typeface="+mj-lt"/>
              <a:buAutoNum type="arabicPeriod"/>
            </a:pPr>
            <a:endParaRPr lang="en-GB" b="1" dirty="0">
              <a:effectLst>
                <a:outerShdw blurRad="38100" dist="38100" dir="2700000" algn="tl">
                  <a:srgbClr val="000000">
                    <a:alpha val="43137"/>
                  </a:srgbClr>
                </a:outerShdw>
              </a:effectLst>
            </a:endParaRPr>
          </a:p>
          <a:p>
            <a:pPr marL="651510" lvl="0" indent="-514350">
              <a:buFont typeface="+mj-lt"/>
              <a:buAutoNum type="arabicPeriod"/>
            </a:pPr>
            <a:r>
              <a:rPr lang="en-GB" b="1" dirty="0">
                <a:effectLst>
                  <a:outerShdw blurRad="38100" dist="38100" dir="2700000" algn="tl">
                    <a:srgbClr val="000000">
                      <a:alpha val="43137"/>
                    </a:srgbClr>
                  </a:outerShdw>
                </a:effectLst>
              </a:rPr>
              <a:t>Global as well as local factors can affect what managers do</a:t>
            </a:r>
          </a:p>
        </p:txBody>
      </p:sp>
    </p:spTree>
    <p:extLst>
      <p:ext uri="{BB962C8B-B14F-4D97-AF65-F5344CB8AC3E}">
        <p14:creationId xmlns:p14="http://schemas.microsoft.com/office/powerpoint/2010/main" val="2051705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outerShdw blurRad="38100" dist="38100" dir="2700000" algn="tl">
                    <a:srgbClr val="000000">
                      <a:alpha val="43137"/>
                    </a:srgbClr>
                  </a:outerShdw>
                </a:effectLst>
              </a:rPr>
              <a:t>How do they do what they do?</a:t>
            </a:r>
          </a:p>
        </p:txBody>
      </p:sp>
      <p:sp>
        <p:nvSpPr>
          <p:cNvPr id="3" name="Content Placeholder 2"/>
          <p:cNvSpPr>
            <a:spLocks noGrp="1"/>
          </p:cNvSpPr>
          <p:nvPr>
            <p:ph idx="1"/>
          </p:nvPr>
        </p:nvSpPr>
        <p:spPr>
          <a:xfrm>
            <a:off x="467544" y="1844824"/>
            <a:ext cx="8229600" cy="4709160"/>
          </a:xfrm>
        </p:spPr>
        <p:txBody>
          <a:bodyPr/>
          <a:lstStyle/>
          <a:p>
            <a:pPr marL="651510" lvl="0" indent="-514350">
              <a:buFont typeface="+mj-lt"/>
              <a:buAutoNum type="arabicPeriod"/>
            </a:pPr>
            <a:r>
              <a:rPr lang="en-GB" b="1" dirty="0">
                <a:effectLst>
                  <a:outerShdw blurRad="38100" dist="38100" dir="2700000" algn="tl">
                    <a:srgbClr val="000000">
                      <a:alpha val="43137"/>
                    </a:srgbClr>
                  </a:outerShdw>
                </a:effectLst>
              </a:rPr>
              <a:t>Managers and HR specialists use technical, cognitive and interpersonal (mentoring and coaching) processes and skills to accomplish their managerial work</a:t>
            </a:r>
            <a:r>
              <a:rPr lang="en-GB" b="1" dirty="0" smtClean="0">
                <a:effectLst>
                  <a:outerShdw blurRad="38100" dist="38100" dir="2700000" algn="tl">
                    <a:srgbClr val="000000">
                      <a:alpha val="43137"/>
                    </a:srgbClr>
                  </a:outerShdw>
                </a:effectLst>
              </a:rPr>
              <a:t>.</a:t>
            </a:r>
          </a:p>
          <a:p>
            <a:pPr marL="651510" lvl="0" indent="-514350">
              <a:buFont typeface="+mj-lt"/>
              <a:buAutoNum type="arabicPeriod"/>
            </a:pPr>
            <a:endParaRPr lang="en-GB" b="1" dirty="0">
              <a:effectLst>
                <a:outerShdw blurRad="38100" dist="38100" dir="2700000" algn="tl">
                  <a:srgbClr val="000000">
                    <a:alpha val="43137"/>
                  </a:srgbClr>
                </a:outerShdw>
              </a:effectLst>
            </a:endParaRPr>
          </a:p>
          <a:p>
            <a:pPr marL="137160" indent="0">
              <a:buNone/>
            </a:pPr>
            <a:r>
              <a:rPr lang="en-GB" b="1" dirty="0" smtClean="0">
                <a:effectLst>
                  <a:outerShdw blurRad="38100" dist="38100" dir="2700000" algn="tl">
                    <a:srgbClr val="000000">
                      <a:alpha val="43137"/>
                    </a:srgbClr>
                  </a:outerShdw>
                </a:effectLst>
              </a:rPr>
              <a:t>Question</a:t>
            </a:r>
          </a:p>
          <a:p>
            <a:pPr marL="137160" indent="0">
              <a:buNone/>
            </a:pPr>
            <a:r>
              <a:rPr lang="en-GB" b="1" dirty="0" smtClean="0">
                <a:effectLst>
                  <a:outerShdw blurRad="38100" dist="38100" dir="2700000" algn="tl">
                    <a:srgbClr val="000000">
                      <a:alpha val="43137"/>
                    </a:srgbClr>
                  </a:outerShdw>
                </a:effectLst>
              </a:rPr>
              <a:t>What </a:t>
            </a:r>
            <a:r>
              <a:rPr lang="en-GB" b="1" dirty="0">
                <a:effectLst>
                  <a:outerShdw blurRad="38100" dist="38100" dir="2700000" algn="tl">
                    <a:srgbClr val="000000">
                      <a:alpha val="43137"/>
                    </a:srgbClr>
                  </a:outerShdw>
                </a:effectLst>
              </a:rPr>
              <a:t>role does HR have in your organisation?</a:t>
            </a:r>
          </a:p>
          <a:p>
            <a:pPr marL="651510" lvl="0" indent="-514350">
              <a:buFont typeface="+mj-lt"/>
              <a:buAutoNum type="arabicPeriod"/>
            </a:pP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13813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827584" y="1700808"/>
            <a:ext cx="7787208" cy="4709160"/>
          </a:xfrm>
        </p:spPr>
        <p:txBody>
          <a:bodyPr/>
          <a:lstStyle/>
          <a:p>
            <a:r>
              <a:rPr lang="en-GB" b="1" dirty="0">
                <a:effectLst>
                  <a:outerShdw blurRad="38100" dist="38100" dir="2700000" algn="tl">
                    <a:srgbClr val="000000">
                      <a:alpha val="43137"/>
                    </a:srgbClr>
                  </a:outerShdw>
                </a:effectLst>
              </a:rPr>
              <a:t>STOREY MODEL(2001)</a:t>
            </a:r>
          </a:p>
          <a:p>
            <a:r>
              <a:rPr lang="en-GB" b="1" dirty="0">
                <a:effectLst>
                  <a:outerShdw blurRad="38100" dist="38100" dir="2700000" algn="tl">
                    <a:srgbClr val="000000">
                      <a:alpha val="43137"/>
                    </a:srgbClr>
                  </a:outerShdw>
                </a:effectLst>
              </a:rPr>
              <a:t>HARVARD MODEL (Beer et al 1984)</a:t>
            </a:r>
          </a:p>
          <a:p>
            <a:r>
              <a:rPr lang="en-GB" b="1" dirty="0" smtClean="0">
                <a:effectLst>
                  <a:outerShdw blurRad="38100" dist="38100" dir="2700000" algn="tl">
                    <a:srgbClr val="000000">
                      <a:alpha val="43137"/>
                    </a:srgbClr>
                  </a:outerShdw>
                </a:effectLst>
              </a:rPr>
              <a:t>MICHIGAN </a:t>
            </a:r>
            <a:r>
              <a:rPr lang="en-GB" b="1" dirty="0">
                <a:effectLst>
                  <a:outerShdw blurRad="38100" dist="38100" dir="2700000" algn="tl">
                    <a:srgbClr val="000000">
                      <a:alpha val="43137"/>
                    </a:srgbClr>
                  </a:outerShdw>
                </a:effectLst>
              </a:rPr>
              <a:t>MODEL (1982</a:t>
            </a:r>
            <a:r>
              <a:rPr lang="en-GB" b="1" dirty="0" smtClean="0">
                <a:effectLst>
                  <a:outerShdw blurRad="38100" dist="38100" dir="2700000" algn="tl">
                    <a:srgbClr val="000000">
                      <a:alpha val="43137"/>
                    </a:srgbClr>
                  </a:outerShdw>
                </a:effectLst>
              </a:rPr>
              <a:t>)</a:t>
            </a:r>
          </a:p>
          <a:p>
            <a:r>
              <a:rPr lang="en-GB" b="1" dirty="0">
                <a:effectLst>
                  <a:outerShdw blurRad="38100" dist="38100" dir="2700000" algn="tl">
                    <a:srgbClr val="000000">
                      <a:alpha val="43137"/>
                    </a:srgbClr>
                  </a:outerShdw>
                </a:effectLst>
              </a:rPr>
              <a:t>GUEST MODEL (1989</a:t>
            </a:r>
            <a:r>
              <a:rPr lang="en-GB" b="1" dirty="0" smtClean="0">
                <a:effectLst>
                  <a:outerShdw blurRad="38100" dist="38100" dir="2700000" algn="tl">
                    <a:srgbClr val="000000">
                      <a:alpha val="43137"/>
                    </a:srgbClr>
                  </a:outerShdw>
                </a:effectLst>
              </a:rPr>
              <a:t>)</a:t>
            </a:r>
          </a:p>
          <a:p>
            <a:r>
              <a:rPr lang="en-GB" b="1" dirty="0">
                <a:effectLst>
                  <a:outerShdw blurRad="38100" dist="38100" dir="2700000" algn="tl">
                    <a:srgbClr val="000000">
                      <a:alpha val="43137"/>
                    </a:srgbClr>
                  </a:outerShdw>
                </a:effectLst>
              </a:rPr>
              <a:t>ULRICH’S Strategic partner model (1997)</a:t>
            </a:r>
          </a:p>
          <a:p>
            <a:endParaRPr lang="en-GB" dirty="0"/>
          </a:p>
          <a:p>
            <a:endParaRPr lang="en-GB" dirty="0"/>
          </a:p>
        </p:txBody>
      </p:sp>
    </p:spTree>
    <p:extLst>
      <p:ext uri="{BB962C8B-B14F-4D97-AF65-F5344CB8AC3E}">
        <p14:creationId xmlns:p14="http://schemas.microsoft.com/office/powerpoint/2010/main" val="2454107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a:t>
            </a:r>
            <a:r>
              <a:rPr lang="en-GB" dirty="0" smtClean="0">
                <a:effectLst>
                  <a:outerShdw blurRad="38100" dist="38100" dir="2700000" algn="tl">
                    <a:srgbClr val="000000">
                      <a:alpha val="43137"/>
                    </a:srgbClr>
                  </a:outerShdw>
                </a:effectLst>
              </a:rPr>
              <a:t>Models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268760"/>
            <a:ext cx="8496944" cy="5256584"/>
          </a:xfrm>
        </p:spPr>
        <p:txBody>
          <a:bodyPr>
            <a:normAutofit fontScale="77500" lnSpcReduction="20000"/>
          </a:bodyPr>
          <a:lstStyle/>
          <a:p>
            <a:pPr marL="137160" indent="0">
              <a:buNone/>
            </a:pPr>
            <a:r>
              <a:rPr lang="en-GB" b="1" i="1" dirty="0" smtClean="0">
                <a:solidFill>
                  <a:srgbClr val="C00000"/>
                </a:solidFill>
                <a:effectLst>
                  <a:outerShdw blurRad="38100" dist="38100" dir="2700000" algn="tl">
                    <a:srgbClr val="000000">
                      <a:alpha val="43137"/>
                    </a:srgbClr>
                  </a:outerShdw>
                </a:effectLst>
              </a:rPr>
              <a:t>Storey </a:t>
            </a:r>
            <a:r>
              <a:rPr lang="en-GB" b="1" i="1" dirty="0" smtClean="0">
                <a:effectLst>
                  <a:outerShdw blurRad="38100" dist="38100" dir="2700000" algn="tl">
                    <a:srgbClr val="000000">
                      <a:alpha val="43137"/>
                    </a:srgbClr>
                  </a:outerShdw>
                </a:effectLst>
              </a:rPr>
              <a:t>(</a:t>
            </a:r>
            <a:r>
              <a:rPr lang="en-GB" b="1" i="1" dirty="0">
                <a:effectLst>
                  <a:outerShdw blurRad="38100" dist="38100" dir="2700000" algn="tl">
                    <a:srgbClr val="000000">
                      <a:alpha val="43137"/>
                    </a:srgbClr>
                  </a:outerShdw>
                </a:effectLst>
              </a:rPr>
              <a:t>1989)</a:t>
            </a:r>
            <a:r>
              <a:rPr lang="en-GB" b="1" dirty="0">
                <a:effectLst>
                  <a:outerShdw blurRad="38100" dist="38100" dir="2700000" algn="tl">
                    <a:srgbClr val="000000">
                      <a:alpha val="43137"/>
                    </a:srgbClr>
                  </a:outerShdw>
                </a:effectLst>
              </a:rPr>
              <a:t> distinguished between “hard” HRM – i.e. resources and “soft” HRM – i.e. human</a:t>
            </a:r>
          </a:p>
          <a:p>
            <a:pPr marL="137160" indent="0">
              <a:buNone/>
            </a:pPr>
            <a:r>
              <a:rPr lang="en-GB" b="1" i="1" dirty="0">
                <a:solidFill>
                  <a:srgbClr val="C00000"/>
                </a:solidFill>
                <a:effectLst>
                  <a:outerShdw blurRad="38100" dist="38100" dir="2700000" algn="tl">
                    <a:srgbClr val="000000">
                      <a:alpha val="43137"/>
                    </a:srgbClr>
                  </a:outerShdw>
                </a:effectLst>
              </a:rPr>
              <a:t>Sisson </a:t>
            </a:r>
            <a:r>
              <a:rPr lang="en-GB" b="1" i="1" dirty="0">
                <a:effectLst>
                  <a:outerShdw blurRad="38100" dist="38100" dir="2700000" algn="tl">
                    <a:srgbClr val="000000">
                      <a:alpha val="43137"/>
                    </a:srgbClr>
                  </a:outerShdw>
                </a:effectLst>
              </a:rPr>
              <a:t>(1990) contends</a:t>
            </a:r>
            <a:r>
              <a:rPr lang="en-GB" b="1" dirty="0">
                <a:effectLst>
                  <a:outerShdw blurRad="38100" dist="38100" dir="2700000" algn="tl">
                    <a:srgbClr val="000000">
                      <a:alpha val="43137"/>
                    </a:srgbClr>
                  </a:outerShdw>
                </a:effectLst>
              </a:rPr>
              <a:t> that there are four major features that appear in all HRM models:</a:t>
            </a:r>
          </a:p>
          <a:p>
            <a:pPr lvl="0"/>
            <a:r>
              <a:rPr lang="en-GB" b="1" dirty="0">
                <a:effectLst>
                  <a:outerShdw blurRad="38100" dist="38100" dir="2700000" algn="tl">
                    <a:srgbClr val="000000">
                      <a:alpha val="43137"/>
                    </a:srgbClr>
                  </a:outerShdw>
                </a:effectLst>
              </a:rPr>
              <a:t>Integration of human resource policies with each other (horizontal) and with the organisation’s business plan (vertical). HRM is a key instrument of business strategy, viewing employees as important assets</a:t>
            </a:r>
          </a:p>
          <a:p>
            <a:pPr lvl="0"/>
            <a:r>
              <a:rPr lang="en-GB" b="1" dirty="0">
                <a:effectLst>
                  <a:outerShdw blurRad="38100" dist="38100" dir="2700000" algn="tl">
                    <a:srgbClr val="000000">
                      <a:alpha val="43137"/>
                    </a:srgbClr>
                  </a:outerShdw>
                </a:effectLst>
              </a:rPr>
              <a:t>Responsibility for managing people moves from personnel specialists to senior line managers. Specialists provide a consultancy service for line managers</a:t>
            </a:r>
          </a:p>
          <a:p>
            <a:pPr lvl="0"/>
            <a:r>
              <a:rPr lang="en-GB" b="1" dirty="0">
                <a:effectLst>
                  <a:outerShdw blurRad="38100" dist="38100" dir="2700000" algn="tl">
                    <a:srgbClr val="000000">
                      <a:alpha val="43137"/>
                    </a:srgbClr>
                  </a:outerShdw>
                </a:effectLst>
              </a:rPr>
              <a:t>Employee relations shift away from collective bargaining. Instead, direct discussion between management and individual employees is encouraged</a:t>
            </a:r>
          </a:p>
          <a:p>
            <a:pPr lvl="0"/>
            <a:r>
              <a:rPr lang="en-GB" b="1" dirty="0">
                <a:effectLst>
                  <a:outerShdw blurRad="38100" dist="38100" dir="2700000" algn="tl">
                    <a:srgbClr val="000000">
                      <a:alpha val="43137"/>
                    </a:srgbClr>
                  </a:outerShdw>
                </a:effectLst>
              </a:rPr>
              <a:t>A stress on commitment to the organisation and personal initiative.</a:t>
            </a:r>
          </a:p>
          <a:p>
            <a:pPr marL="137160" indent="0">
              <a:buNone/>
            </a:pPr>
            <a:endParaRPr lang="en-GB" dirty="0"/>
          </a:p>
        </p:txBody>
      </p:sp>
    </p:spTree>
    <p:extLst>
      <p:ext uri="{BB962C8B-B14F-4D97-AF65-F5344CB8AC3E}">
        <p14:creationId xmlns:p14="http://schemas.microsoft.com/office/powerpoint/2010/main" val="601805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323528" y="1484784"/>
            <a:ext cx="8640960" cy="5040560"/>
          </a:xfrm>
        </p:spPr>
        <p:txBody>
          <a:bodyPr>
            <a:normAutofit fontScale="77500" lnSpcReduction="20000"/>
          </a:bodyPr>
          <a:lstStyle/>
          <a:p>
            <a:r>
              <a:rPr lang="en-GB" b="1" i="1" dirty="0" smtClean="0">
                <a:solidFill>
                  <a:srgbClr val="C00000"/>
                </a:solidFill>
                <a:effectLst>
                  <a:outerShdw blurRad="38100" dist="38100" dir="2700000" algn="tl">
                    <a:srgbClr val="000000">
                      <a:alpha val="43137"/>
                    </a:srgbClr>
                  </a:outerShdw>
                </a:effectLst>
              </a:rPr>
              <a:t>Harvard Model </a:t>
            </a:r>
            <a:r>
              <a:rPr lang="en-GB" b="1" dirty="0">
                <a:effectLst>
                  <a:outerShdw blurRad="38100" dist="38100" dir="2700000" algn="tl">
                    <a:srgbClr val="000000">
                      <a:alpha val="43137"/>
                    </a:srgbClr>
                  </a:outerShdw>
                </a:effectLst>
              </a:rPr>
              <a:t>(Beer et al 1984</a:t>
            </a:r>
            <a:r>
              <a:rPr lang="en-GB" b="1" dirty="0" smtClean="0">
                <a:effectLst>
                  <a:outerShdw blurRad="38100" dist="38100" dir="2700000" algn="tl">
                    <a:srgbClr val="000000">
                      <a:alpha val="43137"/>
                    </a:srgbClr>
                  </a:outerShdw>
                </a:effectLst>
              </a:rPr>
              <a:t>)</a:t>
            </a:r>
          </a:p>
          <a:p>
            <a:r>
              <a:rPr lang="en-GB" b="1" dirty="0">
                <a:effectLst>
                  <a:outerShdw blurRad="38100" dist="38100" dir="2700000" algn="tl">
                    <a:srgbClr val="000000">
                      <a:alpha val="43137"/>
                    </a:srgbClr>
                  </a:outerShdw>
                </a:effectLst>
              </a:rPr>
              <a:t>This is one of the most influential models of HRM. The stress is on </a:t>
            </a:r>
            <a:r>
              <a:rPr lang="en-GB" b="1" i="1" dirty="0">
                <a:effectLst>
                  <a:outerShdw blurRad="38100" dist="38100" dir="2700000" algn="tl">
                    <a:srgbClr val="000000">
                      <a:alpha val="43137"/>
                    </a:srgbClr>
                  </a:outerShdw>
                </a:effectLst>
              </a:rPr>
              <a:t>human</a:t>
            </a:r>
            <a:r>
              <a:rPr lang="en-GB" b="1" dirty="0">
                <a:effectLst>
                  <a:outerShdw blurRad="38100" dist="38100" dir="2700000" algn="tl">
                    <a:srgbClr val="000000">
                      <a:alpha val="43137"/>
                    </a:srgbClr>
                  </a:outerShdw>
                </a:effectLst>
              </a:rPr>
              <a:t> resources, recognising that employees are stakeholders in the organisation and have their own needs and concerns. It shows human resource policies to be influenced by:</a:t>
            </a:r>
          </a:p>
          <a:p>
            <a:r>
              <a:rPr lang="en-GB" b="1" i="1" dirty="0">
                <a:solidFill>
                  <a:schemeClr val="bg1"/>
                </a:solidFill>
                <a:effectLst>
                  <a:outerShdw blurRad="38100" dist="38100" dir="2700000" algn="tl">
                    <a:srgbClr val="000000">
                      <a:alpha val="43137"/>
                    </a:srgbClr>
                  </a:outerShdw>
                </a:effectLst>
              </a:rPr>
              <a:t>Situational factors </a:t>
            </a:r>
            <a:r>
              <a:rPr lang="en-GB" b="1" i="1" dirty="0">
                <a:effectLst>
                  <a:outerShdw blurRad="38100" dist="38100" dir="2700000" algn="tl">
                    <a:srgbClr val="000000">
                      <a:alpha val="43137"/>
                    </a:srgbClr>
                  </a:outerShdw>
                </a:effectLst>
              </a:rPr>
              <a:t>in</a:t>
            </a:r>
            <a:r>
              <a:rPr lang="en-GB" b="1" dirty="0">
                <a:effectLst>
                  <a:outerShdw blurRad="38100" dist="38100" dir="2700000" algn="tl">
                    <a:srgbClr val="000000">
                      <a:alpha val="43137"/>
                    </a:srgbClr>
                  </a:outerShdw>
                </a:effectLst>
              </a:rPr>
              <a:t> the outside business environment or within, such as laws and societal values, labour market conditions, unions, workforce characteristics, business strategies</a:t>
            </a:r>
          </a:p>
          <a:p>
            <a:r>
              <a:rPr lang="en-GB" b="1" i="1" dirty="0">
                <a:solidFill>
                  <a:schemeClr val="bg1"/>
                </a:solidFill>
                <a:effectLst>
                  <a:outerShdw blurRad="38100" dist="38100" dir="2700000" algn="tl">
                    <a:srgbClr val="000000">
                      <a:alpha val="43137"/>
                    </a:srgbClr>
                  </a:outerShdw>
                </a:effectLst>
              </a:rPr>
              <a:t>Stakeholder interest</a:t>
            </a:r>
            <a:r>
              <a:rPr lang="en-GB" b="1" dirty="0">
                <a:solidFill>
                  <a:schemeClr val="bg1"/>
                </a:solidFill>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including those of shareholders, unions, community, government, employees</a:t>
            </a:r>
          </a:p>
          <a:p>
            <a:r>
              <a:rPr lang="en-GB" b="1" dirty="0">
                <a:effectLst>
                  <a:outerShdw blurRad="38100" dist="38100" dir="2700000" algn="tl">
                    <a:srgbClr val="000000">
                      <a:alpha val="43137"/>
                    </a:srgbClr>
                  </a:outerShdw>
                </a:effectLst>
              </a:rPr>
              <a:t>The emphasis is on psychological objectives:</a:t>
            </a:r>
          </a:p>
          <a:p>
            <a:pPr lvl="0"/>
            <a:r>
              <a:rPr lang="en-GB" b="1" dirty="0">
                <a:effectLst>
                  <a:outerShdw blurRad="38100" dist="38100" dir="2700000" algn="tl">
                    <a:srgbClr val="000000">
                      <a:alpha val="43137"/>
                    </a:srgbClr>
                  </a:outerShdw>
                </a:effectLst>
              </a:rPr>
              <a:t>Motivating people by involving them in decision-making</a:t>
            </a:r>
          </a:p>
          <a:p>
            <a:pPr lvl="0"/>
            <a:r>
              <a:rPr lang="en-GB" b="1" dirty="0">
                <a:effectLst>
                  <a:outerShdw blurRad="38100" dist="38100" dir="2700000" algn="tl">
                    <a:srgbClr val="000000">
                      <a:alpha val="43137"/>
                    </a:srgbClr>
                  </a:outerShdw>
                </a:effectLst>
              </a:rPr>
              <a:t>Developing an organisational culture based on trust and teamwork</a:t>
            </a:r>
          </a:p>
          <a:p>
            <a:endParaRPr lang="en-GB" dirty="0"/>
          </a:p>
        </p:txBody>
      </p:sp>
    </p:spTree>
    <p:extLst>
      <p:ext uri="{BB962C8B-B14F-4D97-AF65-F5344CB8AC3E}">
        <p14:creationId xmlns:p14="http://schemas.microsoft.com/office/powerpoint/2010/main" val="2451970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755576" y="1412776"/>
            <a:ext cx="7560840" cy="4925144"/>
          </a:xfrm>
        </p:spPr>
        <p:txBody>
          <a:bodyPr>
            <a:normAutofit fontScale="77500" lnSpcReduction="20000"/>
          </a:bodyPr>
          <a:lstStyle/>
          <a:p>
            <a:r>
              <a:rPr lang="en-GB" b="1" i="1" dirty="0">
                <a:solidFill>
                  <a:srgbClr val="C00000"/>
                </a:solidFill>
                <a:effectLst>
                  <a:outerShdw blurRad="38100" dist="38100" dir="2700000" algn="tl">
                    <a:srgbClr val="000000">
                      <a:alpha val="43137"/>
                    </a:srgbClr>
                  </a:outerShdw>
                </a:effectLst>
              </a:rPr>
              <a:t>Harvard Model</a:t>
            </a:r>
            <a:endParaRPr lang="en-GB" b="1" i="1" dirty="0" smtClean="0">
              <a:effectLst>
                <a:outerShdw blurRad="38100" dist="38100" dir="2700000" algn="tl">
                  <a:srgbClr val="000000">
                    <a:alpha val="43137"/>
                  </a:srgbClr>
                </a:outerShdw>
              </a:effectLst>
            </a:endParaRPr>
          </a:p>
          <a:p>
            <a:r>
              <a:rPr lang="en-GB" b="1" i="1" dirty="0" smtClean="0">
                <a:solidFill>
                  <a:schemeClr val="bg1"/>
                </a:solidFill>
                <a:effectLst>
                  <a:outerShdw blurRad="38100" dist="38100" dir="2700000" algn="tl">
                    <a:srgbClr val="000000">
                      <a:alpha val="43137"/>
                    </a:srgbClr>
                  </a:outerShdw>
                </a:effectLst>
              </a:rPr>
              <a:t>Human </a:t>
            </a:r>
            <a:r>
              <a:rPr lang="en-GB" b="1" i="1" dirty="0">
                <a:solidFill>
                  <a:schemeClr val="bg1"/>
                </a:solidFill>
                <a:effectLst>
                  <a:outerShdw blurRad="38100" dist="38100" dir="2700000" algn="tl">
                    <a:srgbClr val="000000">
                      <a:alpha val="43137"/>
                    </a:srgbClr>
                  </a:outerShdw>
                </a:effectLst>
              </a:rPr>
              <a:t>resource flow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movement and performance of people</a:t>
            </a:r>
          </a:p>
          <a:p>
            <a:r>
              <a:rPr lang="en-GB" b="1" i="1" dirty="0">
                <a:solidFill>
                  <a:schemeClr val="bg1"/>
                </a:solidFill>
                <a:effectLst>
                  <a:outerShdw blurRad="38100" dist="38100" dir="2700000" algn="tl">
                    <a:srgbClr val="000000">
                      <a:alpha val="43137"/>
                    </a:srgbClr>
                  </a:outerShdw>
                </a:effectLst>
              </a:rPr>
              <a:t>Reward systems </a:t>
            </a:r>
            <a:r>
              <a:rPr lang="en-GB" b="1" i="1" dirty="0">
                <a:effectLst>
                  <a:outerShdw blurRad="38100" dist="38100" dir="2700000" algn="tl">
                    <a:srgbClr val="000000">
                      <a:alpha val="43137"/>
                    </a:srgbClr>
                  </a:outerShdw>
                </a:effectLst>
              </a:rPr>
              <a:t>–</a:t>
            </a:r>
            <a:r>
              <a:rPr lang="en-GB" b="1" dirty="0">
                <a:effectLst>
                  <a:outerShdw blurRad="38100" dist="38100" dir="2700000" algn="tl">
                    <a:srgbClr val="000000">
                      <a:alpha val="43137"/>
                    </a:srgbClr>
                  </a:outerShdw>
                </a:effectLst>
              </a:rPr>
              <a:t> pay, benefits to attract and retain employees</a:t>
            </a:r>
          </a:p>
          <a:p>
            <a:r>
              <a:rPr lang="en-GB" b="1" i="1" dirty="0">
                <a:solidFill>
                  <a:schemeClr val="bg1"/>
                </a:solidFill>
                <a:effectLst>
                  <a:outerShdw blurRad="38100" dist="38100" dir="2700000" algn="tl">
                    <a:srgbClr val="000000">
                      <a:alpha val="43137"/>
                    </a:srgbClr>
                  </a:outerShdw>
                </a:effectLst>
              </a:rPr>
              <a:t>Work systems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defining and designing jobs for productive and efficient results.</a:t>
            </a:r>
          </a:p>
          <a:p>
            <a:r>
              <a:rPr lang="en-GB" b="1" dirty="0">
                <a:effectLst>
                  <a:outerShdw blurRad="38100" dist="38100" dir="2700000" algn="tl">
                    <a:srgbClr val="000000">
                      <a:alpha val="43137"/>
                    </a:srgbClr>
                  </a:outerShdw>
                </a:effectLst>
              </a:rPr>
              <a:t>These policies result in:</a:t>
            </a:r>
          </a:p>
          <a:p>
            <a:r>
              <a:rPr lang="en-GB" b="1" i="1" dirty="0">
                <a:solidFill>
                  <a:schemeClr val="bg1"/>
                </a:solidFill>
                <a:effectLst>
                  <a:outerShdw blurRad="38100" dist="38100" dir="2700000" algn="tl">
                    <a:srgbClr val="000000">
                      <a:alpha val="43137"/>
                    </a:srgbClr>
                  </a:outerShdw>
                </a:effectLst>
              </a:rPr>
              <a:t>Commitment</a:t>
            </a:r>
            <a:r>
              <a:rPr lang="en-GB" b="1" i="1" dirty="0">
                <a:effectLst>
                  <a:outerShdw blurRad="38100" dist="38100" dir="2700000" algn="tl">
                    <a:srgbClr val="000000">
                      <a:alpha val="43137"/>
                    </a:srgbClr>
                  </a:outerShdw>
                </a:effectLst>
              </a:rPr>
              <a:t> - </a:t>
            </a:r>
            <a:r>
              <a:rPr lang="en-GB" b="1" dirty="0">
                <a:effectLst>
                  <a:outerShdw blurRad="38100" dist="38100" dir="2700000" algn="tl">
                    <a:srgbClr val="000000">
                      <a:alpha val="43137"/>
                    </a:srgbClr>
                  </a:outerShdw>
                </a:effectLst>
              </a:rPr>
              <a:t>of employees to the organisation’s mission and values</a:t>
            </a:r>
          </a:p>
          <a:p>
            <a:r>
              <a:rPr lang="en-GB" b="1" i="1" dirty="0">
                <a:solidFill>
                  <a:schemeClr val="bg1"/>
                </a:solidFill>
                <a:effectLst>
                  <a:outerShdw blurRad="38100" dist="38100" dir="2700000" algn="tl">
                    <a:srgbClr val="000000">
                      <a:alpha val="43137"/>
                    </a:srgbClr>
                  </a:outerShdw>
                </a:effectLst>
              </a:rPr>
              <a:t>Congruence</a:t>
            </a:r>
            <a:r>
              <a:rPr lang="en-GB" b="1" i="1" dirty="0">
                <a:effectLst>
                  <a:outerShdw blurRad="38100" dist="38100" dir="2700000" algn="tl">
                    <a:srgbClr val="000000">
                      <a:alpha val="43137"/>
                    </a:srgbClr>
                  </a:outerShdw>
                </a:effectLst>
              </a:rPr>
              <a:t> – </a:t>
            </a:r>
            <a:r>
              <a:rPr lang="en-GB" b="1" dirty="0">
                <a:effectLst>
                  <a:outerShdw blurRad="38100" dist="38100" dir="2700000" algn="tl">
                    <a:srgbClr val="000000">
                      <a:alpha val="43137"/>
                    </a:srgbClr>
                  </a:outerShdw>
                </a:effectLst>
              </a:rPr>
              <a:t>linking human resource objectives with the organisation’s goals</a:t>
            </a:r>
          </a:p>
          <a:p>
            <a:r>
              <a:rPr lang="en-GB" b="1" i="1" dirty="0">
                <a:solidFill>
                  <a:schemeClr val="bg1"/>
                </a:solidFill>
                <a:effectLst>
                  <a:outerShdw blurRad="38100" dist="38100" dir="2700000" algn="tl">
                    <a:srgbClr val="000000">
                      <a:alpha val="43137"/>
                    </a:srgbClr>
                  </a:outerShdw>
                </a:effectLst>
              </a:rPr>
              <a:t>Competence</a:t>
            </a:r>
            <a:r>
              <a:rPr lang="en-GB" b="1" i="1" dirty="0">
                <a:effectLst>
                  <a:outerShdw blurRad="38100" dist="38100" dir="2700000" algn="tl">
                    <a:srgbClr val="000000">
                      <a:alpha val="43137"/>
                    </a:srgbClr>
                  </a:outerShdw>
                </a:effectLst>
              </a:rPr>
              <a:t> – </a:t>
            </a:r>
            <a:r>
              <a:rPr lang="en-GB" b="1" dirty="0">
                <a:effectLst>
                  <a:outerShdw blurRad="38100" dist="38100" dir="2700000" algn="tl">
                    <a:srgbClr val="000000">
                      <a:alpha val="43137"/>
                    </a:srgbClr>
                  </a:outerShdw>
                </a:effectLst>
              </a:rPr>
              <a:t>developing an appropriate mix of skills, abilities and knowledge</a:t>
            </a:r>
          </a:p>
          <a:p>
            <a:r>
              <a:rPr lang="en-GB" b="1" i="1" dirty="0">
                <a:solidFill>
                  <a:schemeClr val="bg1"/>
                </a:solidFill>
                <a:effectLst>
                  <a:outerShdw blurRad="38100" dist="38100" dir="2700000" algn="tl">
                    <a:srgbClr val="000000">
                      <a:alpha val="43137"/>
                    </a:srgbClr>
                  </a:outerShdw>
                </a:effectLst>
              </a:rPr>
              <a:t>Cost effectiveness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delivering performance in a competitive manner</a:t>
            </a:r>
          </a:p>
        </p:txBody>
      </p:sp>
    </p:spTree>
    <p:extLst>
      <p:ext uri="{BB962C8B-B14F-4D97-AF65-F5344CB8AC3E}">
        <p14:creationId xmlns:p14="http://schemas.microsoft.com/office/powerpoint/2010/main" val="3022615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395536" y="1340768"/>
            <a:ext cx="8507288" cy="4997152"/>
          </a:xfrm>
        </p:spPr>
        <p:txBody>
          <a:bodyPr>
            <a:normAutofit fontScale="77500" lnSpcReduction="20000"/>
          </a:bodyPr>
          <a:lstStyle/>
          <a:p>
            <a:r>
              <a:rPr lang="en-GB" b="1" i="1" dirty="0" smtClean="0">
                <a:solidFill>
                  <a:srgbClr val="C00000"/>
                </a:solidFill>
                <a:effectLst>
                  <a:outerShdw blurRad="38100" dist="38100" dir="2700000" algn="tl">
                    <a:srgbClr val="000000">
                      <a:alpha val="43137"/>
                    </a:srgbClr>
                  </a:outerShdw>
                </a:effectLst>
              </a:rPr>
              <a:t>Guest Model </a:t>
            </a:r>
            <a:r>
              <a:rPr lang="en-GB" b="1" dirty="0">
                <a:effectLst>
                  <a:outerShdw blurRad="38100" dist="38100" dir="2700000" algn="tl">
                    <a:srgbClr val="000000">
                      <a:alpha val="43137"/>
                    </a:srgbClr>
                  </a:outerShdw>
                </a:effectLst>
              </a:rPr>
              <a:t>(1989)</a:t>
            </a:r>
          </a:p>
          <a:p>
            <a:r>
              <a:rPr lang="en-GB" b="1" dirty="0">
                <a:effectLst>
                  <a:outerShdw blurRad="38100" dist="38100" dir="2700000" algn="tl">
                    <a:srgbClr val="000000">
                      <a:alpha val="43137"/>
                    </a:srgbClr>
                  </a:outerShdw>
                </a:effectLst>
              </a:rPr>
              <a:t>Organisations move away from rigid hierarchies and power distinctions, towards people taking responsibility for their own work. </a:t>
            </a:r>
            <a:r>
              <a:rPr lang="en-GB" b="1" i="1" dirty="0">
                <a:effectLst>
                  <a:outerShdw blurRad="38100" dist="38100" dir="2700000" algn="tl">
                    <a:srgbClr val="000000">
                      <a:alpha val="43137"/>
                    </a:srgbClr>
                  </a:outerShdw>
                </a:effectLst>
              </a:rPr>
              <a:t>Guest </a:t>
            </a:r>
            <a:r>
              <a:rPr lang="en-GB" b="1" dirty="0">
                <a:effectLst>
                  <a:outerShdw blurRad="38100" dist="38100" dir="2700000" algn="tl">
                    <a:srgbClr val="000000">
                      <a:alpha val="43137"/>
                    </a:srgbClr>
                  </a:outerShdw>
                </a:effectLst>
              </a:rPr>
              <a:t>provides a fusion of various HRM approaches into a theory which incorporates a number of policy goals:</a:t>
            </a:r>
          </a:p>
          <a:p>
            <a:pPr lvl="0"/>
            <a:r>
              <a:rPr lang="en-GB" b="1" dirty="0">
                <a:effectLst>
                  <a:outerShdw blurRad="38100" dist="38100" dir="2700000" algn="tl">
                    <a:srgbClr val="000000">
                      <a:alpha val="43137"/>
                    </a:srgbClr>
                  </a:outerShdw>
                </a:effectLst>
              </a:rPr>
              <a:t>Aim for a high level of commitment from employees so that workers identify with the organisation’s goals and contribute actively to its improvement and success</a:t>
            </a:r>
          </a:p>
          <a:p>
            <a:pPr lvl="0"/>
            <a:r>
              <a:rPr lang="en-GB" b="1" dirty="0">
                <a:effectLst>
                  <a:outerShdw blurRad="38100" dist="38100" dir="2700000" algn="tl">
                    <a:srgbClr val="000000">
                      <a:alpha val="43137"/>
                    </a:srgbClr>
                  </a:outerShdw>
                </a:effectLst>
              </a:rPr>
              <a:t>This enables the organisation to obtain a high quality output from workers who want to continually improve standards</a:t>
            </a:r>
          </a:p>
          <a:p>
            <a:pPr lvl="0"/>
            <a:r>
              <a:rPr lang="en-GB" b="1" dirty="0">
                <a:effectLst>
                  <a:outerShdw blurRad="38100" dist="38100" dir="2700000" algn="tl">
                    <a:srgbClr val="000000">
                      <a:alpha val="43137"/>
                    </a:srgbClr>
                  </a:outerShdw>
                </a:effectLst>
              </a:rPr>
              <a:t>An expectation of </a:t>
            </a:r>
            <a:r>
              <a:rPr lang="en-GB" b="1" i="1" dirty="0">
                <a:effectLst>
                  <a:outerShdw blurRad="38100" dist="38100" dir="2700000" algn="tl">
                    <a:srgbClr val="000000">
                      <a:alpha val="43137"/>
                    </a:srgbClr>
                  </a:outerShdw>
                </a:effectLst>
              </a:rPr>
              <a:t>flexibility</a:t>
            </a:r>
            <a:r>
              <a:rPr lang="en-GB" b="1" dirty="0">
                <a:effectLst>
                  <a:outerShdw blurRad="38100" dist="38100" dir="2700000" algn="tl">
                    <a:srgbClr val="000000">
                      <a:alpha val="43137"/>
                    </a:srgbClr>
                  </a:outerShdw>
                </a:effectLst>
              </a:rPr>
              <a:t> from workers – willingness to depart from fixed job definitions, working practices and conditions</a:t>
            </a:r>
          </a:p>
          <a:p>
            <a:pPr lvl="0"/>
            <a:r>
              <a:rPr lang="en-GB" b="1" dirty="0">
                <a:effectLst>
                  <a:outerShdw blurRad="38100" dist="38100" dir="2700000" algn="tl">
                    <a:srgbClr val="000000">
                      <a:alpha val="43137"/>
                    </a:srgbClr>
                  </a:outerShdw>
                </a:effectLst>
              </a:rPr>
              <a:t>Strategic integration – all these strands link the organisation’s strategy. They are directed towards agreed objectives and interact with each other in a cohesive way.</a:t>
            </a:r>
          </a:p>
          <a:p>
            <a:endParaRPr lang="en-GB" dirty="0"/>
          </a:p>
        </p:txBody>
      </p:sp>
    </p:spTree>
    <p:extLst>
      <p:ext uri="{BB962C8B-B14F-4D97-AF65-F5344CB8AC3E}">
        <p14:creationId xmlns:p14="http://schemas.microsoft.com/office/powerpoint/2010/main" val="268718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251520" y="1340768"/>
            <a:ext cx="8712968" cy="5328592"/>
          </a:xfrm>
        </p:spPr>
        <p:txBody>
          <a:bodyPr>
            <a:normAutofit fontScale="85000" lnSpcReduction="20000"/>
          </a:bodyPr>
          <a:lstStyle/>
          <a:p>
            <a:r>
              <a:rPr lang="en-GB" b="1" i="1" dirty="0" smtClean="0">
                <a:solidFill>
                  <a:srgbClr val="C00000"/>
                </a:solidFill>
                <a:effectLst>
                  <a:outerShdw blurRad="38100" dist="38100" dir="2700000" algn="tl">
                    <a:srgbClr val="000000">
                      <a:alpha val="43137"/>
                    </a:srgbClr>
                  </a:outerShdw>
                </a:effectLst>
              </a:rPr>
              <a:t>Ulrich’s</a:t>
            </a: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Strategic partner model (1997</a:t>
            </a:r>
            <a:r>
              <a:rPr lang="en-GB" b="1" dirty="0" smtClean="0">
                <a:effectLst>
                  <a:outerShdw blurRad="38100" dist="38100" dir="2700000" algn="tl">
                    <a:srgbClr val="000000">
                      <a:alpha val="43137"/>
                    </a:srgbClr>
                  </a:outerShdw>
                </a:effectLst>
              </a:rPr>
              <a:t>)</a:t>
            </a:r>
          </a:p>
          <a:p>
            <a:r>
              <a:rPr lang="en-GB" b="1" i="1" dirty="0">
                <a:effectLst>
                  <a:outerShdw blurRad="38100" dist="38100" dir="2700000" algn="tl">
                    <a:srgbClr val="000000">
                      <a:alpha val="43137"/>
                    </a:srgbClr>
                  </a:outerShdw>
                </a:effectLst>
              </a:rPr>
              <a:t>Ulrich </a:t>
            </a:r>
            <a:r>
              <a:rPr lang="en-GB" b="1" dirty="0">
                <a:effectLst>
                  <a:outerShdw blurRad="38100" dist="38100" dir="2700000" algn="tl">
                    <a:srgbClr val="000000">
                      <a:alpha val="43137"/>
                    </a:srgbClr>
                  </a:outerShdw>
                </a:effectLst>
              </a:rPr>
              <a:t>contends that modern HR professionals should have four roles, each of which furthers the goals of both the business and its employees:</a:t>
            </a:r>
          </a:p>
          <a:p>
            <a:r>
              <a:rPr lang="en-GB" b="1" dirty="0">
                <a:solidFill>
                  <a:schemeClr val="bg1"/>
                </a:solidFill>
                <a:effectLst>
                  <a:outerShdw blurRad="38100" dist="38100" dir="2700000" algn="tl">
                    <a:srgbClr val="000000">
                      <a:alpha val="43137"/>
                    </a:srgbClr>
                  </a:outerShdw>
                </a:effectLst>
              </a:rPr>
              <a:t>Strategic partner </a:t>
            </a:r>
            <a:r>
              <a:rPr lang="en-GB" b="1" dirty="0">
                <a:effectLst>
                  <a:outerShdw blurRad="38100" dist="38100" dir="2700000" algn="tl">
                    <a:srgbClr val="000000">
                      <a:alpha val="43137"/>
                    </a:srgbClr>
                  </a:outerShdw>
                </a:effectLst>
              </a:rPr>
              <a:t>– the HR function must make sure that its practices, processes and policies complement the overall organisational strategy, which needs to be executed in the minimum amount of time</a:t>
            </a:r>
          </a:p>
          <a:p>
            <a:r>
              <a:rPr lang="en-GB" b="1" dirty="0">
                <a:solidFill>
                  <a:schemeClr val="bg1"/>
                </a:solidFill>
                <a:effectLst>
                  <a:outerShdw blurRad="38100" dist="38100" dir="2700000" algn="tl">
                    <a:srgbClr val="000000">
                      <a:alpha val="43137"/>
                    </a:srgbClr>
                  </a:outerShdw>
                </a:effectLst>
              </a:rPr>
              <a:t>Change agent </a:t>
            </a:r>
            <a:r>
              <a:rPr lang="en-GB" b="1" dirty="0">
                <a:effectLst>
                  <a:outerShdw blurRad="38100" dist="38100" dir="2700000" algn="tl">
                    <a:srgbClr val="000000">
                      <a:alpha val="43137"/>
                    </a:srgbClr>
                  </a:outerShdw>
                </a:effectLst>
              </a:rPr>
              <a:t>– organisational change has become a major issue due to speedier communication and global communication. HR’s role is that of a facilitator, involving modelling change to other departments, being a positive advocate of change across the entire organisation, resolving employee issues from the change and embedding change by implementing efficient and flexible processes</a:t>
            </a:r>
            <a:r>
              <a:rPr lang="en-GB" b="1" dirty="0" smtClean="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49289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Models</a:t>
            </a:r>
            <a:endParaRPr lang="en-GB" dirty="0"/>
          </a:p>
        </p:txBody>
      </p:sp>
      <p:sp>
        <p:nvSpPr>
          <p:cNvPr id="3" name="Content Placeholder 2"/>
          <p:cNvSpPr>
            <a:spLocks noGrp="1"/>
          </p:cNvSpPr>
          <p:nvPr>
            <p:ph idx="1"/>
          </p:nvPr>
        </p:nvSpPr>
        <p:spPr>
          <a:xfrm>
            <a:off x="251520" y="1196752"/>
            <a:ext cx="8712968" cy="5472608"/>
          </a:xfrm>
        </p:spPr>
        <p:txBody>
          <a:bodyPr>
            <a:normAutofit/>
          </a:bodyPr>
          <a:lstStyle/>
          <a:p>
            <a:r>
              <a:rPr lang="en-GB" sz="2400" b="1" i="1" dirty="0">
                <a:solidFill>
                  <a:srgbClr val="C00000"/>
                </a:solidFill>
                <a:effectLst>
                  <a:outerShdw blurRad="38100" dist="38100" dir="2700000" algn="tl">
                    <a:srgbClr val="000000">
                      <a:alpha val="43137"/>
                    </a:srgbClr>
                  </a:outerShdw>
                </a:effectLst>
              </a:rPr>
              <a:t>Ulrich’s</a:t>
            </a:r>
            <a:r>
              <a:rPr lang="en-GB" sz="2400" b="1" dirty="0" smtClean="0">
                <a:effectLst>
                  <a:outerShdw blurRad="38100" dist="38100" dir="2700000" algn="tl">
                    <a:srgbClr val="000000">
                      <a:alpha val="43137"/>
                    </a:srgbClr>
                  </a:outerShdw>
                </a:effectLst>
              </a:rPr>
              <a:t> </a:t>
            </a:r>
            <a:r>
              <a:rPr lang="en-GB" sz="2400" b="1" dirty="0">
                <a:effectLst>
                  <a:outerShdw blurRad="38100" dist="38100" dir="2700000" algn="tl">
                    <a:srgbClr val="000000">
                      <a:alpha val="43137"/>
                    </a:srgbClr>
                  </a:outerShdw>
                </a:effectLst>
              </a:rPr>
              <a:t>Strategic partner model (1997</a:t>
            </a:r>
            <a:r>
              <a:rPr lang="en-GB" sz="2400" b="1" dirty="0" smtClean="0">
                <a:effectLst>
                  <a:outerShdw blurRad="38100" dist="38100" dir="2700000" algn="tl">
                    <a:srgbClr val="000000">
                      <a:alpha val="43137"/>
                    </a:srgbClr>
                  </a:outerShdw>
                </a:effectLst>
              </a:rPr>
              <a:t>)</a:t>
            </a:r>
          </a:p>
          <a:p>
            <a:r>
              <a:rPr lang="en-GB" sz="2400" b="1" dirty="0" smtClean="0">
                <a:solidFill>
                  <a:schemeClr val="bg1"/>
                </a:solidFill>
                <a:effectLst>
                  <a:outerShdw blurRad="38100" dist="38100" dir="2700000" algn="tl">
                    <a:srgbClr val="000000">
                      <a:alpha val="43137"/>
                    </a:srgbClr>
                  </a:outerShdw>
                </a:effectLst>
              </a:rPr>
              <a:t>Administrative expert </a:t>
            </a:r>
            <a:r>
              <a:rPr lang="en-GB" sz="2400" b="1" dirty="0" smtClean="0">
                <a:effectLst>
                  <a:outerShdw blurRad="38100" dist="38100" dir="2700000" algn="tl">
                    <a:srgbClr val="000000">
                      <a:alpha val="43137"/>
                    </a:srgbClr>
                  </a:outerShdw>
                </a:effectLst>
              </a:rPr>
              <a:t>– this role covers the infrastructure of people management: recruiting, hiring, compensating, rewarding, disciplining, training, record keeping and terminating contracts.</a:t>
            </a:r>
          </a:p>
          <a:p>
            <a:r>
              <a:rPr lang="en-GB" sz="2400" b="1" dirty="0" smtClean="0">
                <a:solidFill>
                  <a:schemeClr val="bg1"/>
                </a:solidFill>
                <a:effectLst>
                  <a:outerShdw blurRad="38100" dist="38100" dir="2700000" algn="tl">
                    <a:srgbClr val="000000">
                      <a:alpha val="43137"/>
                    </a:srgbClr>
                  </a:outerShdw>
                </a:effectLst>
              </a:rPr>
              <a:t>Employee champion </a:t>
            </a:r>
            <a:r>
              <a:rPr lang="en-GB" sz="2400" b="1" dirty="0" smtClean="0">
                <a:effectLst>
                  <a:outerShdw blurRad="38100" dist="38100" dir="2700000" algn="tl">
                    <a:srgbClr val="000000">
                      <a:alpha val="43137"/>
                    </a:srgbClr>
                  </a:outerShdw>
                </a:effectLst>
              </a:rPr>
              <a:t>– this requires the HR function to know the concerns of employees and spend time talking to them and listening to their concerns; promote communication including surveys, suggestions, team meetings.</a:t>
            </a:r>
          </a:p>
          <a:p>
            <a:endParaRPr lang="en-GB" dirty="0"/>
          </a:p>
        </p:txBody>
      </p:sp>
    </p:spTree>
    <p:extLst>
      <p:ext uri="{BB962C8B-B14F-4D97-AF65-F5344CB8AC3E}">
        <p14:creationId xmlns:p14="http://schemas.microsoft.com/office/powerpoint/2010/main" val="4203509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outerShdw blurRad="38100" dist="38100" dir="2700000" algn="tl">
                    <a:srgbClr val="000000">
                      <a:alpha val="43137"/>
                    </a:srgbClr>
                  </a:outerShdw>
                </a:effectLst>
              </a:rPr>
              <a:t>HRM </a:t>
            </a:r>
            <a:r>
              <a:rPr lang="en-GB" dirty="0" smtClean="0">
                <a:effectLst>
                  <a:outerShdw blurRad="38100" dist="38100" dir="2700000" algn="tl">
                    <a:srgbClr val="000000">
                      <a:alpha val="43137"/>
                    </a:srgbClr>
                  </a:outerShdw>
                </a:effectLst>
              </a:rPr>
              <a:t>Impact on </a:t>
            </a:r>
            <a:br>
              <a:rPr lang="en-GB" dirty="0" smtClean="0">
                <a:effectLst>
                  <a:outerShdw blurRad="38100" dist="38100" dir="2700000" algn="tl">
                    <a:srgbClr val="000000">
                      <a:alpha val="43137"/>
                    </a:srgbClr>
                  </a:outerShdw>
                </a:effectLst>
              </a:rPr>
            </a:br>
            <a:r>
              <a:rPr lang="en-GB" dirty="0" smtClean="0">
                <a:effectLst>
                  <a:outerShdw blurRad="38100" dist="38100" dir="2700000" algn="tl">
                    <a:srgbClr val="000000">
                      <a:alpha val="43137"/>
                    </a:srgbClr>
                  </a:outerShdw>
                </a:effectLst>
              </a:rPr>
              <a:t>Organisational Performance</a:t>
            </a:r>
            <a:endParaRPr lang="en-GB" dirty="0"/>
          </a:p>
        </p:txBody>
      </p:sp>
      <p:sp>
        <p:nvSpPr>
          <p:cNvPr id="3" name="Content Placeholder 2"/>
          <p:cNvSpPr>
            <a:spLocks noGrp="1"/>
          </p:cNvSpPr>
          <p:nvPr>
            <p:ph idx="1"/>
          </p:nvPr>
        </p:nvSpPr>
        <p:spPr/>
        <p:txBody>
          <a:bodyPr/>
          <a:lstStyle/>
          <a:p>
            <a:r>
              <a:rPr lang="en-GB" dirty="0"/>
              <a:t>Establishing a strong association between SHRM and organisational performance is the “holy grail” of HRM</a:t>
            </a:r>
          </a:p>
          <a:p>
            <a:r>
              <a:rPr lang="en-GB" dirty="0"/>
              <a:t>By demonstrating measurable outcomes the position of HR is enhanced</a:t>
            </a:r>
          </a:p>
          <a:p>
            <a:r>
              <a:rPr lang="en-GB" dirty="0"/>
              <a:t>The challenge of measuring the contribution of human capital to the firm’s bottom line is “sometimes subtle, occasionally mysterious and at times very convincing” </a:t>
            </a:r>
            <a:r>
              <a:rPr lang="en-GB" i="1" dirty="0"/>
              <a:t>Phillips 1996</a:t>
            </a:r>
            <a:endParaRPr lang="en-GB" dirty="0"/>
          </a:p>
        </p:txBody>
      </p:sp>
    </p:spTree>
    <p:extLst>
      <p:ext uri="{BB962C8B-B14F-4D97-AF65-F5344CB8AC3E}">
        <p14:creationId xmlns:p14="http://schemas.microsoft.com/office/powerpoint/2010/main" val="2397195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outerShdw blurRad="38100" dist="38100" dir="2700000" algn="tl">
                    <a:srgbClr val="000000">
                      <a:alpha val="43137"/>
                    </a:srgbClr>
                  </a:outerShdw>
                </a:effectLst>
              </a:rPr>
              <a:t>HRM Impact on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Organisational Performance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48513937"/>
              </p:ext>
            </p:extLst>
          </p:nvPr>
        </p:nvGraphicFramePr>
        <p:xfrm>
          <a:off x="467544" y="1988840"/>
          <a:ext cx="8229600" cy="286512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sz="1800" i="1" dirty="0" smtClean="0">
                          <a:effectLst/>
                          <a:latin typeface="Calibri"/>
                          <a:ea typeface="Calibri"/>
                          <a:cs typeface="Times New Roman"/>
                        </a:rPr>
                        <a:t>HRM</a:t>
                      </a:r>
                      <a:r>
                        <a:rPr lang="en-GB" sz="1800" dirty="0" smtClean="0">
                          <a:effectLst/>
                          <a:latin typeface="Calibri"/>
                          <a:ea typeface="Calibri"/>
                          <a:cs typeface="Times New Roman"/>
                        </a:rPr>
                        <a:t> </a:t>
                      </a:r>
                      <a:endParaRPr lang="en-GB" dirty="0"/>
                    </a:p>
                  </a:txBody>
                  <a:tcPr/>
                </a:tc>
                <a:tc>
                  <a:txBody>
                    <a:bodyPr/>
                    <a:lstStyle/>
                    <a:p>
                      <a:r>
                        <a:rPr lang="en-GB" sz="1800" dirty="0" smtClean="0">
                          <a:effectLst/>
                          <a:latin typeface="Calibri"/>
                          <a:ea typeface="Calibri"/>
                          <a:cs typeface="Times New Roman"/>
                        </a:rPr>
                        <a:t>Employee performance measures</a:t>
                      </a:r>
                      <a:endParaRPr lang="en-GB" dirty="0"/>
                    </a:p>
                  </a:txBody>
                  <a:tcPr/>
                </a:tc>
                <a:tc>
                  <a:txBody>
                    <a:bodyPr/>
                    <a:lstStyle/>
                    <a:p>
                      <a:endParaRPr lang="en-GB"/>
                    </a:p>
                  </a:txBody>
                  <a:tcPr/>
                </a:tc>
              </a:tr>
              <a:tr h="370840">
                <a:tc>
                  <a:txBody>
                    <a:bodyPr/>
                    <a:lstStyle/>
                    <a:p>
                      <a:r>
                        <a:rPr lang="en-GB" sz="1800" dirty="0" smtClean="0">
                          <a:effectLst/>
                          <a:latin typeface="Calibri"/>
                          <a:ea typeface="Calibri"/>
                          <a:cs typeface="Times New Roman"/>
                        </a:rPr>
                        <a:t>Strategy </a:t>
                      </a:r>
                      <a:endParaRPr lang="en-GB" dirty="0"/>
                    </a:p>
                  </a:txBody>
                  <a:tcPr/>
                </a:tc>
                <a:tc>
                  <a:txBody>
                    <a:bodyPr/>
                    <a:lstStyle/>
                    <a:p>
                      <a:r>
                        <a:rPr lang="en-GB" sz="1800" dirty="0" smtClean="0">
                          <a:effectLst/>
                          <a:latin typeface="Calibri"/>
                          <a:ea typeface="Calibri"/>
                          <a:cs typeface="Times New Roman"/>
                        </a:rPr>
                        <a:t>Absenteeism </a:t>
                      </a:r>
                      <a:endParaRPr lang="en-GB" dirty="0"/>
                    </a:p>
                  </a:txBody>
                  <a:tcPr/>
                </a:tc>
                <a:tc>
                  <a:txBody>
                    <a:bodyPr/>
                    <a:lstStyle/>
                    <a:p>
                      <a:r>
                        <a:rPr lang="en-GB" sz="1800" dirty="0" smtClean="0">
                          <a:effectLst/>
                          <a:latin typeface="Calibri"/>
                          <a:ea typeface="Calibri"/>
                          <a:cs typeface="Times New Roman"/>
                        </a:rPr>
                        <a:t>Interactions</a:t>
                      </a:r>
                      <a:endParaRPr lang="en-GB" dirty="0"/>
                    </a:p>
                  </a:txBody>
                  <a:tcPr/>
                </a:tc>
              </a:tr>
              <a:tr h="370840">
                <a:tc>
                  <a:txBody>
                    <a:bodyPr/>
                    <a:lstStyle/>
                    <a:p>
                      <a:r>
                        <a:rPr lang="en-GB" sz="1800" dirty="0" smtClean="0">
                          <a:effectLst/>
                          <a:latin typeface="Calibri"/>
                          <a:ea typeface="Calibri"/>
                          <a:cs typeface="Times New Roman"/>
                        </a:rPr>
                        <a:t>Policies </a:t>
                      </a:r>
                      <a:endParaRPr lang="en-GB" dirty="0"/>
                    </a:p>
                  </a:txBody>
                  <a:tcPr/>
                </a:tc>
                <a:tc>
                  <a:txBody>
                    <a:bodyPr/>
                    <a:lstStyle/>
                    <a:p>
                      <a:r>
                        <a:rPr lang="en-GB" sz="1800" dirty="0" smtClean="0">
                          <a:effectLst/>
                          <a:latin typeface="Calibri"/>
                          <a:ea typeface="Calibri"/>
                          <a:cs typeface="Times New Roman"/>
                        </a:rPr>
                        <a:t>Turnover </a:t>
                      </a:r>
                      <a:endParaRPr lang="en-GB" dirty="0"/>
                    </a:p>
                  </a:txBody>
                  <a:tcPr/>
                </a:tc>
                <a:tc>
                  <a:txBody>
                    <a:bodyPr/>
                    <a:lstStyle/>
                    <a:p>
                      <a:r>
                        <a:rPr lang="en-GB" sz="1800" dirty="0" smtClean="0">
                          <a:effectLst/>
                          <a:latin typeface="Calibri"/>
                          <a:ea typeface="Calibri"/>
                          <a:cs typeface="Times New Roman"/>
                        </a:rPr>
                        <a:t>Dynamics</a:t>
                      </a:r>
                      <a:endParaRPr lang="en-GB" dirty="0"/>
                    </a:p>
                  </a:txBody>
                  <a:tcPr/>
                </a:tc>
              </a:tr>
              <a:tr h="370840">
                <a:tc>
                  <a:txBody>
                    <a:bodyPr/>
                    <a:lstStyle/>
                    <a:p>
                      <a:r>
                        <a:rPr lang="en-GB" sz="1800" dirty="0" smtClean="0">
                          <a:effectLst/>
                          <a:latin typeface="Calibri"/>
                          <a:ea typeface="Calibri"/>
                          <a:cs typeface="Times New Roman"/>
                        </a:rPr>
                        <a:t>Programmes </a:t>
                      </a:r>
                      <a:endParaRPr lang="en-GB" dirty="0"/>
                    </a:p>
                  </a:txBody>
                  <a:tcPr/>
                </a:tc>
                <a:tc>
                  <a:txBody>
                    <a:bodyPr/>
                    <a:lstStyle/>
                    <a:p>
                      <a:r>
                        <a:rPr lang="en-GB" sz="1800" dirty="0" smtClean="0">
                          <a:effectLst/>
                          <a:latin typeface="Calibri"/>
                          <a:ea typeface="Calibri"/>
                          <a:cs typeface="Times New Roman"/>
                        </a:rPr>
                        <a:t>Resignations </a:t>
                      </a:r>
                      <a:endParaRPr lang="en-GB" dirty="0"/>
                    </a:p>
                  </a:txBody>
                  <a:tcPr/>
                </a:tc>
                <a:tc>
                  <a:txBody>
                    <a:bodyPr/>
                    <a:lstStyle/>
                    <a:p>
                      <a:r>
                        <a:rPr lang="en-GB" sz="1800" dirty="0" smtClean="0">
                          <a:effectLst/>
                          <a:latin typeface="Calibri"/>
                          <a:ea typeface="Calibri"/>
                          <a:cs typeface="Times New Roman"/>
                        </a:rPr>
                        <a:t>Processes</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effectLst/>
                          <a:latin typeface="Calibri"/>
                          <a:ea typeface="Calibri"/>
                          <a:cs typeface="Times New Roman"/>
                        </a:rPr>
                        <a:t>Practices</a:t>
                      </a:r>
                      <a:endParaRPr lang="en-GB" dirty="0"/>
                    </a:p>
                  </a:txBody>
                  <a:tcPr/>
                </a:tc>
                <a:tc>
                  <a:txBody>
                    <a:bodyPr/>
                    <a:lstStyle/>
                    <a:p>
                      <a:r>
                        <a:rPr lang="en-GB" sz="1800" dirty="0" smtClean="0">
                          <a:effectLst/>
                          <a:latin typeface="Calibri"/>
                          <a:ea typeface="Calibri"/>
                          <a:cs typeface="Times New Roman"/>
                        </a:rPr>
                        <a:t>Accidents </a:t>
                      </a:r>
                      <a:endParaRPr lang="en-GB" dirty="0"/>
                    </a:p>
                  </a:txBody>
                  <a:tcPr/>
                </a:tc>
                <a:tc>
                  <a:txBody>
                    <a:bodyPr/>
                    <a:lstStyle/>
                    <a:p>
                      <a:r>
                        <a:rPr lang="en-GB" sz="1800" dirty="0" smtClean="0">
                          <a:effectLst/>
                          <a:latin typeface="Calibri"/>
                          <a:ea typeface="Calibri"/>
                          <a:cs typeface="Times New Roman"/>
                        </a:rPr>
                        <a:t>Performance</a:t>
                      </a:r>
                      <a:endParaRPr lang="en-GB" dirty="0"/>
                    </a:p>
                  </a:txBody>
                  <a:tcPr/>
                </a:tc>
              </a:tr>
              <a:tr h="370840">
                <a:tc>
                  <a:txBody>
                    <a:bodyPr/>
                    <a:lstStyle/>
                    <a:p>
                      <a:r>
                        <a:rPr lang="en-GB" sz="1800" dirty="0" smtClean="0">
                          <a:effectLst/>
                          <a:latin typeface="Calibri"/>
                          <a:ea typeface="Calibri"/>
                          <a:cs typeface="Times New Roman"/>
                        </a:rPr>
                        <a:t>System </a:t>
                      </a:r>
                      <a:endParaRPr lang="en-GB" dirty="0"/>
                    </a:p>
                  </a:txBody>
                  <a:tcPr/>
                </a:tc>
                <a:tc>
                  <a:txBody>
                    <a:bodyPr/>
                    <a:lstStyle/>
                    <a:p>
                      <a:r>
                        <a:rPr lang="en-GB" sz="1800" dirty="0" smtClean="0">
                          <a:effectLst/>
                          <a:latin typeface="Calibri"/>
                          <a:ea typeface="Calibri"/>
                          <a:cs typeface="Times New Roman"/>
                        </a:rPr>
                        <a:t>Grievances</a:t>
                      </a:r>
                      <a:endParaRPr lang="en-GB" dirty="0"/>
                    </a:p>
                  </a:txBody>
                  <a:tcPr/>
                </a:tc>
                <a:tc>
                  <a:txBody>
                    <a:bodyPr/>
                    <a:lstStyle/>
                    <a:p>
                      <a:endParaRPr lang="en-GB"/>
                    </a:p>
                  </a:txBody>
                  <a:tcPr/>
                </a:tc>
              </a:tr>
              <a:tr h="370840">
                <a:tc>
                  <a:txBody>
                    <a:bodyPr/>
                    <a:lstStyle/>
                    <a:p>
                      <a:endParaRPr lang="en-GB"/>
                    </a:p>
                  </a:txBody>
                  <a:tcPr/>
                </a:tc>
                <a:tc>
                  <a:txBody>
                    <a:bodyPr/>
                    <a:lstStyle/>
                    <a:p>
                      <a:r>
                        <a:rPr lang="en-GB" sz="1800" dirty="0" smtClean="0">
                          <a:effectLst/>
                          <a:latin typeface="Calibri"/>
                          <a:ea typeface="Calibri"/>
                          <a:cs typeface="Times New Roman"/>
                        </a:rPr>
                        <a:t>Commitment</a:t>
                      </a:r>
                      <a:endParaRPr lang="en-GB" dirty="0"/>
                    </a:p>
                  </a:txBody>
                  <a:tcPr/>
                </a:tc>
                <a:tc>
                  <a:txBody>
                    <a:bodyPr/>
                    <a:lstStyle/>
                    <a:p>
                      <a:endParaRPr lang="en-GB" dirty="0"/>
                    </a:p>
                  </a:txBody>
                  <a:tcPr/>
                </a:tc>
              </a:tr>
            </a:tbl>
          </a:graphicData>
        </a:graphic>
      </p:graphicFrame>
    </p:spTree>
    <p:extLst>
      <p:ext uri="{BB962C8B-B14F-4D97-AF65-F5344CB8AC3E}">
        <p14:creationId xmlns:p14="http://schemas.microsoft.com/office/powerpoint/2010/main" val="2526733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HRM </a:t>
            </a:r>
            <a:r>
              <a:rPr lang="en-GB" dirty="0" smtClean="0">
                <a:effectLst>
                  <a:outerShdw blurRad="38100" dist="38100" dir="2700000" algn="tl">
                    <a:srgbClr val="000000">
                      <a:alpha val="43137"/>
                    </a:srgbClr>
                  </a:outerShdw>
                </a:effectLst>
              </a:rPr>
              <a:t>Policies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435280" cy="4853136"/>
          </a:xfrm>
        </p:spPr>
        <p:txBody>
          <a:bodyPr/>
          <a:lstStyle/>
          <a:p>
            <a:r>
              <a:rPr lang="en-GB" b="1" dirty="0">
                <a:effectLst>
                  <a:outerShdw blurRad="38100" dist="38100" dir="2700000" algn="tl">
                    <a:srgbClr val="000000">
                      <a:alpha val="43137"/>
                    </a:srgbClr>
                  </a:outerShdw>
                </a:effectLst>
              </a:rPr>
              <a:t>HRM Policies embrace:</a:t>
            </a:r>
          </a:p>
          <a:p>
            <a:pPr lvl="1"/>
            <a:r>
              <a:rPr lang="en-GB" sz="2600" b="1" dirty="0">
                <a:effectLst>
                  <a:outerShdw blurRad="38100" dist="38100" dir="2700000" algn="tl">
                    <a:srgbClr val="000000">
                      <a:alpha val="43137"/>
                    </a:srgbClr>
                  </a:outerShdw>
                </a:effectLst>
              </a:rPr>
              <a:t>Designing an effective organisation structure</a:t>
            </a:r>
          </a:p>
          <a:p>
            <a:pPr lvl="1"/>
            <a:r>
              <a:rPr lang="en-GB" sz="2600" b="1" dirty="0">
                <a:effectLst>
                  <a:outerShdw blurRad="38100" dist="38100" dir="2700000" algn="tl">
                    <a:srgbClr val="000000">
                      <a:alpha val="43137"/>
                    </a:srgbClr>
                  </a:outerShdw>
                </a:effectLst>
              </a:rPr>
              <a:t>Staffing the structure with suitable people</a:t>
            </a:r>
          </a:p>
          <a:p>
            <a:pPr lvl="1"/>
            <a:r>
              <a:rPr lang="en-GB" sz="2600" b="1" dirty="0">
                <a:effectLst>
                  <a:outerShdw blurRad="38100" dist="38100" dir="2700000" algn="tl">
                    <a:srgbClr val="000000">
                      <a:alpha val="43137"/>
                    </a:srgbClr>
                  </a:outerShdw>
                </a:effectLst>
              </a:rPr>
              <a:t>Defining work roles and relationships</a:t>
            </a:r>
          </a:p>
          <a:p>
            <a:pPr lvl="1"/>
            <a:r>
              <a:rPr lang="en-GB" sz="2600" b="1" dirty="0">
                <a:effectLst>
                  <a:outerShdw blurRad="38100" dist="38100" dir="2700000" algn="tl">
                    <a:srgbClr val="000000">
                      <a:alpha val="43137"/>
                    </a:srgbClr>
                  </a:outerShdw>
                </a:effectLst>
              </a:rPr>
              <a:t>Securing optimum working arrangements</a:t>
            </a:r>
          </a:p>
          <a:p>
            <a:pPr lvl="1"/>
            <a:r>
              <a:rPr lang="en-GB" sz="2600" b="1" dirty="0">
                <a:effectLst>
                  <a:outerShdw blurRad="38100" dist="38100" dir="2700000" algn="tl">
                    <a:srgbClr val="000000">
                      <a:alpha val="43137"/>
                    </a:srgbClr>
                  </a:outerShdw>
                </a:effectLst>
              </a:rPr>
              <a:t>Practically and effectively implemented</a:t>
            </a:r>
          </a:p>
          <a:p>
            <a:pPr lvl="1"/>
            <a:r>
              <a:rPr lang="en-GB" sz="2600" b="1" dirty="0" smtClean="0">
                <a:effectLst>
                  <a:outerShdw blurRad="38100" dist="38100" dir="2700000" algn="tl">
                    <a:srgbClr val="000000">
                      <a:alpha val="43137"/>
                    </a:srgbClr>
                  </a:outerShdw>
                </a:effectLst>
              </a:rPr>
              <a:t>Integrated </a:t>
            </a:r>
            <a:r>
              <a:rPr lang="en-GB" sz="2600" b="1" dirty="0">
                <a:effectLst>
                  <a:outerShdw blurRad="38100" dist="38100" dir="2700000" algn="tl">
                    <a:srgbClr val="000000">
                      <a:alpha val="43137"/>
                    </a:srgbClr>
                  </a:outerShdw>
                </a:effectLst>
              </a:rPr>
              <a:t>vertically and horizontally</a:t>
            </a:r>
          </a:p>
          <a:p>
            <a:pPr lvl="1"/>
            <a:r>
              <a:rPr lang="en-GB" sz="2600" b="1" dirty="0">
                <a:effectLst>
                  <a:outerShdw blurRad="38100" dist="38100" dir="2700000" algn="tl">
                    <a:srgbClr val="000000">
                      <a:alpha val="43137"/>
                    </a:srgbClr>
                  </a:outerShdw>
                </a:effectLst>
              </a:rPr>
              <a:t>Organisation’s vision and </a:t>
            </a:r>
            <a:r>
              <a:rPr lang="en-GB" sz="2600" b="1" dirty="0" smtClean="0">
                <a:effectLst>
                  <a:outerShdw blurRad="38100" dist="38100" dir="2700000" algn="tl">
                    <a:srgbClr val="000000">
                      <a:alpha val="43137"/>
                    </a:srgbClr>
                  </a:outerShdw>
                </a:effectLst>
              </a:rPr>
              <a:t>achievement </a:t>
            </a:r>
            <a:r>
              <a:rPr lang="en-GB" sz="2600" b="1" dirty="0">
                <a:effectLst>
                  <a:outerShdw blurRad="38100" dist="38100" dir="2700000" algn="tl">
                    <a:srgbClr val="000000">
                      <a:alpha val="43137"/>
                    </a:srgbClr>
                  </a:outerShdw>
                </a:effectLst>
              </a:rPr>
              <a:t>of goals</a:t>
            </a:r>
          </a:p>
          <a:p>
            <a:endParaRPr lang="en-GB" dirty="0"/>
          </a:p>
        </p:txBody>
      </p:sp>
    </p:spTree>
    <p:extLst>
      <p:ext uri="{BB962C8B-B14F-4D97-AF65-F5344CB8AC3E}">
        <p14:creationId xmlns:p14="http://schemas.microsoft.com/office/powerpoint/2010/main" val="1905103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A </a:t>
            </a:r>
            <a:r>
              <a:rPr lang="en-GB" dirty="0" smtClean="0">
                <a:effectLst>
                  <a:outerShdw blurRad="38100" dist="38100" dir="2700000" algn="tl">
                    <a:srgbClr val="000000">
                      <a:alpha val="43137"/>
                    </a:srgbClr>
                  </a:outerShdw>
                </a:effectLst>
              </a:rPr>
              <a:t>Partnership Approach</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11560" y="1556792"/>
            <a:ext cx="7859216" cy="4709160"/>
          </a:xfrm>
        </p:spPr>
        <p:txBody>
          <a:bodyPr>
            <a:normAutofit fontScale="92500" lnSpcReduction="20000"/>
          </a:bodyPr>
          <a:lstStyle/>
          <a:p>
            <a:pPr lvl="0"/>
            <a:r>
              <a:rPr lang="en-GB" b="1" dirty="0">
                <a:effectLst>
                  <a:outerShdw blurRad="38100" dist="38100" dir="2700000" algn="tl">
                    <a:srgbClr val="000000">
                      <a:alpha val="43137"/>
                    </a:srgbClr>
                  </a:outerShdw>
                </a:effectLst>
              </a:rPr>
              <a:t>The HR Manager is a specialist adviser on matters of policy and their implementation</a:t>
            </a:r>
          </a:p>
          <a:p>
            <a:pPr lvl="0"/>
            <a:r>
              <a:rPr lang="en-GB" b="1" dirty="0">
                <a:effectLst>
                  <a:outerShdw blurRad="38100" dist="38100" dir="2700000" algn="tl">
                    <a:srgbClr val="000000">
                      <a:alpha val="43137"/>
                    </a:srgbClr>
                  </a:outerShdw>
                </a:effectLst>
              </a:rPr>
              <a:t>HR provided specialist support, knowledge and services for line managers</a:t>
            </a:r>
          </a:p>
          <a:p>
            <a:pPr lvl="0"/>
            <a:r>
              <a:rPr lang="en-GB" b="1" dirty="0">
                <a:effectLst>
                  <a:outerShdw blurRad="38100" dist="38100" dir="2700000" algn="tl">
                    <a:srgbClr val="000000">
                      <a:alpha val="43137"/>
                    </a:srgbClr>
                  </a:outerShdw>
                </a:effectLst>
              </a:rPr>
              <a:t>Line managers have immediate responsibility for personnel activities</a:t>
            </a:r>
          </a:p>
          <a:p>
            <a:pPr lvl="0"/>
            <a:r>
              <a:rPr lang="en-GB" b="1" dirty="0">
                <a:effectLst>
                  <a:outerShdw blurRad="38100" dist="38100" dir="2700000" algn="tl">
                    <a:srgbClr val="000000">
                      <a:alpha val="43137"/>
                    </a:srgbClr>
                  </a:outerShdw>
                </a:effectLst>
              </a:rPr>
              <a:t>Effective HRM results from consultation, co-operation and good teamwork between line managers and HRM</a:t>
            </a:r>
          </a:p>
          <a:p>
            <a:pPr lvl="0"/>
            <a:r>
              <a:rPr lang="en-GB" b="1" dirty="0">
                <a:effectLst>
                  <a:outerShdw blurRad="38100" dist="38100" dir="2700000" algn="tl">
                    <a:srgbClr val="000000">
                      <a:alpha val="43137"/>
                    </a:srgbClr>
                  </a:outerShdw>
                </a:effectLst>
              </a:rPr>
              <a:t>HRM needs a prominent role at organisation level e.g. Board level</a:t>
            </a:r>
          </a:p>
          <a:p>
            <a:pPr lvl="0"/>
            <a:r>
              <a:rPr lang="en-GB" b="1" dirty="0">
                <a:effectLst>
                  <a:outerShdw blurRad="38100" dist="38100" dir="2700000" algn="tl">
                    <a:srgbClr val="000000">
                      <a:alpha val="43137"/>
                    </a:srgbClr>
                  </a:outerShdw>
                </a:effectLst>
              </a:rPr>
              <a:t>HRM function needs to be implemented on sound policies and procedures to be effective</a:t>
            </a:r>
          </a:p>
        </p:txBody>
      </p:sp>
    </p:spTree>
    <p:extLst>
      <p:ext uri="{BB962C8B-B14F-4D97-AF65-F5344CB8AC3E}">
        <p14:creationId xmlns:p14="http://schemas.microsoft.com/office/powerpoint/2010/main" val="932596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Ethics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1520" y="1412776"/>
            <a:ext cx="8640960" cy="5184576"/>
          </a:xfrm>
        </p:spPr>
        <p:txBody>
          <a:bodyPr>
            <a:normAutofit fontScale="92500" lnSpcReduction="20000"/>
          </a:bodyPr>
          <a:lstStyle/>
          <a:p>
            <a:r>
              <a:rPr lang="en-GB" b="1" dirty="0">
                <a:effectLst>
                  <a:outerShdw blurRad="38100" dist="38100" dir="2700000" algn="tl">
                    <a:srgbClr val="000000">
                      <a:alpha val="43137"/>
                    </a:srgbClr>
                  </a:outerShdw>
                </a:effectLst>
              </a:rPr>
              <a:t>Ethics are a set of moral principles and values that influence the decisions and actions of individuals within the organisation.</a:t>
            </a:r>
          </a:p>
          <a:p>
            <a:r>
              <a:rPr lang="en-GB" b="1" dirty="0">
                <a:effectLst>
                  <a:outerShdw blurRad="38100" dist="38100" dir="2700000" algn="tl">
                    <a:srgbClr val="000000">
                      <a:alpha val="43137"/>
                    </a:srgbClr>
                  </a:outerShdw>
                </a:effectLst>
              </a:rPr>
              <a:t>Ethics permeate the employment relationship:</a:t>
            </a:r>
          </a:p>
          <a:p>
            <a:r>
              <a:rPr lang="en-GB" b="1" dirty="0">
                <a:effectLst>
                  <a:outerShdw blurRad="38100" dist="38100" dir="2700000" algn="tl">
                    <a:srgbClr val="000000">
                      <a:alpha val="43137"/>
                    </a:srgbClr>
                  </a:outerShdw>
                </a:effectLst>
              </a:rPr>
              <a:t>Recruitment and selection of employees – avoidance of discrimination</a:t>
            </a:r>
          </a:p>
          <a:p>
            <a:r>
              <a:rPr lang="en-GB" b="1" dirty="0">
                <a:effectLst>
                  <a:outerShdw blurRad="38100" dist="38100" dir="2700000" algn="tl">
                    <a:srgbClr val="000000">
                      <a:alpha val="43137"/>
                    </a:srgbClr>
                  </a:outerShdw>
                </a:effectLst>
              </a:rPr>
              <a:t>Rewards – notions of fairness</a:t>
            </a:r>
          </a:p>
          <a:p>
            <a:r>
              <a:rPr lang="en-GB" b="1" dirty="0">
                <a:effectLst>
                  <a:outerShdw blurRad="38100" dist="38100" dir="2700000" algn="tl">
                    <a:srgbClr val="000000">
                      <a:alpha val="43137"/>
                    </a:srgbClr>
                  </a:outerShdw>
                </a:effectLst>
              </a:rPr>
              <a:t>Training and development – equal opportunities</a:t>
            </a:r>
          </a:p>
          <a:p>
            <a:r>
              <a:rPr lang="en-GB" b="1" dirty="0">
                <a:effectLst>
                  <a:outerShdw blurRad="38100" dist="38100" dir="2700000" algn="tl">
                    <a:srgbClr val="000000">
                      <a:alpha val="43137"/>
                    </a:srgbClr>
                  </a:outerShdw>
                </a:effectLst>
              </a:rPr>
              <a:t>Health and safety – disclosure of harmful chemicals</a:t>
            </a:r>
          </a:p>
          <a:p>
            <a:r>
              <a:rPr lang="en-GB" b="1" dirty="0">
                <a:effectLst>
                  <a:outerShdw blurRad="38100" dist="38100" dir="2700000" algn="tl">
                    <a:srgbClr val="000000">
                      <a:alpha val="43137"/>
                    </a:srgbClr>
                  </a:outerShdw>
                </a:effectLst>
              </a:rPr>
              <a:t>Protection of whistle-blowers</a:t>
            </a:r>
          </a:p>
          <a:p>
            <a:r>
              <a:rPr lang="en-GB" b="1" dirty="0">
                <a:effectLst>
                  <a:outerShdw blurRad="38100" dist="38100" dir="2700000" algn="tl">
                    <a:srgbClr val="000000">
                      <a:alpha val="43137"/>
                    </a:srgbClr>
                  </a:outerShdw>
                </a:effectLst>
              </a:rPr>
              <a:t>Corporate social responsibility – managers behaviour exceeds minimum compliance-based regulations</a:t>
            </a:r>
          </a:p>
        </p:txBody>
      </p:sp>
    </p:spTree>
    <p:extLst>
      <p:ext uri="{BB962C8B-B14F-4D97-AF65-F5344CB8AC3E}">
        <p14:creationId xmlns:p14="http://schemas.microsoft.com/office/powerpoint/2010/main" val="6289352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396</TotalTime>
  <Words>1441</Words>
  <Application>Microsoft Office PowerPoint</Application>
  <PresentationFormat>On-screen Show (4:3)</PresentationFormat>
  <Paragraphs>157</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Business Issues &amp; the contexts of Human Resources</vt:lpstr>
      <vt:lpstr>Definitions </vt:lpstr>
      <vt:lpstr>HRM Functions</vt:lpstr>
      <vt:lpstr>The Employment Relationship</vt:lpstr>
      <vt:lpstr>Psychological contract</vt:lpstr>
      <vt:lpstr>Functions of HRM </vt:lpstr>
      <vt:lpstr>What do HRM professionals do?</vt:lpstr>
      <vt:lpstr>What affects what they do?</vt:lpstr>
      <vt:lpstr>How do they do what they do?</vt:lpstr>
      <vt:lpstr>HRM Models</vt:lpstr>
      <vt:lpstr>HRM Models</vt:lpstr>
      <vt:lpstr>HRM Models</vt:lpstr>
      <vt:lpstr>HRM Models</vt:lpstr>
      <vt:lpstr>HRM Models</vt:lpstr>
      <vt:lpstr>HRM Models</vt:lpstr>
      <vt:lpstr>HRM Models</vt:lpstr>
      <vt:lpstr>HRM Impact on  Organisational Performance</vt:lpstr>
      <vt:lpstr>HRM Impact on  Organisational Performance</vt:lpstr>
      <vt:lpstr>HRM Policies</vt:lpstr>
      <vt:lpstr>A Partnership Approach</vt:lpstr>
      <vt:lpstr>Ethics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Issues &amp; the contexts of Human Resources</dc:title>
  <dc:creator>Push</dc:creator>
  <cp:lastModifiedBy>Push</cp:lastModifiedBy>
  <cp:revision>38</cp:revision>
  <dcterms:created xsi:type="dcterms:W3CDTF">2012-11-10T20:26:56Z</dcterms:created>
  <dcterms:modified xsi:type="dcterms:W3CDTF">2012-11-27T16:56:44Z</dcterms:modified>
</cp:coreProperties>
</file>