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62" r:id="rId3"/>
    <p:sldId id="263" r:id="rId4"/>
    <p:sldId id="264" r:id="rId5"/>
    <p:sldId id="258" r:id="rId6"/>
    <p:sldId id="259" r:id="rId7"/>
    <p:sldId id="260" r:id="rId8"/>
    <p:sldId id="257" r:id="rId9"/>
    <p:sldId id="261" r:id="rId10"/>
    <p:sldId id="256" r:id="rId11"/>
    <p:sldId id="265" r:id="rId12"/>
    <p:sldId id="266" r:id="rId13"/>
    <p:sldId id="267" r:id="rId14"/>
    <p:sldId id="268"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BAF7060-B07E-45DB-83C8-4F54807C88FE}">
          <p14:sldIdLst>
            <p14:sldId id="274"/>
            <p14:sldId id="262"/>
            <p14:sldId id="263"/>
            <p14:sldId id="264"/>
            <p14:sldId id="258"/>
          </p14:sldIdLst>
        </p14:section>
        <p14:section name="Summary Section" id="{463FD609-3ED2-4AF0-964E-EF2455B86B01}">
          <p14:sldIdLst>
            <p14:sldId id="259"/>
            <p14:sldId id="260"/>
          </p14:sldIdLst>
        </p14:section>
        <p14:section name="   " id="{C451FC71-B278-4263-A5D5-FA838B4FF39D}">
          <p14:sldIdLst>
            <p14:sldId id="257"/>
            <p14:sldId id="261"/>
            <p14:sldId id="256"/>
            <p14:sldId id="265"/>
            <p14:sldId id="266"/>
            <p14:sldId id="267"/>
            <p14:sldId id="268"/>
            <p14:sldId id="270"/>
            <p14:sldId id="271"/>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5" d="100"/>
          <a:sy n="85" d="100"/>
        </p:scale>
        <p:origin x="1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278342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1918500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2932259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A2228-9B00-4031-8EF1-0B2FCCA0AA02}"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948075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A2228-9B00-4031-8EF1-0B2FCCA0AA02}" type="datetimeFigureOut">
              <a:rPr lang="en-GB" smtClean="0"/>
              <a:t>13/06/2022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3594301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A2228-9B00-4031-8EF1-0B2FCCA0AA02}" type="datetimeFigureOut">
              <a:rPr lang="en-GB" smtClean="0"/>
              <a:t>13/06/2022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4140716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A2228-9B00-4031-8EF1-0B2FCCA0AA02}" type="datetimeFigureOut">
              <a:rPr lang="en-GB" smtClean="0"/>
              <a:t>13/06/2022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357130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A2228-9B00-4031-8EF1-0B2FCCA0AA02}"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208116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A2228-9B00-4031-8EF1-0B2FCCA0AA02}"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118313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A2228-9B00-4031-8EF1-0B2FCCA0AA02}"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254433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549745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1486890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556436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37545330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4416158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1408963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A2228-9B00-4031-8EF1-0B2FCCA0AA02}"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4ABD1-451E-49EF-B500-998CAC55328A}" type="slidenum">
              <a:rPr lang="en-GB" smtClean="0"/>
              <a:t>‹#›</a:t>
            </a:fld>
            <a:endParaRPr lang="en-GB"/>
          </a:p>
        </p:txBody>
      </p:sp>
    </p:spTree>
    <p:extLst>
      <p:ext uri="{BB962C8B-B14F-4D97-AF65-F5344CB8AC3E}">
        <p14:creationId xmlns:p14="http://schemas.microsoft.com/office/powerpoint/2010/main" val="3279082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6A2228-9B00-4031-8EF1-0B2FCCA0AA02}" type="datetimeFigureOut">
              <a:rPr lang="en-GB" smtClean="0"/>
              <a:t>13/06/2022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7F4ABD1-451E-49EF-B500-998CAC55328A}" type="slidenum">
              <a:rPr lang="en-GB" smtClean="0"/>
              <a:t>‹#›</a:t>
            </a:fld>
            <a:endParaRPr lang="en-GB"/>
          </a:p>
        </p:txBody>
      </p:sp>
    </p:spTree>
    <p:extLst>
      <p:ext uri="{BB962C8B-B14F-4D97-AF65-F5344CB8AC3E}">
        <p14:creationId xmlns:p14="http://schemas.microsoft.com/office/powerpoint/2010/main" val="2620219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B86F49-01C6-62B7-7914-AFAAD5C20297}"/>
              </a:ext>
            </a:extLst>
          </p:cNvPr>
          <p:cNvSpPr>
            <a:spLocks noGrp="1"/>
          </p:cNvSpPr>
          <p:nvPr>
            <p:ph type="title"/>
          </p:nvPr>
        </p:nvSpPr>
        <p:spPr/>
        <p:txBody>
          <a:bodyPr/>
          <a:lstStyle/>
          <a:p>
            <a:r>
              <a:rPr lang="en-GB" dirty="0"/>
              <a:t>Raising awareness for cancer patients needs</a:t>
            </a:r>
          </a:p>
        </p:txBody>
      </p:sp>
      <p:sp>
        <p:nvSpPr>
          <p:cNvPr id="9" name="Content Placeholder 8">
            <a:extLst>
              <a:ext uri="{FF2B5EF4-FFF2-40B4-BE49-F238E27FC236}">
                <a16:creationId xmlns:a16="http://schemas.microsoft.com/office/drawing/2014/main" id="{07225A9B-1F49-87F0-2893-CF6BFCEF7F9F}"/>
              </a:ext>
            </a:extLst>
          </p:cNvPr>
          <p:cNvSpPr>
            <a:spLocks noGrp="1"/>
          </p:cNvSpPr>
          <p:nvPr>
            <p:ph sz="quarter" idx="4"/>
          </p:nvPr>
        </p:nvSpPr>
        <p:spPr>
          <a:xfrm>
            <a:off x="7194989" y="4261026"/>
            <a:ext cx="4895056" cy="2455862"/>
          </a:xfrm>
        </p:spPr>
        <p:txBody>
          <a:bodyPr/>
          <a:lstStyle/>
          <a:p>
            <a:pPr marL="0" indent="0">
              <a:buNone/>
            </a:pPr>
            <a:r>
              <a:rPr lang="en-GB" dirty="0"/>
              <a:t>Narcisa-Daniela Trifanov</a:t>
            </a:r>
          </a:p>
          <a:p>
            <a:pPr marL="0" indent="0">
              <a:buNone/>
            </a:pPr>
            <a:r>
              <a:rPr lang="en-GB" dirty="0"/>
              <a:t>Natalie Reynolds</a:t>
            </a:r>
          </a:p>
          <a:p>
            <a:pPr marL="0" indent="0">
              <a:buNone/>
            </a:pPr>
            <a:r>
              <a:rPr lang="en-GB" dirty="0"/>
              <a:t>Teodora </a:t>
            </a:r>
            <a:r>
              <a:rPr lang="en-GB" dirty="0" err="1"/>
              <a:t>Iftime</a:t>
            </a:r>
            <a:endParaRPr lang="en-GB" dirty="0"/>
          </a:p>
          <a:p>
            <a:pPr marL="0" indent="0">
              <a:buNone/>
            </a:pPr>
            <a:endParaRPr lang="en-GB" dirty="0"/>
          </a:p>
        </p:txBody>
      </p:sp>
    </p:spTree>
    <p:extLst>
      <p:ext uri="{BB962C8B-B14F-4D97-AF65-F5344CB8AC3E}">
        <p14:creationId xmlns:p14="http://schemas.microsoft.com/office/powerpoint/2010/main" val="2996147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32AC9F2-1E60-3E46-DE2A-891CBEA3DD06}"/>
              </a:ext>
            </a:extLst>
          </p:cNvPr>
          <p:cNvSpPr>
            <a:spLocks noGrp="1"/>
          </p:cNvSpPr>
          <p:nvPr>
            <p:ph type="title"/>
          </p:nvPr>
        </p:nvSpPr>
        <p:spPr/>
        <p:txBody>
          <a:bodyPr/>
          <a:lstStyle/>
          <a:p>
            <a:r>
              <a:rPr lang="en-GB" altLang="en-US" b="1" dirty="0">
                <a:latin typeface="Arial" panose="020B0604020202020204" pitchFamily="34" charset="0"/>
              </a:rPr>
              <a:t>The Project Life Cycle</a:t>
            </a:r>
            <a:endParaRPr lang="en-GB" b="1" dirty="0"/>
          </a:p>
        </p:txBody>
      </p:sp>
      <p:pic>
        <p:nvPicPr>
          <p:cNvPr id="5" name="Content Placeholder 4" descr="Diagram&#10;&#10;Description automatically generated">
            <a:extLst>
              <a:ext uri="{FF2B5EF4-FFF2-40B4-BE49-F238E27FC236}">
                <a16:creationId xmlns:a16="http://schemas.microsoft.com/office/drawing/2014/main" id="{6E636F0C-7EA7-E744-8324-978B168DCB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17802" y="685800"/>
            <a:ext cx="6129983" cy="5105400"/>
          </a:xfrm>
        </p:spPr>
      </p:pic>
      <p:sp>
        <p:nvSpPr>
          <p:cNvPr id="2" name="Text Placeholder 1">
            <a:extLst>
              <a:ext uri="{FF2B5EF4-FFF2-40B4-BE49-F238E27FC236}">
                <a16:creationId xmlns:a16="http://schemas.microsoft.com/office/drawing/2014/main" id="{310CC454-6AD6-DF93-5A85-1FA9272252EE}"/>
              </a:ext>
            </a:extLst>
          </p:cNvPr>
          <p:cNvSpPr>
            <a:spLocks noGrp="1"/>
          </p:cNvSpPr>
          <p:nvPr>
            <p:ph type="body" sz="half" idx="2"/>
          </p:nvPr>
        </p:nvSpPr>
        <p:spPr/>
        <p:txBody>
          <a:bodyPr>
            <a:normAutofit/>
          </a:bodyPr>
          <a:lstStyle/>
          <a:p>
            <a:r>
              <a:rPr lang="en-GB" sz="2000" dirty="0">
                <a:effectLst/>
                <a:latin typeface="Calibri" panose="020F0502020204030204" pitchFamily="34" charset="0"/>
                <a:ea typeface="Calibri" panose="020F0502020204030204" pitchFamily="34" charset="0"/>
              </a:rPr>
              <a:t>Project life cycle is a tool that is used to create a basic framework of a project before starting it. </a:t>
            </a:r>
            <a:endParaRPr lang="en-GB" sz="2000" dirty="0"/>
          </a:p>
        </p:txBody>
      </p:sp>
    </p:spTree>
    <p:extLst>
      <p:ext uri="{BB962C8B-B14F-4D97-AF65-F5344CB8AC3E}">
        <p14:creationId xmlns:p14="http://schemas.microsoft.com/office/powerpoint/2010/main" val="2513064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99CE9-9D5F-C8EA-41AB-DD0E3C6E916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Quad chart </a:t>
            </a:r>
          </a:p>
        </p:txBody>
      </p:sp>
      <p:sp>
        <p:nvSpPr>
          <p:cNvPr id="6" name="Content Placeholder 5">
            <a:extLst>
              <a:ext uri="{FF2B5EF4-FFF2-40B4-BE49-F238E27FC236}">
                <a16:creationId xmlns:a16="http://schemas.microsoft.com/office/drawing/2014/main" id="{F42B4B17-0C36-FEF2-39CB-DC5B32EA217C}"/>
              </a:ext>
            </a:extLst>
          </p:cNvPr>
          <p:cNvSpPr>
            <a:spLocks noGrp="1"/>
          </p:cNvSpPr>
          <p:nvPr>
            <p:ph idx="1"/>
          </p:nvPr>
        </p:nvSpPr>
        <p:spPr>
          <a:xfrm>
            <a:off x="2499359" y="2438399"/>
            <a:ext cx="8208330" cy="3124201"/>
          </a:xfrm>
        </p:spPr>
        <p:txBody>
          <a:bodyPr>
            <a:normAutofit/>
          </a:bodyPr>
          <a:lstStyle/>
          <a:p>
            <a:pPr algn="ctr"/>
            <a:r>
              <a:rPr lang="en-GB" sz="2000" dirty="0">
                <a:effectLst/>
                <a:latin typeface="Calibri" panose="020F0502020204030204" pitchFamily="34" charset="0"/>
                <a:ea typeface="Calibri" panose="020F0502020204030204" pitchFamily="34" charset="0"/>
                <a:cs typeface="Calibri" panose="020F0502020204030204" pitchFamily="34" charset="0"/>
              </a:rPr>
              <a:t>A quad chart is a form of technical documentation, used to briefly describe an invention or an innovation, they are divided into four quadrants. The purpose for this tool is to help us clarify exactly what our project is all about, and to help us with planning and communication</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14549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732BD91-38B1-74BD-2E88-B4432A6DBF15}"/>
              </a:ext>
            </a:extLst>
          </p:cNvPr>
          <p:cNvSpPr>
            <a:spLocks noGrp="1"/>
          </p:cNvSpPr>
          <p:nvPr>
            <p:ph type="title"/>
          </p:nvPr>
        </p:nvSpPr>
        <p:spPr>
          <a:xfrm>
            <a:off x="1540580" y="0"/>
            <a:ext cx="10018713" cy="1752599"/>
          </a:xfrm>
        </p:spPr>
        <p:txBody>
          <a:bodyPr/>
          <a:lstStyle/>
          <a:p>
            <a:r>
              <a:rPr lang="en-GB" altLang="en-US" b="1" dirty="0">
                <a:latin typeface="Arial" panose="020B0604020202020204" pitchFamily="34" charset="0"/>
              </a:rPr>
              <a:t>Our quad chart</a:t>
            </a:r>
            <a:endParaRPr lang="en-GB" b="1" dirty="0"/>
          </a:p>
        </p:txBody>
      </p:sp>
      <p:pic>
        <p:nvPicPr>
          <p:cNvPr id="7" name="Picture 6" descr="Text&#10;&#10;Description automatically generated with medium confidence">
            <a:extLst>
              <a:ext uri="{FF2B5EF4-FFF2-40B4-BE49-F238E27FC236}">
                <a16:creationId xmlns:a16="http://schemas.microsoft.com/office/drawing/2014/main" id="{615DB6C2-F510-623E-8D6B-4EC0E45FCB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9145" y="1871003"/>
            <a:ext cx="9161585" cy="4375052"/>
          </a:xfrm>
          <a:prstGeom prst="rect">
            <a:avLst/>
          </a:prstGeom>
        </p:spPr>
      </p:pic>
    </p:spTree>
    <p:extLst>
      <p:ext uri="{BB962C8B-B14F-4D97-AF65-F5344CB8AC3E}">
        <p14:creationId xmlns:p14="http://schemas.microsoft.com/office/powerpoint/2010/main" val="3676441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1" name="Freeform: Shape 14">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6">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8"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7" name="Title 6">
            <a:extLst>
              <a:ext uri="{FF2B5EF4-FFF2-40B4-BE49-F238E27FC236}">
                <a16:creationId xmlns:a16="http://schemas.microsoft.com/office/drawing/2014/main" id="{2AF7B5A9-BDD5-8F63-0C1C-6F97B325E8ED}"/>
              </a:ext>
            </a:extLst>
          </p:cNvPr>
          <p:cNvSpPr>
            <a:spLocks noGrp="1"/>
          </p:cNvSpPr>
          <p:nvPr>
            <p:ph type="title"/>
          </p:nvPr>
        </p:nvSpPr>
        <p:spPr>
          <a:xfrm>
            <a:off x="1836013" y="1072609"/>
            <a:ext cx="3041557" cy="4522647"/>
          </a:xfrm>
          <a:effectLst/>
        </p:spPr>
        <p:txBody>
          <a:bodyPr anchor="ctr">
            <a:normAutofit/>
          </a:bodyPr>
          <a:lstStyle/>
          <a:p>
            <a:r>
              <a:rPr lang="en-GB" sz="3200" dirty="0">
                <a:solidFill>
                  <a:schemeClr val="tx2"/>
                </a:solidFill>
              </a:rPr>
              <a:t>Phase 3</a:t>
            </a:r>
            <a:br>
              <a:rPr lang="en-GB" sz="3200" dirty="0">
                <a:solidFill>
                  <a:schemeClr val="tx2"/>
                </a:solidFill>
              </a:rPr>
            </a:br>
            <a:r>
              <a:rPr lang="en-GB" sz="3200" dirty="0">
                <a:solidFill>
                  <a:schemeClr val="tx2"/>
                </a:solidFill>
              </a:rPr>
              <a:t>Execution</a:t>
            </a:r>
          </a:p>
        </p:txBody>
      </p:sp>
      <p:sp>
        <p:nvSpPr>
          <p:cNvPr id="8" name="Content Placeholder 7">
            <a:extLst>
              <a:ext uri="{FF2B5EF4-FFF2-40B4-BE49-F238E27FC236}">
                <a16:creationId xmlns:a16="http://schemas.microsoft.com/office/drawing/2014/main" id="{18E134FF-256C-1CC6-3034-74B7977910F0}"/>
              </a:ext>
            </a:extLst>
          </p:cNvPr>
          <p:cNvSpPr>
            <a:spLocks noGrp="1"/>
          </p:cNvSpPr>
          <p:nvPr>
            <p:ph idx="1"/>
          </p:nvPr>
        </p:nvSpPr>
        <p:spPr>
          <a:xfrm>
            <a:off x="5149032" y="266018"/>
            <a:ext cx="6383207" cy="6165261"/>
          </a:xfrm>
        </p:spPr>
        <p:txBody>
          <a:bodyPr anchor="ctr">
            <a:normAutofit/>
          </a:bodyPr>
          <a:lstStyle/>
          <a:p>
            <a:pPr>
              <a:lnSpc>
                <a:spcPct val="90000"/>
              </a:lnSpc>
            </a:pPr>
            <a:r>
              <a:rPr lang="en-GB" sz="1600" dirty="0"/>
              <a:t>This is where the real hard work begins, where we turn our plan into action.  Task owners begin their work on the deliverables, project manager oversees that those tasks are completed in a timely manner, while workflow continues with continuous monitoring throughout.</a:t>
            </a:r>
          </a:p>
          <a:p>
            <a:pPr>
              <a:lnSpc>
                <a:spcPct val="90000"/>
              </a:lnSpc>
            </a:pPr>
            <a:endParaRPr lang="en-GB" sz="1600" dirty="0"/>
          </a:p>
          <a:p>
            <a:pPr>
              <a:lnSpc>
                <a:spcPct val="90000"/>
              </a:lnSpc>
            </a:pPr>
            <a:r>
              <a:rPr lang="en-GB" sz="1600" dirty="0"/>
              <a:t>Some examples of what we should see happening during this phase?</a:t>
            </a:r>
          </a:p>
          <a:p>
            <a:pPr>
              <a:lnSpc>
                <a:spcPct val="90000"/>
              </a:lnSpc>
            </a:pPr>
            <a:r>
              <a:rPr lang="en-GB" sz="1600" dirty="0"/>
              <a:t>Developing and producing expected deliverables</a:t>
            </a:r>
          </a:p>
          <a:p>
            <a:pPr>
              <a:lnSpc>
                <a:spcPct val="90000"/>
              </a:lnSpc>
            </a:pPr>
            <a:r>
              <a:rPr lang="en-GB" sz="1600" dirty="0"/>
              <a:t>Managing the team’s work</a:t>
            </a:r>
          </a:p>
          <a:p>
            <a:pPr>
              <a:lnSpc>
                <a:spcPct val="90000"/>
              </a:lnSpc>
            </a:pPr>
            <a:r>
              <a:rPr lang="en-GB" sz="1600" dirty="0"/>
              <a:t>Assigning Resources</a:t>
            </a:r>
          </a:p>
          <a:p>
            <a:pPr>
              <a:lnSpc>
                <a:spcPct val="90000"/>
              </a:lnSpc>
            </a:pPr>
            <a:r>
              <a:rPr lang="en-GB" sz="1600" dirty="0"/>
              <a:t>Executing tasks</a:t>
            </a:r>
          </a:p>
          <a:p>
            <a:pPr>
              <a:lnSpc>
                <a:spcPct val="90000"/>
              </a:lnSpc>
            </a:pPr>
            <a:r>
              <a:rPr lang="en-GB" sz="1600" dirty="0"/>
              <a:t>Monitoring tasks, communication, timescales etc throughout process</a:t>
            </a:r>
          </a:p>
          <a:p>
            <a:pPr>
              <a:lnSpc>
                <a:spcPct val="90000"/>
              </a:lnSpc>
            </a:pPr>
            <a:r>
              <a:rPr lang="en-GB" sz="1600" dirty="0"/>
              <a:t>Execute project plans</a:t>
            </a:r>
          </a:p>
          <a:p>
            <a:pPr>
              <a:lnSpc>
                <a:spcPct val="90000"/>
              </a:lnSpc>
            </a:pPr>
            <a:r>
              <a:rPr lang="en-GB" sz="1600" dirty="0"/>
              <a:t>Risk management</a:t>
            </a:r>
          </a:p>
          <a:p>
            <a:pPr>
              <a:lnSpc>
                <a:spcPct val="90000"/>
              </a:lnSpc>
            </a:pPr>
            <a:r>
              <a:rPr lang="en-GB" sz="1600" dirty="0"/>
              <a:t>Action plans for any risks identified </a:t>
            </a:r>
          </a:p>
          <a:p>
            <a:pPr>
              <a:lnSpc>
                <a:spcPct val="90000"/>
              </a:lnSpc>
            </a:pPr>
            <a:endParaRPr lang="en-GB" sz="1600" dirty="0"/>
          </a:p>
          <a:p>
            <a:pPr>
              <a:lnSpc>
                <a:spcPct val="90000"/>
              </a:lnSpc>
            </a:pPr>
            <a:r>
              <a:rPr lang="en-GB" sz="1600" dirty="0"/>
              <a:t>There are many beneficial tools  that can be used to assist and help this process, 2 widely used tools are</a:t>
            </a:r>
          </a:p>
          <a:p>
            <a:pPr>
              <a:lnSpc>
                <a:spcPct val="90000"/>
              </a:lnSpc>
            </a:pPr>
            <a:r>
              <a:rPr lang="en-GB" sz="1600" b="1" dirty="0"/>
              <a:t>WBS  (Work Breakdown System)</a:t>
            </a:r>
          </a:p>
          <a:p>
            <a:pPr>
              <a:lnSpc>
                <a:spcPct val="90000"/>
              </a:lnSpc>
            </a:pPr>
            <a:r>
              <a:rPr lang="en-GB" sz="1600" b="1" dirty="0"/>
              <a:t>Gantt Chart </a:t>
            </a:r>
          </a:p>
        </p:txBody>
      </p:sp>
    </p:spTree>
    <p:extLst>
      <p:ext uri="{BB962C8B-B14F-4D97-AF65-F5344CB8AC3E}">
        <p14:creationId xmlns:p14="http://schemas.microsoft.com/office/powerpoint/2010/main" val="265741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 calcmode="lin" valueType="num">
                                      <p:cBhvr additive="base">
                                        <p:cTn id="1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 calcmode="lin" valueType="num">
                                      <p:cBhvr additive="base">
                                        <p:cTn id="1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8">
                                            <p:txEl>
                                              <p:pRg st="5" end="5"/>
                                            </p:txEl>
                                          </p:spTgt>
                                        </p:tgtEl>
                                        <p:attrNameLst>
                                          <p:attrName>style.visibility</p:attrName>
                                        </p:attrNameLst>
                                      </p:cBhvr>
                                      <p:to>
                                        <p:strVal val="visible"/>
                                      </p:to>
                                    </p:set>
                                    <p:anim calcmode="lin" valueType="num">
                                      <p:cBhvr additive="base">
                                        <p:cTn id="2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anim calcmode="lin" valueType="num">
                                      <p:cBhvr additive="base">
                                        <p:cTn id="3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8">
                                            <p:txEl>
                                              <p:pRg st="7" end="7"/>
                                            </p:txEl>
                                          </p:spTgt>
                                        </p:tgtEl>
                                        <p:attrNameLst>
                                          <p:attrName>style.visibility</p:attrName>
                                        </p:attrNameLst>
                                      </p:cBhvr>
                                      <p:to>
                                        <p:strVal val="visible"/>
                                      </p:to>
                                    </p:set>
                                    <p:anim calcmode="lin" valueType="num">
                                      <p:cBhvr additive="base">
                                        <p:cTn id="41"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8">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psuz="http://schemas.microsoft.com/office/powerpoint/2016/summaryzoom" Requires="psuz">
          <p:graphicFrame>
            <p:nvGraphicFramePr>
              <p:cNvPr id="5" name="Summary Zoom 4">
                <a:extLst>
                  <a:ext uri="{FF2B5EF4-FFF2-40B4-BE49-F238E27FC236}">
                    <a16:creationId xmlns:a16="http://schemas.microsoft.com/office/drawing/2014/main" id="{50D377FA-CB25-0A33-CA32-3F1D1F809D4E}"/>
                  </a:ext>
                </a:extLst>
              </p:cNvPr>
              <p:cNvGraphicFramePr>
                <a:graphicFrameLocks noChangeAspect="1"/>
              </p:cNvGraphicFramePr>
              <p:nvPr>
                <p:extLst>
                  <p:ext uri="{D42A27DB-BD31-4B8C-83A1-F6EECF244321}">
                    <p14:modId xmlns:p14="http://schemas.microsoft.com/office/powerpoint/2010/main" val="787067881"/>
                  </p:ext>
                </p:extLst>
              </p:nvPr>
            </p:nvGraphicFramePr>
            <p:xfrm>
              <a:off x="670560" y="1050369"/>
              <a:ext cx="9768840" cy="4351338"/>
            </p:xfrm>
            <a:graphic>
              <a:graphicData uri="http://schemas.microsoft.com/office/powerpoint/2016/summaryzoom">
                <psuz:summaryZm>
                  <psuz:summaryZmObj sectionId="{C451FC71-B278-4263-A5D5-FA838B4FF39D}" offsetFactorX="-21480" offsetFactorY="-5095" scaleFactorX="73971" scaleFactorY="100920">
                    <psuz:zmPr id="{33E30923-0CD3-42A6-9BB6-EFAFC4EE6D4C}" transitionDur="1000">
                      <p166:blipFill xmlns:p166="http://schemas.microsoft.com/office/powerpoint/2016/6/main">
                        <a:blip r:embed="rId2"/>
                        <a:stretch>
                          <a:fillRect/>
                        </a:stretch>
                      </p166:blipFill>
                      <p166:spPr xmlns:p166="http://schemas.microsoft.com/office/powerpoint/2016/6/main">
                        <a:xfrm>
                          <a:off x="813970" y="22"/>
                          <a:ext cx="5149965" cy="3952233"/>
                        </a:xfrm>
                        <a:prstGeom prst="rect">
                          <a:avLst/>
                        </a:prstGeom>
                        <a:ln w="3175">
                          <a:solidFill>
                            <a:prstClr val="ltGray"/>
                          </a:solidFill>
                        </a:ln>
                      </p166:spPr>
                    </psuz:zmPr>
                  </psuz:summaryZmObj>
                  <psuz:gridLayout/>
                </psuz:summaryZm>
              </a:graphicData>
            </a:graphic>
          </p:graphicFrame>
        </mc:Choice>
        <mc:Fallback>
          <p:grpSp>
            <p:nvGrpSpPr>
              <p:cNvPr id="5" name="Summary Zoom 4">
                <a:extLst>
                  <a:ext uri="{FF2B5EF4-FFF2-40B4-BE49-F238E27FC236}">
                    <a16:creationId xmlns:a16="http://schemas.microsoft.com/office/drawing/2014/main" id="{50D377FA-CB25-0A33-CA32-3F1D1F809D4E}"/>
                  </a:ext>
                </a:extLst>
              </p:cNvPr>
              <p:cNvGrpSpPr>
                <a:grpSpLocks noGrp="1" noUngrp="1" noRot="1" noChangeAspect="1" noMove="1" noResize="1"/>
              </p:cNvGrpSpPr>
              <p:nvPr/>
            </p:nvGrpSpPr>
            <p:grpSpPr>
              <a:xfrm>
                <a:off x="670560" y="1050369"/>
                <a:ext cx="9768840" cy="4351338"/>
                <a:chOff x="670560" y="1050369"/>
                <a:chExt cx="9768840" cy="4351338"/>
              </a:xfrm>
            </p:grpSpPr>
            <p:pic>
              <p:nvPicPr>
                <p:cNvPr id="2" name="Picture 2">
                  <a:hlinkClick r:id="rId3" action="ppaction://hlinksldjump"/>
                </p:cNvPr>
                <p:cNvPicPr>
                  <a:picLocks noSelect="1" noRot="1" noChangeAspect="1" noMove="1" noResize="1" noEditPoints="1" noAdjustHandles="1" noChangeArrowheads="1" noChangeShapeType="1"/>
                </p:cNvPicPr>
                <p:nvPr/>
              </p:nvPicPr>
              <p:blipFill>
                <a:blip r:embed="rId2"/>
                <a:stretch>
                  <a:fillRect/>
                </a:stretch>
              </p:blipFill>
              <p:spPr>
                <a:xfrm>
                  <a:off x="1484530" y="1050391"/>
                  <a:ext cx="5149965" cy="3952233"/>
                </a:xfrm>
                <a:prstGeom prst="rect">
                  <a:avLst/>
                </a:prstGeom>
                <a:ln w="3175">
                  <a:solidFill>
                    <a:prstClr val="ltGray"/>
                  </a:solidFill>
                </a:ln>
              </p:spPr>
            </p:pic>
          </p:grpSp>
        </mc:Fallback>
      </mc:AlternateContent>
      <p:sp>
        <p:nvSpPr>
          <p:cNvPr id="8" name="TextBox 7">
            <a:extLst>
              <a:ext uri="{FF2B5EF4-FFF2-40B4-BE49-F238E27FC236}">
                <a16:creationId xmlns:a16="http://schemas.microsoft.com/office/drawing/2014/main" id="{9E4A69A9-6D79-C91C-4394-9C3A75C63F67}"/>
              </a:ext>
            </a:extLst>
          </p:cNvPr>
          <p:cNvSpPr txBox="1"/>
          <p:nvPr/>
        </p:nvSpPr>
        <p:spPr>
          <a:xfrm>
            <a:off x="1503681" y="681037"/>
            <a:ext cx="6156960" cy="369332"/>
          </a:xfrm>
          <a:prstGeom prst="rect">
            <a:avLst/>
          </a:prstGeom>
          <a:noFill/>
        </p:spPr>
        <p:txBody>
          <a:bodyPr wrap="square" rtlCol="0">
            <a:spAutoFit/>
          </a:bodyPr>
          <a:lstStyle/>
          <a:p>
            <a:pPr algn="ctr"/>
            <a:r>
              <a:rPr lang="en-GB" dirty="0"/>
              <a:t>Work breakdown chart and Gantt </a:t>
            </a:r>
          </a:p>
        </p:txBody>
      </p:sp>
      <p:sp>
        <p:nvSpPr>
          <p:cNvPr id="11" name="TextBox 10">
            <a:extLst>
              <a:ext uri="{FF2B5EF4-FFF2-40B4-BE49-F238E27FC236}">
                <a16:creationId xmlns:a16="http://schemas.microsoft.com/office/drawing/2014/main" id="{788747DB-EC90-31FA-5D4A-A3CA1E5282B9}"/>
              </a:ext>
            </a:extLst>
          </p:cNvPr>
          <p:cNvSpPr txBox="1"/>
          <p:nvPr/>
        </p:nvSpPr>
        <p:spPr>
          <a:xfrm>
            <a:off x="6766560" y="528320"/>
            <a:ext cx="5425440" cy="10002738"/>
          </a:xfrm>
          <a:prstGeom prst="rect">
            <a:avLst/>
          </a:prstGeom>
          <a:noFill/>
        </p:spPr>
        <p:txBody>
          <a:bodyPr wrap="square" rtlCol="0">
            <a:spAutoFit/>
          </a:bodyPr>
          <a:lstStyle/>
          <a:p>
            <a:r>
              <a:rPr lang="en-GB" sz="1400" dirty="0"/>
              <a:t>What is a  WBS and why use it ?</a:t>
            </a:r>
          </a:p>
          <a:p>
            <a:endParaRPr lang="en-GB" sz="1200" dirty="0"/>
          </a:p>
          <a:p>
            <a:r>
              <a:rPr lang="en-GB" sz="1200" dirty="0"/>
              <a:t>WBS is  a hierarchical outline of the tasks required to complete a project, breaking down the structure of a project into manageable deliverables, and an outline of tasks required, (adeaca.com,2022).</a:t>
            </a:r>
          </a:p>
          <a:p>
            <a:endParaRPr lang="en-GB" sz="1200" dirty="0"/>
          </a:p>
          <a:p>
            <a:r>
              <a:rPr lang="en-GB" sz="1400" dirty="0"/>
              <a:t>3 reasons to use WBS </a:t>
            </a:r>
          </a:p>
          <a:p>
            <a:pPr marL="342900" indent="-342900">
              <a:buAutoNum type="arabicPeriod"/>
            </a:pPr>
            <a:r>
              <a:rPr lang="en-GB" sz="1200" dirty="0"/>
              <a:t>Helps accurately and specifically define and organise the scope of the total project by breaking down project deliverables into more specific and measurable chunks.</a:t>
            </a:r>
          </a:p>
          <a:p>
            <a:pPr marL="342900" indent="-342900">
              <a:buAutoNum type="arabicPeriod"/>
            </a:pPr>
            <a:r>
              <a:rPr lang="en-GB" sz="1200" dirty="0"/>
              <a:t>Helps in assigning responsibilities, resources, monitoring and controlling project.</a:t>
            </a:r>
          </a:p>
          <a:p>
            <a:pPr marL="342900" indent="-342900">
              <a:buAutoNum type="arabicPeriod"/>
            </a:pPr>
            <a:r>
              <a:rPr lang="en-GB" sz="1200" dirty="0"/>
              <a:t>It allows you to double check all the deliverables and make sure there is nothing missing or overlapping.</a:t>
            </a:r>
          </a:p>
          <a:p>
            <a:endParaRPr lang="en-GB" sz="1200" dirty="0"/>
          </a:p>
          <a:p>
            <a:r>
              <a:rPr lang="en-GB" sz="1400" dirty="0"/>
              <a:t>What is a Gantt Chart?</a:t>
            </a:r>
          </a:p>
          <a:p>
            <a:endParaRPr lang="en-GB" sz="1200" dirty="0"/>
          </a:p>
          <a:p>
            <a:r>
              <a:rPr lang="en-GB" sz="1200" dirty="0"/>
              <a:t>A Gantt chart is a type of schedule or bar chart that allows you to lay out the schedule  for your project, by outlining tasks on the vertical axis and time intervals on the horizontal axis. Bars are created for each task that represent the start and end of task across the time interval.</a:t>
            </a:r>
          </a:p>
          <a:p>
            <a:endParaRPr lang="en-GB" sz="1200" dirty="0"/>
          </a:p>
          <a:p>
            <a:r>
              <a:rPr lang="en-GB" sz="1400" dirty="0"/>
              <a:t>Why use a  Gantt Chart?</a:t>
            </a:r>
          </a:p>
          <a:p>
            <a:endParaRPr lang="en-GB" sz="1200" dirty="0"/>
          </a:p>
          <a:p>
            <a:pPr marL="342900" indent="-342900">
              <a:buAutoNum type="arabicPeriod"/>
            </a:pPr>
            <a:r>
              <a:rPr lang="en-GB" sz="1200" dirty="0"/>
              <a:t>Helps with planning and scheduling</a:t>
            </a:r>
          </a:p>
          <a:p>
            <a:pPr marL="342900" indent="-342900">
              <a:buAutoNum type="arabicPeriod"/>
            </a:pPr>
            <a:r>
              <a:rPr lang="en-GB" sz="1200" dirty="0"/>
              <a:t>Assess how long a project should take</a:t>
            </a:r>
          </a:p>
          <a:p>
            <a:pPr marL="342900" indent="-342900">
              <a:buAutoNum type="arabicPeriod"/>
            </a:pPr>
            <a:r>
              <a:rPr lang="en-GB" sz="1200" dirty="0"/>
              <a:t>Workload management </a:t>
            </a:r>
          </a:p>
          <a:p>
            <a:pPr marL="342900" indent="-342900">
              <a:buAutoNum type="arabicPeriod"/>
            </a:pPr>
            <a:r>
              <a:rPr lang="en-GB" sz="1200" dirty="0"/>
              <a:t>Time tracking </a:t>
            </a:r>
          </a:p>
          <a:p>
            <a:pPr marL="342900" indent="-342900">
              <a:buAutoNum type="arabicPeriod"/>
            </a:pPr>
            <a:r>
              <a:rPr lang="en-GB" sz="1200" dirty="0"/>
              <a:t>Useful tool for monitoring</a:t>
            </a:r>
          </a:p>
          <a:p>
            <a:pPr marL="342900" indent="-342900">
              <a:buAutoNum type="arabicPeriod"/>
            </a:pPr>
            <a:endParaRPr lang="en-GB" sz="1200" dirty="0"/>
          </a:p>
          <a:p>
            <a:endParaRPr lang="en-GB" sz="1200" dirty="0"/>
          </a:p>
          <a:p>
            <a:endParaRPr lang="en-GB" sz="1200" dirty="0"/>
          </a:p>
          <a:p>
            <a:r>
              <a:rPr lang="en-GB" sz="1200" dirty="0"/>
              <a:t>.</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r>
              <a:rPr lang="en-GB" sz="1200" dirty="0"/>
              <a:t>.</a:t>
            </a:r>
            <a:r>
              <a:rPr lang="en-GB" sz="1200" dirty="0" err="1"/>
              <a:t>fjrjnlrjgnkrljtng</a:t>
            </a:r>
            <a:endParaRPr lang="en-GB" sz="1200" dirty="0"/>
          </a:p>
        </p:txBody>
      </p:sp>
    </p:spTree>
    <p:extLst>
      <p:ext uri="{BB962C8B-B14F-4D97-AF65-F5344CB8AC3E}">
        <p14:creationId xmlns:p14="http://schemas.microsoft.com/office/powerpoint/2010/main" val="1176080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1">
                                            <p:txEl>
                                              <p:pRg st="4" end="4"/>
                                            </p:txEl>
                                          </p:spTgt>
                                        </p:tgtEl>
                                        <p:attrNameLst>
                                          <p:attrName>style.visibility</p:attrName>
                                        </p:attrNameLst>
                                      </p:cBhvr>
                                      <p:to>
                                        <p:strVal val="visible"/>
                                      </p:to>
                                    </p:set>
                                    <p:animEffect transition="in" filter="fade">
                                      <p:cBhvr>
                                        <p:cTn id="18" dur="1000"/>
                                        <p:tgtEl>
                                          <p:spTgt spid="11">
                                            <p:txEl>
                                              <p:pRg st="4" end="4"/>
                                            </p:txEl>
                                          </p:spTgt>
                                        </p:tgtEl>
                                      </p:cBhvr>
                                    </p:animEffect>
                                    <p:anim calcmode="lin" valueType="num">
                                      <p:cBhvr>
                                        <p:cTn id="19"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20"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5" end="5"/>
                                            </p:txEl>
                                          </p:spTgt>
                                        </p:tgtEl>
                                        <p:attrNameLst>
                                          <p:attrName>style.visibility</p:attrName>
                                        </p:attrNameLst>
                                      </p:cBhvr>
                                      <p:to>
                                        <p:strVal val="visible"/>
                                      </p:to>
                                    </p:set>
                                    <p:anim calcmode="lin" valueType="num">
                                      <p:cBhvr additive="base">
                                        <p:cTn id="25"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anim calcmode="lin" valueType="num">
                                      <p:cBhvr additive="base">
                                        <p:cTn id="31"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7" end="7"/>
                                            </p:txEl>
                                          </p:spTgt>
                                        </p:tgtEl>
                                        <p:attrNameLst>
                                          <p:attrName>style.visibility</p:attrName>
                                        </p:attrNameLst>
                                      </p:cBhvr>
                                      <p:to>
                                        <p:strVal val="visible"/>
                                      </p:to>
                                    </p:set>
                                    <p:anim calcmode="lin" valueType="num">
                                      <p:cBhvr additive="base">
                                        <p:cTn id="37"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11">
                                            <p:txEl>
                                              <p:pRg st="9" end="9"/>
                                            </p:txEl>
                                          </p:spTgt>
                                        </p:tgtEl>
                                        <p:attrNameLst>
                                          <p:attrName>style.visibility</p:attrName>
                                        </p:attrNameLst>
                                      </p:cBhvr>
                                      <p:to>
                                        <p:strVal val="visible"/>
                                      </p:to>
                                    </p:set>
                                    <p:animEffect transition="in" filter="fade">
                                      <p:cBhvr>
                                        <p:cTn id="43" dur="1000"/>
                                        <p:tgtEl>
                                          <p:spTgt spid="11">
                                            <p:txEl>
                                              <p:pRg st="9" end="9"/>
                                            </p:txEl>
                                          </p:spTgt>
                                        </p:tgtEl>
                                      </p:cBhvr>
                                    </p:animEffect>
                                    <p:anim calcmode="lin" valueType="num">
                                      <p:cBhvr>
                                        <p:cTn id="44" dur="1000" fill="hold"/>
                                        <p:tgtEl>
                                          <p:spTgt spid="11">
                                            <p:txEl>
                                              <p:pRg st="9" end="9"/>
                                            </p:txEl>
                                          </p:spTgt>
                                        </p:tgtEl>
                                        <p:attrNameLst>
                                          <p:attrName>ppt_x</p:attrName>
                                        </p:attrNameLst>
                                      </p:cBhvr>
                                      <p:tavLst>
                                        <p:tav tm="0">
                                          <p:val>
                                            <p:strVal val="#ppt_x"/>
                                          </p:val>
                                        </p:tav>
                                        <p:tav tm="100000">
                                          <p:val>
                                            <p:strVal val="#ppt_x"/>
                                          </p:val>
                                        </p:tav>
                                      </p:tavLst>
                                    </p:anim>
                                    <p:anim calcmode="lin" valueType="num">
                                      <p:cBhvr>
                                        <p:cTn id="45" dur="1000" fill="hold"/>
                                        <p:tgtEl>
                                          <p:spTgt spid="11">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11">
                                            <p:txEl>
                                              <p:pRg st="11" end="11"/>
                                            </p:txEl>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1">
                                            <p:txEl>
                                              <p:pRg st="13" end="13"/>
                                            </p:txEl>
                                          </p:spTgt>
                                        </p:tgtEl>
                                        <p:attrNameLst>
                                          <p:attrName>style.visibility</p:attrName>
                                        </p:attrNameLst>
                                      </p:cBhvr>
                                      <p:to>
                                        <p:strVal val="visible"/>
                                      </p:to>
                                    </p:set>
                                    <p:animEffect transition="in" filter="fade">
                                      <p:cBhvr>
                                        <p:cTn id="54" dur="1000"/>
                                        <p:tgtEl>
                                          <p:spTgt spid="11">
                                            <p:txEl>
                                              <p:pRg st="13" end="13"/>
                                            </p:txEl>
                                          </p:spTgt>
                                        </p:tgtEl>
                                      </p:cBhvr>
                                    </p:animEffect>
                                    <p:anim calcmode="lin" valueType="num">
                                      <p:cBhvr>
                                        <p:cTn id="55" dur="1000" fill="hold"/>
                                        <p:tgtEl>
                                          <p:spTgt spid="11">
                                            <p:txEl>
                                              <p:pRg st="13" end="13"/>
                                            </p:txEl>
                                          </p:spTgt>
                                        </p:tgtEl>
                                        <p:attrNameLst>
                                          <p:attrName>ppt_x</p:attrName>
                                        </p:attrNameLst>
                                      </p:cBhvr>
                                      <p:tavLst>
                                        <p:tav tm="0">
                                          <p:val>
                                            <p:strVal val="#ppt_x"/>
                                          </p:val>
                                        </p:tav>
                                        <p:tav tm="100000">
                                          <p:val>
                                            <p:strVal val="#ppt_x"/>
                                          </p:val>
                                        </p:tav>
                                      </p:tavLst>
                                    </p:anim>
                                    <p:anim calcmode="lin" valueType="num">
                                      <p:cBhvr>
                                        <p:cTn id="56" dur="1000" fill="hold"/>
                                        <p:tgtEl>
                                          <p:spTgt spid="11">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1">
                                            <p:txEl>
                                              <p:pRg st="15" end="15"/>
                                            </p:txEl>
                                          </p:spTgt>
                                        </p:tgtEl>
                                        <p:attrNameLst>
                                          <p:attrName>style.visibility</p:attrName>
                                        </p:attrNameLst>
                                      </p:cBhvr>
                                      <p:to>
                                        <p:strVal val="visible"/>
                                      </p:to>
                                    </p:set>
                                    <p:anim calcmode="lin" valueType="num">
                                      <p:cBhvr additive="base">
                                        <p:cTn id="61" dur="500" fill="hold"/>
                                        <p:tgtEl>
                                          <p:spTgt spid="11">
                                            <p:txEl>
                                              <p:pRg st="15" end="1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1">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1">
                                            <p:txEl>
                                              <p:pRg st="16" end="16"/>
                                            </p:txEl>
                                          </p:spTgt>
                                        </p:tgtEl>
                                        <p:attrNameLst>
                                          <p:attrName>style.visibility</p:attrName>
                                        </p:attrNameLst>
                                      </p:cBhvr>
                                      <p:to>
                                        <p:strVal val="visible"/>
                                      </p:to>
                                    </p:set>
                                    <p:anim calcmode="lin" valueType="num">
                                      <p:cBhvr additive="base">
                                        <p:cTn id="67" dur="500" fill="hold"/>
                                        <p:tgtEl>
                                          <p:spTgt spid="11">
                                            <p:txEl>
                                              <p:pRg st="16" end="1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1">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1">
                                            <p:txEl>
                                              <p:pRg st="17" end="17"/>
                                            </p:txEl>
                                          </p:spTgt>
                                        </p:tgtEl>
                                        <p:attrNameLst>
                                          <p:attrName>style.visibility</p:attrName>
                                        </p:attrNameLst>
                                      </p:cBhvr>
                                      <p:to>
                                        <p:strVal val="visible"/>
                                      </p:to>
                                    </p:set>
                                    <p:anim calcmode="lin" valueType="num">
                                      <p:cBhvr additive="base">
                                        <p:cTn id="73" dur="500" fill="hold"/>
                                        <p:tgtEl>
                                          <p:spTgt spid="11">
                                            <p:txEl>
                                              <p:pRg st="17" end="17"/>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1">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1">
                                            <p:txEl>
                                              <p:pRg st="18" end="18"/>
                                            </p:txEl>
                                          </p:spTgt>
                                        </p:tgtEl>
                                        <p:attrNameLst>
                                          <p:attrName>style.visibility</p:attrName>
                                        </p:attrNameLst>
                                      </p:cBhvr>
                                      <p:to>
                                        <p:strVal val="visible"/>
                                      </p:to>
                                    </p:set>
                                    <p:anim calcmode="lin" valueType="num">
                                      <p:cBhvr additive="base">
                                        <p:cTn id="79" dur="500" fill="hold"/>
                                        <p:tgtEl>
                                          <p:spTgt spid="11">
                                            <p:txEl>
                                              <p:pRg st="18" end="18"/>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1">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1">
                                            <p:txEl>
                                              <p:pRg st="19" end="19"/>
                                            </p:txEl>
                                          </p:spTgt>
                                        </p:tgtEl>
                                        <p:attrNameLst>
                                          <p:attrName>style.visibility</p:attrName>
                                        </p:attrNameLst>
                                      </p:cBhvr>
                                      <p:to>
                                        <p:strVal val="visible"/>
                                      </p:to>
                                    </p:set>
                                    <p:anim calcmode="lin" valueType="num">
                                      <p:cBhvr additive="base">
                                        <p:cTn id="85" dur="500" fill="hold"/>
                                        <p:tgtEl>
                                          <p:spTgt spid="11">
                                            <p:txEl>
                                              <p:pRg st="19" end="19"/>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1">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C92C7910-EBCD-692C-9BCC-1E1959DAE0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6160" y="142240"/>
            <a:ext cx="9530080" cy="6350000"/>
          </a:xfrm>
          <a:prstGeom prst="rect">
            <a:avLst/>
          </a:prstGeom>
        </p:spPr>
      </p:pic>
    </p:spTree>
    <p:extLst>
      <p:ext uri="{BB962C8B-B14F-4D97-AF65-F5344CB8AC3E}">
        <p14:creationId xmlns:p14="http://schemas.microsoft.com/office/powerpoint/2010/main" val="2818622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481B-DF0F-87C4-CAAE-E08D7A824B26}"/>
              </a:ext>
            </a:extLst>
          </p:cNvPr>
          <p:cNvSpPr>
            <a:spLocks noGrp="1"/>
          </p:cNvSpPr>
          <p:nvPr>
            <p:ph type="title"/>
          </p:nvPr>
        </p:nvSpPr>
        <p:spPr/>
        <p:txBody>
          <a:bodyPr/>
          <a:lstStyle/>
          <a:p>
            <a:r>
              <a:rPr lang="en-GB"/>
              <a:t>   </a:t>
            </a:r>
            <a:endParaRPr lang="en-GB" dirty="0"/>
          </a:p>
        </p:txBody>
      </p:sp>
      <p:pic>
        <p:nvPicPr>
          <p:cNvPr id="6" name="Content Placeholder 5" descr="Diagram&#10;&#10;Description automatically generated">
            <a:extLst>
              <a:ext uri="{FF2B5EF4-FFF2-40B4-BE49-F238E27FC236}">
                <a16:creationId xmlns:a16="http://schemas.microsoft.com/office/drawing/2014/main" id="{B7FEF580-BBAC-DAAC-C2D6-6974CE939BD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599404" y="718850"/>
            <a:ext cx="5918996" cy="5145422"/>
          </a:xfrm>
        </p:spPr>
      </p:pic>
      <p:pic>
        <p:nvPicPr>
          <p:cNvPr id="8" name="Content Placeholder 7" descr="Chart, waterfall chart&#10;&#10;Description automatically generated">
            <a:extLst>
              <a:ext uri="{FF2B5EF4-FFF2-40B4-BE49-F238E27FC236}">
                <a16:creationId xmlns:a16="http://schemas.microsoft.com/office/drawing/2014/main" id="{0C585EE1-A234-73C1-FA2F-EC34BE6C3C7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51678" y="718850"/>
            <a:ext cx="4398082" cy="5145422"/>
          </a:xfrm>
        </p:spPr>
      </p:pic>
    </p:spTree>
    <p:extLst>
      <p:ext uri="{BB962C8B-B14F-4D97-AF65-F5344CB8AC3E}">
        <p14:creationId xmlns:p14="http://schemas.microsoft.com/office/powerpoint/2010/main" val="3318658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 waterfall chart&#10;&#10;Description automatically generated">
            <a:extLst>
              <a:ext uri="{FF2B5EF4-FFF2-40B4-BE49-F238E27FC236}">
                <a16:creationId xmlns:a16="http://schemas.microsoft.com/office/drawing/2014/main" id="{5A4F73F7-8077-8144-DD99-69C8B05E38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8216" y="386080"/>
            <a:ext cx="9652424" cy="5699760"/>
          </a:xfrm>
          <a:prstGeom prst="rect">
            <a:avLst/>
          </a:prstGeom>
        </p:spPr>
      </p:pic>
    </p:spTree>
    <p:extLst>
      <p:ext uri="{BB962C8B-B14F-4D97-AF65-F5344CB8AC3E}">
        <p14:creationId xmlns:p14="http://schemas.microsoft.com/office/powerpoint/2010/main" val="1567125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0778" y="571481"/>
            <a:ext cx="7772400" cy="1000131"/>
          </a:xfrm>
        </p:spPr>
        <p:txBody>
          <a:bodyPr>
            <a:normAutofit fontScale="90000"/>
          </a:bodyPr>
          <a:lstStyle/>
          <a:p>
            <a:r>
              <a:rPr lang="en-GB" dirty="0">
                <a:solidFill>
                  <a:srgbClr val="002060"/>
                </a:solidFill>
                <a:latin typeface="Algerian" pitchFamily="82" charset="0"/>
              </a:rPr>
              <a:t>Stakeholders analysis </a:t>
            </a:r>
          </a:p>
        </p:txBody>
      </p:sp>
      <p:sp>
        <p:nvSpPr>
          <p:cNvPr id="3" name="Subtitle 2"/>
          <p:cNvSpPr>
            <a:spLocks noGrp="1"/>
          </p:cNvSpPr>
          <p:nvPr>
            <p:ph type="subTitle" idx="1"/>
          </p:nvPr>
        </p:nvSpPr>
        <p:spPr>
          <a:xfrm>
            <a:off x="6262678" y="1717425"/>
            <a:ext cx="5929322" cy="4929222"/>
          </a:xfrm>
        </p:spPr>
        <p:txBody>
          <a:bodyPr>
            <a:normAutofit lnSpcReduction="10000"/>
          </a:bodyPr>
          <a:lstStyle/>
          <a:p>
            <a:pPr algn="l"/>
            <a:r>
              <a:rPr lang="en-GB" sz="2800" dirty="0"/>
              <a:t>Stakeholders refer to all of the people and groups within an organisation who are involved in or affected by a project.</a:t>
            </a:r>
          </a:p>
          <a:p>
            <a:pPr algn="l"/>
            <a:r>
              <a:rPr lang="en-GB" sz="2800" dirty="0"/>
              <a:t>Prior to the start of any project, it is necessary to conduct a stakeholder analysis in order to determine who the key stakeholders are, what their level of involvement, interest, and influence in the project is, and how best to involve and communicate with each group.</a:t>
            </a:r>
          </a:p>
        </p:txBody>
      </p:sp>
      <p:pic>
        <p:nvPicPr>
          <p:cNvPr id="5" name="Picture 4" descr="social+media+group.jpg"/>
          <p:cNvPicPr>
            <a:picLocks noChangeAspect="1"/>
          </p:cNvPicPr>
          <p:nvPr/>
        </p:nvPicPr>
        <p:blipFill>
          <a:blip r:embed="rId2" cstate="print"/>
          <a:stretch>
            <a:fillRect/>
          </a:stretch>
        </p:blipFill>
        <p:spPr>
          <a:xfrm>
            <a:off x="1845148" y="1006470"/>
            <a:ext cx="4000496" cy="228601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276448945"/>
              </p:ext>
            </p:extLst>
          </p:nvPr>
        </p:nvGraphicFramePr>
        <p:xfrm>
          <a:off x="2738414" y="278144"/>
          <a:ext cx="8572560" cy="6000792"/>
        </p:xfrm>
        <a:graphic>
          <a:graphicData uri="http://schemas.openxmlformats.org/drawingml/2006/table">
            <a:tbl>
              <a:tblPr/>
              <a:tblGrid>
                <a:gridCol w="1357322">
                  <a:extLst>
                    <a:ext uri="{9D8B030D-6E8A-4147-A177-3AD203B41FA5}">
                      <a16:colId xmlns:a16="http://schemas.microsoft.com/office/drawing/2014/main" val="20000"/>
                    </a:ext>
                  </a:extLst>
                </a:gridCol>
                <a:gridCol w="1500198">
                  <a:extLst>
                    <a:ext uri="{9D8B030D-6E8A-4147-A177-3AD203B41FA5}">
                      <a16:colId xmlns:a16="http://schemas.microsoft.com/office/drawing/2014/main" val="20001"/>
                    </a:ext>
                  </a:extLst>
                </a:gridCol>
                <a:gridCol w="2362468">
                  <a:extLst>
                    <a:ext uri="{9D8B030D-6E8A-4147-A177-3AD203B41FA5}">
                      <a16:colId xmlns:a16="http://schemas.microsoft.com/office/drawing/2014/main" val="20002"/>
                    </a:ext>
                  </a:extLst>
                </a:gridCol>
                <a:gridCol w="3352572">
                  <a:extLst>
                    <a:ext uri="{9D8B030D-6E8A-4147-A177-3AD203B41FA5}">
                      <a16:colId xmlns:a16="http://schemas.microsoft.com/office/drawing/2014/main" val="20003"/>
                    </a:ext>
                  </a:extLst>
                </a:gridCol>
              </a:tblGrid>
              <a:tr h="381995">
                <a:tc>
                  <a:txBody>
                    <a:bodyPr/>
                    <a:lstStyle/>
                    <a:p>
                      <a:pPr algn="just">
                        <a:lnSpc>
                          <a:spcPct val="115000"/>
                        </a:lnSpc>
                        <a:spcAft>
                          <a:spcPts val="0"/>
                        </a:spcAft>
                      </a:pPr>
                      <a:r>
                        <a:rPr lang="en-GB" sz="1100" dirty="0">
                          <a:solidFill>
                            <a:srgbClr val="C00000"/>
                          </a:solidFill>
                          <a:latin typeface="Arial"/>
                          <a:ea typeface="Calibri"/>
                          <a:cs typeface="Times New Roman"/>
                        </a:rPr>
                        <a:t>Priority </a:t>
                      </a:r>
                      <a:endParaRPr lang="en-GB" sz="1100" dirty="0">
                        <a:solidFill>
                          <a:srgbClr val="C00000"/>
                        </a:solidFill>
                        <a:latin typeface="Calibri"/>
                        <a:ea typeface="Calibri"/>
                        <a:cs typeface="Times New Roman"/>
                      </a:endParaRPr>
                    </a:p>
                    <a:p>
                      <a:pPr algn="just">
                        <a:lnSpc>
                          <a:spcPct val="115000"/>
                        </a:lnSpc>
                        <a:spcAft>
                          <a:spcPts val="0"/>
                        </a:spcAft>
                      </a:pPr>
                      <a:r>
                        <a:rPr lang="en-GB" sz="1100" dirty="0">
                          <a:solidFill>
                            <a:srgbClr val="C00000"/>
                          </a:solidFill>
                          <a:latin typeface="Arial"/>
                          <a:ea typeface="Calibri"/>
                          <a:cs typeface="Times New Roman"/>
                        </a:rPr>
                        <a:t>H/M/L</a:t>
                      </a:r>
                      <a:endParaRPr lang="en-GB" sz="1100" dirty="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a:solidFill>
                            <a:srgbClr val="C00000"/>
                          </a:solidFill>
                          <a:latin typeface="Arial"/>
                          <a:ea typeface="Calibri"/>
                          <a:cs typeface="Times New Roman"/>
                        </a:rPr>
                        <a:t>Stakeholders</a:t>
                      </a:r>
                      <a:endParaRPr lang="en-GB" sz="110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C00000"/>
                          </a:solidFill>
                          <a:latin typeface="Arial"/>
                          <a:ea typeface="Calibri"/>
                          <a:cs typeface="Times New Roman"/>
                        </a:rPr>
                        <a:t>Stakeholder’s perspective</a:t>
                      </a:r>
                      <a:endParaRPr lang="en-GB" sz="1100" dirty="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C00000"/>
                          </a:solidFill>
                          <a:latin typeface="Arial"/>
                          <a:ea typeface="Calibri"/>
                          <a:cs typeface="Times New Roman"/>
                        </a:rPr>
                        <a:t>Action </a:t>
                      </a:r>
                      <a:endParaRPr lang="en-GB" sz="1100" dirty="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0"/>
                  </a:ext>
                </a:extLst>
              </a:tr>
              <a:tr h="776719">
                <a:tc>
                  <a:txBody>
                    <a:bodyPr/>
                    <a:lstStyle/>
                    <a:p>
                      <a:pPr>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nSpc>
                          <a:spcPct val="115000"/>
                        </a:lnSpc>
                        <a:spcAft>
                          <a:spcPts val="0"/>
                        </a:spcAft>
                      </a:pPr>
                      <a:r>
                        <a:rPr lang="en-GB" sz="1100" dirty="0">
                          <a:solidFill>
                            <a:srgbClr val="7030A0"/>
                          </a:solidFill>
                          <a:latin typeface="Arial"/>
                          <a:ea typeface="Calibri"/>
                          <a:cs typeface="Times New Roman"/>
                        </a:rPr>
                        <a:t>External</a:t>
                      </a:r>
                      <a:endParaRPr lang="en-GB" sz="1100" dirty="0">
                        <a:solidFill>
                          <a:srgbClr val="7030A0"/>
                        </a:solidFill>
                        <a:latin typeface="Calibri"/>
                        <a:ea typeface="Calibri"/>
                        <a:cs typeface="Times New Roman"/>
                      </a:endParaRPr>
                    </a:p>
                    <a:p>
                      <a:pPr>
                        <a:lnSpc>
                          <a:spcPct val="115000"/>
                        </a:lnSpc>
                        <a:spcAft>
                          <a:spcPts val="0"/>
                        </a:spcAft>
                      </a:pPr>
                      <a:r>
                        <a:rPr lang="en-GB" sz="1100" dirty="0">
                          <a:solidFill>
                            <a:srgbClr val="7030A0"/>
                          </a:solidFill>
                          <a:latin typeface="Arial"/>
                          <a:ea typeface="Calibri"/>
                          <a:cs typeface="Times New Roman"/>
                        </a:rPr>
                        <a:t>Supporters </a:t>
                      </a:r>
                      <a:endParaRPr lang="en-GB" sz="1100" dirty="0">
                        <a:solidFill>
                          <a:srgbClr val="7030A0"/>
                        </a:solidFill>
                        <a:latin typeface="Calibri"/>
                        <a:ea typeface="Calibri"/>
                        <a:cs typeface="Times New Roman"/>
                      </a:endParaRPr>
                    </a:p>
                    <a:p>
                      <a:pPr>
                        <a:lnSpc>
                          <a:spcPct val="115000"/>
                        </a:lnSpc>
                        <a:spcAft>
                          <a:spcPts val="0"/>
                        </a:spcAft>
                      </a:pPr>
                      <a:r>
                        <a:rPr lang="en-GB" sz="1100" dirty="0">
                          <a:solidFill>
                            <a:srgbClr val="7030A0"/>
                          </a:solidFill>
                          <a:latin typeface="Arial"/>
                          <a:ea typeface="Calibri"/>
                          <a:cs typeface="Times New Roman"/>
                        </a:rPr>
                        <a:t>Project managers </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nSpc>
                          <a:spcPct val="115000"/>
                        </a:lnSpc>
                        <a:spcAft>
                          <a:spcPts val="0"/>
                        </a:spcAft>
                      </a:pPr>
                      <a:r>
                        <a:rPr lang="en-GB" sz="1100" dirty="0">
                          <a:solidFill>
                            <a:srgbClr val="00B050"/>
                          </a:solidFill>
                          <a:latin typeface="Arial"/>
                          <a:ea typeface="Calibri"/>
                          <a:cs typeface="Times New Roman"/>
                        </a:rPr>
                        <a:t>Patients and their families</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nSpc>
                          <a:spcPct val="115000"/>
                        </a:lnSpc>
                        <a:spcAft>
                          <a:spcPts val="0"/>
                        </a:spcAft>
                      </a:pPr>
                      <a:r>
                        <a:rPr lang="en-GB" sz="1100">
                          <a:latin typeface="Arial"/>
                          <a:ea typeface="Calibri"/>
                          <a:cs typeface="Times New Roman"/>
                        </a:rPr>
                        <a:t>Collect their views, stories, and also find out their needs and expectation </a:t>
                      </a:r>
                      <a:endParaRPr lang="en-GB" sz="110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They will answer the questionnaires with honesty</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 </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1"/>
                  </a:ext>
                </a:extLst>
              </a:tr>
              <a:tr h="816913">
                <a:tc>
                  <a:txBody>
                    <a:bodyPr/>
                    <a:lstStyle/>
                    <a:p>
                      <a:pPr algn="just">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Supporters</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Medical staff</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a:latin typeface="Arial"/>
                          <a:ea typeface="Calibri"/>
                          <a:cs typeface="Times New Roman"/>
                        </a:rPr>
                        <a:t>They can provide us professional opinion of patients stages and also their needs</a:t>
                      </a:r>
                      <a:endParaRPr lang="en-GB" sz="110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We will interview them and also asked them to answer to our questionnaires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2"/>
                  </a:ext>
                </a:extLst>
              </a:tr>
              <a:tr h="982428">
                <a:tc>
                  <a:txBody>
                    <a:bodyPr/>
                    <a:lstStyle/>
                    <a:p>
                      <a:pPr algn="just">
                        <a:lnSpc>
                          <a:spcPct val="115000"/>
                        </a:lnSpc>
                        <a:spcAft>
                          <a:spcPts val="0"/>
                        </a:spcAft>
                      </a:pPr>
                      <a:r>
                        <a:rPr lang="en-GB" sz="1100" dirty="0">
                          <a:solidFill>
                            <a:srgbClr val="7030A0"/>
                          </a:solidFill>
                          <a:latin typeface="Arial"/>
                          <a:ea typeface="Calibri"/>
                          <a:cs typeface="Times New Roman"/>
                        </a:rPr>
                        <a:t>High </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Observer  </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Health Minister </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aim of this project is to raise awareness of cancer patients and their families needs /  expectations.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team is going to analyze the finished questionnaires and interviews.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3"/>
                  </a:ext>
                </a:extLst>
              </a:tr>
              <a:tr h="1960890">
                <a:tc>
                  <a:txBody>
                    <a:bodyPr/>
                    <a:lstStyle/>
                    <a:p>
                      <a:pPr algn="just">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Drivers</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Project managers</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Team </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team will conduct researches about the needs and expectations of cancer patients and their families and also medical resources and their availability.</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team will attend the classes every week, learn the information about each tool and learn how to use them in order to have a successful project</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Find the appropriate questions for the questionnaire </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Take the interviews </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After analyzing all the data they gathered through interviews and questionnaires, they will compile and send the report to the Health Minister.</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Researches about the latest treatment methods and results and also their benefits.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4"/>
                  </a:ext>
                </a:extLst>
              </a:tr>
              <a:tr h="1081847">
                <a:tc>
                  <a:txBody>
                    <a:bodyPr/>
                    <a:lstStyle/>
                    <a:p>
                      <a:pPr algn="just">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Driver </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Project champion</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Sheila </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Engage with the team and give regular feedback</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Provide support and the knowledge team needs for  a successful </a:t>
                      </a:r>
                      <a:r>
                        <a:rPr lang="en-GB" sz="1100" dirty="0" err="1">
                          <a:latin typeface="Arial"/>
                          <a:ea typeface="Calibri"/>
                          <a:cs typeface="Times New Roman"/>
                        </a:rPr>
                        <a:t>projet</a:t>
                      </a:r>
                      <a:endParaRPr lang="en-GB" sz="1100" dirty="0">
                        <a:latin typeface="Arial"/>
                        <a:ea typeface="Calibri"/>
                        <a:cs typeface="Times New Roman"/>
                      </a:endParaRPr>
                    </a:p>
                    <a:p>
                      <a:pPr algn="just">
                        <a:lnSpc>
                          <a:spcPct val="115000"/>
                        </a:lnSpc>
                        <a:spcAft>
                          <a:spcPts val="0"/>
                        </a:spcAft>
                      </a:pPr>
                      <a:r>
                        <a:rPr lang="en-GB" sz="1100" dirty="0">
                          <a:latin typeface="Arial"/>
                          <a:ea typeface="Calibri"/>
                          <a:cs typeface="Times New Roman"/>
                        </a:rPr>
                        <a:t>.</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Will do reflective weekly blogs</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Attend classes weekly </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Ask for regular feedback.</a:t>
                      </a: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5"/>
                  </a:ext>
                </a:extLst>
              </a:tr>
            </a:tbl>
          </a:graphicData>
        </a:graphic>
      </p:graphicFrame>
      <p:sp>
        <p:nvSpPr>
          <p:cNvPr id="1025" name="Rectangle 1"/>
          <p:cNvSpPr>
            <a:spLocks noChangeArrowheads="1"/>
          </p:cNvSpPr>
          <p:nvPr/>
        </p:nvSpPr>
        <p:spPr bwMode="auto">
          <a:xfrm>
            <a:off x="4167174" y="142854"/>
            <a:ext cx="285752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defTabSz="914400" fontAlgn="base">
              <a:spcBef>
                <a:spcPct val="0"/>
              </a:spcBef>
              <a:spcAft>
                <a:spcPct val="0"/>
              </a:spcAft>
            </a:pPr>
            <a:endParaRPr lang="en-GB" sz="600" dirty="0">
              <a:latin typeface="Arial" pitchFamily="34" charset="0"/>
              <a:cs typeface="Arial" pitchFamily="34" charset="0"/>
            </a:endParaRPr>
          </a:p>
          <a:p>
            <a:pPr defTabSz="914400" eaLnBrk="0" fontAlgn="base" hangingPunct="0">
              <a:spcBef>
                <a:spcPct val="0"/>
              </a:spcBef>
              <a:spcAft>
                <a:spcPct val="0"/>
              </a:spcAft>
            </a:pPr>
            <a:endParaRPr lang="en-GB" dirty="0">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ownload (2).jpg"/>
          <p:cNvPicPr>
            <a:picLocks noChangeAspect="1"/>
          </p:cNvPicPr>
          <p:nvPr/>
        </p:nvPicPr>
        <p:blipFill>
          <a:blip r:embed="rId2"/>
          <a:stretch>
            <a:fillRect/>
          </a:stretch>
        </p:blipFill>
        <p:spPr>
          <a:xfrm>
            <a:off x="1524000" y="2143116"/>
            <a:ext cx="4429124" cy="3637614"/>
          </a:xfrm>
          <a:prstGeom prst="rect">
            <a:avLst/>
          </a:prstGeom>
        </p:spPr>
      </p:pic>
      <p:sp>
        <p:nvSpPr>
          <p:cNvPr id="8" name="Content Placeholder 2">
            <a:extLst>
              <a:ext uri="{FF2B5EF4-FFF2-40B4-BE49-F238E27FC236}">
                <a16:creationId xmlns:a16="http://schemas.microsoft.com/office/drawing/2014/main" id="{4EE119C5-A408-846B-6C04-A8EFD34467E1}"/>
              </a:ext>
            </a:extLst>
          </p:cNvPr>
          <p:cNvSpPr>
            <a:spLocks noGrp="1"/>
          </p:cNvSpPr>
          <p:nvPr>
            <p:ph idx="1"/>
          </p:nvPr>
        </p:nvSpPr>
        <p:spPr>
          <a:xfrm>
            <a:off x="6863644" y="2325511"/>
            <a:ext cx="5102578" cy="4532489"/>
          </a:xfrm>
        </p:spPr>
        <p:txBody>
          <a:bodyPr>
            <a:normAutofit fontScale="92500" lnSpcReduction="10000"/>
          </a:bodyPr>
          <a:lstStyle/>
          <a:p>
            <a:r>
              <a:rPr lang="en-GB" sz="2400" dirty="0"/>
              <a:t>The processes of identifying, evaluating, and making contingency plans for potential business risks are all part of the risk management business process.</a:t>
            </a:r>
          </a:p>
          <a:p>
            <a:r>
              <a:rPr lang="en-GB" sz="2400" dirty="0"/>
              <a:t> Businesses have the ability to avoid significant unnecessary costs and meaningfully increase their revenue by utilising the insights provided by risk management. Because of this, risk management is an essential component of an efficient strategy for the development of a business.</a:t>
            </a:r>
          </a:p>
          <a:p>
            <a:endParaRPr lang="en-GB" dirty="0"/>
          </a:p>
        </p:txBody>
      </p:sp>
      <p:sp>
        <p:nvSpPr>
          <p:cNvPr id="11" name="Title 1">
            <a:extLst>
              <a:ext uri="{FF2B5EF4-FFF2-40B4-BE49-F238E27FC236}">
                <a16:creationId xmlns:a16="http://schemas.microsoft.com/office/drawing/2014/main" id="{B138F49E-35E0-454D-650D-F336A02711CE}"/>
              </a:ext>
            </a:extLst>
          </p:cNvPr>
          <p:cNvSpPr txBox="1">
            <a:spLocks/>
          </p:cNvSpPr>
          <p:nvPr/>
        </p:nvSpPr>
        <p:spPr>
          <a:xfrm>
            <a:off x="1811777" y="0"/>
            <a:ext cx="10103734" cy="1514941"/>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Risk analysis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0266" y="184106"/>
            <a:ext cx="8543956" cy="3500462"/>
          </a:xfrm>
          <a:solidFill>
            <a:schemeClr val="accent2">
              <a:lumMod val="20000"/>
              <a:lumOff val="80000"/>
            </a:schemeClr>
          </a:solidFill>
        </p:spPr>
        <p:txBody>
          <a:bodyPr>
            <a:normAutofit/>
          </a:bodyPr>
          <a:lstStyle/>
          <a:p>
            <a:pPr>
              <a:buFont typeface="Wingdings" pitchFamily="2" charset="2"/>
              <a:buChar char="Ø"/>
            </a:pPr>
            <a:r>
              <a:rPr lang="en-GB" dirty="0"/>
              <a:t>Group members on holiday during project - high, schedule risk project fail, internal</a:t>
            </a:r>
          </a:p>
          <a:p>
            <a:pPr>
              <a:buFont typeface="Wingdings" pitchFamily="2" charset="2"/>
              <a:buChar char="Ø"/>
            </a:pPr>
            <a:r>
              <a:rPr lang="en-GB" dirty="0"/>
              <a:t>Circulating questionnaires and not having them returned in enough time -  medium, schedule risk, project fail, internal/external</a:t>
            </a:r>
          </a:p>
          <a:p>
            <a:pPr>
              <a:buFont typeface="Wingdings" pitchFamily="2" charset="2"/>
              <a:buChar char="Ø"/>
            </a:pPr>
            <a:r>
              <a:rPr lang="en-GB" dirty="0"/>
              <a:t>Scale of the project too big for the proposed deadline, not enough team members to complete project – high, timescale risk project fail, internal</a:t>
            </a:r>
          </a:p>
          <a:p>
            <a:pPr>
              <a:buNone/>
            </a:pPr>
            <a:endParaRPr lang="en-GB" dirty="0"/>
          </a:p>
        </p:txBody>
      </p:sp>
      <p:pic>
        <p:nvPicPr>
          <p:cNvPr id="5" name="Picture 4" descr="images.jpg"/>
          <p:cNvPicPr>
            <a:picLocks noChangeAspect="1"/>
          </p:cNvPicPr>
          <p:nvPr/>
        </p:nvPicPr>
        <p:blipFill>
          <a:blip r:embed="rId2"/>
          <a:stretch>
            <a:fillRect/>
          </a:stretch>
        </p:blipFill>
        <p:spPr>
          <a:xfrm>
            <a:off x="3607833" y="3857651"/>
            <a:ext cx="7000924" cy="285749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928802"/>
            <a:ext cx="4757742" cy="4286280"/>
          </a:xfrm>
        </p:spPr>
        <p:txBody>
          <a:bodyPr/>
          <a:lstStyle/>
          <a:p>
            <a:r>
              <a:rPr lang="en-GB" dirty="0"/>
              <a:t>Monitoring is the systematic process of collecting, analyzing and using information to track a project's progress toward reaching its objectives and to guide management decisions.</a:t>
            </a:r>
          </a:p>
          <a:p>
            <a:r>
              <a:rPr lang="en-GB" dirty="0"/>
              <a:t>Monitoring is a critical component of both the planning and execution phases of any project.</a:t>
            </a:r>
          </a:p>
          <a:p>
            <a:endParaRPr lang="en-GB" dirty="0"/>
          </a:p>
        </p:txBody>
      </p:sp>
      <p:pic>
        <p:nvPicPr>
          <p:cNvPr id="4" name="Picture 3" descr="download (3).jpg"/>
          <p:cNvPicPr>
            <a:picLocks noChangeAspect="1"/>
          </p:cNvPicPr>
          <p:nvPr/>
        </p:nvPicPr>
        <p:blipFill>
          <a:blip r:embed="rId2"/>
          <a:stretch>
            <a:fillRect/>
          </a:stretch>
        </p:blipFill>
        <p:spPr>
          <a:xfrm>
            <a:off x="6810380" y="2928934"/>
            <a:ext cx="3284228" cy="2643206"/>
          </a:xfrm>
          <a:prstGeom prst="rect">
            <a:avLst/>
          </a:prstGeom>
        </p:spPr>
      </p:pic>
      <p:pic>
        <p:nvPicPr>
          <p:cNvPr id="7" name="Picture 6" descr="download (4).jpg"/>
          <p:cNvPicPr>
            <a:picLocks noChangeAspect="1"/>
          </p:cNvPicPr>
          <p:nvPr/>
        </p:nvPicPr>
        <p:blipFill>
          <a:blip r:embed="rId3"/>
          <a:stretch>
            <a:fillRect/>
          </a:stretch>
        </p:blipFill>
        <p:spPr>
          <a:xfrm>
            <a:off x="2524100" y="214290"/>
            <a:ext cx="7215238" cy="150019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51489-E226-EB7F-D6E7-08D2EAFCCABE}"/>
              </a:ext>
            </a:extLst>
          </p:cNvPr>
          <p:cNvSpPr>
            <a:spLocks noGrp="1"/>
          </p:cNvSpPr>
          <p:nvPr>
            <p:ph type="title"/>
          </p:nvPr>
        </p:nvSpPr>
        <p:spPr/>
        <p:txBody>
          <a:bodyPr>
            <a:normAutofit/>
          </a:bodyPr>
          <a:lstStyle/>
          <a:p>
            <a:r>
              <a:rPr lang="en-GB" sz="2800" b="1" dirty="0"/>
              <a:t>Evaluation</a:t>
            </a:r>
          </a:p>
        </p:txBody>
      </p:sp>
      <p:pic>
        <p:nvPicPr>
          <p:cNvPr id="8" name="Content Placeholder 7">
            <a:extLst>
              <a:ext uri="{FF2B5EF4-FFF2-40B4-BE49-F238E27FC236}">
                <a16:creationId xmlns:a16="http://schemas.microsoft.com/office/drawing/2014/main" id="{52BC3B44-E14D-9263-75B8-B421EF0ED1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875968">
            <a:off x="6930150" y="2172462"/>
            <a:ext cx="4521829" cy="2879128"/>
          </a:xfrm>
        </p:spPr>
      </p:pic>
      <p:sp>
        <p:nvSpPr>
          <p:cNvPr id="6" name="Text Placeholder 5">
            <a:extLst>
              <a:ext uri="{FF2B5EF4-FFF2-40B4-BE49-F238E27FC236}">
                <a16:creationId xmlns:a16="http://schemas.microsoft.com/office/drawing/2014/main" id="{A6A06838-E0E7-1F58-8373-2CFE2CFE677C}"/>
              </a:ext>
            </a:extLst>
          </p:cNvPr>
          <p:cNvSpPr>
            <a:spLocks noGrp="1"/>
          </p:cNvSpPr>
          <p:nvPr>
            <p:ph type="body" sz="half" idx="2"/>
          </p:nvPr>
        </p:nvSpPr>
        <p:spPr>
          <a:xfrm>
            <a:off x="1484312" y="2971800"/>
            <a:ext cx="4081110" cy="2638778"/>
          </a:xfrm>
        </p:spPr>
        <p:txBody>
          <a:bodyPr>
            <a:normAutofit/>
          </a:bodyPr>
          <a:lstStyle/>
          <a:p>
            <a:r>
              <a:rPr lang="en-GB" sz="1800" dirty="0">
                <a:effectLst/>
                <a:latin typeface="Calibri" panose="020F0502020204030204" pitchFamily="34" charset="0"/>
                <a:ea typeface="Calibri" panose="020F0502020204030204" pitchFamily="34" charset="0"/>
              </a:rPr>
              <a:t>Evaluation is the process of measuring the success of a project and help us to learn from our mistakes (if we had any), so we can make improvement in the next projects. Evaluation can be subjectively (exercise judgment, relies on opinion) or objectively (quantifiable evidence, meaningfully comparison). </a:t>
            </a:r>
            <a:endParaRPr lang="en-GB" dirty="0"/>
          </a:p>
        </p:txBody>
      </p:sp>
    </p:spTree>
    <p:extLst>
      <p:ext uri="{BB962C8B-B14F-4D97-AF65-F5344CB8AC3E}">
        <p14:creationId xmlns:p14="http://schemas.microsoft.com/office/powerpoint/2010/main" val="1686879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D94FEE-E577-4F18-1C2A-BAF0153E88AA}"/>
              </a:ext>
            </a:extLst>
          </p:cNvPr>
          <p:cNvSpPr>
            <a:spLocks noGrp="1"/>
          </p:cNvSpPr>
          <p:nvPr>
            <p:ph type="title"/>
          </p:nvPr>
        </p:nvSpPr>
        <p:spPr>
          <a:xfrm>
            <a:off x="1456175" y="0"/>
            <a:ext cx="10018713" cy="787791"/>
          </a:xfrm>
        </p:spPr>
        <p:txBody>
          <a:bodyPr/>
          <a:lstStyle/>
          <a:p>
            <a:r>
              <a:rPr lang="en-GB" dirty="0"/>
              <a:t>Evaluation </a:t>
            </a:r>
          </a:p>
        </p:txBody>
      </p:sp>
      <p:pic>
        <p:nvPicPr>
          <p:cNvPr id="6" name="Picture 5" descr="Chart, bar chart&#10;&#10;Description automatically generated">
            <a:extLst>
              <a:ext uri="{FF2B5EF4-FFF2-40B4-BE49-F238E27FC236}">
                <a16:creationId xmlns:a16="http://schemas.microsoft.com/office/drawing/2014/main" id="{5E7D61E0-6D3B-04A3-DA1D-F5A9678C204A}"/>
              </a:ext>
            </a:extLst>
          </p:cNvPr>
          <p:cNvPicPr>
            <a:picLocks noChangeAspect="1"/>
          </p:cNvPicPr>
          <p:nvPr/>
        </p:nvPicPr>
        <p:blipFill>
          <a:blip r:embed="rId2"/>
          <a:stretch>
            <a:fillRect/>
          </a:stretch>
        </p:blipFill>
        <p:spPr>
          <a:xfrm>
            <a:off x="6250745" y="1917308"/>
            <a:ext cx="5731510" cy="3709769"/>
          </a:xfrm>
          <a:prstGeom prst="rect">
            <a:avLst/>
          </a:prstGeom>
        </p:spPr>
      </p:pic>
      <p:pic>
        <p:nvPicPr>
          <p:cNvPr id="7" name="Picture 6" descr="Chart, pie chart&#10;&#10;Description automatically generated">
            <a:extLst>
              <a:ext uri="{FF2B5EF4-FFF2-40B4-BE49-F238E27FC236}">
                <a16:creationId xmlns:a16="http://schemas.microsoft.com/office/drawing/2014/main" id="{D194D100-9CFF-981F-AD87-A4EA1F1D00F3}"/>
              </a:ext>
            </a:extLst>
          </p:cNvPr>
          <p:cNvPicPr>
            <a:picLocks noChangeAspect="1"/>
          </p:cNvPicPr>
          <p:nvPr/>
        </p:nvPicPr>
        <p:blipFill>
          <a:blip r:embed="rId3"/>
          <a:stretch>
            <a:fillRect/>
          </a:stretch>
        </p:blipFill>
        <p:spPr>
          <a:xfrm>
            <a:off x="1231092" y="1917308"/>
            <a:ext cx="4710164" cy="3709769"/>
          </a:xfrm>
          <a:prstGeom prst="rect">
            <a:avLst/>
          </a:prstGeom>
        </p:spPr>
      </p:pic>
    </p:spTree>
    <p:extLst>
      <p:ext uri="{BB962C8B-B14F-4D97-AF65-F5344CB8AC3E}">
        <p14:creationId xmlns:p14="http://schemas.microsoft.com/office/powerpoint/2010/main" val="1293483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pie chart&#10;&#10;Description automatically generated">
            <a:extLst>
              <a:ext uri="{FF2B5EF4-FFF2-40B4-BE49-F238E27FC236}">
                <a16:creationId xmlns:a16="http://schemas.microsoft.com/office/drawing/2014/main" id="{5A05CA7F-58EA-F73F-A153-D181641F7C67}"/>
              </a:ext>
            </a:extLst>
          </p:cNvPr>
          <p:cNvPicPr>
            <a:picLocks noChangeAspect="1"/>
          </p:cNvPicPr>
          <p:nvPr/>
        </p:nvPicPr>
        <p:blipFill>
          <a:blip r:embed="rId2"/>
          <a:stretch>
            <a:fillRect/>
          </a:stretch>
        </p:blipFill>
        <p:spPr>
          <a:xfrm>
            <a:off x="6911632" y="2194561"/>
            <a:ext cx="5059973" cy="3474720"/>
          </a:xfrm>
          <a:prstGeom prst="rect">
            <a:avLst/>
          </a:prstGeom>
        </p:spPr>
      </p:pic>
      <p:pic>
        <p:nvPicPr>
          <p:cNvPr id="4" name="Picture 3" descr="Chart, pie chart&#10;&#10;Description automatically generated">
            <a:extLst>
              <a:ext uri="{FF2B5EF4-FFF2-40B4-BE49-F238E27FC236}">
                <a16:creationId xmlns:a16="http://schemas.microsoft.com/office/drawing/2014/main" id="{58FE9BA7-B1E1-B2F9-3C32-F08FE668A770}"/>
              </a:ext>
            </a:extLst>
          </p:cNvPr>
          <p:cNvPicPr>
            <a:picLocks noChangeAspect="1"/>
          </p:cNvPicPr>
          <p:nvPr/>
        </p:nvPicPr>
        <p:blipFill>
          <a:blip r:embed="rId3"/>
          <a:stretch>
            <a:fillRect/>
          </a:stretch>
        </p:blipFill>
        <p:spPr>
          <a:xfrm>
            <a:off x="1246699" y="2194561"/>
            <a:ext cx="5059973" cy="3474720"/>
          </a:xfrm>
          <a:prstGeom prst="rect">
            <a:avLst/>
          </a:prstGeom>
        </p:spPr>
      </p:pic>
      <p:sp>
        <p:nvSpPr>
          <p:cNvPr id="5" name="Title 4">
            <a:extLst>
              <a:ext uri="{FF2B5EF4-FFF2-40B4-BE49-F238E27FC236}">
                <a16:creationId xmlns:a16="http://schemas.microsoft.com/office/drawing/2014/main" id="{4AB6D97F-A513-03E4-9C48-0F7090455EF1}"/>
              </a:ext>
            </a:extLst>
          </p:cNvPr>
          <p:cNvSpPr>
            <a:spLocks noGrp="1"/>
          </p:cNvSpPr>
          <p:nvPr>
            <p:ph type="title"/>
          </p:nvPr>
        </p:nvSpPr>
        <p:spPr>
          <a:xfrm>
            <a:off x="1456175" y="0"/>
            <a:ext cx="10018713" cy="787791"/>
          </a:xfrm>
        </p:spPr>
        <p:txBody>
          <a:bodyPr/>
          <a:lstStyle/>
          <a:p>
            <a:r>
              <a:rPr lang="en-GB" dirty="0"/>
              <a:t>Evaluation </a:t>
            </a:r>
          </a:p>
        </p:txBody>
      </p:sp>
    </p:spTree>
    <p:extLst>
      <p:ext uri="{BB962C8B-B14F-4D97-AF65-F5344CB8AC3E}">
        <p14:creationId xmlns:p14="http://schemas.microsoft.com/office/powerpoint/2010/main" val="1032826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pie chart&#10;&#10;Description automatically generated">
            <a:extLst>
              <a:ext uri="{FF2B5EF4-FFF2-40B4-BE49-F238E27FC236}">
                <a16:creationId xmlns:a16="http://schemas.microsoft.com/office/drawing/2014/main" id="{92077E52-A69E-8D63-4DC9-27C75260FC13}"/>
              </a:ext>
            </a:extLst>
          </p:cNvPr>
          <p:cNvPicPr>
            <a:picLocks noChangeAspect="1"/>
          </p:cNvPicPr>
          <p:nvPr/>
        </p:nvPicPr>
        <p:blipFill>
          <a:blip r:embed="rId2"/>
          <a:stretch>
            <a:fillRect/>
          </a:stretch>
        </p:blipFill>
        <p:spPr>
          <a:xfrm>
            <a:off x="3469396" y="1575582"/>
            <a:ext cx="5731510" cy="4168922"/>
          </a:xfrm>
          <a:prstGeom prst="rect">
            <a:avLst/>
          </a:prstGeom>
        </p:spPr>
      </p:pic>
      <p:sp>
        <p:nvSpPr>
          <p:cNvPr id="4" name="Title 4">
            <a:extLst>
              <a:ext uri="{FF2B5EF4-FFF2-40B4-BE49-F238E27FC236}">
                <a16:creationId xmlns:a16="http://schemas.microsoft.com/office/drawing/2014/main" id="{94CF247D-69D9-C341-F11E-AA9F4CB7CE48}"/>
              </a:ext>
            </a:extLst>
          </p:cNvPr>
          <p:cNvSpPr>
            <a:spLocks noGrp="1"/>
          </p:cNvSpPr>
          <p:nvPr>
            <p:ph type="title"/>
          </p:nvPr>
        </p:nvSpPr>
        <p:spPr>
          <a:xfrm>
            <a:off x="1456175" y="0"/>
            <a:ext cx="10018713" cy="787791"/>
          </a:xfrm>
        </p:spPr>
        <p:txBody>
          <a:bodyPr/>
          <a:lstStyle/>
          <a:p>
            <a:r>
              <a:rPr lang="en-GB" dirty="0"/>
              <a:t>Evaluation </a:t>
            </a:r>
          </a:p>
        </p:txBody>
      </p:sp>
    </p:spTree>
    <p:extLst>
      <p:ext uri="{BB962C8B-B14F-4D97-AF65-F5344CB8AC3E}">
        <p14:creationId xmlns:p14="http://schemas.microsoft.com/office/powerpoint/2010/main" val="2817878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5719</TotalTime>
  <Words>994</Words>
  <Application>Microsoft Office PowerPoint</Application>
  <PresentationFormat>Widescreen</PresentationFormat>
  <Paragraphs>134</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Algerian</vt:lpstr>
      <vt:lpstr>Arial</vt:lpstr>
      <vt:lpstr>Calibri</vt:lpstr>
      <vt:lpstr>Corbel</vt:lpstr>
      <vt:lpstr>Wingdings</vt:lpstr>
      <vt:lpstr>Parallax</vt:lpstr>
      <vt:lpstr>Raising awareness for cancer patients needs</vt:lpstr>
      <vt:lpstr>The Project Life Cycle</vt:lpstr>
      <vt:lpstr>Quad chart </vt:lpstr>
      <vt:lpstr>Our quad chart</vt:lpstr>
      <vt:lpstr>Phase 3 Execution</vt:lpstr>
      <vt:lpstr>PowerPoint Presentation</vt:lpstr>
      <vt:lpstr>PowerPoint Presentation</vt:lpstr>
      <vt:lpstr>   </vt:lpstr>
      <vt:lpstr>PowerPoint Presentation</vt:lpstr>
      <vt:lpstr>Stakeholders analysis </vt:lpstr>
      <vt:lpstr>PowerPoint Presentation</vt:lpstr>
      <vt:lpstr>PowerPoint Presentation</vt:lpstr>
      <vt:lpstr>PowerPoint Presentation</vt:lpstr>
      <vt:lpstr>PowerPoint Presentation</vt:lpstr>
      <vt:lpstr>Evaluation</vt:lpstr>
      <vt:lpstr>Evaluation </vt:lpstr>
      <vt:lpstr>Evaluation </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 3 Execution</dc:title>
  <dc:creator>Rhys Reynolds</dc:creator>
  <cp:lastModifiedBy>Narcisa-Daniela Trifanov</cp:lastModifiedBy>
  <cp:revision>3</cp:revision>
  <dcterms:created xsi:type="dcterms:W3CDTF">2022-06-08T21:59:34Z</dcterms:created>
  <dcterms:modified xsi:type="dcterms:W3CDTF">2022-06-13T13:02:05Z</dcterms:modified>
</cp:coreProperties>
</file>