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256" r:id="rId5"/>
    <p:sldId id="257" r:id="rId6"/>
    <p:sldId id="265" r:id="rId7"/>
    <p:sldId id="266" r:id="rId8"/>
    <p:sldId id="633" r:id="rId9"/>
    <p:sldId id="634"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632" r:id="rId32"/>
    <p:sldId id="259" r:id="rId33"/>
    <p:sldId id="260" r:id="rId34"/>
    <p:sldId id="289" r:id="rId35"/>
    <p:sldId id="290" r:id="rId36"/>
    <p:sldId id="291" r:id="rId37"/>
    <p:sldId id="486" r:id="rId38"/>
    <p:sldId id="488" r:id="rId39"/>
    <p:sldId id="489" r:id="rId40"/>
    <p:sldId id="490" r:id="rId41"/>
    <p:sldId id="491" r:id="rId42"/>
    <p:sldId id="617" r:id="rId43"/>
    <p:sldId id="616" r:id="rId44"/>
    <p:sldId id="615" r:id="rId45"/>
    <p:sldId id="618" r:id="rId46"/>
    <p:sldId id="261" r:id="rId47"/>
    <p:sldId id="619" r:id="rId48"/>
    <p:sldId id="620" r:id="rId49"/>
    <p:sldId id="621" r:id="rId50"/>
    <p:sldId id="262" r:id="rId51"/>
    <p:sldId id="263" r:id="rId52"/>
    <p:sldId id="264" r:id="rId53"/>
    <p:sldId id="622" r:id="rId54"/>
    <p:sldId id="623" r:id="rId55"/>
    <p:sldId id="624" r:id="rId56"/>
    <p:sldId id="625" r:id="rId57"/>
    <p:sldId id="626" r:id="rId58"/>
    <p:sldId id="627" r:id="rId59"/>
    <p:sldId id="628" r:id="rId60"/>
    <p:sldId id="629" r:id="rId61"/>
    <p:sldId id="630" r:id="rId62"/>
    <p:sldId id="631"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49" autoAdjust="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02B9FE-B4AF-4640-9FAD-08BF608E5E3C}" type="doc">
      <dgm:prSet loTypeId="urn:microsoft.com/office/officeart/2005/8/layout/hierarchy1" loCatId="hierarchy" qsTypeId="urn:microsoft.com/office/officeart/2005/8/quickstyle/simple4" qsCatId="simple" csTypeId="urn:microsoft.com/office/officeart/2005/8/colors/accent2_2" csCatId="accent2"/>
      <dgm:spPr/>
      <dgm:t>
        <a:bodyPr/>
        <a:lstStyle/>
        <a:p>
          <a:endParaRPr lang="en-US"/>
        </a:p>
      </dgm:t>
    </dgm:pt>
    <dgm:pt modelId="{91C8DD70-4722-451C-B224-8E28CA6AC1B6}">
      <dgm:prSet/>
      <dgm:spPr/>
      <dgm:t>
        <a:bodyPr/>
        <a:lstStyle/>
        <a:p>
          <a:r>
            <a:rPr lang="en-US"/>
            <a:t>Human intervention is defined to encompass a broad range of activities, including interviews, review of corporate records, focus groups, experiments, oral histories, or surveys, where you have information that is not in the public domain.</a:t>
          </a:r>
        </a:p>
      </dgm:t>
    </dgm:pt>
    <dgm:pt modelId="{A06AB360-1D06-44FB-BF30-1B4C1FCE5997}" type="parTrans" cxnId="{C77360C1-1E1F-40CC-88BD-26C52B4027D4}">
      <dgm:prSet/>
      <dgm:spPr/>
      <dgm:t>
        <a:bodyPr/>
        <a:lstStyle/>
        <a:p>
          <a:endParaRPr lang="en-US"/>
        </a:p>
      </dgm:t>
    </dgm:pt>
    <dgm:pt modelId="{0D81206E-D181-423E-83AB-0CC79C7FEEF7}" type="sibTrans" cxnId="{C77360C1-1E1F-40CC-88BD-26C52B4027D4}">
      <dgm:prSet/>
      <dgm:spPr/>
      <dgm:t>
        <a:bodyPr/>
        <a:lstStyle/>
        <a:p>
          <a:endParaRPr lang="en-US"/>
        </a:p>
      </dgm:t>
    </dgm:pt>
    <dgm:pt modelId="{5E1BE861-F638-4892-B2AF-38ED2AB2F6AC}">
      <dgm:prSet/>
      <dgm:spPr/>
      <dgm:t>
        <a:bodyPr/>
        <a:lstStyle/>
        <a:p>
          <a:r>
            <a:rPr lang="en-US"/>
            <a:t>You are ‘asking’ potential participants to do you a favor and help you out by being involved in your research.</a:t>
          </a:r>
        </a:p>
      </dgm:t>
    </dgm:pt>
    <dgm:pt modelId="{31D9FB1C-4710-46E5-8415-8D9D507B4964}" type="parTrans" cxnId="{85334479-4BEB-467D-83E9-342F86DC927C}">
      <dgm:prSet/>
      <dgm:spPr/>
      <dgm:t>
        <a:bodyPr/>
        <a:lstStyle/>
        <a:p>
          <a:endParaRPr lang="en-US"/>
        </a:p>
      </dgm:t>
    </dgm:pt>
    <dgm:pt modelId="{8767A67D-CC3D-4770-9D7F-F84A00B3A331}" type="sibTrans" cxnId="{85334479-4BEB-467D-83E9-342F86DC927C}">
      <dgm:prSet/>
      <dgm:spPr/>
      <dgm:t>
        <a:bodyPr/>
        <a:lstStyle/>
        <a:p>
          <a:endParaRPr lang="en-US"/>
        </a:p>
      </dgm:t>
    </dgm:pt>
    <dgm:pt modelId="{DE3B0D53-9518-4C65-97A6-D84C3DD541C2}" type="pres">
      <dgm:prSet presAssocID="{A602B9FE-B4AF-4640-9FAD-08BF608E5E3C}" presName="hierChild1" presStyleCnt="0">
        <dgm:presLayoutVars>
          <dgm:chPref val="1"/>
          <dgm:dir/>
          <dgm:animOne val="branch"/>
          <dgm:animLvl val="lvl"/>
          <dgm:resizeHandles/>
        </dgm:presLayoutVars>
      </dgm:prSet>
      <dgm:spPr/>
    </dgm:pt>
    <dgm:pt modelId="{B18004BF-A274-4919-AA66-08EB1BF3FE75}" type="pres">
      <dgm:prSet presAssocID="{91C8DD70-4722-451C-B224-8E28CA6AC1B6}" presName="hierRoot1" presStyleCnt="0"/>
      <dgm:spPr/>
    </dgm:pt>
    <dgm:pt modelId="{BE996CA9-20EC-4778-94AA-D413B6C31780}" type="pres">
      <dgm:prSet presAssocID="{91C8DD70-4722-451C-B224-8E28CA6AC1B6}" presName="composite" presStyleCnt="0"/>
      <dgm:spPr/>
    </dgm:pt>
    <dgm:pt modelId="{400FC40F-FBDA-4216-B184-8C4FCB250874}" type="pres">
      <dgm:prSet presAssocID="{91C8DD70-4722-451C-B224-8E28CA6AC1B6}" presName="background" presStyleLbl="node0" presStyleIdx="0" presStyleCnt="2"/>
      <dgm:spPr/>
    </dgm:pt>
    <dgm:pt modelId="{167A7EC1-D999-46D0-A1FD-D4AA08BF20F0}" type="pres">
      <dgm:prSet presAssocID="{91C8DD70-4722-451C-B224-8E28CA6AC1B6}" presName="text" presStyleLbl="fgAcc0" presStyleIdx="0" presStyleCnt="2">
        <dgm:presLayoutVars>
          <dgm:chPref val="3"/>
        </dgm:presLayoutVars>
      </dgm:prSet>
      <dgm:spPr/>
    </dgm:pt>
    <dgm:pt modelId="{FC4CB0E9-2757-42E1-BD1C-13A5ABD4CB97}" type="pres">
      <dgm:prSet presAssocID="{91C8DD70-4722-451C-B224-8E28CA6AC1B6}" presName="hierChild2" presStyleCnt="0"/>
      <dgm:spPr/>
    </dgm:pt>
    <dgm:pt modelId="{9B0C8958-31D4-4B71-B7E7-EF7DA7BB0003}" type="pres">
      <dgm:prSet presAssocID="{5E1BE861-F638-4892-B2AF-38ED2AB2F6AC}" presName="hierRoot1" presStyleCnt="0"/>
      <dgm:spPr/>
    </dgm:pt>
    <dgm:pt modelId="{911AE8D4-928F-4AC6-936B-EC766FADC279}" type="pres">
      <dgm:prSet presAssocID="{5E1BE861-F638-4892-B2AF-38ED2AB2F6AC}" presName="composite" presStyleCnt="0"/>
      <dgm:spPr/>
    </dgm:pt>
    <dgm:pt modelId="{765E83F5-9FBA-430E-A50D-07C60F4FFCFB}" type="pres">
      <dgm:prSet presAssocID="{5E1BE861-F638-4892-B2AF-38ED2AB2F6AC}" presName="background" presStyleLbl="node0" presStyleIdx="1" presStyleCnt="2"/>
      <dgm:spPr/>
    </dgm:pt>
    <dgm:pt modelId="{BA440E9F-7857-4258-9CD4-1FC04047530B}" type="pres">
      <dgm:prSet presAssocID="{5E1BE861-F638-4892-B2AF-38ED2AB2F6AC}" presName="text" presStyleLbl="fgAcc0" presStyleIdx="1" presStyleCnt="2">
        <dgm:presLayoutVars>
          <dgm:chPref val="3"/>
        </dgm:presLayoutVars>
      </dgm:prSet>
      <dgm:spPr/>
    </dgm:pt>
    <dgm:pt modelId="{2745DDFA-BD08-4A17-9CE4-9EB3BD47ABC1}" type="pres">
      <dgm:prSet presAssocID="{5E1BE861-F638-4892-B2AF-38ED2AB2F6AC}" presName="hierChild2" presStyleCnt="0"/>
      <dgm:spPr/>
    </dgm:pt>
  </dgm:ptLst>
  <dgm:cxnLst>
    <dgm:cxn modelId="{AFFCB10E-41C2-4C07-9812-CADDFDF3E956}" type="presOf" srcId="{91C8DD70-4722-451C-B224-8E28CA6AC1B6}" destId="{167A7EC1-D999-46D0-A1FD-D4AA08BF20F0}" srcOrd="0" destOrd="0" presId="urn:microsoft.com/office/officeart/2005/8/layout/hierarchy1"/>
    <dgm:cxn modelId="{B877A22F-D38A-4D2D-93F9-6448C61D372D}" type="presOf" srcId="{5E1BE861-F638-4892-B2AF-38ED2AB2F6AC}" destId="{BA440E9F-7857-4258-9CD4-1FC04047530B}" srcOrd="0" destOrd="0" presId="urn:microsoft.com/office/officeart/2005/8/layout/hierarchy1"/>
    <dgm:cxn modelId="{85334479-4BEB-467D-83E9-342F86DC927C}" srcId="{A602B9FE-B4AF-4640-9FAD-08BF608E5E3C}" destId="{5E1BE861-F638-4892-B2AF-38ED2AB2F6AC}" srcOrd="1" destOrd="0" parTransId="{31D9FB1C-4710-46E5-8415-8D9D507B4964}" sibTransId="{8767A67D-CC3D-4770-9D7F-F84A00B3A331}"/>
    <dgm:cxn modelId="{C77360C1-1E1F-40CC-88BD-26C52B4027D4}" srcId="{A602B9FE-B4AF-4640-9FAD-08BF608E5E3C}" destId="{91C8DD70-4722-451C-B224-8E28CA6AC1B6}" srcOrd="0" destOrd="0" parTransId="{A06AB360-1D06-44FB-BF30-1B4C1FCE5997}" sibTransId="{0D81206E-D181-423E-83AB-0CC79C7FEEF7}"/>
    <dgm:cxn modelId="{652B8DF7-EDA8-4227-8527-BD0D1DD56E65}" type="presOf" srcId="{A602B9FE-B4AF-4640-9FAD-08BF608E5E3C}" destId="{DE3B0D53-9518-4C65-97A6-D84C3DD541C2}" srcOrd="0" destOrd="0" presId="urn:microsoft.com/office/officeart/2005/8/layout/hierarchy1"/>
    <dgm:cxn modelId="{DE2B3B10-600B-41A4-B90E-6441F7A5BB68}" type="presParOf" srcId="{DE3B0D53-9518-4C65-97A6-D84C3DD541C2}" destId="{B18004BF-A274-4919-AA66-08EB1BF3FE75}" srcOrd="0" destOrd="0" presId="urn:microsoft.com/office/officeart/2005/8/layout/hierarchy1"/>
    <dgm:cxn modelId="{B917A94A-F49D-46D0-88A9-14B6137A804D}" type="presParOf" srcId="{B18004BF-A274-4919-AA66-08EB1BF3FE75}" destId="{BE996CA9-20EC-4778-94AA-D413B6C31780}" srcOrd="0" destOrd="0" presId="urn:microsoft.com/office/officeart/2005/8/layout/hierarchy1"/>
    <dgm:cxn modelId="{64EA2BA1-1BE7-47D9-92A1-CC8CB1055797}" type="presParOf" srcId="{BE996CA9-20EC-4778-94AA-D413B6C31780}" destId="{400FC40F-FBDA-4216-B184-8C4FCB250874}" srcOrd="0" destOrd="0" presId="urn:microsoft.com/office/officeart/2005/8/layout/hierarchy1"/>
    <dgm:cxn modelId="{FCBD6058-D054-4F85-8C7E-C4508D64D6C0}" type="presParOf" srcId="{BE996CA9-20EC-4778-94AA-D413B6C31780}" destId="{167A7EC1-D999-46D0-A1FD-D4AA08BF20F0}" srcOrd="1" destOrd="0" presId="urn:microsoft.com/office/officeart/2005/8/layout/hierarchy1"/>
    <dgm:cxn modelId="{055851DD-1909-4B87-9067-4DEB4028D632}" type="presParOf" srcId="{B18004BF-A274-4919-AA66-08EB1BF3FE75}" destId="{FC4CB0E9-2757-42E1-BD1C-13A5ABD4CB97}" srcOrd="1" destOrd="0" presId="urn:microsoft.com/office/officeart/2005/8/layout/hierarchy1"/>
    <dgm:cxn modelId="{48012331-F1C1-4F7B-B684-57F397B6F913}" type="presParOf" srcId="{DE3B0D53-9518-4C65-97A6-D84C3DD541C2}" destId="{9B0C8958-31D4-4B71-B7E7-EF7DA7BB0003}" srcOrd="1" destOrd="0" presId="urn:microsoft.com/office/officeart/2005/8/layout/hierarchy1"/>
    <dgm:cxn modelId="{AC978740-BD20-472A-AEC0-04415F87FBB6}" type="presParOf" srcId="{9B0C8958-31D4-4B71-B7E7-EF7DA7BB0003}" destId="{911AE8D4-928F-4AC6-936B-EC766FADC279}" srcOrd="0" destOrd="0" presId="urn:microsoft.com/office/officeart/2005/8/layout/hierarchy1"/>
    <dgm:cxn modelId="{412298B8-25D7-4621-8CF1-869BEBD271A0}" type="presParOf" srcId="{911AE8D4-928F-4AC6-936B-EC766FADC279}" destId="{765E83F5-9FBA-430E-A50D-07C60F4FFCFB}" srcOrd="0" destOrd="0" presId="urn:microsoft.com/office/officeart/2005/8/layout/hierarchy1"/>
    <dgm:cxn modelId="{4372FD09-E7C9-446F-9A11-D295FAE24BFD}" type="presParOf" srcId="{911AE8D4-928F-4AC6-936B-EC766FADC279}" destId="{BA440E9F-7857-4258-9CD4-1FC04047530B}" srcOrd="1" destOrd="0" presId="urn:microsoft.com/office/officeart/2005/8/layout/hierarchy1"/>
    <dgm:cxn modelId="{6FBF5C2D-48C2-4CF3-BB3C-03C311AFA0B3}" type="presParOf" srcId="{9B0C8958-31D4-4B71-B7E7-EF7DA7BB0003}" destId="{2745DDFA-BD08-4A17-9CE4-9EB3BD47ABC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1B9870-893C-4BD2-9C23-B010CDE0B194}" type="doc">
      <dgm:prSet loTypeId="urn:microsoft.com/office/officeart/2005/8/layout/process5" loCatId="process" qsTypeId="urn:microsoft.com/office/officeart/2005/8/quickstyle/simple1" qsCatId="simple" csTypeId="urn:microsoft.com/office/officeart/2005/8/colors/colorful5" csCatId="colorful"/>
      <dgm:spPr/>
      <dgm:t>
        <a:bodyPr/>
        <a:lstStyle/>
        <a:p>
          <a:endParaRPr lang="en-US"/>
        </a:p>
      </dgm:t>
    </dgm:pt>
    <dgm:pt modelId="{EC83946C-DDA5-48F3-8B52-2268323177A4}">
      <dgm:prSet/>
      <dgm:spPr/>
      <dgm:t>
        <a:bodyPr/>
        <a:lstStyle/>
        <a:p>
          <a:r>
            <a:rPr lang="en-US"/>
            <a:t>The University and most professional organizations have approved codes of conduct in regards to research.</a:t>
          </a:r>
        </a:p>
      </dgm:t>
    </dgm:pt>
    <dgm:pt modelId="{D706368B-5FAC-4D2C-A39E-7EE4E87A88F4}" type="parTrans" cxnId="{8E570A2C-B7B7-43CF-A303-32CADCB222E9}">
      <dgm:prSet/>
      <dgm:spPr/>
      <dgm:t>
        <a:bodyPr/>
        <a:lstStyle/>
        <a:p>
          <a:endParaRPr lang="en-US"/>
        </a:p>
      </dgm:t>
    </dgm:pt>
    <dgm:pt modelId="{20E80CA7-2F8B-45AD-BD11-1FF518639ADA}" type="sibTrans" cxnId="{8E570A2C-B7B7-43CF-A303-32CADCB222E9}">
      <dgm:prSet/>
      <dgm:spPr/>
      <dgm:t>
        <a:bodyPr/>
        <a:lstStyle/>
        <a:p>
          <a:endParaRPr lang="en-US"/>
        </a:p>
      </dgm:t>
    </dgm:pt>
    <dgm:pt modelId="{F2A9301C-23F3-414B-8570-C985A62F8C9F}">
      <dgm:prSet/>
      <dgm:spPr/>
      <dgm:t>
        <a:bodyPr/>
        <a:lstStyle/>
        <a:p>
          <a:r>
            <a:rPr lang="en-US"/>
            <a:t>There are also laws dealing with privacy, which relates to research ethics.</a:t>
          </a:r>
        </a:p>
      </dgm:t>
    </dgm:pt>
    <dgm:pt modelId="{97837B83-E079-4551-9696-1CA2F5E0E440}" type="parTrans" cxnId="{A6826916-C796-44CE-8645-00DD79CF0B61}">
      <dgm:prSet/>
      <dgm:spPr/>
      <dgm:t>
        <a:bodyPr/>
        <a:lstStyle/>
        <a:p>
          <a:endParaRPr lang="en-US"/>
        </a:p>
      </dgm:t>
    </dgm:pt>
    <dgm:pt modelId="{5396DE34-31E0-47D1-BE25-E645565625E0}" type="sibTrans" cxnId="{A6826916-C796-44CE-8645-00DD79CF0B61}">
      <dgm:prSet/>
      <dgm:spPr/>
      <dgm:t>
        <a:bodyPr/>
        <a:lstStyle/>
        <a:p>
          <a:endParaRPr lang="en-US"/>
        </a:p>
      </dgm:t>
    </dgm:pt>
    <dgm:pt modelId="{2FB0306D-2FB9-4DA8-8A5F-953D0DE556CF}" type="pres">
      <dgm:prSet presAssocID="{001B9870-893C-4BD2-9C23-B010CDE0B194}" presName="diagram" presStyleCnt="0">
        <dgm:presLayoutVars>
          <dgm:dir/>
          <dgm:resizeHandles val="exact"/>
        </dgm:presLayoutVars>
      </dgm:prSet>
      <dgm:spPr/>
    </dgm:pt>
    <dgm:pt modelId="{C6C9FF50-1DD5-477A-B1F1-5405E9FA4AAC}" type="pres">
      <dgm:prSet presAssocID="{EC83946C-DDA5-48F3-8B52-2268323177A4}" presName="node" presStyleLbl="node1" presStyleIdx="0" presStyleCnt="2">
        <dgm:presLayoutVars>
          <dgm:bulletEnabled val="1"/>
        </dgm:presLayoutVars>
      </dgm:prSet>
      <dgm:spPr/>
    </dgm:pt>
    <dgm:pt modelId="{3D338EAE-299C-420E-AB25-0FA675FCB25B}" type="pres">
      <dgm:prSet presAssocID="{20E80CA7-2F8B-45AD-BD11-1FF518639ADA}" presName="sibTrans" presStyleLbl="sibTrans2D1" presStyleIdx="0" presStyleCnt="1"/>
      <dgm:spPr/>
    </dgm:pt>
    <dgm:pt modelId="{65ED7EE7-13EB-4355-851F-9C8C14BC5311}" type="pres">
      <dgm:prSet presAssocID="{20E80CA7-2F8B-45AD-BD11-1FF518639ADA}" presName="connectorText" presStyleLbl="sibTrans2D1" presStyleIdx="0" presStyleCnt="1"/>
      <dgm:spPr/>
    </dgm:pt>
    <dgm:pt modelId="{38B17075-A15F-47F5-B3D5-35F333EC8179}" type="pres">
      <dgm:prSet presAssocID="{F2A9301C-23F3-414B-8570-C985A62F8C9F}" presName="node" presStyleLbl="node1" presStyleIdx="1" presStyleCnt="2">
        <dgm:presLayoutVars>
          <dgm:bulletEnabled val="1"/>
        </dgm:presLayoutVars>
      </dgm:prSet>
      <dgm:spPr/>
    </dgm:pt>
  </dgm:ptLst>
  <dgm:cxnLst>
    <dgm:cxn modelId="{A6826916-C796-44CE-8645-00DD79CF0B61}" srcId="{001B9870-893C-4BD2-9C23-B010CDE0B194}" destId="{F2A9301C-23F3-414B-8570-C985A62F8C9F}" srcOrd="1" destOrd="0" parTransId="{97837B83-E079-4551-9696-1CA2F5E0E440}" sibTransId="{5396DE34-31E0-47D1-BE25-E645565625E0}"/>
    <dgm:cxn modelId="{8E570A2C-B7B7-43CF-A303-32CADCB222E9}" srcId="{001B9870-893C-4BD2-9C23-B010CDE0B194}" destId="{EC83946C-DDA5-48F3-8B52-2268323177A4}" srcOrd="0" destOrd="0" parTransId="{D706368B-5FAC-4D2C-A39E-7EE4E87A88F4}" sibTransId="{20E80CA7-2F8B-45AD-BD11-1FF518639ADA}"/>
    <dgm:cxn modelId="{B3DF3966-97D3-43D7-85EE-CFFE0A20994B}" type="presOf" srcId="{F2A9301C-23F3-414B-8570-C985A62F8C9F}" destId="{38B17075-A15F-47F5-B3D5-35F333EC8179}" srcOrd="0" destOrd="0" presId="urn:microsoft.com/office/officeart/2005/8/layout/process5"/>
    <dgm:cxn modelId="{A48EA96E-DE0C-49E0-A600-F79EA3152ABE}" type="presOf" srcId="{20E80CA7-2F8B-45AD-BD11-1FF518639ADA}" destId="{65ED7EE7-13EB-4355-851F-9C8C14BC5311}" srcOrd="1" destOrd="0" presId="urn:microsoft.com/office/officeart/2005/8/layout/process5"/>
    <dgm:cxn modelId="{2DAA4C8F-2DB6-4E9C-82D2-D55D6ADB6A5B}" type="presOf" srcId="{EC83946C-DDA5-48F3-8B52-2268323177A4}" destId="{C6C9FF50-1DD5-477A-B1F1-5405E9FA4AAC}" srcOrd="0" destOrd="0" presId="urn:microsoft.com/office/officeart/2005/8/layout/process5"/>
    <dgm:cxn modelId="{B3303C91-0A0E-47FA-B225-3963A33742F1}" type="presOf" srcId="{20E80CA7-2F8B-45AD-BD11-1FF518639ADA}" destId="{3D338EAE-299C-420E-AB25-0FA675FCB25B}" srcOrd="0" destOrd="0" presId="urn:microsoft.com/office/officeart/2005/8/layout/process5"/>
    <dgm:cxn modelId="{F3994DD1-4E67-4BB0-A50A-A32ACBF34649}" type="presOf" srcId="{001B9870-893C-4BD2-9C23-B010CDE0B194}" destId="{2FB0306D-2FB9-4DA8-8A5F-953D0DE556CF}" srcOrd="0" destOrd="0" presId="urn:microsoft.com/office/officeart/2005/8/layout/process5"/>
    <dgm:cxn modelId="{83CAB14A-1653-4BFF-9376-3CDEDA2C3B63}" type="presParOf" srcId="{2FB0306D-2FB9-4DA8-8A5F-953D0DE556CF}" destId="{C6C9FF50-1DD5-477A-B1F1-5405E9FA4AAC}" srcOrd="0" destOrd="0" presId="urn:microsoft.com/office/officeart/2005/8/layout/process5"/>
    <dgm:cxn modelId="{8BE8B00D-9A51-4535-AB32-44356BF40680}" type="presParOf" srcId="{2FB0306D-2FB9-4DA8-8A5F-953D0DE556CF}" destId="{3D338EAE-299C-420E-AB25-0FA675FCB25B}" srcOrd="1" destOrd="0" presId="urn:microsoft.com/office/officeart/2005/8/layout/process5"/>
    <dgm:cxn modelId="{D4264053-5B85-4DAB-9403-050E8749CAC2}" type="presParOf" srcId="{3D338EAE-299C-420E-AB25-0FA675FCB25B}" destId="{65ED7EE7-13EB-4355-851F-9C8C14BC5311}" srcOrd="0" destOrd="0" presId="urn:microsoft.com/office/officeart/2005/8/layout/process5"/>
    <dgm:cxn modelId="{8CF0B48A-1891-4823-BB33-AEE693386504}" type="presParOf" srcId="{2FB0306D-2FB9-4DA8-8A5F-953D0DE556CF}" destId="{38B17075-A15F-47F5-B3D5-35F333EC8179}" srcOrd="2"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C896B5-9EC1-47B6-A518-2968192A30E4}" type="doc">
      <dgm:prSet loTypeId="urn:microsoft.com/office/officeart/2005/8/layout/hierarchy1" loCatId="hierarchy" qsTypeId="urn:microsoft.com/office/officeart/2005/8/quickstyle/simple2" qsCatId="simple" csTypeId="urn:microsoft.com/office/officeart/2005/8/colors/accent5_2" csCatId="accent5"/>
      <dgm:spPr/>
      <dgm:t>
        <a:bodyPr/>
        <a:lstStyle/>
        <a:p>
          <a:endParaRPr lang="en-US"/>
        </a:p>
      </dgm:t>
    </dgm:pt>
    <dgm:pt modelId="{C406764F-2C44-48B8-9F57-7F659EC4CFBD}">
      <dgm:prSet/>
      <dgm:spPr/>
      <dgm:t>
        <a:bodyPr/>
        <a:lstStyle/>
        <a:p>
          <a:r>
            <a:rPr lang="en-US" b="1"/>
            <a:t>Deontological philosophies</a:t>
          </a:r>
          <a:r>
            <a:rPr lang="en-US"/>
            <a:t> emphasize “moral obligations that should be binding or necessary for proper conduct” (Skinner, Ferrell, and Dubinsky 1988, 213); or you should </a:t>
          </a:r>
          <a:r>
            <a:rPr lang="en-US" i="1"/>
            <a:t>not</a:t>
          </a:r>
          <a:r>
            <a:rPr lang="en-US"/>
            <a:t> harm participants in any way, no matter what the potential benefit.</a:t>
          </a:r>
        </a:p>
      </dgm:t>
    </dgm:pt>
    <dgm:pt modelId="{7808CF64-15B3-4D20-9266-45E12D24E5B0}" type="parTrans" cxnId="{D778BD10-DC91-4880-8D9F-67BB845AB415}">
      <dgm:prSet/>
      <dgm:spPr/>
      <dgm:t>
        <a:bodyPr/>
        <a:lstStyle/>
        <a:p>
          <a:endParaRPr lang="en-US"/>
        </a:p>
      </dgm:t>
    </dgm:pt>
    <dgm:pt modelId="{B69771F3-6E34-4A9A-90A9-29C299487B6C}" type="sibTrans" cxnId="{D778BD10-DC91-4880-8D9F-67BB845AB415}">
      <dgm:prSet/>
      <dgm:spPr/>
      <dgm:t>
        <a:bodyPr/>
        <a:lstStyle/>
        <a:p>
          <a:endParaRPr lang="en-US"/>
        </a:p>
      </dgm:t>
    </dgm:pt>
    <dgm:pt modelId="{3005F17C-0AA4-4D69-8EE6-30279F5AF06C}">
      <dgm:prSet/>
      <dgm:spPr/>
      <dgm:t>
        <a:bodyPr/>
        <a:lstStyle/>
        <a:p>
          <a:r>
            <a:rPr lang="en-US" b="1"/>
            <a:t>Teleological philosophies</a:t>
          </a:r>
          <a:r>
            <a:rPr lang="en-US"/>
            <a:t> emphasize “the consequences that result from an action. In other words, they deal with the moral worth of the behavior as determined by the consequences of the behavior” (p. 213). Do the benefits out weigh the harm?</a:t>
          </a:r>
        </a:p>
      </dgm:t>
    </dgm:pt>
    <dgm:pt modelId="{FEA06869-0877-42FE-8942-50E049AFCD26}" type="parTrans" cxnId="{87840320-B3CA-4C09-A85F-4F1BE34A2B8F}">
      <dgm:prSet/>
      <dgm:spPr/>
      <dgm:t>
        <a:bodyPr/>
        <a:lstStyle/>
        <a:p>
          <a:endParaRPr lang="en-US"/>
        </a:p>
      </dgm:t>
    </dgm:pt>
    <dgm:pt modelId="{4A4CBD55-E051-4165-8C9D-DFD4987D1361}" type="sibTrans" cxnId="{87840320-B3CA-4C09-A85F-4F1BE34A2B8F}">
      <dgm:prSet/>
      <dgm:spPr/>
      <dgm:t>
        <a:bodyPr/>
        <a:lstStyle/>
        <a:p>
          <a:endParaRPr lang="en-US"/>
        </a:p>
      </dgm:t>
    </dgm:pt>
    <dgm:pt modelId="{18179848-E949-4084-84D8-633CC3022652}" type="pres">
      <dgm:prSet presAssocID="{41C896B5-9EC1-47B6-A518-2968192A30E4}" presName="hierChild1" presStyleCnt="0">
        <dgm:presLayoutVars>
          <dgm:chPref val="1"/>
          <dgm:dir/>
          <dgm:animOne val="branch"/>
          <dgm:animLvl val="lvl"/>
          <dgm:resizeHandles/>
        </dgm:presLayoutVars>
      </dgm:prSet>
      <dgm:spPr/>
    </dgm:pt>
    <dgm:pt modelId="{7148D131-EECB-487D-91D6-8CF057CC5B91}" type="pres">
      <dgm:prSet presAssocID="{C406764F-2C44-48B8-9F57-7F659EC4CFBD}" presName="hierRoot1" presStyleCnt="0"/>
      <dgm:spPr/>
    </dgm:pt>
    <dgm:pt modelId="{C3F0F564-19DA-4A57-8ABF-39055893CABD}" type="pres">
      <dgm:prSet presAssocID="{C406764F-2C44-48B8-9F57-7F659EC4CFBD}" presName="composite" presStyleCnt="0"/>
      <dgm:spPr/>
    </dgm:pt>
    <dgm:pt modelId="{5E7D04A9-3AAB-4DD5-930F-4023E22E0B0B}" type="pres">
      <dgm:prSet presAssocID="{C406764F-2C44-48B8-9F57-7F659EC4CFBD}" presName="background" presStyleLbl="node0" presStyleIdx="0" presStyleCnt="2"/>
      <dgm:spPr/>
    </dgm:pt>
    <dgm:pt modelId="{22417393-55C0-43AC-9D4F-302B25CAEDA1}" type="pres">
      <dgm:prSet presAssocID="{C406764F-2C44-48B8-9F57-7F659EC4CFBD}" presName="text" presStyleLbl="fgAcc0" presStyleIdx="0" presStyleCnt="2">
        <dgm:presLayoutVars>
          <dgm:chPref val="3"/>
        </dgm:presLayoutVars>
      </dgm:prSet>
      <dgm:spPr/>
    </dgm:pt>
    <dgm:pt modelId="{D3131579-EF7B-41D1-A236-59385656F68F}" type="pres">
      <dgm:prSet presAssocID="{C406764F-2C44-48B8-9F57-7F659EC4CFBD}" presName="hierChild2" presStyleCnt="0"/>
      <dgm:spPr/>
    </dgm:pt>
    <dgm:pt modelId="{020FA10B-78FF-488B-B9CD-954B873C3106}" type="pres">
      <dgm:prSet presAssocID="{3005F17C-0AA4-4D69-8EE6-30279F5AF06C}" presName="hierRoot1" presStyleCnt="0"/>
      <dgm:spPr/>
    </dgm:pt>
    <dgm:pt modelId="{1772473C-2719-4BA6-8615-3177BBB3F161}" type="pres">
      <dgm:prSet presAssocID="{3005F17C-0AA4-4D69-8EE6-30279F5AF06C}" presName="composite" presStyleCnt="0"/>
      <dgm:spPr/>
    </dgm:pt>
    <dgm:pt modelId="{FFECD0D2-191E-4B24-8189-010734084FA4}" type="pres">
      <dgm:prSet presAssocID="{3005F17C-0AA4-4D69-8EE6-30279F5AF06C}" presName="background" presStyleLbl="node0" presStyleIdx="1" presStyleCnt="2"/>
      <dgm:spPr/>
    </dgm:pt>
    <dgm:pt modelId="{473F8F41-E59F-4869-9F41-CC7782309B8F}" type="pres">
      <dgm:prSet presAssocID="{3005F17C-0AA4-4D69-8EE6-30279F5AF06C}" presName="text" presStyleLbl="fgAcc0" presStyleIdx="1" presStyleCnt="2">
        <dgm:presLayoutVars>
          <dgm:chPref val="3"/>
        </dgm:presLayoutVars>
      </dgm:prSet>
      <dgm:spPr/>
    </dgm:pt>
    <dgm:pt modelId="{13A64DA1-642A-4D25-9B13-C81E6B52A2DA}" type="pres">
      <dgm:prSet presAssocID="{3005F17C-0AA4-4D69-8EE6-30279F5AF06C}" presName="hierChild2" presStyleCnt="0"/>
      <dgm:spPr/>
    </dgm:pt>
  </dgm:ptLst>
  <dgm:cxnLst>
    <dgm:cxn modelId="{D778BD10-DC91-4880-8D9F-67BB845AB415}" srcId="{41C896B5-9EC1-47B6-A518-2968192A30E4}" destId="{C406764F-2C44-48B8-9F57-7F659EC4CFBD}" srcOrd="0" destOrd="0" parTransId="{7808CF64-15B3-4D20-9266-45E12D24E5B0}" sibTransId="{B69771F3-6E34-4A9A-90A9-29C299487B6C}"/>
    <dgm:cxn modelId="{87840320-B3CA-4C09-A85F-4F1BE34A2B8F}" srcId="{41C896B5-9EC1-47B6-A518-2968192A30E4}" destId="{3005F17C-0AA4-4D69-8EE6-30279F5AF06C}" srcOrd="1" destOrd="0" parTransId="{FEA06869-0877-42FE-8942-50E049AFCD26}" sibTransId="{4A4CBD55-E051-4165-8C9D-DFD4987D1361}"/>
    <dgm:cxn modelId="{B4D9575C-C6F3-4F18-8EE9-FF31C1D0F6B1}" type="presOf" srcId="{C406764F-2C44-48B8-9F57-7F659EC4CFBD}" destId="{22417393-55C0-43AC-9D4F-302B25CAEDA1}" srcOrd="0" destOrd="0" presId="urn:microsoft.com/office/officeart/2005/8/layout/hierarchy1"/>
    <dgm:cxn modelId="{67398973-112A-4086-8643-6A2205BDC4E6}" type="presOf" srcId="{41C896B5-9EC1-47B6-A518-2968192A30E4}" destId="{18179848-E949-4084-84D8-633CC3022652}" srcOrd="0" destOrd="0" presId="urn:microsoft.com/office/officeart/2005/8/layout/hierarchy1"/>
    <dgm:cxn modelId="{563786A2-EDA4-40E1-87B0-20E9409AF4BB}" type="presOf" srcId="{3005F17C-0AA4-4D69-8EE6-30279F5AF06C}" destId="{473F8F41-E59F-4869-9F41-CC7782309B8F}" srcOrd="0" destOrd="0" presId="urn:microsoft.com/office/officeart/2005/8/layout/hierarchy1"/>
    <dgm:cxn modelId="{E452E9CB-3B51-4AE5-9CCD-971F5EAC0DAB}" type="presParOf" srcId="{18179848-E949-4084-84D8-633CC3022652}" destId="{7148D131-EECB-487D-91D6-8CF057CC5B91}" srcOrd="0" destOrd="0" presId="urn:microsoft.com/office/officeart/2005/8/layout/hierarchy1"/>
    <dgm:cxn modelId="{51390478-7746-4CA5-9025-647A9676C57C}" type="presParOf" srcId="{7148D131-EECB-487D-91D6-8CF057CC5B91}" destId="{C3F0F564-19DA-4A57-8ABF-39055893CABD}" srcOrd="0" destOrd="0" presId="urn:microsoft.com/office/officeart/2005/8/layout/hierarchy1"/>
    <dgm:cxn modelId="{B74ADB4F-C0A6-424A-A87C-69ADD41C603B}" type="presParOf" srcId="{C3F0F564-19DA-4A57-8ABF-39055893CABD}" destId="{5E7D04A9-3AAB-4DD5-930F-4023E22E0B0B}" srcOrd="0" destOrd="0" presId="urn:microsoft.com/office/officeart/2005/8/layout/hierarchy1"/>
    <dgm:cxn modelId="{73660B49-922A-4958-B36E-78544C4DE871}" type="presParOf" srcId="{C3F0F564-19DA-4A57-8ABF-39055893CABD}" destId="{22417393-55C0-43AC-9D4F-302B25CAEDA1}" srcOrd="1" destOrd="0" presId="urn:microsoft.com/office/officeart/2005/8/layout/hierarchy1"/>
    <dgm:cxn modelId="{003E75EF-C82A-4DFB-AE2B-329A028C6E96}" type="presParOf" srcId="{7148D131-EECB-487D-91D6-8CF057CC5B91}" destId="{D3131579-EF7B-41D1-A236-59385656F68F}" srcOrd="1" destOrd="0" presId="urn:microsoft.com/office/officeart/2005/8/layout/hierarchy1"/>
    <dgm:cxn modelId="{E1442187-9010-4D2A-8837-CD641DAB5B04}" type="presParOf" srcId="{18179848-E949-4084-84D8-633CC3022652}" destId="{020FA10B-78FF-488B-B9CD-954B873C3106}" srcOrd="1" destOrd="0" presId="urn:microsoft.com/office/officeart/2005/8/layout/hierarchy1"/>
    <dgm:cxn modelId="{E2FED909-7D83-4F0E-A47C-808A979F7473}" type="presParOf" srcId="{020FA10B-78FF-488B-B9CD-954B873C3106}" destId="{1772473C-2719-4BA6-8615-3177BBB3F161}" srcOrd="0" destOrd="0" presId="urn:microsoft.com/office/officeart/2005/8/layout/hierarchy1"/>
    <dgm:cxn modelId="{767F7D68-6AB2-4CF6-92B3-5AF7A501807D}" type="presParOf" srcId="{1772473C-2719-4BA6-8615-3177BBB3F161}" destId="{FFECD0D2-191E-4B24-8189-010734084FA4}" srcOrd="0" destOrd="0" presId="urn:microsoft.com/office/officeart/2005/8/layout/hierarchy1"/>
    <dgm:cxn modelId="{15B94DAB-263E-4217-9D6C-2939F81681CD}" type="presParOf" srcId="{1772473C-2719-4BA6-8615-3177BBB3F161}" destId="{473F8F41-E59F-4869-9F41-CC7782309B8F}" srcOrd="1" destOrd="0" presId="urn:microsoft.com/office/officeart/2005/8/layout/hierarchy1"/>
    <dgm:cxn modelId="{80CC7B96-B85F-4701-8188-F15240C5030F}" type="presParOf" srcId="{020FA10B-78FF-488B-B9CD-954B873C3106}" destId="{13A64DA1-642A-4D25-9B13-C81E6B52A2D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FC40F-FBDA-4216-B184-8C4FCB250874}">
      <dsp:nvSpPr>
        <dsp:cNvPr id="0" name=""/>
        <dsp:cNvSpPr/>
      </dsp:nvSpPr>
      <dsp:spPr>
        <a:xfrm>
          <a:off x="1283" y="507350"/>
          <a:ext cx="4505585" cy="2861046"/>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67A7EC1-D999-46D0-A1FD-D4AA08BF20F0}">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Human intervention is defined to encompass a broad range of activities, including interviews, review of corporate records, focus groups, experiments, oral histories, or surveys, where you have information that is not in the public domain.</a:t>
          </a:r>
        </a:p>
      </dsp:txBody>
      <dsp:txXfrm>
        <a:off x="585701" y="1066737"/>
        <a:ext cx="4337991" cy="2693452"/>
      </dsp:txXfrm>
    </dsp:sp>
    <dsp:sp modelId="{765E83F5-9FBA-430E-A50D-07C60F4FFCFB}">
      <dsp:nvSpPr>
        <dsp:cNvPr id="0" name=""/>
        <dsp:cNvSpPr/>
      </dsp:nvSpPr>
      <dsp:spPr>
        <a:xfrm>
          <a:off x="5508110" y="507350"/>
          <a:ext cx="4505585" cy="2861046"/>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A440E9F-7857-4258-9CD4-1FC04047530B}">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You are ‘asking’ potential participants to do you a favor and help you out by being involved in your research.</a:t>
          </a:r>
        </a:p>
      </dsp:txBody>
      <dsp:txXfrm>
        <a:off x="6092527" y="1066737"/>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C9FF50-1DD5-477A-B1F1-5405E9FA4AAC}">
      <dsp:nvSpPr>
        <dsp:cNvPr id="0" name=""/>
        <dsp:cNvSpPr/>
      </dsp:nvSpPr>
      <dsp:spPr>
        <a:xfrm>
          <a:off x="2053" y="861732"/>
          <a:ext cx="4379788" cy="262787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The University and most professional organizations have approved codes of conduct in regards to research.</a:t>
          </a:r>
        </a:p>
      </dsp:txBody>
      <dsp:txXfrm>
        <a:off x="79021" y="938700"/>
        <a:ext cx="4225852" cy="2473937"/>
      </dsp:txXfrm>
    </dsp:sp>
    <dsp:sp modelId="{3D338EAE-299C-420E-AB25-0FA675FCB25B}">
      <dsp:nvSpPr>
        <dsp:cNvPr id="0" name=""/>
        <dsp:cNvSpPr/>
      </dsp:nvSpPr>
      <dsp:spPr>
        <a:xfrm>
          <a:off x="4767263" y="1632575"/>
          <a:ext cx="928515" cy="108618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4767263" y="1849812"/>
        <a:ext cx="649961" cy="651713"/>
      </dsp:txXfrm>
    </dsp:sp>
    <dsp:sp modelId="{38B17075-A15F-47F5-B3D5-35F333EC8179}">
      <dsp:nvSpPr>
        <dsp:cNvPr id="0" name=""/>
        <dsp:cNvSpPr/>
      </dsp:nvSpPr>
      <dsp:spPr>
        <a:xfrm>
          <a:off x="6133757" y="861732"/>
          <a:ext cx="4379788" cy="2627873"/>
        </a:xfrm>
        <a:prstGeom prst="roundRect">
          <a:avLst>
            <a:gd name="adj" fmla="val 10000"/>
          </a:avLst>
        </a:prstGeom>
        <a:solidFill>
          <a:schemeClr val="accent5">
            <a:hueOff val="-9981745"/>
            <a:satOff val="-15454"/>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There are also laws dealing with privacy, which relates to research ethics.</a:t>
          </a:r>
        </a:p>
      </dsp:txBody>
      <dsp:txXfrm>
        <a:off x="6210725" y="938700"/>
        <a:ext cx="4225852" cy="24739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7D04A9-3AAB-4DD5-930F-4023E22E0B0B}">
      <dsp:nvSpPr>
        <dsp:cNvPr id="0" name=""/>
        <dsp:cNvSpPr/>
      </dsp:nvSpPr>
      <dsp:spPr>
        <a:xfrm>
          <a:off x="1283" y="507350"/>
          <a:ext cx="4505585" cy="286104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22417393-55C0-43AC-9D4F-302B25CAEDA1}">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a:t>Deontological philosophies</a:t>
          </a:r>
          <a:r>
            <a:rPr lang="en-US" sz="2200" kern="1200"/>
            <a:t> emphasize “moral obligations that should be binding or necessary for proper conduct” (Skinner, Ferrell, and Dubinsky 1988, 213); or you should </a:t>
          </a:r>
          <a:r>
            <a:rPr lang="en-US" sz="2200" i="1" kern="1200"/>
            <a:t>not</a:t>
          </a:r>
          <a:r>
            <a:rPr lang="en-US" sz="2200" kern="1200"/>
            <a:t> harm participants in any way, no matter what the potential benefit.</a:t>
          </a:r>
        </a:p>
      </dsp:txBody>
      <dsp:txXfrm>
        <a:off x="585701" y="1066737"/>
        <a:ext cx="4337991" cy="2693452"/>
      </dsp:txXfrm>
    </dsp:sp>
    <dsp:sp modelId="{FFECD0D2-191E-4B24-8189-010734084FA4}">
      <dsp:nvSpPr>
        <dsp:cNvPr id="0" name=""/>
        <dsp:cNvSpPr/>
      </dsp:nvSpPr>
      <dsp:spPr>
        <a:xfrm>
          <a:off x="5508110" y="507350"/>
          <a:ext cx="4505585" cy="2861046"/>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73F8F41-E59F-4869-9F41-CC7782309B8F}">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a:t>Teleological philosophies</a:t>
          </a:r>
          <a:r>
            <a:rPr lang="en-US" sz="2200" kern="1200"/>
            <a:t> emphasize “the consequences that result from an action. In other words, they deal with the moral worth of the behavior as determined by the consequences of the behavior” (p. 213). Do the benefits out weigh the harm?</a:t>
          </a: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3EF713-2868-4927-BE0E-C0EEB21189E0}" type="datetimeFigureOut">
              <a:rPr lang="en-GB" smtClean="0"/>
              <a:t>19/02/2021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73502A-88BD-4C2C-AA91-E75ECDE3A04B}" type="slidenum">
              <a:rPr lang="en-GB" smtClean="0"/>
              <a:t>‹#›</a:t>
            </a:fld>
            <a:endParaRPr lang="en-GB"/>
          </a:p>
        </p:txBody>
      </p:sp>
    </p:spTree>
    <p:extLst>
      <p:ext uri="{BB962C8B-B14F-4D97-AF65-F5344CB8AC3E}">
        <p14:creationId xmlns:p14="http://schemas.microsoft.com/office/powerpoint/2010/main" val="1833632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Locus of ethical activity: </a:t>
            </a:r>
            <a:r>
              <a:rPr lang="en-US" sz="1200" kern="1200" dirty="0">
                <a:solidFill>
                  <a:schemeClr val="tx1"/>
                </a:solidFill>
                <a:effectLst/>
                <a:latin typeface="+mn-lt"/>
                <a:ea typeface="+mn-ea"/>
                <a:cs typeface="+mn-cs"/>
              </a:rPr>
              <a:t>Most of the academic writing about ethics centers on the researcher as the locus of ethical activity in a study.</a:t>
            </a:r>
          </a:p>
          <a:p>
            <a:pPr marL="0" indent="0">
              <a:buFont typeface="+mj-lt"/>
              <a:buNone/>
            </a:pPr>
            <a:endParaRPr lang="en-US" dirty="0"/>
          </a:p>
          <a:p>
            <a:pPr marL="0" indent="0">
              <a:buFont typeface="+mj-lt"/>
              <a:buNone/>
            </a:pPr>
            <a:r>
              <a:rPr lang="en-US" sz="1200" kern="1200" dirty="0">
                <a:solidFill>
                  <a:schemeClr val="tx1"/>
                </a:solidFill>
                <a:effectLst/>
                <a:latin typeface="+mn-lt"/>
                <a:ea typeface="+mn-ea"/>
                <a:cs typeface="+mn-cs"/>
              </a:rPr>
              <a:t>Institutional review boards:</a:t>
            </a:r>
            <a:r>
              <a:rPr lang="en-US" sz="1200" kern="1200" baseline="0" dirty="0">
                <a:solidFill>
                  <a:schemeClr val="tx1"/>
                </a:solidFill>
                <a:effectLst/>
                <a:latin typeface="+mn-lt"/>
                <a:ea typeface="+mn-ea"/>
                <a:cs typeface="+mn-cs"/>
              </a:rPr>
              <a:t> They </a:t>
            </a:r>
            <a:r>
              <a:rPr lang="en-US" sz="1200" kern="1200" dirty="0">
                <a:solidFill>
                  <a:schemeClr val="tx1"/>
                </a:solidFill>
                <a:effectLst/>
                <a:latin typeface="+mn-lt"/>
                <a:ea typeface="+mn-ea"/>
                <a:cs typeface="+mn-cs"/>
              </a:rPr>
              <a:t>examine proposed studies to be sure that the researcher has plans to protect human subjects/participants through the research process. </a:t>
            </a:r>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Researcher and ethical accountability: </a:t>
            </a:r>
            <a:r>
              <a:rPr lang="en-US" sz="1200" kern="1200" dirty="0">
                <a:solidFill>
                  <a:schemeClr val="tx1"/>
                </a:solidFill>
                <a:effectLst/>
                <a:latin typeface="+mn-lt"/>
                <a:ea typeface="+mn-ea"/>
                <a:cs typeface="+mn-cs"/>
              </a:rPr>
              <a:t>Being a researcher adds a layer of ethical accountability.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Distinction between morals and ethics: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Philosophers of old distinguished between morals and ethics by locating morality as an individual’s accounting of herself to her own specific standards of behavior.</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a:t>
            </a:r>
            <a:r>
              <a:rPr lang="en-US" sz="1200" kern="1200" baseline="0" dirty="0">
                <a:solidFill>
                  <a:schemeClr val="tx1"/>
                </a:solidFill>
                <a:effectLst/>
                <a:latin typeface="+mn-lt"/>
                <a:ea typeface="+mn-ea"/>
                <a:cs typeface="+mn-cs"/>
              </a:rPr>
              <a:t> individual doesn’t expect everyone else to agree with her morals.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Not stealing from someone, can have a myriad of motivations behind it, but would be something we would reasonably expect from and commit to our social circles. </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a:t>
            </a:fld>
            <a:endParaRPr lang="en-US"/>
          </a:p>
        </p:txBody>
      </p:sp>
    </p:spTree>
    <p:extLst>
      <p:ext uri="{BB962C8B-B14F-4D97-AF65-F5344CB8AC3E}">
        <p14:creationId xmlns:p14="http://schemas.microsoft.com/office/powerpoint/2010/main" val="921767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200" kern="1200" dirty="0">
                <a:solidFill>
                  <a:schemeClr val="tx1"/>
                </a:solidFill>
                <a:effectLst/>
                <a:latin typeface="+mn-lt"/>
                <a:ea typeface="+mn-ea"/>
                <a:cs typeface="+mn-cs"/>
              </a:rPr>
              <a:t>Branch of philosophy devoted to ethics:</a:t>
            </a:r>
          </a:p>
          <a:p>
            <a:pPr marL="228600" indent="-228600">
              <a:buFont typeface="+mj-lt"/>
              <a:buAutoNum type="arabicPeriod"/>
            </a:pPr>
            <a:r>
              <a:rPr lang="en-US" sz="1200" kern="1200" dirty="0">
                <a:solidFill>
                  <a:schemeClr val="tx1"/>
                </a:solidFill>
                <a:effectLst/>
                <a:latin typeface="+mn-lt"/>
                <a:ea typeface="+mn-ea"/>
                <a:cs typeface="+mn-cs"/>
              </a:rPr>
              <a:t>There is whole branch of philosophy devoted to ethics. </a:t>
            </a:r>
          </a:p>
          <a:p>
            <a:pPr marL="228600" indent="-228600">
              <a:buFont typeface="+mj-lt"/>
              <a:buAutoNum type="arabicPeriod"/>
            </a:pPr>
            <a:r>
              <a:rPr lang="en-US" sz="1200" kern="1200" dirty="0">
                <a:solidFill>
                  <a:schemeClr val="tx1"/>
                </a:solidFill>
                <a:effectLst/>
                <a:latin typeface="+mn-lt"/>
                <a:ea typeface="+mn-ea"/>
                <a:cs typeface="+mn-cs"/>
              </a:rPr>
              <a:t>The word itself is derived of an ancient Greek word (</a:t>
            </a:r>
            <a:r>
              <a:rPr lang="en-US" sz="1200" kern="1200" dirty="0" err="1">
                <a:solidFill>
                  <a:schemeClr val="tx1"/>
                </a:solidFill>
                <a:effectLst/>
                <a:latin typeface="+mn-lt"/>
                <a:ea typeface="+mn-ea"/>
                <a:cs typeface="+mn-cs"/>
              </a:rPr>
              <a:t>ἦθος</a:t>
            </a:r>
            <a:r>
              <a:rPr lang="en-US" sz="1200" kern="1200" dirty="0">
                <a:solidFill>
                  <a:schemeClr val="tx1"/>
                </a:solidFill>
                <a:effectLst/>
                <a:latin typeface="+mn-lt"/>
                <a:ea typeface="+mn-ea"/>
                <a:cs typeface="+mn-cs"/>
              </a:rPr>
              <a:t>) for custom or habit and involves the study of right and wrong </a:t>
            </a:r>
            <a:r>
              <a:rPr lang="en-US" sz="1200" i="1" kern="1200" dirty="0">
                <a:solidFill>
                  <a:schemeClr val="tx1"/>
                </a:solidFill>
                <a:effectLst/>
                <a:latin typeface="+mn-lt"/>
                <a:ea typeface="+mn-ea"/>
                <a:cs typeface="+mn-cs"/>
              </a:rPr>
              <a:t>doing.</a:t>
            </a:r>
            <a:r>
              <a:rPr lang="en-US" sz="1200" kern="1200" dirty="0">
                <a:solidFill>
                  <a:schemeClr val="tx1"/>
                </a:solidFill>
                <a:effectLst/>
                <a:latin typeface="+mn-lt"/>
                <a:ea typeface="+mn-ea"/>
                <a:cs typeface="+mn-cs"/>
              </a:rPr>
              <a:t>  </a:t>
            </a:r>
          </a:p>
          <a:p>
            <a:pPr marL="0" indent="0">
              <a:buFont typeface="+mj-lt"/>
              <a:buNone/>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Book by Aaron Kuntz:</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Published a book titled </a:t>
            </a:r>
            <a:r>
              <a:rPr lang="en-US" sz="1200" i="1" kern="1200" dirty="0">
                <a:solidFill>
                  <a:schemeClr val="tx1"/>
                </a:solidFill>
                <a:effectLst/>
                <a:latin typeface="+mn-lt"/>
                <a:ea typeface="+mn-ea"/>
                <a:cs typeface="+mn-cs"/>
              </a:rPr>
              <a:t>The Responsible Methodologist</a:t>
            </a:r>
            <a:r>
              <a:rPr lang="en-US" sz="1200" kern="1200" dirty="0">
                <a:solidFill>
                  <a:schemeClr val="tx1"/>
                </a:solidFill>
                <a:effectLst/>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Argued that researchers must take responsibility for our actions in the social contexts we have entered. </a:t>
            </a: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3</a:t>
            </a:fld>
            <a:endParaRPr lang="en-US"/>
          </a:p>
        </p:txBody>
      </p:sp>
    </p:spTree>
    <p:extLst>
      <p:ext uri="{BB962C8B-B14F-4D97-AF65-F5344CB8AC3E}">
        <p14:creationId xmlns:p14="http://schemas.microsoft.com/office/powerpoint/2010/main" val="21211010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The Heinz dilemma:</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Response</a:t>
            </a:r>
            <a:r>
              <a:rPr lang="en-US" baseline="0" dirty="0"/>
              <a:t> in </a:t>
            </a:r>
            <a:r>
              <a:rPr lang="en-US" sz="1200" kern="1200" dirty="0">
                <a:solidFill>
                  <a:schemeClr val="tx1"/>
                </a:solidFill>
                <a:effectLst/>
                <a:latin typeface="+mn-lt"/>
                <a:ea typeface="+mn-ea"/>
                <a:cs typeface="+mn-cs"/>
              </a:rPr>
              <a:t>ethical dilemma: If a person needs medicine for a loved one who is facing a life or death situation, but the medicine costs more than the person can afford? Is it right or wrong for the person to steal the medicine in order to keep their loved one alive?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Our responses to ethical and moral dilemmas help define us as people.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First example of ethical dilemma:</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The</a:t>
            </a:r>
            <a:r>
              <a:rPr lang="en-US" baseline="0" dirty="0"/>
              <a:t> clerk at the grocery store has given you too much change.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Since you shop at the store often, you could return the amount later.</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Or you could give the money immediately.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1" kern="1200" dirty="0">
                <a:solidFill>
                  <a:schemeClr val="tx1"/>
                </a:solidFill>
                <a:effectLst/>
                <a:latin typeface="+mn-lt"/>
                <a:ea typeface="+mn-ea"/>
                <a:cs typeface="+mn-cs"/>
              </a:rPr>
              <a:t>What do you do? Is this an ethical dilemma? Why or why not?</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Second example of ethical dilemma:</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A</a:t>
            </a:r>
            <a:r>
              <a:rPr lang="en-US" baseline="0" dirty="0"/>
              <a:t> poor lady on the street asks you for money.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You had always been advised that it was not a good idea to give money to needy people on the street.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Should you give her money? Do you say no? Do you say you don’t have any?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1" kern="1200" dirty="0">
                <a:solidFill>
                  <a:schemeClr val="tx1"/>
                </a:solidFill>
                <a:effectLst/>
                <a:latin typeface="+mn-lt"/>
                <a:ea typeface="+mn-ea"/>
                <a:cs typeface="+mn-cs"/>
              </a:rPr>
              <a:t>Is this a dilemma for you? Why or why not? What is the intersection of moral and ethical behavior in this example?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Third example of ethical dilemma:</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You see an adult reprimanding</a:t>
            </a:r>
            <a:r>
              <a:rPr lang="en-US" baseline="0" dirty="0"/>
              <a:t> a child in a bookstore.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a:t>You feel uncomfortable in your stomach.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1" kern="1200" dirty="0">
                <a:solidFill>
                  <a:schemeClr val="tx1"/>
                </a:solidFill>
                <a:effectLst/>
                <a:latin typeface="+mn-lt"/>
                <a:ea typeface="+mn-ea"/>
                <a:cs typeface="+mn-cs"/>
              </a:rPr>
              <a:t>Is this an ethical or moral dilemma for you? Why or why not? What do you do?</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4</a:t>
            </a:fld>
            <a:endParaRPr lang="en-US"/>
          </a:p>
        </p:txBody>
      </p:sp>
    </p:spTree>
    <p:extLst>
      <p:ext uri="{BB962C8B-B14F-4D97-AF65-F5344CB8AC3E}">
        <p14:creationId xmlns:p14="http://schemas.microsoft.com/office/powerpoint/2010/main" val="1818073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Participation in the Holocaust: </a:t>
            </a:r>
            <a:r>
              <a:rPr lang="en-US" sz="1200" kern="1200" dirty="0">
                <a:solidFill>
                  <a:schemeClr val="tx1"/>
                </a:solidFill>
                <a:effectLst/>
                <a:latin typeface="+mn-lt"/>
                <a:ea typeface="+mn-ea"/>
                <a:cs typeface="+mn-cs"/>
              </a:rPr>
              <a:t>U.S. social psychologists began exploring concepts of obedience, social manipulation, authority, and evil with an interest in understanding how ordinary people could have consented to, participated in and perpetuated the horrible atrocities of this Holocaust.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Action of people in the research study: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Knowing the objective of the research would necessarily impact how people would act in the research study itself and thereby limit the researcher’s ability to understand how obedience, for example, might work in the everyday context.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Thus, social psychologists developed a research tradition that involved useful deception. </a:t>
            </a:r>
            <a:r>
              <a:rPr lang="en-US" dirty="0"/>
              <a:t> </a:t>
            </a:r>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Series of studies by Stanley Milgram:</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Stanley Milgram conducted a series of studies looking at obedience to/compliance with authority.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 research participant was assigned the role of “shocker.”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participant was told that the study was the effectiveness of shock punishment in promoting learning.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participant was ostensibly enlisted to administer the negative shock as punishment whenever the “learner” got an answer wrong.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voltage of shock escalated incrementally as the learner continued to make mistakes.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However, instead of studying the effects of punishment on the learning process, Milgram was actually studying obedience and authority.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“learner” pretended to get hurt by the increased levels of shock voltage.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Some subjects got visibly upset with being asked to continue increasing the voltage in light of painful pleas by the learner to stop.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Still, the subjects were admonished to continue and most did, while only a few refused. </a:t>
            </a:r>
            <a:endParaRPr lang="en-IN"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Acceptable part of a research protocol:</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Deceit is still considered an acceptable part of a research protocol if it is deemed necessary to obtaining the kinds of results one is interested in.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At the conclusion of duping the subjects, researchers are expected to inform participants of the real purposes of the study and it is at that point that they are given an opportunity to consent to the actual study.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Do you think it is ethical to use deceit like this in research?</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7</a:t>
            </a:fld>
            <a:endParaRPr lang="en-US"/>
          </a:p>
        </p:txBody>
      </p:sp>
    </p:spTree>
    <p:extLst>
      <p:ext uri="{BB962C8B-B14F-4D97-AF65-F5344CB8AC3E}">
        <p14:creationId xmlns:p14="http://schemas.microsoft.com/office/powerpoint/2010/main" val="2552888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200" kern="1200" dirty="0">
                <a:solidFill>
                  <a:schemeClr val="tx1"/>
                </a:solidFill>
                <a:effectLst/>
                <a:latin typeface="+mn-lt"/>
                <a:ea typeface="+mn-ea"/>
                <a:cs typeface="+mn-cs"/>
              </a:rPr>
              <a:t>Institutional Review Boards:</a:t>
            </a:r>
          </a:p>
          <a:p>
            <a:pPr marL="228600" indent="-228600">
              <a:buFont typeface="+mj-lt"/>
              <a:buAutoNum type="arabicPeriod"/>
            </a:pPr>
            <a:r>
              <a:rPr lang="en-US" sz="1200" kern="1200" dirty="0">
                <a:solidFill>
                  <a:schemeClr val="tx1"/>
                </a:solidFill>
                <a:effectLst/>
                <a:latin typeface="+mn-lt"/>
                <a:ea typeface="+mn-ea"/>
                <a:cs typeface="+mn-cs"/>
              </a:rPr>
              <a:t>They</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were established in part to help researchers design studies that avoided ethical problems. </a:t>
            </a:r>
          </a:p>
          <a:p>
            <a:pPr marL="228600" indent="-228600">
              <a:buFont typeface="+mj-lt"/>
              <a:buAutoNum type="arabicPeriod"/>
            </a:pPr>
            <a:r>
              <a:rPr lang="en-US" sz="1200" kern="1200" dirty="0">
                <a:solidFill>
                  <a:schemeClr val="tx1"/>
                </a:solidFill>
                <a:effectLst/>
                <a:latin typeface="+mn-lt"/>
                <a:ea typeface="+mn-ea"/>
                <a:cs typeface="+mn-cs"/>
              </a:rPr>
              <a:t>They are responsible for assessing whether or not a proposed study lives up to ethical requirements. </a:t>
            </a:r>
          </a:p>
          <a:p>
            <a:pPr marL="228600" indent="-228600">
              <a:buFont typeface="+mj-lt"/>
              <a:buAutoNum type="arabicPeriod"/>
            </a:pPr>
            <a:r>
              <a:rPr lang="en-US" sz="1200" kern="1200" dirty="0">
                <a:solidFill>
                  <a:schemeClr val="tx1"/>
                </a:solidFill>
                <a:effectLst/>
                <a:latin typeface="+mn-lt"/>
                <a:ea typeface="+mn-ea"/>
                <a:cs typeface="+mn-cs"/>
              </a:rPr>
              <a:t>They focus on the protection of human subjects in the social sciences.</a:t>
            </a:r>
          </a:p>
          <a:p>
            <a:pPr marL="228600" indent="-228600">
              <a:buFont typeface="+mj-lt"/>
              <a:buAutoNum type="arabicPeriod"/>
            </a:pPr>
            <a:r>
              <a:rPr lang="en-US" sz="1200" kern="1200" dirty="0">
                <a:solidFill>
                  <a:schemeClr val="tx1"/>
                </a:solidFill>
                <a:effectLst/>
                <a:latin typeface="+mn-lt"/>
                <a:ea typeface="+mn-ea"/>
                <a:cs typeface="+mn-cs"/>
              </a:rPr>
              <a:t>They balance the merits of the knowledge to be gained with the potential harm for participants so long as participants are informed of the requirements of participation and potential harms/benefits and are able to consent.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They give special attention to caring for human subjects from three types of vulnerable populations (children, prisoners, and people with disabilities). </a:t>
            </a:r>
            <a:endParaRPr lang="en-IN" sz="1200" kern="1200" dirty="0">
              <a:solidFill>
                <a:schemeClr val="tx1"/>
              </a:solidFill>
              <a:effectLst/>
              <a:latin typeface="+mn-lt"/>
              <a:ea typeface="+mn-ea"/>
              <a:cs typeface="+mn-cs"/>
            </a:endParaRPr>
          </a:p>
          <a:p>
            <a:pPr marL="0" indent="0">
              <a:buFont typeface="+mj-lt"/>
              <a:buNone/>
            </a:pPr>
            <a:endParaRPr lang="en-US" dirty="0"/>
          </a:p>
          <a:p>
            <a:pPr marL="0" indent="0">
              <a:buFont typeface="+mj-lt"/>
              <a:buNone/>
            </a:pPr>
            <a:r>
              <a:rPr lang="en-US" sz="1200" b="1" kern="1200" dirty="0">
                <a:solidFill>
                  <a:schemeClr val="tx1"/>
                </a:solidFill>
                <a:effectLst/>
                <a:latin typeface="+mn-lt"/>
                <a:ea typeface="+mn-ea"/>
                <a:cs typeface="+mn-cs"/>
              </a:rPr>
              <a:t>Procedural approach to ethics</a:t>
            </a:r>
            <a:r>
              <a:rPr lang="en-US" sz="1200" b="0" kern="1200" dirty="0">
                <a:solidFill>
                  <a:schemeClr val="tx1"/>
                </a:solidFill>
                <a:effectLst/>
                <a:latin typeface="+mn-lt"/>
                <a:ea typeface="+mn-ea"/>
                <a:cs typeface="+mn-cs"/>
              </a:rPr>
              <a:t>:</a:t>
            </a:r>
          </a:p>
          <a:p>
            <a:pPr marL="228600" indent="-228600">
              <a:buFont typeface="+mj-lt"/>
              <a:buAutoNum type="arabicPeriod"/>
            </a:pPr>
            <a:r>
              <a:rPr lang="en-US" sz="1200" kern="1200" dirty="0">
                <a:solidFill>
                  <a:schemeClr val="tx1"/>
                </a:solidFill>
                <a:effectLst/>
                <a:latin typeface="+mn-lt"/>
                <a:ea typeface="+mn-ea"/>
                <a:cs typeface="+mn-cs"/>
              </a:rPr>
              <a:t>Institutional Review Boards (IRBs) provide fundamental and necessary, yet minimal, oversight for each given research project. </a:t>
            </a:r>
          </a:p>
          <a:p>
            <a:pPr marL="228600" indent="-228600">
              <a:buFont typeface="+mj-lt"/>
              <a:buAutoNum type="arabicPeriod"/>
            </a:pPr>
            <a:r>
              <a:rPr lang="en-US" sz="1200" kern="1200" dirty="0">
                <a:solidFill>
                  <a:schemeClr val="tx1"/>
                </a:solidFill>
                <a:effectLst/>
                <a:latin typeface="+mn-lt"/>
                <a:ea typeface="+mn-ea"/>
                <a:cs typeface="+mn-cs"/>
              </a:rPr>
              <a:t>Review boards, have to take a </a:t>
            </a:r>
            <a:r>
              <a:rPr lang="en-US" sz="1200" b="0" kern="1200" dirty="0">
                <a:solidFill>
                  <a:schemeClr val="tx1"/>
                </a:solidFill>
                <a:effectLst/>
                <a:latin typeface="+mn-lt"/>
                <a:ea typeface="+mn-ea"/>
                <a:cs typeface="+mn-cs"/>
              </a:rPr>
              <a:t>procedural approach to ethics</a:t>
            </a:r>
            <a:r>
              <a:rPr lang="en-US" sz="1200" kern="1200" dirty="0">
                <a:solidFill>
                  <a:schemeClr val="tx1"/>
                </a:solidFill>
                <a:effectLst/>
                <a:latin typeface="+mn-lt"/>
                <a:ea typeface="+mn-ea"/>
                <a:cs typeface="+mn-cs"/>
              </a:rPr>
              <a:t>. </a:t>
            </a:r>
          </a:p>
          <a:p>
            <a:pPr marL="228600" indent="-228600">
              <a:buFont typeface="+mj-lt"/>
              <a:buAutoNum type="arabicPeriod"/>
            </a:pPr>
            <a:r>
              <a:rPr lang="en-US" sz="1200" kern="1200" dirty="0">
                <a:solidFill>
                  <a:schemeClr val="tx1"/>
                </a:solidFill>
                <a:effectLst/>
                <a:latin typeface="+mn-lt"/>
                <a:ea typeface="+mn-ea"/>
                <a:cs typeface="+mn-cs"/>
              </a:rPr>
              <a:t>Review boards will examine the procedures of the study to insure that those procedures are fair and transparent, provide ample opportunity for non/participation and non/consent, and ensure that risks are identified and minimalized in relation to anticipated benefits. </a:t>
            </a:r>
          </a:p>
          <a:p>
            <a:pPr marL="0" indent="0">
              <a:buFont typeface="+mj-lt"/>
              <a:buNone/>
            </a:pPr>
            <a:endParaRPr lang="en-US" dirty="0"/>
          </a:p>
          <a:p>
            <a:pPr marL="0" indent="0">
              <a:buFont typeface="+mj-lt"/>
              <a:buNone/>
            </a:pPr>
            <a:r>
              <a:rPr lang="en-US" sz="1200" b="1" kern="1200" dirty="0">
                <a:solidFill>
                  <a:schemeClr val="tx1"/>
                </a:solidFill>
                <a:effectLst/>
                <a:latin typeface="+mn-lt"/>
                <a:ea typeface="+mn-ea"/>
                <a:cs typeface="+mn-cs"/>
              </a:rPr>
              <a:t>Situational ethics</a:t>
            </a:r>
            <a:r>
              <a:rPr lang="en-US" sz="1200" b="0" kern="1200" dirty="0">
                <a:solidFill>
                  <a:schemeClr val="tx1"/>
                </a:solidFill>
                <a:effectLst/>
                <a:latin typeface="+mn-lt"/>
                <a:ea typeface="+mn-ea"/>
                <a:cs typeface="+mn-cs"/>
              </a:rPr>
              <a:t>: It</a:t>
            </a:r>
            <a:r>
              <a:rPr lang="en-US" sz="1200" b="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requires researchers to take the complexity of the situation into account when engaging as an ethical researcher. </a:t>
            </a:r>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Questions asked by procedural approach:</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 procedural approach to ethics would ask the following questions of studies like Milgram:</a:t>
            </a:r>
            <a:endParaRPr lang="en-IN" sz="1200" kern="1200" dirty="0">
              <a:solidFill>
                <a:schemeClr val="tx1"/>
              </a:solidFill>
              <a:effectLst/>
              <a:latin typeface="+mn-lt"/>
              <a:ea typeface="+mn-ea"/>
              <a:cs typeface="+mn-cs"/>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Are subjects able to say no to participating in the study, at any point throughout the research process?</a:t>
            </a:r>
            <a:endParaRPr lang="en-IN" sz="1200" kern="1200" dirty="0">
              <a:solidFill>
                <a:schemeClr val="tx1"/>
              </a:solidFill>
              <a:effectLst/>
              <a:latin typeface="+mn-lt"/>
              <a:ea typeface="+mn-ea"/>
              <a:cs typeface="+mn-cs"/>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Is the deceit necessary to obtain the findings?</a:t>
            </a:r>
            <a:endParaRPr lang="en-IN" sz="1200" kern="1200" dirty="0">
              <a:solidFill>
                <a:schemeClr val="tx1"/>
              </a:solidFill>
              <a:effectLst/>
              <a:latin typeface="+mn-lt"/>
              <a:ea typeface="+mn-ea"/>
              <a:cs typeface="+mn-cs"/>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Are the risks of participating appropriate, including the emotional labor of administering shocks to someone in pain?</a:t>
            </a:r>
            <a:endParaRPr lang="en-IN" sz="1200" kern="1200" dirty="0">
              <a:solidFill>
                <a:schemeClr val="tx1"/>
              </a:solidFill>
              <a:effectLst/>
              <a:latin typeface="+mn-lt"/>
              <a:ea typeface="+mn-ea"/>
              <a:cs typeface="+mn-cs"/>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Does the deceit produce negative consequences for the participants that are not easily mediated and/or are not justified by the value of the findings for the world?</a:t>
            </a:r>
            <a:endParaRPr lang="en-IN" sz="1200" kern="1200" dirty="0">
              <a:solidFill>
                <a:schemeClr val="tx1"/>
              </a:solidFill>
              <a:effectLst/>
              <a:latin typeface="+mn-lt"/>
              <a:ea typeface="+mn-ea"/>
              <a:cs typeface="+mn-cs"/>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Is the participant properly informed of the study’s purpose and given a free and clear opportunity to withhold consent?</a:t>
            </a:r>
            <a:endParaRPr lang="en-IN" sz="1200" kern="1200" dirty="0">
              <a:solidFill>
                <a:schemeClr val="tx1"/>
              </a:solidFill>
              <a:effectLst/>
              <a:latin typeface="+mn-lt"/>
              <a:ea typeface="+mn-ea"/>
              <a:cs typeface="+mn-cs"/>
            </a:endParaRPr>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8</a:t>
            </a:fld>
            <a:endParaRPr lang="en-US"/>
          </a:p>
        </p:txBody>
      </p:sp>
    </p:spTree>
    <p:extLst>
      <p:ext uri="{BB962C8B-B14F-4D97-AF65-F5344CB8AC3E}">
        <p14:creationId xmlns:p14="http://schemas.microsoft.com/office/powerpoint/2010/main" val="891745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dirty="0"/>
              <a:t>Focus of the procedural approach: </a:t>
            </a:r>
            <a:r>
              <a:rPr lang="en-US" sz="1200" kern="1200" dirty="0">
                <a:solidFill>
                  <a:schemeClr val="tx1"/>
                </a:solidFill>
                <a:effectLst/>
                <a:latin typeface="+mn-lt"/>
                <a:ea typeface="+mn-ea"/>
                <a:cs typeface="+mn-cs"/>
              </a:rPr>
              <a:t>This approach focuses its ethical concerns one-directionally,</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what is the researcher doing to the subject in terms of costs, what is the researcher offering the subject in terms of benefits, and how is the researcher obtaining informed consent, providing confidentiality/anonymity, and accounting for risks.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Research situations with micro-level context: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Research situations will have a more or less micro-level context.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a large scale international testing study, math scores obtained internationally do not involve interpersonal contact with the subjects of the study.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 situated approach to ethics in this scenario would have to take into account whether or not the subject was becoming too distressed in the process.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Guidelines for avoiding ethical quandaries: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a:t>Developed by the </a:t>
            </a:r>
            <a:r>
              <a:rPr lang="en-US" sz="1200" kern="1200" dirty="0">
                <a:solidFill>
                  <a:schemeClr val="tx1"/>
                </a:solidFill>
                <a:effectLst/>
                <a:latin typeface="+mn-lt"/>
                <a:ea typeface="+mn-ea"/>
                <a:cs typeface="+mn-cs"/>
              </a:rPr>
              <a:t>American Psychological Association.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These guidelines are intended to keep ethical problems at bay.</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Discuss intellectual property frankly.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Be conscious of multiple roles.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Follow informed consent rules.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Respect confidentiality and privacy.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Tap into ethics resources. </a:t>
            </a: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9</a:t>
            </a:fld>
            <a:endParaRPr lang="en-US"/>
          </a:p>
        </p:txBody>
      </p:sp>
    </p:spTree>
    <p:extLst>
      <p:ext uri="{BB962C8B-B14F-4D97-AF65-F5344CB8AC3E}">
        <p14:creationId xmlns:p14="http://schemas.microsoft.com/office/powerpoint/2010/main" val="17713188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Research on bullying: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Bullying has received a lot of policy and research attention.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There are both quantitative and qualitative studies on bullying and policies.</a:t>
            </a: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Studies by Wang, </a:t>
            </a:r>
            <a:r>
              <a:rPr lang="en-US" dirty="0" err="1"/>
              <a:t>Iannottie</a:t>
            </a:r>
            <a:r>
              <a:rPr lang="en-US" dirty="0"/>
              <a:t>, and </a:t>
            </a:r>
            <a:r>
              <a:rPr lang="en-US" dirty="0" err="1"/>
              <a:t>Nansel</a:t>
            </a:r>
            <a:r>
              <a:rPr lang="en-US" dirty="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Wang, </a:t>
            </a:r>
            <a:r>
              <a:rPr lang="en-US" sz="1200" kern="1200" dirty="0" err="1">
                <a:solidFill>
                  <a:schemeClr val="tx1"/>
                </a:solidFill>
                <a:effectLst/>
                <a:latin typeface="+mn-lt"/>
                <a:ea typeface="+mn-ea"/>
                <a:cs typeface="+mn-cs"/>
              </a:rPr>
              <a:t>Iannottie</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Nansel</a:t>
            </a:r>
            <a:r>
              <a:rPr lang="en-US" sz="1200" kern="1200" dirty="0">
                <a:solidFill>
                  <a:schemeClr val="tx1"/>
                </a:solidFill>
                <a:effectLst/>
                <a:latin typeface="+mn-lt"/>
                <a:ea typeface="+mn-ea"/>
                <a:cs typeface="+mn-cs"/>
              </a:rPr>
              <a:t> examined the prevalence of bullying across four modes (physical, verbal, relation, and cyber) among U.S. adolescents.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They used self-report questionnaires and already existing survey data to report the distribution of bullying activities and victimization according to demographic characteristics.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Studies by </a:t>
            </a:r>
            <a:r>
              <a:rPr lang="en-US" dirty="0" err="1"/>
              <a:t>Modecki</a:t>
            </a:r>
            <a:r>
              <a:rPr lang="en-US" dirty="0"/>
              <a:t>, Minchin, Harbaugh, Guerra, and </a:t>
            </a:r>
            <a:r>
              <a:rPr lang="en-US" dirty="0" err="1"/>
              <a:t>Runions</a:t>
            </a:r>
            <a:r>
              <a:rPr lang="en-US" dirty="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err="1">
                <a:solidFill>
                  <a:schemeClr val="tx1"/>
                </a:solidFill>
                <a:effectLst/>
                <a:latin typeface="+mn-lt"/>
                <a:ea typeface="+mn-ea"/>
                <a:cs typeface="+mn-cs"/>
              </a:rPr>
              <a:t>Modecki</a:t>
            </a:r>
            <a:r>
              <a:rPr lang="en-US" sz="1200" kern="1200" dirty="0">
                <a:solidFill>
                  <a:schemeClr val="tx1"/>
                </a:solidFill>
                <a:effectLst/>
                <a:latin typeface="+mn-lt"/>
                <a:ea typeface="+mn-ea"/>
                <a:cs typeface="+mn-cs"/>
              </a:rPr>
              <a:t>, Minchin, Harbaugh, Guerra, and </a:t>
            </a:r>
            <a:r>
              <a:rPr lang="en-US" sz="1200" kern="1200" dirty="0" err="1">
                <a:solidFill>
                  <a:schemeClr val="tx1"/>
                </a:solidFill>
                <a:effectLst/>
                <a:latin typeface="+mn-lt"/>
                <a:ea typeface="+mn-ea"/>
                <a:cs typeface="+mn-cs"/>
              </a:rPr>
              <a:t>Runions</a:t>
            </a:r>
            <a:r>
              <a:rPr lang="en-US" sz="1200" kern="1200" dirty="0">
                <a:solidFill>
                  <a:schemeClr val="tx1"/>
                </a:solidFill>
                <a:effectLst/>
                <a:latin typeface="+mn-lt"/>
                <a:ea typeface="+mn-ea"/>
                <a:cs typeface="+mn-cs"/>
              </a:rPr>
              <a:t> looked at bullying across two contexts: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cyber and traditional face-to-face.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They did an analysis</a:t>
            </a:r>
            <a:r>
              <a:rPr lang="en-US" sz="1200" kern="1200" baseline="0" dirty="0">
                <a:solidFill>
                  <a:schemeClr val="tx1"/>
                </a:solidFill>
                <a:effectLst/>
                <a:latin typeface="+mn-lt"/>
                <a:ea typeface="+mn-ea"/>
                <a:cs typeface="+mn-cs"/>
              </a:rPr>
              <a:t> of</a:t>
            </a:r>
            <a:r>
              <a:rPr lang="en-US" sz="1200" kern="1200" dirty="0">
                <a:solidFill>
                  <a:schemeClr val="tx1"/>
                </a:solidFill>
                <a:effectLst/>
                <a:latin typeface="+mn-lt"/>
                <a:ea typeface="+mn-ea"/>
                <a:cs typeface="+mn-cs"/>
              </a:rPr>
              <a:t> published research studies reporting on prevalence of both cyber and traditional bullying/aggression in order to locate the trends related to bullying across a variety of contexts and characteristics. </a:t>
            </a:r>
            <a:r>
              <a:rPr lang="en-US" dirty="0"/>
              <a:t>  </a:t>
            </a: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Barbara’s experience at school:</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As someone who conducts long term school ethnographies, Barbara has had the unfortunate opportunity to witness and hear talk of bullying in schools.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a school that had a growing population of non-native English speakers,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 newcomer students (as they were called) were being bullied by other students as well as by educators.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Barbara first wrote about this as an ethical question: What happens when an ethnographer intervenes? </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10</a:t>
            </a:fld>
            <a:endParaRPr lang="en-US"/>
          </a:p>
        </p:txBody>
      </p:sp>
    </p:spTree>
    <p:extLst>
      <p:ext uri="{BB962C8B-B14F-4D97-AF65-F5344CB8AC3E}">
        <p14:creationId xmlns:p14="http://schemas.microsoft.com/office/powerpoint/2010/main" val="18843730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View of </a:t>
            </a:r>
            <a:r>
              <a:rPr lang="en-US" dirty="0" err="1"/>
              <a:t>Kofoed</a:t>
            </a:r>
            <a:r>
              <a:rPr lang="en-US" dirty="0"/>
              <a:t> and </a:t>
            </a:r>
            <a:r>
              <a:rPr lang="en-US" dirty="0" err="1"/>
              <a:t>Staunæs</a:t>
            </a:r>
            <a:r>
              <a:rPr lang="en-US" dirty="0"/>
              <a: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err="1">
                <a:solidFill>
                  <a:schemeClr val="tx1"/>
                </a:solidFill>
                <a:effectLst/>
                <a:latin typeface="+mn-lt"/>
                <a:ea typeface="+mn-ea"/>
                <a:cs typeface="+mn-cs"/>
              </a:rPr>
              <a:t>Kofoed</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Staunæs</a:t>
            </a:r>
            <a:r>
              <a:rPr lang="en-US" sz="1200" kern="1200" dirty="0">
                <a:solidFill>
                  <a:schemeClr val="tx1"/>
                </a:solidFill>
                <a:effectLst/>
                <a:latin typeface="+mn-lt"/>
                <a:ea typeface="+mn-ea"/>
                <a:cs typeface="+mn-cs"/>
              </a:rPr>
              <a:t> ask researchers to refrain from intervening in bullying scenarios when conducting school studies.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They argue that researchers should focus instead on the research contribution.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They suggest that by resisting the urge to intervene, researchers can take a more critical stance toward the community’s sense of goodness/badness or rightness/wrongness. </a:t>
            </a:r>
            <a:r>
              <a:rPr lang="en-US" dirty="0"/>
              <a:t> </a:t>
            </a:r>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Case of Yu-Ting: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There was a teacher in the school who was not treating one of the newcomer students very respectfully.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particular student, Yu-Ting, told Barbara’s research team that she felt uncomfortable in the offending teacher’s class.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Barbara’s research team read over transcripts of the class and became more and more convinced that Yu-Ting was being academically intimidated and emotionally disrespected.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Barbara had</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promised her participants (which included both the teacher and the student) that the research would not be used to harm them.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Protecting the student seemingly required Barbara to put the teacher at risk.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What ethical principles are involved and which ones should be prioritized?  </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11</a:t>
            </a:fld>
            <a:endParaRPr lang="en-US"/>
          </a:p>
        </p:txBody>
      </p:sp>
    </p:spTree>
    <p:extLst>
      <p:ext uri="{BB962C8B-B14F-4D97-AF65-F5344CB8AC3E}">
        <p14:creationId xmlns:p14="http://schemas.microsoft.com/office/powerpoint/2010/main" val="1530785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View of Nancy </a:t>
            </a:r>
            <a:r>
              <a:rPr lang="en-US" dirty="0" err="1"/>
              <a:t>Hartsock</a:t>
            </a:r>
            <a:r>
              <a:rPr lang="en-US" dirty="0"/>
              <a:t>: </a:t>
            </a:r>
            <a:r>
              <a:rPr lang="en-US" sz="1200" kern="1200" dirty="0">
                <a:solidFill>
                  <a:schemeClr val="tx1"/>
                </a:solidFill>
                <a:effectLst/>
                <a:latin typeface="+mn-lt"/>
                <a:ea typeface="+mn-ea"/>
                <a:cs typeface="+mn-cs"/>
              </a:rPr>
              <a:t>Feminist Nancy </a:t>
            </a:r>
            <a:r>
              <a:rPr lang="en-US" sz="1200" kern="1200" dirty="0" err="1">
                <a:solidFill>
                  <a:schemeClr val="tx1"/>
                </a:solidFill>
                <a:effectLst/>
                <a:latin typeface="+mn-lt"/>
                <a:ea typeface="+mn-ea"/>
                <a:cs typeface="+mn-cs"/>
              </a:rPr>
              <a:t>Hartsock</a:t>
            </a:r>
            <a:r>
              <a:rPr lang="en-US" sz="1200" kern="1200" dirty="0">
                <a:solidFill>
                  <a:schemeClr val="tx1"/>
                </a:solidFill>
                <a:effectLst/>
                <a:latin typeface="+mn-lt"/>
                <a:ea typeface="+mn-ea"/>
                <a:cs typeface="+mn-cs"/>
              </a:rPr>
              <a:t> writes about positionality as a standpoint perspective from which to engage research through an existing set of value commitments, through a sociopolitical orientation, and through a set of epistemological assumptions.</a:t>
            </a:r>
            <a:r>
              <a:rPr lang="en-US" sz="1200" kern="1200" baseline="0" dirty="0">
                <a:solidFill>
                  <a:schemeClr val="tx1"/>
                </a:solidFill>
                <a:effectLst/>
                <a:latin typeface="+mn-lt"/>
                <a:ea typeface="+mn-ea"/>
                <a:cs typeface="+mn-cs"/>
              </a:rPr>
              <a:t>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Concept of positionality:</a:t>
            </a:r>
            <a:r>
              <a:rPr lang="en-US" baseline="0" dirty="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want to bring together the concept of positionality as a way to explore how one might ethically engage in research.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Acknowledging that we bring a particular perspective and set of values to a project helps us begin to locate ethical positions.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carry the task forward if we think about either how we identify through those values and perspectives AND/OR how they play out in the resolution of what we experience as an ethical dilemma.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Has an ethical dimension: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Positionality will always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have an ethical dimension.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As we are positioned through our actions, we are partly to be known as ethical or not through those same activities.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Our activities can always be interpreted with respect to ethics and consequently, the ethics of our own positions as relative to those actions, can be questioned. </a:t>
            </a: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12</a:t>
            </a:fld>
            <a:endParaRPr lang="en-US"/>
          </a:p>
        </p:txBody>
      </p:sp>
    </p:spTree>
    <p:extLst>
      <p:ext uri="{BB962C8B-B14F-4D97-AF65-F5344CB8AC3E}">
        <p14:creationId xmlns:p14="http://schemas.microsoft.com/office/powerpoint/2010/main" val="1019517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dirty="0"/>
              <a:t>Ethical dimensions are contextual: Since</a:t>
            </a:r>
            <a:r>
              <a:rPr lang="en-US" baseline="0" dirty="0"/>
              <a:t> </a:t>
            </a:r>
            <a:r>
              <a:rPr lang="en-US" sz="1200" kern="1200" dirty="0">
                <a:solidFill>
                  <a:schemeClr val="tx1"/>
                </a:solidFill>
                <a:effectLst/>
                <a:latin typeface="+mn-lt"/>
                <a:ea typeface="+mn-ea"/>
                <a:cs typeface="+mn-cs"/>
              </a:rPr>
              <a:t>our positionality is established in relation to/with others, the ethical dimensions of our positionality are contextual.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Meta-analysis of </a:t>
            </a:r>
            <a:r>
              <a:rPr lang="en-US" dirty="0" err="1"/>
              <a:t>Modecki</a:t>
            </a:r>
            <a:r>
              <a:rPr lang="en-US" dirty="0"/>
              <a:t> et al.:</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Study by </a:t>
            </a:r>
            <a:r>
              <a:rPr lang="en-US" sz="1200" kern="1200" dirty="0" err="1">
                <a:solidFill>
                  <a:schemeClr val="tx1"/>
                </a:solidFill>
                <a:effectLst/>
                <a:latin typeface="+mn-lt"/>
                <a:ea typeface="+mn-ea"/>
                <a:cs typeface="+mn-cs"/>
              </a:rPr>
              <a:t>Modecki</a:t>
            </a:r>
            <a:r>
              <a:rPr lang="en-US" sz="1200" kern="1200" dirty="0">
                <a:solidFill>
                  <a:schemeClr val="tx1"/>
                </a:solidFill>
                <a:effectLst/>
                <a:latin typeface="+mn-lt"/>
                <a:ea typeface="+mn-ea"/>
                <a:cs typeface="+mn-cs"/>
              </a:rPr>
              <a:t> et al.</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 meta-analysis is a research project that looks closely at existing research studies.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Researchers systematically find and examine literature adhering to a particular scope or type and then they analyze the results of the studies to find patterns across them.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err="1">
                <a:solidFill>
                  <a:schemeClr val="tx1"/>
                </a:solidFill>
                <a:effectLst/>
                <a:latin typeface="+mn-lt"/>
                <a:ea typeface="+mn-ea"/>
                <a:cs typeface="+mn-cs"/>
              </a:rPr>
              <a:t>Modecki</a:t>
            </a:r>
            <a:r>
              <a:rPr lang="en-US" sz="1200" kern="1200" dirty="0">
                <a:solidFill>
                  <a:schemeClr val="tx1"/>
                </a:solidFill>
                <a:effectLst/>
                <a:latin typeface="+mn-lt"/>
                <a:ea typeface="+mn-ea"/>
                <a:cs typeface="+mn-cs"/>
              </a:rPr>
              <a:t> et al located 80 quantitative studies that reported prevalence rates for both traditional and cyber bullying/aggression amongst adolescents.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They concluded that the variation across measurement approaches of the different studies accounted for the variability of the results.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At the start of the article, authors position themselves as part of community of people who care about reducing bullying and other forms of aggressive behavior amongst adolescents.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authors are beginning to locate themselves in a project that has a social justice motivation.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These positions carry forward an ethical orientation toward what is right and what is wrong complicit with a particular way of enacting research that has the potential of helping us create a better world.    </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13</a:t>
            </a:fld>
            <a:endParaRPr lang="en-US"/>
          </a:p>
        </p:txBody>
      </p:sp>
    </p:spTree>
    <p:extLst>
      <p:ext uri="{BB962C8B-B14F-4D97-AF65-F5344CB8AC3E}">
        <p14:creationId xmlns:p14="http://schemas.microsoft.com/office/powerpoint/2010/main" val="3825759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Understand our actions from others’ perspectives: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err="1">
                <a:solidFill>
                  <a:schemeClr val="tx1"/>
                </a:solidFill>
                <a:effectLst/>
                <a:latin typeface="+mn-lt"/>
                <a:ea typeface="+mn-ea"/>
                <a:cs typeface="+mn-cs"/>
              </a:rPr>
              <a:t>Intersubjectivity</a:t>
            </a:r>
            <a:r>
              <a:rPr lang="en-US" sz="1200" kern="1200" dirty="0">
                <a:solidFill>
                  <a:schemeClr val="tx1"/>
                </a:solidFill>
                <a:effectLst/>
                <a:latin typeface="+mn-lt"/>
                <a:ea typeface="+mn-ea"/>
                <a:cs typeface="+mn-cs"/>
              </a:rPr>
              <a:t> helps us think about how we can position-take with others so we understand our actions from their perspectives, even if in a relative and imperfect way.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This </a:t>
            </a:r>
            <a:r>
              <a:rPr lang="en-US" sz="1200" b="1" kern="1200" dirty="0">
                <a:solidFill>
                  <a:schemeClr val="tx1"/>
                </a:solidFill>
                <a:effectLst/>
                <a:latin typeface="+mn-lt"/>
                <a:ea typeface="+mn-ea"/>
                <a:cs typeface="+mn-cs"/>
              </a:rPr>
              <a:t>position-taking</a:t>
            </a:r>
            <a:r>
              <a:rPr lang="en-US" sz="1200" kern="1200" dirty="0">
                <a:solidFill>
                  <a:schemeClr val="tx1"/>
                </a:solidFill>
                <a:effectLst/>
                <a:latin typeface="+mn-lt"/>
                <a:ea typeface="+mn-ea"/>
                <a:cs typeface="+mn-cs"/>
              </a:rPr>
              <a:t> also constitutes our ethical understanding of ourselves in relation to others.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learn to position-take with our research participants because we are listening to them and coming to understand them.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Ethics seems to need this </a:t>
            </a:r>
            <a:r>
              <a:rPr lang="en-US" sz="1200" i="1" kern="1200" dirty="0">
                <a:solidFill>
                  <a:schemeClr val="tx1"/>
                </a:solidFill>
                <a:effectLst/>
                <a:latin typeface="+mn-lt"/>
                <a:ea typeface="+mn-ea"/>
                <a:cs typeface="+mn-cs"/>
              </a:rPr>
              <a:t>being with</a:t>
            </a:r>
            <a:r>
              <a:rPr lang="en-US" sz="1200" kern="1200" dirty="0">
                <a:solidFill>
                  <a:schemeClr val="tx1"/>
                </a:solidFill>
                <a:effectLst/>
                <a:latin typeface="+mn-lt"/>
                <a:ea typeface="+mn-ea"/>
                <a:cs typeface="+mn-cs"/>
              </a:rPr>
              <a:t> character and </a:t>
            </a:r>
            <a:r>
              <a:rPr lang="en-US" sz="1200" i="1" kern="1200" dirty="0">
                <a:solidFill>
                  <a:schemeClr val="tx1"/>
                </a:solidFill>
                <a:effectLst/>
                <a:latin typeface="+mn-lt"/>
                <a:ea typeface="+mn-ea"/>
                <a:cs typeface="+mn-cs"/>
              </a:rPr>
              <a:t>being with, one another</a:t>
            </a:r>
            <a:r>
              <a:rPr lang="en-US" sz="1200" kern="1200" dirty="0">
                <a:solidFill>
                  <a:schemeClr val="tx1"/>
                </a:solidFill>
                <a:effectLst/>
                <a:latin typeface="+mn-lt"/>
                <a:ea typeface="+mn-ea"/>
                <a:cs typeface="+mn-cs"/>
              </a:rPr>
              <a:t> depends on diversity and difference.</a:t>
            </a:r>
            <a:r>
              <a:rPr lang="en-US" sz="1200" kern="1200" baseline="0" dirty="0">
                <a:solidFill>
                  <a:schemeClr val="tx1"/>
                </a:solidFill>
                <a:effectLst/>
                <a:latin typeface="+mn-lt"/>
                <a:ea typeface="+mn-ea"/>
                <a:cs typeface="+mn-cs"/>
              </a:rPr>
              <a:t>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An ethical resolution found for Yu-Ting: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Barbara wanted Yu-Ting to be understood and appreciated as a learner by her teachers.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teacher did not want to treat Yu-Ting special by accommodating her needs.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teacher, however, was happy for us to find a different teacher for Yu-Ting.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1" kern="1200" dirty="0">
                <a:solidFill>
                  <a:schemeClr val="tx1"/>
                </a:solidFill>
                <a:effectLst/>
                <a:latin typeface="+mn-lt"/>
                <a:ea typeface="+mn-ea"/>
                <a:cs typeface="+mn-cs"/>
              </a:rPr>
              <a:t>With </a:t>
            </a:r>
            <a:r>
              <a:rPr lang="en-US" sz="1200" kern="1200" dirty="0">
                <a:solidFill>
                  <a:schemeClr val="tx1"/>
                </a:solidFill>
                <a:effectLst/>
                <a:latin typeface="+mn-lt"/>
                <a:ea typeface="+mn-ea"/>
                <a:cs typeface="+mn-cs"/>
              </a:rPr>
              <a:t>one another, the group found an ethical resolution.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err="1"/>
              <a:t>Intersubjectivity</a:t>
            </a:r>
            <a:r>
              <a:rPr lang="en-US" dirty="0"/>
              <a:t> in </a:t>
            </a:r>
            <a:r>
              <a:rPr lang="en-US" dirty="0" err="1"/>
              <a:t>Modecki</a:t>
            </a:r>
            <a:r>
              <a:rPr lang="en-US" dirty="0"/>
              <a:t> et al studies: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these cases perhaps the ethical accountability is both greater and smaller.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err="1">
                <a:solidFill>
                  <a:schemeClr val="tx1"/>
                </a:solidFill>
                <a:effectLst/>
                <a:latin typeface="+mn-lt"/>
                <a:ea typeface="+mn-ea"/>
                <a:cs typeface="+mn-cs"/>
              </a:rPr>
              <a:t>Intersubjectivity</a:t>
            </a:r>
            <a:r>
              <a:rPr lang="en-US" sz="1200" kern="1200" dirty="0">
                <a:solidFill>
                  <a:schemeClr val="tx1"/>
                </a:solidFill>
                <a:effectLst/>
                <a:latin typeface="+mn-lt"/>
                <a:ea typeface="+mn-ea"/>
                <a:cs typeface="+mn-cs"/>
              </a:rPr>
              <a:t> is still involved in the interpretive process in a layered way.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As </a:t>
            </a:r>
            <a:r>
              <a:rPr lang="en-US" sz="1200" kern="1200" dirty="0" err="1">
                <a:solidFill>
                  <a:schemeClr val="tx1"/>
                </a:solidFill>
                <a:effectLst/>
                <a:latin typeface="+mn-lt"/>
                <a:ea typeface="+mn-ea"/>
                <a:cs typeface="+mn-cs"/>
              </a:rPr>
              <a:t>Modecki</a:t>
            </a:r>
            <a:r>
              <a:rPr lang="en-US" sz="1200" kern="1200" dirty="0">
                <a:solidFill>
                  <a:schemeClr val="tx1"/>
                </a:solidFill>
                <a:effectLst/>
                <a:latin typeface="+mn-lt"/>
                <a:ea typeface="+mn-ea"/>
                <a:cs typeface="+mn-cs"/>
              </a:rPr>
              <a:t> et al analyzed the studies they included in their research, they specifically looked up the instruments used to see how bullying and aggression were both defined and measured. </a:t>
            </a:r>
            <a:r>
              <a:rPr lang="en-US" dirty="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When researchers clarify their analytic interpretations with others, the check-in bolsters the ethics of the study because it is more inclusive and fosters a </a:t>
            </a:r>
            <a:r>
              <a:rPr lang="en-US" sz="1200" i="1" kern="1200" dirty="0">
                <a:solidFill>
                  <a:schemeClr val="tx1"/>
                </a:solidFill>
                <a:effectLst/>
                <a:latin typeface="+mn-lt"/>
                <a:ea typeface="+mn-ea"/>
                <a:cs typeface="+mn-cs"/>
              </a:rPr>
              <a:t>with one another</a:t>
            </a:r>
            <a:r>
              <a:rPr lang="en-US" sz="1200" kern="1200" dirty="0">
                <a:solidFill>
                  <a:schemeClr val="tx1"/>
                </a:solidFill>
                <a:effectLst/>
                <a:latin typeface="+mn-lt"/>
                <a:ea typeface="+mn-ea"/>
                <a:cs typeface="+mn-cs"/>
              </a:rPr>
              <a:t> attitude within the research process. </a:t>
            </a:r>
            <a:endParaRPr lang="en-US" dirty="0"/>
          </a:p>
          <a:p>
            <a:pPr marL="0" indent="0">
              <a:buFont typeface="+mj-lt"/>
              <a:buNone/>
            </a:pPr>
            <a:endParaRPr lang="en-US" sz="1200" b="0" kern="1200" dirty="0">
              <a:solidFill>
                <a:schemeClr val="tx1"/>
              </a:solidFill>
              <a:effectLst/>
              <a:latin typeface="+mn-lt"/>
              <a:ea typeface="+mn-ea"/>
              <a:cs typeface="+mn-cs"/>
            </a:endParaRPr>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14</a:t>
            </a:fld>
            <a:endParaRPr lang="en-US"/>
          </a:p>
        </p:txBody>
      </p:sp>
    </p:spTree>
    <p:extLst>
      <p:ext uri="{BB962C8B-B14F-4D97-AF65-F5344CB8AC3E}">
        <p14:creationId xmlns:p14="http://schemas.microsoft.com/office/powerpoint/2010/main" val="1119969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Intersubjective milieu:</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Research involves engaging </a:t>
            </a:r>
            <a:r>
              <a:rPr lang="en-US" sz="1200" i="1" kern="1200" dirty="0">
                <a:solidFill>
                  <a:schemeClr val="tx1"/>
                </a:solidFill>
                <a:effectLst/>
                <a:latin typeface="+mn-lt"/>
                <a:ea typeface="+mn-ea"/>
                <a:cs typeface="+mn-cs"/>
              </a:rPr>
              <a:t>with</a:t>
            </a:r>
            <a:r>
              <a:rPr lang="en-US" sz="1200" kern="1200" dirty="0">
                <a:solidFill>
                  <a:schemeClr val="tx1"/>
                </a:solidFill>
                <a:effectLst/>
                <a:latin typeface="+mn-lt"/>
                <a:ea typeface="+mn-ea"/>
                <a:cs typeface="+mn-cs"/>
              </a:rPr>
              <a:t> others, even when one is the lone researcher and one is not engaging directly with human subjects.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intersubjective milieu creates a space for caring in the context of being open to the other.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 contextualized</a:t>
            </a:r>
            <a:r>
              <a:rPr lang="en-US" i="1" dirty="0"/>
              <a:t> </a:t>
            </a:r>
            <a:r>
              <a:rPr lang="en-US" dirty="0"/>
              <a:t>way of thinking about research ethics: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1" kern="1200" dirty="0">
                <a:solidFill>
                  <a:schemeClr val="tx1"/>
                </a:solidFill>
                <a:effectLst/>
                <a:latin typeface="+mn-lt"/>
                <a:ea typeface="+mn-ea"/>
                <a:cs typeface="+mn-cs"/>
              </a:rPr>
              <a:t>With</a:t>
            </a:r>
            <a:r>
              <a:rPr lang="en-US" sz="1200" kern="1200" dirty="0">
                <a:solidFill>
                  <a:schemeClr val="tx1"/>
                </a:solidFill>
                <a:effectLst/>
                <a:latin typeface="+mn-lt"/>
                <a:ea typeface="+mn-ea"/>
                <a:cs typeface="+mn-cs"/>
              </a:rPr>
              <a:t>, as a contextualized</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way of thinking about research ethics, calls us to care about and with our participants, our research communities and the communities that stand to benefit from the research.</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These networks of care ask us to be open emotionally, intellectually, and culturally.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Open to own fallibilities: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Researchers need to be open to their own fallibilities, to the experiences and claims of others, and to learning </a:t>
            </a:r>
            <a:r>
              <a:rPr lang="en-US" sz="1200" i="1" kern="1200" dirty="0">
                <a:solidFill>
                  <a:schemeClr val="tx1"/>
                </a:solidFill>
                <a:effectLst/>
                <a:latin typeface="+mn-lt"/>
                <a:ea typeface="+mn-ea"/>
                <a:cs typeface="+mn-cs"/>
              </a:rPr>
              <a:t>with</a:t>
            </a:r>
            <a:r>
              <a:rPr lang="en-US" sz="1200" kern="1200" dirty="0">
                <a:solidFill>
                  <a:schemeClr val="tx1"/>
                </a:solidFill>
                <a:effectLst/>
                <a:latin typeface="+mn-lt"/>
                <a:ea typeface="+mn-ea"/>
                <a:cs typeface="+mn-cs"/>
              </a:rPr>
              <a:t> others about the communities within which we live.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Through care, one commits to acting with an attitude of least harm and most beneficence for those affected.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Care works through position-taking.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Link between care and ethics: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Amongst qualitative researchers, the link between care and ethics are common dialogue points.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For quantitative researchers, the concept of care has not been acknowledged as relevant.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Care with procedures is a form of care for and care with research subjects and communities.</a:t>
            </a: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15</a:t>
            </a:fld>
            <a:endParaRPr lang="en-US"/>
          </a:p>
        </p:txBody>
      </p:sp>
    </p:spTree>
    <p:extLst>
      <p:ext uri="{BB962C8B-B14F-4D97-AF65-F5344CB8AC3E}">
        <p14:creationId xmlns:p14="http://schemas.microsoft.com/office/powerpoint/2010/main" val="140219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Hear and understand perspectives of others: </a:t>
            </a:r>
            <a:r>
              <a:rPr lang="en-US" sz="1200" kern="1200" dirty="0">
                <a:solidFill>
                  <a:schemeClr val="tx1"/>
                </a:solidFill>
                <a:effectLst/>
                <a:latin typeface="+mn-lt"/>
                <a:ea typeface="+mn-ea"/>
                <a:cs typeface="+mn-cs"/>
              </a:rPr>
              <a:t>Being open to one’s own </a:t>
            </a:r>
            <a:r>
              <a:rPr lang="en-US" sz="1200" b="1" kern="1200" dirty="0">
                <a:solidFill>
                  <a:schemeClr val="tx1"/>
                </a:solidFill>
                <a:effectLst/>
                <a:latin typeface="+mn-lt"/>
                <a:ea typeface="+mn-ea"/>
                <a:cs typeface="+mn-cs"/>
              </a:rPr>
              <a:t>fallibility</a:t>
            </a:r>
            <a:r>
              <a:rPr lang="en-US" sz="1200" b="0" kern="1200" dirty="0">
                <a:solidFill>
                  <a:schemeClr val="tx1"/>
                </a:solidFill>
                <a:effectLst/>
                <a:latin typeface="+mn-lt"/>
                <a:ea typeface="+mn-ea"/>
                <a:cs typeface="+mn-cs"/>
              </a:rPr>
              <a:t>,</a:t>
            </a:r>
            <a:r>
              <a:rPr lang="en-US" sz="1200" b="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 the idea that perhaps one’s interpretation might be faulty contributes to ethical action by enabling researchers to hear and understand perspectives, experiences and interpretations that are different than their own so that they might take these differences seriously when it comes to understanding and care. </a:t>
            </a:r>
            <a:r>
              <a:rPr lang="en-US" dirty="0"/>
              <a:t> </a:t>
            </a:r>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Ability to act ethically: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Our abilities to act ethically in relation with others benefits from being open to those others.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Doing what is right, doing the next right thing, in terms of our research practices is dependent upon what it means for others.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Be inclusive and reflective: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Choosing specific ways and places to recruit have ethical consequences.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One way to remain open is to be as broadly inclusive and as reflective as possible when making methodological decisions. </a:t>
            </a:r>
            <a:r>
              <a:rPr lang="en-US" dirty="0"/>
              <a:t> </a:t>
            </a:r>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Researchers of qualitative studies: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For researchers engaging in qualitative studies, being open involves listening to what participants have to say about the design, data collections approaches, and findings.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Doing these things would be considered ethical in the context of a research project because they afford the researcher an opportunity to authentically secure perspectives and engage in position-taking with participants.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When that happens, the research is less likely to harm its participants.</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16</a:t>
            </a:fld>
            <a:endParaRPr lang="en-US"/>
          </a:p>
        </p:txBody>
      </p:sp>
    </p:spTree>
    <p:extLst>
      <p:ext uri="{BB962C8B-B14F-4D97-AF65-F5344CB8AC3E}">
        <p14:creationId xmlns:p14="http://schemas.microsoft.com/office/powerpoint/2010/main" val="38595005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Conceptualized differently across clusters: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Power is conceptualized differently across varying philosophical clusters.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Some philosophies equate power as the motor that produces all knowledge.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this way of thinking, knowledge always serves those in power, maintaining the status quo in how people act and what people think.</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Another way of thinking about power is that it distorts truth and forces people to abandon the goal of understanding as the most primary focus in our interactions and quests for knowledge.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this way of thinking, power is used strategically to achieve outcomes that keep people from reaching understanding with one another.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Instead of thinking of researching </a:t>
            </a:r>
            <a:r>
              <a:rPr lang="en-US" sz="1200" i="1" kern="1200" dirty="0">
                <a:solidFill>
                  <a:schemeClr val="tx1"/>
                </a:solidFill>
                <a:effectLst/>
                <a:latin typeface="+mn-lt"/>
                <a:ea typeface="+mn-ea"/>
                <a:cs typeface="+mn-cs"/>
              </a:rPr>
              <a:t>with</a:t>
            </a:r>
            <a:r>
              <a:rPr lang="en-US" sz="1200" kern="1200" dirty="0">
                <a:solidFill>
                  <a:schemeClr val="tx1"/>
                </a:solidFill>
                <a:effectLst/>
                <a:latin typeface="+mn-lt"/>
                <a:ea typeface="+mn-ea"/>
                <a:cs typeface="+mn-cs"/>
              </a:rPr>
              <a:t> one another, power would be invoked </a:t>
            </a:r>
            <a:r>
              <a:rPr lang="en-US" sz="1200" i="1" kern="1200" dirty="0">
                <a:solidFill>
                  <a:schemeClr val="tx1"/>
                </a:solidFill>
                <a:effectLst/>
                <a:latin typeface="+mn-lt"/>
                <a:ea typeface="+mn-ea"/>
                <a:cs typeface="+mn-cs"/>
              </a:rPr>
              <a:t>on</a:t>
            </a:r>
            <a:r>
              <a:rPr lang="en-US" sz="1200" kern="1200" dirty="0">
                <a:solidFill>
                  <a:schemeClr val="tx1"/>
                </a:solidFill>
                <a:effectLst/>
                <a:latin typeface="+mn-lt"/>
                <a:ea typeface="+mn-ea"/>
                <a:cs typeface="+mn-cs"/>
              </a:rPr>
              <a:t> or </a:t>
            </a:r>
            <a:r>
              <a:rPr lang="en-US" sz="1200" i="1" kern="1200" dirty="0">
                <a:solidFill>
                  <a:schemeClr val="tx1"/>
                </a:solidFill>
                <a:effectLst/>
                <a:latin typeface="+mn-lt"/>
                <a:ea typeface="+mn-ea"/>
                <a:cs typeface="+mn-cs"/>
              </a:rPr>
              <a:t>over </a:t>
            </a:r>
            <a:r>
              <a:rPr lang="en-US" sz="1200" kern="1200" dirty="0">
                <a:solidFill>
                  <a:schemeClr val="tx1"/>
                </a:solidFill>
                <a:effectLst/>
                <a:latin typeface="+mn-lt"/>
                <a:ea typeface="+mn-ea"/>
                <a:cs typeface="+mn-cs"/>
              </a:rPr>
              <a:t>others. </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When power is invoked, responses by others are forced and truncated.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Example of power invoked:</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If a researcher wants to </a:t>
            </a:r>
            <a:r>
              <a:rPr lang="en-US" sz="1200" b="1" kern="1200" dirty="0">
                <a:solidFill>
                  <a:schemeClr val="tx1"/>
                </a:solidFill>
                <a:effectLst/>
                <a:latin typeface="+mn-lt"/>
                <a:ea typeface="+mn-ea"/>
                <a:cs typeface="+mn-cs"/>
              </a:rPr>
              <a:t>prove </a:t>
            </a:r>
            <a:r>
              <a:rPr lang="en-US" sz="1200" kern="1200" dirty="0">
                <a:solidFill>
                  <a:schemeClr val="tx1"/>
                </a:solidFill>
                <a:effectLst/>
                <a:latin typeface="+mn-lt"/>
                <a:ea typeface="+mn-ea"/>
                <a:cs typeface="+mn-cs"/>
              </a:rPr>
              <a:t>that their anti-bullying program gets the best results and is invested only in the outcomes and not toward understanding how the anti-bullying program is actually doing and why it is working or not working, that researcher might create a questionnaire in which respondents are forced into choosing only positive responses about the program.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such situations, we would say that power has intruded in on the research process. </a:t>
            </a: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17</a:t>
            </a:fld>
            <a:endParaRPr lang="en-US"/>
          </a:p>
        </p:txBody>
      </p:sp>
    </p:spTree>
    <p:extLst>
      <p:ext uri="{BB962C8B-B14F-4D97-AF65-F5344CB8AC3E}">
        <p14:creationId xmlns:p14="http://schemas.microsoft.com/office/powerpoint/2010/main" val="41605325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dirty="0"/>
              <a:t>Figure 4.1: The</a:t>
            </a:r>
            <a:r>
              <a:rPr lang="en-US" baseline="0" dirty="0"/>
              <a:t> feedback in which power is invoked. </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18</a:t>
            </a:fld>
            <a:endParaRPr lang="en-US"/>
          </a:p>
        </p:txBody>
      </p:sp>
    </p:spTree>
    <p:extLst>
      <p:ext uri="{BB962C8B-B14F-4D97-AF65-F5344CB8AC3E}">
        <p14:creationId xmlns:p14="http://schemas.microsoft.com/office/powerpoint/2010/main" val="6215500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Influence the outcomes of research:</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Power can influence the outcomes of research even in unintended ways.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Example: the researcher asks respondents to answer questions in order to receive a $15.00 pass to a local movie theatre. If the respondent wants the movie pass, she might decide to participate on the researcher’s terms even if the questionnaire forces her to describe her experiences only in positive terms. </a:t>
            </a:r>
            <a:endParaRPr lang="en-US"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Milgram study: use of power: </a:t>
            </a:r>
            <a:r>
              <a:rPr lang="en-US" sz="1200" kern="1200" dirty="0">
                <a:solidFill>
                  <a:schemeClr val="tx1"/>
                </a:solidFill>
                <a:effectLst/>
                <a:latin typeface="+mn-lt"/>
                <a:ea typeface="+mn-ea"/>
                <a:cs typeface="+mn-cs"/>
              </a:rPr>
              <a:t>The researcher used his authority as power over the subjects and even though this was part of the research question itself, the power caused harm to some of the participants. </a:t>
            </a:r>
            <a:endParaRPr lang="en-IN"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Enters through cultural and social structures:</a:t>
            </a:r>
            <a:r>
              <a:rPr lang="en-US" baseline="0" dirty="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Power enters the research process through cultural and social structures.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Researchers often have cultural power and subjects might make extra efforts to please the researcher.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Example: The Hawthorne Effect in research is conceived as what happens when subjects try to provide the answers they think the researcher wants.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Other socio-cultural structures could be involved, such as the gender and ethnicity of the researcher.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Negative effects of the uses of power:</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IRBs will monitor studies for the use of power in recruiting.</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For example, asking researchers what their relationships are with potential subjects (Are you their teacher? Are you their client? Do you have any authority over them?), but the more subtle forms of negative power must be attended to through conscious awareness/reflection, dialogue with participants, and openness.</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19</a:t>
            </a:fld>
            <a:endParaRPr lang="en-US"/>
          </a:p>
        </p:txBody>
      </p:sp>
    </p:spTree>
    <p:extLst>
      <p:ext uri="{BB962C8B-B14F-4D97-AF65-F5344CB8AC3E}">
        <p14:creationId xmlns:p14="http://schemas.microsoft.com/office/powerpoint/2010/main" val="9189156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Empowerment: form of power:</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This form of power energizes people to act on their own behalf to the benefit of the communities they care about.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also use empowerment as a way of thinking about research potential for members of disadvantaged communities.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Drawing on a </a:t>
            </a:r>
            <a:r>
              <a:rPr lang="en-US" sz="1200" i="1" kern="1200" dirty="0">
                <a:solidFill>
                  <a:schemeClr val="tx1"/>
                </a:solidFill>
                <a:effectLst/>
                <a:latin typeface="+mn-lt"/>
                <a:ea typeface="+mn-ea"/>
                <a:cs typeface="+mn-cs"/>
              </a:rPr>
              <a:t>with </a:t>
            </a:r>
            <a:r>
              <a:rPr lang="en-US" sz="1200" kern="1200" dirty="0">
                <a:solidFill>
                  <a:schemeClr val="tx1"/>
                </a:solidFill>
                <a:effectLst/>
                <a:latin typeface="+mn-lt"/>
                <a:ea typeface="+mn-ea"/>
                <a:cs typeface="+mn-cs"/>
              </a:rPr>
              <a:t>attitude, researchers need to enter communities,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open to participants locating their own possibilities for empowerment, then empowerment is more likely.</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Disturb ethical orientation: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Power can disturb a researcher’s ethical orientation as it limits </a:t>
            </a:r>
            <a:r>
              <a:rPr lang="en-US" sz="1200" kern="1200" dirty="0" err="1">
                <a:solidFill>
                  <a:schemeClr val="tx1"/>
                </a:solidFill>
                <a:effectLst/>
                <a:latin typeface="+mn-lt"/>
                <a:ea typeface="+mn-ea"/>
                <a:cs typeface="+mn-cs"/>
              </a:rPr>
              <a:t>intersubjectivity</a:t>
            </a:r>
            <a:r>
              <a:rPr lang="en-US" sz="1200" kern="1200" dirty="0">
                <a:solidFill>
                  <a:schemeClr val="tx1"/>
                </a:solidFill>
                <a:effectLst/>
                <a:latin typeface="+mn-lt"/>
                <a:ea typeface="+mn-ea"/>
                <a:cs typeface="+mn-cs"/>
              </a:rPr>
              <a:t>, truncates positionality, and works against care and openness.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Empowerment can be an outcome </a:t>
            </a:r>
            <a:r>
              <a:rPr lang="en-US" sz="1200" kern="1200">
                <a:solidFill>
                  <a:schemeClr val="tx1"/>
                </a:solidFill>
                <a:effectLst/>
                <a:latin typeface="+mn-lt"/>
                <a:ea typeface="+mn-ea"/>
                <a:cs typeface="+mn-cs"/>
              </a:rPr>
              <a:t>of ethically enacted </a:t>
            </a:r>
            <a:r>
              <a:rPr lang="en-US" sz="1200" kern="1200" dirty="0">
                <a:solidFill>
                  <a:schemeClr val="tx1"/>
                </a:solidFill>
                <a:effectLst/>
                <a:latin typeface="+mn-lt"/>
                <a:ea typeface="+mn-ea"/>
                <a:cs typeface="+mn-cs"/>
              </a:rPr>
              <a:t>research and should, foster </a:t>
            </a:r>
            <a:r>
              <a:rPr lang="en-US" sz="1200" kern="1200" dirty="0" err="1">
                <a:solidFill>
                  <a:schemeClr val="tx1"/>
                </a:solidFill>
                <a:effectLst/>
                <a:latin typeface="+mn-lt"/>
                <a:ea typeface="+mn-ea"/>
                <a:cs typeface="+mn-cs"/>
              </a:rPr>
              <a:t>intersubjectivity</a:t>
            </a:r>
            <a:r>
              <a:rPr lang="en-US" sz="1200" kern="1200" dirty="0">
                <a:solidFill>
                  <a:schemeClr val="tx1"/>
                </a:solidFill>
                <a:effectLst/>
                <a:latin typeface="+mn-lt"/>
                <a:ea typeface="+mn-ea"/>
                <a:cs typeface="+mn-cs"/>
              </a:rPr>
              <a:t>, care, and openness. </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20</a:t>
            </a:fld>
            <a:endParaRPr lang="en-US"/>
          </a:p>
        </p:txBody>
      </p:sp>
    </p:spTree>
    <p:extLst>
      <p:ext uri="{BB962C8B-B14F-4D97-AF65-F5344CB8AC3E}">
        <p14:creationId xmlns:p14="http://schemas.microsoft.com/office/powerpoint/2010/main" val="3324742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Marginalized comments in surveys: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Have you ever left a note in the margin of a survey?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Maybe you wrote “sometimes” as your answer since the only response options were “all the time” or “never.”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These kinds of comments are called “marginalia.”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Offers researchers an opportunity to listen when participants “speak back” about their lives and the research process. </a:t>
            </a:r>
            <a:endParaRPr lang="en-US" i="0" dirty="0"/>
          </a:p>
          <a:p>
            <a:pPr marL="0" indent="0">
              <a:buFont typeface="+mj-lt"/>
              <a:buNone/>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Invaluable tool for researchers: </a:t>
            </a:r>
            <a:r>
              <a:rPr lang="en-US" sz="1200" i="0" kern="1200" dirty="0">
                <a:solidFill>
                  <a:schemeClr val="tx1"/>
                </a:solidFill>
                <a:effectLst/>
                <a:latin typeface="+mn-lt"/>
                <a:ea typeface="+mn-ea"/>
                <a:cs typeface="+mn-cs"/>
              </a:rPr>
              <a:t>Marginalia are an invaluable tool for any researcher who wants to understand more about the phenomenon, person, or group they are studying.</a:t>
            </a:r>
            <a:r>
              <a:rPr lang="en-US" sz="1200" i="0" kern="1200" baseline="0" dirty="0">
                <a:solidFill>
                  <a:schemeClr val="tx1"/>
                </a:solidFill>
                <a:effectLst/>
                <a:latin typeface="+mn-lt"/>
                <a:ea typeface="+mn-ea"/>
                <a:cs typeface="+mn-cs"/>
              </a:rPr>
              <a:t> </a:t>
            </a: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Way to communicate with one another:</a:t>
            </a:r>
            <a:r>
              <a:rPr lang="en-US" baseline="0" dirty="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Marginalia, offer an important way for researcher and participant to communicate with one another during a study, even if they are not physically in the same place.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When participants are faced with survey questions that do not match their experience, the person may reject the survey, accommodate their experience to fit the questions, or reformulate the questions to accommodate their experience.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Without greater attention to the feedback that participants leave, those asking the questions risk not knowing what we have missed in the process of trying to learn something.</a:t>
            </a:r>
            <a:endParaRPr lang="en-IN" sz="1200" i="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Example: study of women with metastatic breast cancer:</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dirty="0"/>
              <a:t>Sara McClelland </a:t>
            </a:r>
            <a:r>
              <a:rPr lang="en-US" sz="1200" i="0" kern="1200" dirty="0">
                <a:solidFill>
                  <a:schemeClr val="tx1"/>
                </a:solidFill>
                <a:effectLst/>
                <a:latin typeface="+mn-lt"/>
                <a:ea typeface="+mn-ea"/>
                <a:cs typeface="+mn-cs"/>
              </a:rPr>
              <a:t>analyzed comments participants left next to and around survey items about female sexual function.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Participants often explained their responses to certain questions and offered more detail than the survey question allowed them to share.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When she used the marginalia to guide my analysis of the survey data, there were several key findings that changed as a result of the marginalia analysis. </a:t>
            </a: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indent="0">
              <a:buFont typeface="+mj-lt"/>
              <a:buNone/>
            </a:pP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21</a:t>
            </a:fld>
            <a:endParaRPr lang="en-US"/>
          </a:p>
        </p:txBody>
      </p:sp>
    </p:spTree>
    <p:extLst>
      <p:ext uri="{BB962C8B-B14F-4D97-AF65-F5344CB8AC3E}">
        <p14:creationId xmlns:p14="http://schemas.microsoft.com/office/powerpoint/2010/main" val="6436312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Guidelines for studies of survey marginalia: </a:t>
            </a:r>
            <a:r>
              <a:rPr lang="en-US" sz="1200" dirty="0"/>
              <a:t>Sara McClelland </a:t>
            </a:r>
            <a:r>
              <a:rPr lang="en-US" sz="1200" i="0" kern="1200" dirty="0">
                <a:solidFill>
                  <a:schemeClr val="tx1"/>
                </a:solidFill>
                <a:effectLst/>
                <a:latin typeface="+mn-lt"/>
                <a:ea typeface="+mn-ea"/>
                <a:cs typeface="+mn-cs"/>
              </a:rPr>
              <a:t>offered three categories for analysis: 1) marginalia that aim to clarify or explain survey responses, 2) marginalia that aim to correct the survey, and 3) marginalia that communicate a survey item is not applicable.</a:t>
            </a:r>
            <a:r>
              <a:rPr lang="en-US" sz="1200" i="0" kern="1200" baseline="0" dirty="0">
                <a:solidFill>
                  <a:schemeClr val="tx1"/>
                </a:solidFill>
                <a:effectLst/>
                <a:latin typeface="+mn-lt"/>
                <a:ea typeface="+mn-ea"/>
                <a:cs typeface="+mn-cs"/>
              </a:rPr>
              <a:t> </a:t>
            </a:r>
            <a:endParaRPr lang="en-US" i="0" dirty="0"/>
          </a:p>
          <a:p>
            <a:pPr marL="0" indent="0">
              <a:buFont typeface="+mj-lt"/>
              <a:buNone/>
            </a:pP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Challenge researchers’ assumptions: </a:t>
            </a:r>
            <a:r>
              <a:rPr lang="en-US" sz="1200" i="0" kern="1200" dirty="0">
                <a:solidFill>
                  <a:schemeClr val="tx1"/>
                </a:solidFill>
                <a:effectLst/>
                <a:latin typeface="+mn-lt"/>
                <a:ea typeface="+mn-ea"/>
                <a:cs typeface="+mn-cs"/>
              </a:rPr>
              <a:t>Marginalia challenge researchers’ assumptions and bring heighted attention to the ethical dimensions of research.</a:t>
            </a:r>
            <a:r>
              <a:rPr lang="en-US" i="0" dirty="0"/>
              <a:t> </a:t>
            </a:r>
          </a:p>
          <a:p>
            <a:pPr marL="0" indent="0">
              <a:buFont typeface="+mj-lt"/>
              <a:buNone/>
            </a:pP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Locations of political knowledge and power:</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Feminist scholars of color have argued that margins of all kinds should be recognized as locations of political knowledge and power.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Writers such as Bell Hooks, </a:t>
            </a:r>
            <a:r>
              <a:rPr lang="en-US" sz="1200" i="0" kern="1200" dirty="0" err="1">
                <a:solidFill>
                  <a:schemeClr val="tx1"/>
                </a:solidFill>
                <a:effectLst/>
                <a:latin typeface="+mn-lt"/>
                <a:ea typeface="+mn-ea"/>
                <a:cs typeface="+mn-cs"/>
              </a:rPr>
              <a:t>Gayatri</a:t>
            </a:r>
            <a:r>
              <a:rPr lang="en-US" sz="1200" i="0" kern="1200" dirty="0">
                <a:solidFill>
                  <a:schemeClr val="tx1"/>
                </a:solidFill>
                <a:effectLst/>
                <a:latin typeface="+mn-lt"/>
                <a:ea typeface="+mn-ea"/>
                <a:cs typeface="+mn-cs"/>
              </a:rPr>
              <a:t> </a:t>
            </a:r>
            <a:r>
              <a:rPr lang="en-US" sz="1200" i="0" kern="1200" dirty="0" err="1">
                <a:solidFill>
                  <a:schemeClr val="tx1"/>
                </a:solidFill>
                <a:effectLst/>
                <a:latin typeface="+mn-lt"/>
                <a:ea typeface="+mn-ea"/>
                <a:cs typeface="+mn-cs"/>
              </a:rPr>
              <a:t>Spivak</a:t>
            </a:r>
            <a:r>
              <a:rPr lang="en-US" sz="1200" i="0" kern="1200" dirty="0">
                <a:solidFill>
                  <a:schemeClr val="tx1"/>
                </a:solidFill>
                <a:effectLst/>
                <a:latin typeface="+mn-lt"/>
                <a:ea typeface="+mn-ea"/>
                <a:cs typeface="+mn-cs"/>
              </a:rPr>
              <a:t>, and Linda Tuhiwai Smith have called for attention to the power of “speaking back from the margins” of a group, society, or nation as an essential way to bring greater attention to those who are routinely ignored in political decision making, and indeed, marginalized.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This perspective is also part of a long tradition in psychology, including feminist psychology, participatory action research, and critical psychology.</a:t>
            </a:r>
            <a:r>
              <a:rPr lang="en-US" sz="1200" i="0" kern="1200" baseline="0" dirty="0">
                <a:solidFill>
                  <a:schemeClr val="tx1"/>
                </a:solidFill>
                <a:effectLst/>
                <a:latin typeface="+mn-lt"/>
                <a:ea typeface="+mn-ea"/>
                <a:cs typeface="+mn-cs"/>
              </a:rPr>
              <a:t> </a:t>
            </a:r>
            <a:endParaRPr lang="en-US" i="0" dirty="0"/>
          </a:p>
          <a:p>
            <a:pPr marL="0" indent="0">
              <a:buFont typeface="+mj-lt"/>
              <a:buNone/>
            </a:pPr>
            <a:endParaRPr lang="en-US" i="0"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22</a:t>
            </a:fld>
            <a:endParaRPr lang="en-US"/>
          </a:p>
        </p:txBody>
      </p:sp>
    </p:spTree>
    <p:extLst>
      <p:ext uri="{BB962C8B-B14F-4D97-AF65-F5344CB8AC3E}">
        <p14:creationId xmlns:p14="http://schemas.microsoft.com/office/powerpoint/2010/main" val="1688265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Challenge from the participant: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Marginalia are a gift, a form of labor, and a challenge from the participant, they should be viewed as an invitation to understand more and understand better.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It is important that researchers respect the time, energy, and insight that participants offer over the course of any study. </a:t>
            </a:r>
            <a:endParaRPr lang="en-US" i="0" dirty="0"/>
          </a:p>
          <a:p>
            <a:pPr marL="0" indent="0">
              <a:buFont typeface="+mj-lt"/>
              <a:buNone/>
            </a:pP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Cheap data collection: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Researchers too commonly come to think of participants as “cheap” labor, especially with the increased use of online data collection such as Amazon’s Mechanical Turk (</a:t>
            </a:r>
            <a:r>
              <a:rPr lang="en-US" sz="1200" i="0" kern="1200" dirty="0" err="1">
                <a:solidFill>
                  <a:schemeClr val="tx1"/>
                </a:solidFill>
                <a:effectLst/>
                <a:latin typeface="+mn-lt"/>
                <a:ea typeface="+mn-ea"/>
                <a:cs typeface="+mn-cs"/>
              </a:rPr>
              <a:t>MTurk</a:t>
            </a:r>
            <a:r>
              <a:rPr lang="en-US" sz="1200" i="0" kern="1200" dirty="0">
                <a:solidFill>
                  <a:schemeClr val="tx1"/>
                </a:solidFill>
                <a:effectLst/>
                <a:latin typeface="+mn-lt"/>
                <a:ea typeface="+mn-ea"/>
                <a:cs typeface="+mn-cs"/>
              </a:rPr>
              <a:t>) and other data collection systems that pay participants a few cents to answer a survey question.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i="0" kern="1200" dirty="0">
                <a:solidFill>
                  <a:schemeClr val="tx1"/>
                </a:solidFill>
                <a:effectLst/>
                <a:latin typeface="+mn-lt"/>
                <a:ea typeface="+mn-ea"/>
                <a:cs typeface="+mn-cs"/>
              </a:rPr>
              <a:t>Data collection, should never be “cheap.” </a:t>
            </a:r>
            <a:endParaRPr lang="en-US" i="0" dirty="0"/>
          </a:p>
          <a:p>
            <a:pPr marL="0" indent="0">
              <a:buFont typeface="+mj-lt"/>
              <a:buNone/>
            </a:pPr>
            <a:endParaRPr lang="en-US" i="0"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Way of thinking about survey research:</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Dr. McClelland’s insights indicate a subtle way of thinking about survey research where there is a tendency to ignore what’s in the margins and thereby erase participant responses.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Ignoring what is in the margins is to assume power over the respondents rather than to assume equity and accept that respondents have something important to offer the researcher that should not be erased.</a:t>
            </a:r>
            <a:endParaRPr lang="en-US" i="0"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23</a:t>
            </a:fld>
            <a:endParaRPr lang="en-US"/>
          </a:p>
        </p:txBody>
      </p:sp>
    </p:spTree>
    <p:extLst>
      <p:ext uri="{BB962C8B-B14F-4D97-AF65-F5344CB8AC3E}">
        <p14:creationId xmlns:p14="http://schemas.microsoft.com/office/powerpoint/2010/main" val="9466002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Assess our own ethics in reflection: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Can we reflect on the ethicalness of our behavior?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Can we reflect with others on the ethicalness of their behavior? </a:t>
            </a:r>
            <a:r>
              <a:rPr lang="en-US" dirty="0"/>
              <a:t> </a:t>
            </a:r>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sz="1200" kern="1200" dirty="0">
                <a:solidFill>
                  <a:schemeClr val="tx1"/>
                </a:solidFill>
                <a:effectLst/>
                <a:latin typeface="+mn-lt"/>
                <a:ea typeface="+mn-ea"/>
                <a:cs typeface="+mn-cs"/>
              </a:rPr>
              <a:t>One’s ethical activity: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One’s ethical activity as a researcher is an ongoing aspect of one’s work in the project.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It is a doing that can be spoken of through research decisions, interaction points, writing, and returning.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begin thinking of our ethical actions as intersubjective, positioned, caring, and open.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see ourselves as oriented toward understanding rather than oriented toward strategically achieving some priority goal. </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indent="0">
              <a:buFont typeface="+mj-lt"/>
              <a:buNone/>
            </a:pPr>
            <a:endParaRPr lang="en-US" i="0"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24</a:t>
            </a:fld>
            <a:endParaRPr lang="en-US"/>
          </a:p>
        </p:txBody>
      </p:sp>
    </p:spTree>
    <p:extLst>
      <p:ext uri="{BB962C8B-B14F-4D97-AF65-F5344CB8AC3E}">
        <p14:creationId xmlns:p14="http://schemas.microsoft.com/office/powerpoint/2010/main" val="12278423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Inter-related principles: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err="1">
                <a:solidFill>
                  <a:schemeClr val="tx1"/>
                </a:solidFill>
                <a:effectLst/>
                <a:latin typeface="+mn-lt"/>
                <a:ea typeface="+mn-ea"/>
                <a:cs typeface="+mn-cs"/>
              </a:rPr>
              <a:t>Intersubjectivity</a:t>
            </a:r>
            <a:r>
              <a:rPr lang="en-US" sz="1200" kern="1200" dirty="0">
                <a:solidFill>
                  <a:schemeClr val="tx1"/>
                </a:solidFill>
                <a:effectLst/>
                <a:latin typeface="+mn-lt"/>
                <a:ea typeface="+mn-ea"/>
                <a:cs typeface="+mn-cs"/>
              </a:rPr>
              <a:t> infuses our capacities to care and is affected by how open we are to others.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Power distorts our capacities to engage in caring and open ways.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Positionality is given through </a:t>
            </a:r>
            <a:r>
              <a:rPr lang="en-US" sz="1200" kern="1200" dirty="0" err="1">
                <a:solidFill>
                  <a:schemeClr val="tx1"/>
                </a:solidFill>
                <a:effectLst/>
                <a:latin typeface="+mn-lt"/>
                <a:ea typeface="+mn-ea"/>
                <a:cs typeface="+mn-cs"/>
              </a:rPr>
              <a:t>intersubjectivity</a:t>
            </a:r>
            <a:r>
              <a:rPr lang="en-US" sz="1200" kern="1200" dirty="0">
                <a:solidFill>
                  <a:schemeClr val="tx1"/>
                </a:solidFill>
                <a:effectLst/>
                <a:latin typeface="+mn-lt"/>
                <a:ea typeface="+mn-ea"/>
                <a:cs typeface="+mn-cs"/>
              </a:rPr>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Positionality is always a matter of power/empowerment.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Orientation toward ethics: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This orientation toward ethics is communicative and relational in nature.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Example: </a:t>
            </a:r>
            <a:r>
              <a:rPr lang="en-US" dirty="0"/>
              <a:t> </a:t>
            </a:r>
            <a:r>
              <a:rPr lang="en-US" sz="1200" kern="1200" dirty="0">
                <a:solidFill>
                  <a:schemeClr val="tx1"/>
                </a:solidFill>
                <a:effectLst/>
                <a:latin typeface="+mn-lt"/>
                <a:ea typeface="+mn-ea"/>
                <a:cs typeface="+mn-cs"/>
              </a:rPr>
              <a:t>Imagine there is a problem that needs to be solved</a:t>
            </a:r>
            <a:r>
              <a:rPr lang="en-US" sz="1200" kern="1200" baseline="0" dirty="0">
                <a:solidFill>
                  <a:schemeClr val="tx1"/>
                </a:solidFill>
                <a:effectLst/>
                <a:latin typeface="+mn-lt"/>
                <a:ea typeface="+mn-ea"/>
                <a:cs typeface="+mn-cs"/>
              </a:rPr>
              <a:t> and </a:t>
            </a:r>
            <a:r>
              <a:rPr lang="en-US" sz="1200" kern="1200" dirty="0">
                <a:solidFill>
                  <a:schemeClr val="tx1"/>
                </a:solidFill>
                <a:effectLst/>
                <a:latin typeface="+mn-lt"/>
                <a:ea typeface="+mn-ea"/>
                <a:cs typeface="+mn-cs"/>
              </a:rPr>
              <a:t>a diverse group of people are</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sitting at the table.</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recognize our positions at the table as equal.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In this situation we are able to proceed with all of taking on ethical commitments for both the way in which the conversation happens and for the outcomes of the conversation.</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It enables us to always locate ourselves with ethical questions as a legitimate and important part of the conversation.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The image reminds us that we are accountable for how we structure the way the conversation is going to happen as well as how the outcomes of the conversation get put into place to solve the problem.</a:t>
            </a:r>
            <a:endParaRPr lang="en-US" i="0"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25</a:t>
            </a:fld>
            <a:endParaRPr lang="en-US"/>
          </a:p>
        </p:txBody>
      </p:sp>
    </p:spTree>
    <p:extLst>
      <p:ext uri="{BB962C8B-B14F-4D97-AF65-F5344CB8AC3E}">
        <p14:creationId xmlns:p14="http://schemas.microsoft.com/office/powerpoint/2010/main" val="26955431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Reference to alternative ethics: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Conversations about ethics will continue as each person makes reference to alternative ethics that seem to support the claim. </a:t>
            </a:r>
            <a:r>
              <a:rPr lang="en-US" dirty="0"/>
              <a:t>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Alternative ethical claims might support a counter claim.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This kind of conversation on ethics is the way to assess and dialogue about ethical action.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This holds regardless of whether we are trying to establish the ethics through a procedural approach or through a situational approach. </a:t>
            </a: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endParaRPr lang="en-US" i="0"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26</a:t>
            </a:fld>
            <a:endParaRPr lang="en-US"/>
          </a:p>
        </p:txBody>
      </p:sp>
    </p:spTree>
    <p:extLst>
      <p:ext uri="{BB962C8B-B14F-4D97-AF65-F5344CB8AC3E}">
        <p14:creationId xmlns:p14="http://schemas.microsoft.com/office/powerpoint/2010/main" val="6607880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Assess our motivations:</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Sometimes we do not behave as ethically as we know how to.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When this happens, we can assess our motivations?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We can recognize the conditions under which doing the right thing would have been more likely.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Sometimes we realize later, that something was not ethical in terms of the activity or its consequences. </a:t>
            </a:r>
            <a:endParaRPr lang="en-IN" sz="1200" kern="1200" dirty="0">
              <a:solidFill>
                <a:schemeClr val="tx1"/>
              </a:solidFill>
              <a:effectLst/>
              <a:latin typeface="+mn-lt"/>
              <a:ea typeface="+mn-ea"/>
              <a:cs typeface="+mn-cs"/>
            </a:endParaRP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US" dirty="0"/>
          </a:p>
          <a:p>
            <a:pPr marL="0" marR="0" indent="0" algn="l" defTabSz="914400" rtl="0" eaLnBrk="1" fontAlgn="auto" latinLnBrk="0" hangingPunct="1">
              <a:lnSpc>
                <a:spcPct val="100000"/>
              </a:lnSpc>
              <a:spcBef>
                <a:spcPts val="0"/>
              </a:spcBef>
              <a:spcAft>
                <a:spcPts val="0"/>
              </a:spcAft>
              <a:buClrTx/>
              <a:buSzTx/>
              <a:buFont typeface="+mj-lt"/>
              <a:buNone/>
              <a:tabLst/>
              <a:defRPr/>
            </a:pPr>
            <a:r>
              <a:rPr lang="en-US" dirty="0"/>
              <a:t>Example: chocolate and slavery:</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Not all chocolate companies source their chocolate from ethical companies.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Some companies employ child slaves.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Perhaps you unwittingly purchased chocolate from such a place.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Was your purchase unethical if you were unaware of the slavery?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kern="1200" dirty="0">
                <a:solidFill>
                  <a:schemeClr val="tx1"/>
                </a:solidFill>
                <a:effectLst/>
                <a:latin typeface="+mn-lt"/>
                <a:ea typeface="+mn-ea"/>
                <a:cs typeface="+mn-cs"/>
              </a:rPr>
              <a:t>One unintended consequence of the chocolate purchase is a prolonging of child slavery.</a:t>
            </a:r>
            <a:endParaRPr lang="en-US" i="0" dirty="0"/>
          </a:p>
        </p:txBody>
      </p:sp>
      <p:sp>
        <p:nvSpPr>
          <p:cNvPr id="4" name="Slide Number Placeholder 3"/>
          <p:cNvSpPr>
            <a:spLocks noGrp="1"/>
          </p:cNvSpPr>
          <p:nvPr>
            <p:ph type="sldNum" sz="quarter" idx="10"/>
          </p:nvPr>
        </p:nvSpPr>
        <p:spPr/>
        <p:txBody>
          <a:bodyPr/>
          <a:lstStyle/>
          <a:p>
            <a:fld id="{39974C31-EB4A-4B21-8134-CB5741A1DC5F}" type="slidenum">
              <a:rPr lang="en-US" smtClean="0"/>
              <a:pPr/>
              <a:t>27</a:t>
            </a:fld>
            <a:endParaRPr lang="en-US"/>
          </a:p>
        </p:txBody>
      </p:sp>
    </p:spTree>
    <p:extLst>
      <p:ext uri="{BB962C8B-B14F-4D97-AF65-F5344CB8AC3E}">
        <p14:creationId xmlns:p14="http://schemas.microsoft.com/office/powerpoint/2010/main" val="30817749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BC698-B0F1-48E3-B978-747743EE7C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397C51C-D36A-46D6-B3D5-06843DB58C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246F08D-A7FB-498A-BA21-961655009119}"/>
              </a:ext>
            </a:extLst>
          </p:cNvPr>
          <p:cNvSpPr>
            <a:spLocks noGrp="1"/>
          </p:cNvSpPr>
          <p:nvPr>
            <p:ph type="dt" sz="half" idx="10"/>
          </p:nvPr>
        </p:nvSpPr>
        <p:spPr/>
        <p:txBody>
          <a:bodyPr/>
          <a:lstStyle/>
          <a:p>
            <a:fld id="{D8FFD3C5-E29D-43C3-B857-EA2CEB38AF8D}" type="datetime1">
              <a:rPr lang="en-GB" smtClean="0"/>
              <a:t>19/02/2021</a:t>
            </a:fld>
            <a:endParaRPr lang="en-GB"/>
          </a:p>
        </p:txBody>
      </p:sp>
      <p:sp>
        <p:nvSpPr>
          <p:cNvPr id="5" name="Footer Placeholder 4">
            <a:extLst>
              <a:ext uri="{FF2B5EF4-FFF2-40B4-BE49-F238E27FC236}">
                <a16:creationId xmlns:a16="http://schemas.microsoft.com/office/drawing/2014/main" id="{D118D429-7C45-4F6D-B677-C9B0682710A1}"/>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2FD5C2DB-173F-47D9-9747-371878D2CD43}"/>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3618022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DDC55-A963-4FC1-890D-3F853412CD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EC7F81-5E27-4DB8-B116-1F196C7F04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393AC6-7F40-4AAA-A87A-A626F4DA5F9B}"/>
              </a:ext>
            </a:extLst>
          </p:cNvPr>
          <p:cNvSpPr>
            <a:spLocks noGrp="1"/>
          </p:cNvSpPr>
          <p:nvPr>
            <p:ph type="dt" sz="half" idx="10"/>
          </p:nvPr>
        </p:nvSpPr>
        <p:spPr/>
        <p:txBody>
          <a:bodyPr/>
          <a:lstStyle/>
          <a:p>
            <a:fld id="{2CBF18C6-C9AA-4906-970B-98447CB9075D}" type="datetime1">
              <a:rPr lang="en-GB" smtClean="0"/>
              <a:t>19/02/2021</a:t>
            </a:fld>
            <a:endParaRPr lang="en-GB"/>
          </a:p>
        </p:txBody>
      </p:sp>
      <p:sp>
        <p:nvSpPr>
          <p:cNvPr id="5" name="Footer Placeholder 4">
            <a:extLst>
              <a:ext uri="{FF2B5EF4-FFF2-40B4-BE49-F238E27FC236}">
                <a16:creationId xmlns:a16="http://schemas.microsoft.com/office/drawing/2014/main" id="{101D03C0-7FE5-44A7-BF56-9A93855C6DFE}"/>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7077A194-ABB7-4F48-829D-8893CDDB13CE}"/>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233729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934F2-CEB1-4A88-BC72-0BBCC921AB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A826FF-DDE4-412A-B685-DCE2C02C6C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25F8A7-4541-4076-8D29-7E628C095C50}"/>
              </a:ext>
            </a:extLst>
          </p:cNvPr>
          <p:cNvSpPr>
            <a:spLocks noGrp="1"/>
          </p:cNvSpPr>
          <p:nvPr>
            <p:ph type="dt" sz="half" idx="10"/>
          </p:nvPr>
        </p:nvSpPr>
        <p:spPr/>
        <p:txBody>
          <a:bodyPr/>
          <a:lstStyle/>
          <a:p>
            <a:fld id="{9E078D84-0D3C-4B14-B7EF-45C39783B278}" type="datetime1">
              <a:rPr lang="en-GB" smtClean="0"/>
              <a:t>19/02/2021</a:t>
            </a:fld>
            <a:endParaRPr lang="en-GB"/>
          </a:p>
        </p:txBody>
      </p:sp>
      <p:sp>
        <p:nvSpPr>
          <p:cNvPr id="5" name="Footer Placeholder 4">
            <a:extLst>
              <a:ext uri="{FF2B5EF4-FFF2-40B4-BE49-F238E27FC236}">
                <a16:creationId xmlns:a16="http://schemas.microsoft.com/office/drawing/2014/main" id="{45CCB927-235D-4C0F-9DA3-248D31359DCC}"/>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96397741-098F-4788-B975-CCA4187B0D19}"/>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2329461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F75B7-632E-42FD-9352-91B3C0F3E6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D446FD-C8ED-4E48-972C-5944E026FF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7B5A63-52A2-499E-B74B-08B88F0BD2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834C74-DB75-4AD3-85DF-02B4F7206661}"/>
              </a:ext>
            </a:extLst>
          </p:cNvPr>
          <p:cNvSpPr>
            <a:spLocks noGrp="1"/>
          </p:cNvSpPr>
          <p:nvPr>
            <p:ph type="dt" sz="half" idx="10"/>
          </p:nvPr>
        </p:nvSpPr>
        <p:spPr/>
        <p:txBody>
          <a:bodyPr/>
          <a:lstStyle/>
          <a:p>
            <a:fld id="{D4211BFE-5826-4939-AB73-0149D7F15F96}" type="datetime1">
              <a:rPr lang="en-GB" smtClean="0"/>
              <a:t>19/02/2021</a:t>
            </a:fld>
            <a:endParaRPr lang="en-GB"/>
          </a:p>
        </p:txBody>
      </p:sp>
      <p:sp>
        <p:nvSpPr>
          <p:cNvPr id="6" name="Footer Placeholder 5">
            <a:extLst>
              <a:ext uri="{FF2B5EF4-FFF2-40B4-BE49-F238E27FC236}">
                <a16:creationId xmlns:a16="http://schemas.microsoft.com/office/drawing/2014/main" id="{F77C0AB5-0336-4F74-A57E-60D900EEA2EF}"/>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7" name="Slide Number Placeholder 6">
            <a:extLst>
              <a:ext uri="{FF2B5EF4-FFF2-40B4-BE49-F238E27FC236}">
                <a16:creationId xmlns:a16="http://schemas.microsoft.com/office/drawing/2014/main" id="{7CA7B3E5-B0F2-41B4-AB75-DD9EB9E6CAA4}"/>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2211921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2B7F6-646A-4D57-B0D6-B384E36C9E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9F5A6E-6C86-456C-926A-4ED2F0AADC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2BD651-8BFA-4C97-A131-83286DD569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03C6954-2899-4A27-9B1A-7189993996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F5E645E-E0AD-4834-99D4-A2A6D87B7D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9E784C9-7562-41A9-9D34-0B90F84B6A0B}"/>
              </a:ext>
            </a:extLst>
          </p:cNvPr>
          <p:cNvSpPr>
            <a:spLocks noGrp="1"/>
          </p:cNvSpPr>
          <p:nvPr>
            <p:ph type="dt" sz="half" idx="10"/>
          </p:nvPr>
        </p:nvSpPr>
        <p:spPr/>
        <p:txBody>
          <a:bodyPr/>
          <a:lstStyle/>
          <a:p>
            <a:fld id="{5E03111B-1E91-4CD6-8710-50825A3313E5}" type="datetime1">
              <a:rPr lang="en-GB" smtClean="0"/>
              <a:t>19/02/2021</a:t>
            </a:fld>
            <a:endParaRPr lang="en-GB"/>
          </a:p>
        </p:txBody>
      </p:sp>
      <p:sp>
        <p:nvSpPr>
          <p:cNvPr id="8" name="Footer Placeholder 7">
            <a:extLst>
              <a:ext uri="{FF2B5EF4-FFF2-40B4-BE49-F238E27FC236}">
                <a16:creationId xmlns:a16="http://schemas.microsoft.com/office/drawing/2014/main" id="{A8733E3F-F421-4EBE-B7F8-C27399186253}"/>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9" name="Slide Number Placeholder 8">
            <a:extLst>
              <a:ext uri="{FF2B5EF4-FFF2-40B4-BE49-F238E27FC236}">
                <a16:creationId xmlns:a16="http://schemas.microsoft.com/office/drawing/2014/main" id="{352D6196-AA75-44F7-AEEA-076C6B1E7F29}"/>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127757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350F8-A7DF-4B54-B8C0-46E58C529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05EEEA4-E7E9-42CC-8885-09BE133F64DA}"/>
              </a:ext>
            </a:extLst>
          </p:cNvPr>
          <p:cNvSpPr>
            <a:spLocks noGrp="1"/>
          </p:cNvSpPr>
          <p:nvPr>
            <p:ph type="dt" sz="half" idx="10"/>
          </p:nvPr>
        </p:nvSpPr>
        <p:spPr/>
        <p:txBody>
          <a:bodyPr/>
          <a:lstStyle/>
          <a:p>
            <a:fld id="{93C68284-96E5-475A-B63E-5E2058D62014}" type="datetime1">
              <a:rPr lang="en-GB" smtClean="0"/>
              <a:t>19/02/2021</a:t>
            </a:fld>
            <a:endParaRPr lang="en-GB"/>
          </a:p>
        </p:txBody>
      </p:sp>
      <p:sp>
        <p:nvSpPr>
          <p:cNvPr id="4" name="Footer Placeholder 3">
            <a:extLst>
              <a:ext uri="{FF2B5EF4-FFF2-40B4-BE49-F238E27FC236}">
                <a16:creationId xmlns:a16="http://schemas.microsoft.com/office/drawing/2014/main" id="{E1186684-D7E0-447F-A4BC-951B40CD563B}"/>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5" name="Slide Number Placeholder 4">
            <a:extLst>
              <a:ext uri="{FF2B5EF4-FFF2-40B4-BE49-F238E27FC236}">
                <a16:creationId xmlns:a16="http://schemas.microsoft.com/office/drawing/2014/main" id="{49EB38B4-5B12-4EF7-B7D8-991480098677}"/>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1176639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7D7B90-41D6-4B27-BECC-E2E91D8842A9}"/>
              </a:ext>
            </a:extLst>
          </p:cNvPr>
          <p:cNvSpPr>
            <a:spLocks noGrp="1"/>
          </p:cNvSpPr>
          <p:nvPr>
            <p:ph type="dt" sz="half" idx="10"/>
          </p:nvPr>
        </p:nvSpPr>
        <p:spPr/>
        <p:txBody>
          <a:bodyPr/>
          <a:lstStyle/>
          <a:p>
            <a:fld id="{5BE326E8-B038-4A6A-8237-864451788A2B}" type="datetime1">
              <a:rPr lang="en-GB" smtClean="0"/>
              <a:t>19/02/2021</a:t>
            </a:fld>
            <a:endParaRPr lang="en-GB"/>
          </a:p>
        </p:txBody>
      </p:sp>
      <p:sp>
        <p:nvSpPr>
          <p:cNvPr id="3" name="Footer Placeholder 2">
            <a:extLst>
              <a:ext uri="{FF2B5EF4-FFF2-40B4-BE49-F238E27FC236}">
                <a16:creationId xmlns:a16="http://schemas.microsoft.com/office/drawing/2014/main" id="{CBC301DB-94E5-42EE-B347-0B498F404A9B}"/>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4" name="Slide Number Placeholder 3">
            <a:extLst>
              <a:ext uri="{FF2B5EF4-FFF2-40B4-BE49-F238E27FC236}">
                <a16:creationId xmlns:a16="http://schemas.microsoft.com/office/drawing/2014/main" id="{FD64BA9F-9921-4E93-B666-DD3E8BF2762D}"/>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1454929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F7DA2-91F7-44AA-8FC4-3CCE371FF5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8765E7-06A4-436F-9944-2595FC8DCA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C49427-57D9-42BF-ACC8-203E3A2E0D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26814-9F75-4A04-B9A2-57966B2AF903}"/>
              </a:ext>
            </a:extLst>
          </p:cNvPr>
          <p:cNvSpPr>
            <a:spLocks noGrp="1"/>
          </p:cNvSpPr>
          <p:nvPr>
            <p:ph type="dt" sz="half" idx="10"/>
          </p:nvPr>
        </p:nvSpPr>
        <p:spPr/>
        <p:txBody>
          <a:bodyPr/>
          <a:lstStyle/>
          <a:p>
            <a:fld id="{A440559A-15D3-4269-8F0B-6E08DA90B1FD}" type="datetime1">
              <a:rPr lang="en-GB" smtClean="0"/>
              <a:t>19/02/2021</a:t>
            </a:fld>
            <a:endParaRPr lang="en-GB"/>
          </a:p>
        </p:txBody>
      </p:sp>
      <p:sp>
        <p:nvSpPr>
          <p:cNvPr id="6" name="Footer Placeholder 5">
            <a:extLst>
              <a:ext uri="{FF2B5EF4-FFF2-40B4-BE49-F238E27FC236}">
                <a16:creationId xmlns:a16="http://schemas.microsoft.com/office/drawing/2014/main" id="{37D8F4F7-875B-43A1-9B3E-EAC30C7FC494}"/>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7" name="Slide Number Placeholder 6">
            <a:extLst>
              <a:ext uri="{FF2B5EF4-FFF2-40B4-BE49-F238E27FC236}">
                <a16:creationId xmlns:a16="http://schemas.microsoft.com/office/drawing/2014/main" id="{8813EDCA-8180-4286-AF4B-DB069E95F990}"/>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1724616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C5387-EDE0-49E3-B957-30EAB7B4D6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BDF835-EBEF-4651-AB1C-4D3D454933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2D03C8-4ADA-4754-956A-D8077320E2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5524B6-6600-4930-A988-20F32655C96A}"/>
              </a:ext>
            </a:extLst>
          </p:cNvPr>
          <p:cNvSpPr>
            <a:spLocks noGrp="1"/>
          </p:cNvSpPr>
          <p:nvPr>
            <p:ph type="dt" sz="half" idx="10"/>
          </p:nvPr>
        </p:nvSpPr>
        <p:spPr/>
        <p:txBody>
          <a:bodyPr/>
          <a:lstStyle/>
          <a:p>
            <a:fld id="{CFDF9C15-491E-42F5-816E-938D978326ED}" type="datetime1">
              <a:rPr lang="en-GB" smtClean="0"/>
              <a:t>19/02/2021</a:t>
            </a:fld>
            <a:endParaRPr lang="en-GB"/>
          </a:p>
        </p:txBody>
      </p:sp>
      <p:sp>
        <p:nvSpPr>
          <p:cNvPr id="6" name="Footer Placeholder 5">
            <a:extLst>
              <a:ext uri="{FF2B5EF4-FFF2-40B4-BE49-F238E27FC236}">
                <a16:creationId xmlns:a16="http://schemas.microsoft.com/office/drawing/2014/main" id="{23C61A82-F1CC-4691-B697-F2FE87997082}"/>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7" name="Slide Number Placeholder 6">
            <a:extLst>
              <a:ext uri="{FF2B5EF4-FFF2-40B4-BE49-F238E27FC236}">
                <a16:creationId xmlns:a16="http://schemas.microsoft.com/office/drawing/2014/main" id="{1327A42B-84AD-4EF1-8F1C-BBE130A41918}"/>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1345391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11E3F-E170-4B8D-87F6-F2C8B6C135E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EF4594-0123-42FD-99A7-B7E2E140B8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AC8667-1899-4A1D-8E89-2F8F35D50B28}"/>
              </a:ext>
            </a:extLst>
          </p:cNvPr>
          <p:cNvSpPr>
            <a:spLocks noGrp="1"/>
          </p:cNvSpPr>
          <p:nvPr>
            <p:ph type="dt" sz="half" idx="10"/>
          </p:nvPr>
        </p:nvSpPr>
        <p:spPr/>
        <p:txBody>
          <a:bodyPr/>
          <a:lstStyle/>
          <a:p>
            <a:fld id="{D3C195B7-8C83-413D-B627-A606D7C963F0}" type="datetime1">
              <a:rPr lang="en-GB" smtClean="0"/>
              <a:t>19/02/2021</a:t>
            </a:fld>
            <a:endParaRPr lang="en-GB"/>
          </a:p>
        </p:txBody>
      </p:sp>
      <p:sp>
        <p:nvSpPr>
          <p:cNvPr id="5" name="Footer Placeholder 4">
            <a:extLst>
              <a:ext uri="{FF2B5EF4-FFF2-40B4-BE49-F238E27FC236}">
                <a16:creationId xmlns:a16="http://schemas.microsoft.com/office/drawing/2014/main" id="{44ED8585-5B21-4ADB-94AD-E216272DEFEB}"/>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B6D1F5F1-0019-4F00-8ED6-45DD7832C2E3}"/>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1005625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48AD08-0A1C-4D25-99C9-E05BA38377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122CE2-AF36-4F40-A8E8-E8FAA05C37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E23777-8960-40D1-A50F-9EFFB746A6D8}"/>
              </a:ext>
            </a:extLst>
          </p:cNvPr>
          <p:cNvSpPr>
            <a:spLocks noGrp="1"/>
          </p:cNvSpPr>
          <p:nvPr>
            <p:ph type="dt" sz="half" idx="10"/>
          </p:nvPr>
        </p:nvSpPr>
        <p:spPr/>
        <p:txBody>
          <a:bodyPr/>
          <a:lstStyle/>
          <a:p>
            <a:fld id="{45E50AC0-AE92-4073-A4CC-55CA935F6E93}" type="datetime1">
              <a:rPr lang="en-GB" smtClean="0"/>
              <a:t>19/02/2021</a:t>
            </a:fld>
            <a:endParaRPr lang="en-GB"/>
          </a:p>
        </p:txBody>
      </p:sp>
      <p:sp>
        <p:nvSpPr>
          <p:cNvPr id="5" name="Footer Placeholder 4">
            <a:extLst>
              <a:ext uri="{FF2B5EF4-FFF2-40B4-BE49-F238E27FC236}">
                <a16:creationId xmlns:a16="http://schemas.microsoft.com/office/drawing/2014/main" id="{E729DE97-E6A7-4740-89FB-D1A4034DDAA2}"/>
              </a:ext>
            </a:extLst>
          </p:cNvPr>
          <p:cNvSpPr>
            <a:spLocks noGrp="1"/>
          </p:cNvSpPr>
          <p:nvPr>
            <p:ph type="ftr" sz="quarter" idx="11"/>
          </p:nvPr>
        </p:nvSpPr>
        <p:spPr/>
        <p:txBody>
          <a:body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7A727596-4F70-45FC-A9C9-ED872A21B4FF}"/>
              </a:ext>
            </a:extLst>
          </p:cNvPr>
          <p:cNvSpPr>
            <a:spLocks noGrp="1"/>
          </p:cNvSpPr>
          <p:nvPr>
            <p:ph type="sldNum" sz="quarter" idx="12"/>
          </p:nvPr>
        </p:nvSpPr>
        <p:spPr/>
        <p:txBody>
          <a:bodyPr/>
          <a:lstStyle/>
          <a:p>
            <a:fld id="{FFCAA11F-33A4-4370-AF73-DE769409392A}" type="slidenum">
              <a:rPr lang="en-GB" smtClean="0"/>
              <a:t>‹#›</a:t>
            </a:fld>
            <a:endParaRPr lang="en-GB"/>
          </a:p>
        </p:txBody>
      </p:sp>
    </p:spTree>
    <p:extLst>
      <p:ext uri="{BB962C8B-B14F-4D97-AF65-F5344CB8AC3E}">
        <p14:creationId xmlns:p14="http://schemas.microsoft.com/office/powerpoint/2010/main" val="999217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9A342D-6AC2-4D33-BED1-AE0723F051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4929DE-E45B-4E22-B8F6-A6B27AAB42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CC22DA-3289-4F61-884D-5F09D40811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8E98C3-BB10-4D27-BDA7-9416BFE9533E}" type="datetime1">
              <a:rPr lang="en-GB" smtClean="0"/>
              <a:t>19/02/2021</a:t>
            </a:fld>
            <a:endParaRPr lang="en-GB"/>
          </a:p>
        </p:txBody>
      </p:sp>
      <p:sp>
        <p:nvSpPr>
          <p:cNvPr id="5" name="Footer Placeholder 4">
            <a:extLst>
              <a:ext uri="{FF2B5EF4-FFF2-40B4-BE49-F238E27FC236}">
                <a16:creationId xmlns:a16="http://schemas.microsoft.com/office/drawing/2014/main" id="{25DB9A6E-F8DA-4150-8606-0465F6D985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Zhao et al., Making Sense of Social Research Methodology, First Edition © SAGE Publications Inc., 2021.</a:t>
            </a:r>
          </a:p>
        </p:txBody>
      </p:sp>
      <p:sp>
        <p:nvSpPr>
          <p:cNvPr id="6" name="Slide Number Placeholder 5">
            <a:extLst>
              <a:ext uri="{FF2B5EF4-FFF2-40B4-BE49-F238E27FC236}">
                <a16:creationId xmlns:a16="http://schemas.microsoft.com/office/drawing/2014/main" id="{C3A6938A-83DF-46A3-9259-73507CB132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CAA11F-33A4-4370-AF73-DE769409392A}" type="slidenum">
              <a:rPr lang="en-GB" smtClean="0"/>
              <a:t>‹#›</a:t>
            </a:fld>
            <a:endParaRPr lang="en-GB"/>
          </a:p>
        </p:txBody>
      </p:sp>
    </p:spTree>
    <p:extLst>
      <p:ext uri="{BB962C8B-B14F-4D97-AF65-F5344CB8AC3E}">
        <p14:creationId xmlns:p14="http://schemas.microsoft.com/office/powerpoint/2010/main" val="19741779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jpeg"/><Relationship Id="rId7" Type="http://schemas.openxmlformats.org/officeDocument/2006/relationships/diagramColors" Target="../diagrams/colors2.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plagiarism.org/plagiarism-101/types-of-plagiarism/"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E614F1C-2D93-42D0-B229-7681994499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403089" y="0"/>
            <a:ext cx="4788912"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81888A-8EA1-4AA6-A583-F403D8D12456}"/>
              </a:ext>
            </a:extLst>
          </p:cNvPr>
          <p:cNvSpPr>
            <a:spLocks noGrp="1"/>
          </p:cNvSpPr>
          <p:nvPr>
            <p:ph type="ctrTitle"/>
          </p:nvPr>
        </p:nvSpPr>
        <p:spPr>
          <a:xfrm>
            <a:off x="8174735" y="640081"/>
            <a:ext cx="3377183" cy="3708895"/>
          </a:xfrm>
          <a:noFill/>
        </p:spPr>
        <p:txBody>
          <a:bodyPr>
            <a:normAutofit fontScale="90000"/>
          </a:bodyPr>
          <a:lstStyle/>
          <a:p>
            <a:pPr algn="l"/>
            <a:r>
              <a:rPr lang="en-GB" sz="4400" dirty="0">
                <a:solidFill>
                  <a:schemeClr val="bg1"/>
                </a:solidFill>
              </a:rPr>
              <a:t>DBA IDENTITY AND APPROACHES TO APPLIED BUSINESS RESEARCH</a:t>
            </a:r>
          </a:p>
        </p:txBody>
      </p:sp>
      <p:sp>
        <p:nvSpPr>
          <p:cNvPr id="3" name="Subtitle 2">
            <a:extLst>
              <a:ext uri="{FF2B5EF4-FFF2-40B4-BE49-F238E27FC236}">
                <a16:creationId xmlns:a16="http://schemas.microsoft.com/office/drawing/2014/main" id="{9891E283-77E0-47A2-A4EE-477005107E76}"/>
              </a:ext>
            </a:extLst>
          </p:cNvPr>
          <p:cNvSpPr>
            <a:spLocks noGrp="1"/>
          </p:cNvSpPr>
          <p:nvPr>
            <p:ph type="subTitle" idx="1"/>
          </p:nvPr>
        </p:nvSpPr>
        <p:spPr>
          <a:xfrm>
            <a:off x="8174735" y="4571999"/>
            <a:ext cx="3377184" cy="1645921"/>
          </a:xfrm>
          <a:noFill/>
        </p:spPr>
        <p:txBody>
          <a:bodyPr>
            <a:normAutofit/>
          </a:bodyPr>
          <a:lstStyle/>
          <a:p>
            <a:pPr algn="l"/>
            <a:r>
              <a:rPr lang="en-GB" sz="2000" dirty="0">
                <a:solidFill>
                  <a:schemeClr val="bg1"/>
                </a:solidFill>
              </a:rPr>
              <a:t>DR CAROLINE JAWAD ASYNCHRONOUS 3</a:t>
            </a:r>
          </a:p>
        </p:txBody>
      </p:sp>
      <p:pic>
        <p:nvPicPr>
          <p:cNvPr id="6" name="Picture 5">
            <a:extLst>
              <a:ext uri="{FF2B5EF4-FFF2-40B4-BE49-F238E27FC236}">
                <a16:creationId xmlns:a16="http://schemas.microsoft.com/office/drawing/2014/main" id="{AF96F7AB-C22D-417D-B6D1-B547BF8D3F48}"/>
              </a:ext>
            </a:extLst>
          </p:cNvPr>
          <p:cNvPicPr>
            <a:picLocks noChangeAspect="1"/>
          </p:cNvPicPr>
          <p:nvPr/>
        </p:nvPicPr>
        <p:blipFill rotWithShape="1">
          <a:blip r:embed="rId2"/>
          <a:srcRect r="2" b="8982"/>
          <a:stretch/>
        </p:blipFill>
        <p:spPr>
          <a:xfrm>
            <a:off x="20" y="10"/>
            <a:ext cx="7534636" cy="6857990"/>
          </a:xfrm>
          <a:prstGeom prst="rect">
            <a:avLst/>
          </a:prstGeom>
        </p:spPr>
      </p:pic>
    </p:spTree>
    <p:extLst>
      <p:ext uri="{BB962C8B-B14F-4D97-AF65-F5344CB8AC3E}">
        <p14:creationId xmlns:p14="http://schemas.microsoft.com/office/powerpoint/2010/main" val="973688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5069940" y="365124"/>
            <a:ext cx="6172200" cy="1828800"/>
          </a:xfrm>
        </p:spPr>
        <p:txBody>
          <a:bodyPr>
            <a:normAutofit/>
          </a:bodyPr>
          <a:lstStyle/>
          <a:p>
            <a:r>
              <a:rPr lang="en-US"/>
              <a:t>Introduction (1 of 2)</a:t>
            </a:r>
            <a:endParaRPr lang="en-IN"/>
          </a:p>
        </p:txBody>
      </p:sp>
      <p:pic>
        <p:nvPicPr>
          <p:cNvPr id="3" name="Picture 2">
            <a:extLst>
              <a:ext uri="{FF2B5EF4-FFF2-40B4-BE49-F238E27FC236}">
                <a16:creationId xmlns:a16="http://schemas.microsoft.com/office/drawing/2014/main" id="{7738F571-91B6-4559-B3EB-C697A270D0D5}"/>
              </a:ext>
            </a:extLst>
          </p:cNvPr>
          <p:cNvPicPr>
            <a:picLocks noChangeAspect="1"/>
          </p:cNvPicPr>
          <p:nvPr/>
        </p:nvPicPr>
        <p:blipFill rotWithShape="1">
          <a:blip r:embed="rId3"/>
          <a:srcRect l="20706" r="11640"/>
          <a:stretch/>
        </p:blipFill>
        <p:spPr>
          <a:xfrm>
            <a:off x="20" y="10"/>
            <a:ext cx="4639713" cy="6857990"/>
          </a:xfrm>
          <a:prstGeom prst="rect">
            <a:avLst/>
          </a:prstGeom>
        </p:spPr>
      </p:pic>
      <p:sp>
        <p:nvSpPr>
          <p:cNvPr id="9" name="Content Placeholder 8"/>
          <p:cNvSpPr>
            <a:spLocks noGrp="1"/>
          </p:cNvSpPr>
          <p:nvPr>
            <p:ph idx="1"/>
          </p:nvPr>
        </p:nvSpPr>
        <p:spPr>
          <a:xfrm>
            <a:off x="5069940" y="2322576"/>
            <a:ext cx="6172200" cy="3858768"/>
          </a:xfrm>
        </p:spPr>
        <p:txBody>
          <a:bodyPr>
            <a:normAutofit/>
          </a:bodyPr>
          <a:lstStyle/>
          <a:p>
            <a:r>
              <a:rPr lang="en-US" sz="2400"/>
              <a:t>Locus of ethical activity.</a:t>
            </a:r>
          </a:p>
          <a:p>
            <a:r>
              <a:rPr lang="en-US" sz="2400"/>
              <a:t>Institutional review boards. </a:t>
            </a:r>
          </a:p>
          <a:p>
            <a:r>
              <a:rPr lang="en-US" sz="2400"/>
              <a:t>Researcher and ethical accountability.</a:t>
            </a:r>
          </a:p>
          <a:p>
            <a:r>
              <a:rPr lang="en-US" sz="2400"/>
              <a:t>Distinction between morals and ethics. </a:t>
            </a:r>
            <a:endParaRPr lang="en-US" sz="2400" dirty="0"/>
          </a:p>
        </p:txBody>
      </p:sp>
    </p:spTree>
    <p:extLst>
      <p:ext uri="{BB962C8B-B14F-4D97-AF65-F5344CB8AC3E}">
        <p14:creationId xmlns:p14="http://schemas.microsoft.com/office/powerpoint/2010/main" val="118702315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6800" dirty="0">
                <a:solidFill>
                  <a:schemeClr val="bg1"/>
                </a:solidFill>
              </a:rPr>
              <a:t>Introduction</a:t>
            </a:r>
            <a:endParaRPr lang="en-IN" sz="6800" dirty="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Branch of philosophy devoted to ethics. </a:t>
            </a:r>
          </a:p>
          <a:p>
            <a:r>
              <a:rPr lang="en-US" sz="2000">
                <a:solidFill>
                  <a:schemeClr val="bg1"/>
                </a:solidFill>
              </a:rPr>
              <a:t>Book by Aaron Kuntz.</a:t>
            </a:r>
          </a:p>
        </p:txBody>
      </p:sp>
    </p:spTree>
    <p:extLst>
      <p:ext uri="{BB962C8B-B14F-4D97-AF65-F5344CB8AC3E}">
        <p14:creationId xmlns:p14="http://schemas.microsoft.com/office/powerpoint/2010/main" val="2534513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600">
                <a:solidFill>
                  <a:schemeClr val="bg1"/>
                </a:solidFill>
              </a:rPr>
              <a:t>Musing Upon the Everyday: What Would You Do? (1 of 4)</a:t>
            </a:r>
            <a:endParaRPr lang="en-IN" sz="56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The Heinz dilemma. </a:t>
            </a:r>
          </a:p>
          <a:p>
            <a:r>
              <a:rPr lang="en-US" sz="2000">
                <a:solidFill>
                  <a:schemeClr val="bg1"/>
                </a:solidFill>
              </a:rPr>
              <a:t>First example of ethical dilemma. </a:t>
            </a:r>
          </a:p>
          <a:p>
            <a:r>
              <a:rPr lang="en-US" sz="2000">
                <a:solidFill>
                  <a:schemeClr val="bg1"/>
                </a:solidFill>
              </a:rPr>
              <a:t>Second example of ethical dilemma. </a:t>
            </a:r>
          </a:p>
          <a:p>
            <a:r>
              <a:rPr lang="en-US" sz="2000">
                <a:solidFill>
                  <a:schemeClr val="bg1"/>
                </a:solidFill>
              </a:rPr>
              <a:t>Third example of ethical dilemma. </a:t>
            </a:r>
          </a:p>
          <a:p>
            <a:endParaRPr lang="en-US" sz="2000">
              <a:solidFill>
                <a:schemeClr val="bg1"/>
              </a:solidFill>
            </a:endParaRPr>
          </a:p>
        </p:txBody>
      </p:sp>
    </p:spTree>
    <p:extLst>
      <p:ext uri="{BB962C8B-B14F-4D97-AF65-F5344CB8AC3E}">
        <p14:creationId xmlns:p14="http://schemas.microsoft.com/office/powerpoint/2010/main" val="3610701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4BA40843-3C2B-49BB-9F6B-2F25095B72A0}"/>
              </a:ext>
            </a:extLst>
          </p:cNvPr>
          <p:cNvSpPr>
            <a:spLocks noGrp="1"/>
          </p:cNvSpPr>
          <p:nvPr>
            <p:ph type="title"/>
          </p:nvPr>
        </p:nvSpPr>
        <p:spPr>
          <a:xfrm>
            <a:off x="838200" y="669925"/>
            <a:ext cx="4508946" cy="1325563"/>
          </a:xfrm>
        </p:spPr>
        <p:txBody>
          <a:bodyPr anchor="b">
            <a:normAutofit/>
          </a:bodyPr>
          <a:lstStyle/>
          <a:p>
            <a:pPr algn="r"/>
            <a:r>
              <a:rPr lang="en-GB" dirty="0">
                <a:solidFill>
                  <a:schemeClr val="bg1"/>
                </a:solidFill>
              </a:rPr>
              <a:t>Examples 1 and 2</a:t>
            </a:r>
          </a:p>
        </p:txBody>
      </p:sp>
      <p:cxnSp>
        <p:nvCxnSpPr>
          <p:cNvPr id="19" name="Straight Connector 18">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0CEFC9F-6141-4656-A469-ADA18722FAD8}"/>
              </a:ext>
            </a:extLst>
          </p:cNvPr>
          <p:cNvSpPr>
            <a:spLocks noGrp="1"/>
          </p:cNvSpPr>
          <p:nvPr>
            <p:ph idx="1"/>
          </p:nvPr>
        </p:nvSpPr>
        <p:spPr>
          <a:xfrm>
            <a:off x="1392667" y="2398957"/>
            <a:ext cx="9406666" cy="3526144"/>
          </a:xfrm>
        </p:spPr>
        <p:txBody>
          <a:bodyPr>
            <a:normAutofit/>
          </a:bodyPr>
          <a:lstStyle/>
          <a:p>
            <a:pPr marL="0" indent="0">
              <a:spcBef>
                <a:spcPts val="0"/>
              </a:spcBef>
              <a:buNone/>
              <a:defRPr/>
            </a:pPr>
            <a:r>
              <a:rPr lang="en-US" sz="2000" dirty="0">
                <a:solidFill>
                  <a:schemeClr val="bg1"/>
                </a:solidFill>
              </a:rPr>
              <a:t>The Heinz dilemma:</a:t>
            </a:r>
          </a:p>
          <a:p>
            <a:pPr>
              <a:spcBef>
                <a:spcPts val="0"/>
              </a:spcBef>
              <a:buFont typeface="+mj-lt"/>
              <a:buAutoNum type="arabicPeriod"/>
              <a:defRPr/>
            </a:pPr>
            <a:r>
              <a:rPr lang="en-US" sz="2000" dirty="0">
                <a:solidFill>
                  <a:schemeClr val="bg1"/>
                </a:solidFill>
              </a:rPr>
              <a:t>Response in ethical dilemma: If a person needs medicine for a loved one who is facing a life or death situation, but the medicine costs more than the person can afford? Is it right or wrong for the person to steal the medicine in order to keep their loved one alive? </a:t>
            </a:r>
          </a:p>
          <a:p>
            <a:pPr>
              <a:spcBef>
                <a:spcPts val="0"/>
              </a:spcBef>
              <a:buFont typeface="+mj-lt"/>
              <a:buAutoNum type="arabicPeriod"/>
              <a:defRPr/>
            </a:pPr>
            <a:r>
              <a:rPr lang="en-US" sz="2000" dirty="0">
                <a:solidFill>
                  <a:schemeClr val="bg1"/>
                </a:solidFill>
              </a:rPr>
              <a:t>Our responses to ethical and moral dilemmas help define us as people. </a:t>
            </a:r>
          </a:p>
          <a:p>
            <a:pPr marL="0" indent="0">
              <a:buFont typeface="+mj-lt"/>
              <a:buNone/>
            </a:pPr>
            <a:endParaRPr lang="en-US" sz="2000" dirty="0">
              <a:solidFill>
                <a:schemeClr val="bg1"/>
              </a:solidFill>
            </a:endParaRPr>
          </a:p>
          <a:p>
            <a:pPr marL="0" indent="0">
              <a:spcBef>
                <a:spcPts val="0"/>
              </a:spcBef>
              <a:buNone/>
              <a:defRPr/>
            </a:pPr>
            <a:r>
              <a:rPr lang="en-US" sz="2000" dirty="0">
                <a:solidFill>
                  <a:schemeClr val="bg1"/>
                </a:solidFill>
              </a:rPr>
              <a:t>First example of ethical dilemma:</a:t>
            </a:r>
          </a:p>
          <a:p>
            <a:pPr>
              <a:spcBef>
                <a:spcPts val="0"/>
              </a:spcBef>
              <a:buFont typeface="+mj-lt"/>
              <a:buAutoNum type="arabicPeriod"/>
              <a:defRPr/>
            </a:pPr>
            <a:r>
              <a:rPr lang="en-US" sz="2000" dirty="0">
                <a:solidFill>
                  <a:schemeClr val="bg1"/>
                </a:solidFill>
              </a:rPr>
              <a:t>The clerk at the grocery store has given you too much change. </a:t>
            </a:r>
          </a:p>
          <a:p>
            <a:pPr>
              <a:spcBef>
                <a:spcPts val="0"/>
              </a:spcBef>
              <a:buFont typeface="+mj-lt"/>
              <a:buAutoNum type="arabicPeriod"/>
              <a:defRPr/>
            </a:pPr>
            <a:r>
              <a:rPr lang="en-US" sz="2000" dirty="0">
                <a:solidFill>
                  <a:schemeClr val="bg1"/>
                </a:solidFill>
              </a:rPr>
              <a:t>Since you shop at the store often, you could return the amount later.</a:t>
            </a:r>
          </a:p>
          <a:p>
            <a:pPr>
              <a:spcBef>
                <a:spcPts val="0"/>
              </a:spcBef>
              <a:buFont typeface="+mj-lt"/>
              <a:buAutoNum type="arabicPeriod"/>
              <a:defRPr/>
            </a:pPr>
            <a:r>
              <a:rPr lang="en-US" sz="2000" dirty="0">
                <a:solidFill>
                  <a:schemeClr val="bg1"/>
                </a:solidFill>
              </a:rPr>
              <a:t>Or you could give the money immediately.</a:t>
            </a:r>
          </a:p>
          <a:p>
            <a:pPr>
              <a:spcBef>
                <a:spcPts val="0"/>
              </a:spcBef>
              <a:buFont typeface="+mj-lt"/>
              <a:buAutoNum type="arabicPeriod"/>
              <a:defRPr/>
            </a:pPr>
            <a:r>
              <a:rPr lang="en-US" sz="2000" i="1" dirty="0">
                <a:solidFill>
                  <a:schemeClr val="bg1"/>
                </a:solidFill>
              </a:rPr>
              <a:t>What do you do? Is this an ethical dilemma? Why or why not?</a:t>
            </a:r>
            <a:endParaRPr lang="en-IN" sz="2000" dirty="0">
              <a:solidFill>
                <a:schemeClr val="bg1"/>
              </a:solidFill>
            </a:endParaRPr>
          </a:p>
          <a:p>
            <a:pPr>
              <a:spcBef>
                <a:spcPts val="0"/>
              </a:spcBef>
              <a:buFont typeface="+mj-lt"/>
              <a:buAutoNum type="arabicPeriod"/>
              <a:defRPr/>
            </a:pPr>
            <a:endParaRPr lang="en-US" sz="2000" dirty="0">
              <a:solidFill>
                <a:schemeClr val="bg1"/>
              </a:solidFill>
            </a:endParaRPr>
          </a:p>
          <a:p>
            <a:endParaRPr lang="en-GB" sz="2000" dirty="0">
              <a:solidFill>
                <a:schemeClr val="bg1"/>
              </a:solidFill>
            </a:endParaRPr>
          </a:p>
        </p:txBody>
      </p:sp>
      <p:sp>
        <p:nvSpPr>
          <p:cNvPr id="21" name="Rectangle 20">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704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6010049B-DC36-427F-98EF-398B3294BB30}"/>
              </a:ext>
            </a:extLst>
          </p:cNvPr>
          <p:cNvSpPr>
            <a:spLocks noGrp="1"/>
          </p:cNvSpPr>
          <p:nvPr>
            <p:ph type="title"/>
          </p:nvPr>
        </p:nvSpPr>
        <p:spPr>
          <a:xfrm>
            <a:off x="838200" y="669925"/>
            <a:ext cx="4508946" cy="1325563"/>
          </a:xfrm>
        </p:spPr>
        <p:txBody>
          <a:bodyPr anchor="b">
            <a:normAutofit/>
          </a:bodyPr>
          <a:lstStyle/>
          <a:p>
            <a:pPr algn="r"/>
            <a:r>
              <a:rPr lang="en-GB">
                <a:solidFill>
                  <a:schemeClr val="bg1"/>
                </a:solidFill>
              </a:rPr>
              <a:t>Examples 3 and 4</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9BB1B64-799C-440F-83C0-1AC63C88CF95}"/>
              </a:ext>
            </a:extLst>
          </p:cNvPr>
          <p:cNvSpPr>
            <a:spLocks noGrp="1"/>
          </p:cNvSpPr>
          <p:nvPr>
            <p:ph idx="1"/>
          </p:nvPr>
        </p:nvSpPr>
        <p:spPr>
          <a:xfrm>
            <a:off x="1392667" y="2398957"/>
            <a:ext cx="9406666" cy="3526144"/>
          </a:xfrm>
        </p:spPr>
        <p:txBody>
          <a:bodyPr>
            <a:normAutofit/>
          </a:bodyPr>
          <a:lstStyle/>
          <a:p>
            <a:pPr marL="0" indent="0">
              <a:spcBef>
                <a:spcPts val="0"/>
              </a:spcBef>
              <a:buNone/>
              <a:defRPr/>
            </a:pPr>
            <a:r>
              <a:rPr lang="en-US" sz="2000" dirty="0">
                <a:solidFill>
                  <a:schemeClr val="bg1"/>
                </a:solidFill>
              </a:rPr>
              <a:t>Second example of ethical dilemma:</a:t>
            </a:r>
          </a:p>
          <a:p>
            <a:pPr>
              <a:spcBef>
                <a:spcPts val="0"/>
              </a:spcBef>
              <a:buFont typeface="+mj-lt"/>
              <a:buAutoNum type="arabicPeriod"/>
              <a:defRPr/>
            </a:pPr>
            <a:r>
              <a:rPr lang="en-US" sz="2000" dirty="0">
                <a:solidFill>
                  <a:schemeClr val="bg1"/>
                </a:solidFill>
              </a:rPr>
              <a:t>A poor lady on the street asks you for money.</a:t>
            </a:r>
          </a:p>
          <a:p>
            <a:pPr>
              <a:spcBef>
                <a:spcPts val="0"/>
              </a:spcBef>
              <a:buFont typeface="+mj-lt"/>
              <a:buAutoNum type="arabicPeriod"/>
              <a:defRPr/>
            </a:pPr>
            <a:r>
              <a:rPr lang="en-US" sz="2000" dirty="0">
                <a:solidFill>
                  <a:schemeClr val="bg1"/>
                </a:solidFill>
              </a:rPr>
              <a:t>You had always been advised that it was not a good idea to give money to needy people on the street. </a:t>
            </a:r>
          </a:p>
          <a:p>
            <a:pPr>
              <a:spcBef>
                <a:spcPts val="0"/>
              </a:spcBef>
              <a:buFont typeface="+mj-lt"/>
              <a:buAutoNum type="arabicPeriod"/>
              <a:defRPr/>
            </a:pPr>
            <a:r>
              <a:rPr lang="en-US" sz="2000" dirty="0">
                <a:solidFill>
                  <a:schemeClr val="bg1"/>
                </a:solidFill>
              </a:rPr>
              <a:t>Should you give her money? Do you say no? Do you say you don’t have any?</a:t>
            </a:r>
          </a:p>
          <a:p>
            <a:pPr>
              <a:spcBef>
                <a:spcPts val="0"/>
              </a:spcBef>
              <a:buFont typeface="+mj-lt"/>
              <a:buAutoNum type="arabicPeriod"/>
              <a:defRPr/>
            </a:pPr>
            <a:r>
              <a:rPr lang="en-US" sz="2000" i="1" dirty="0">
                <a:solidFill>
                  <a:schemeClr val="bg1"/>
                </a:solidFill>
              </a:rPr>
              <a:t>Is this a dilemma for you? Why or why not? What is the intersection of moral and ethical behavior in this example? </a:t>
            </a:r>
            <a:endParaRPr lang="en-US" sz="2000" dirty="0">
              <a:solidFill>
                <a:schemeClr val="bg1"/>
              </a:solidFill>
            </a:endParaRPr>
          </a:p>
          <a:p>
            <a:pPr marL="0" indent="0">
              <a:buFont typeface="+mj-lt"/>
              <a:buNone/>
            </a:pPr>
            <a:endParaRPr lang="en-US" sz="2000" dirty="0">
              <a:solidFill>
                <a:schemeClr val="bg1"/>
              </a:solidFill>
            </a:endParaRPr>
          </a:p>
          <a:p>
            <a:pPr marL="0" indent="0">
              <a:spcBef>
                <a:spcPts val="0"/>
              </a:spcBef>
              <a:buNone/>
              <a:defRPr/>
            </a:pPr>
            <a:r>
              <a:rPr lang="en-US" sz="2000" dirty="0">
                <a:solidFill>
                  <a:schemeClr val="bg1"/>
                </a:solidFill>
              </a:rPr>
              <a:t>Third example of ethical dilemma:</a:t>
            </a:r>
          </a:p>
          <a:p>
            <a:pPr>
              <a:spcBef>
                <a:spcPts val="0"/>
              </a:spcBef>
              <a:buFont typeface="+mj-lt"/>
              <a:buAutoNum type="arabicPeriod"/>
              <a:defRPr/>
            </a:pPr>
            <a:r>
              <a:rPr lang="en-US" sz="2000" dirty="0">
                <a:solidFill>
                  <a:schemeClr val="bg1"/>
                </a:solidFill>
              </a:rPr>
              <a:t>You see an adult reprimanding a child in a bookstore.</a:t>
            </a:r>
          </a:p>
          <a:p>
            <a:pPr>
              <a:spcBef>
                <a:spcPts val="0"/>
              </a:spcBef>
              <a:buFont typeface="+mj-lt"/>
              <a:buAutoNum type="arabicPeriod"/>
              <a:defRPr/>
            </a:pPr>
            <a:r>
              <a:rPr lang="en-US" sz="2000" dirty="0">
                <a:solidFill>
                  <a:schemeClr val="bg1"/>
                </a:solidFill>
              </a:rPr>
              <a:t>You feel uncomfortable in your stomach. </a:t>
            </a:r>
          </a:p>
          <a:p>
            <a:pPr>
              <a:spcBef>
                <a:spcPts val="0"/>
              </a:spcBef>
              <a:buFont typeface="+mj-lt"/>
              <a:buAutoNum type="arabicPeriod"/>
              <a:defRPr/>
            </a:pPr>
            <a:r>
              <a:rPr lang="en-US" sz="2000" i="1" dirty="0">
                <a:solidFill>
                  <a:schemeClr val="bg1"/>
                </a:solidFill>
              </a:rPr>
              <a:t>Is this an ethical or moral dilemma for you? Why or why not? What do you do?</a:t>
            </a:r>
            <a:endParaRPr lang="en-US" sz="2000" dirty="0">
              <a:solidFill>
                <a:schemeClr val="bg1"/>
              </a:solidFill>
            </a:endParaRPr>
          </a:p>
          <a:p>
            <a:endParaRPr lang="en-GB" sz="2000" dirty="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3008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600" dirty="0">
                <a:solidFill>
                  <a:schemeClr val="bg1"/>
                </a:solidFill>
              </a:rPr>
              <a:t>Musing Upon the Everyday: What Would You Do? </a:t>
            </a:r>
            <a:endParaRPr lang="en-IN" sz="5600" dirty="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Ethics in Research</a:t>
            </a:r>
          </a:p>
          <a:p>
            <a:r>
              <a:rPr lang="en-US" sz="2000">
                <a:solidFill>
                  <a:schemeClr val="bg1"/>
                </a:solidFill>
              </a:rPr>
              <a:t>Participation in the Holocaust.</a:t>
            </a:r>
          </a:p>
          <a:p>
            <a:r>
              <a:rPr lang="en-US" sz="2000">
                <a:solidFill>
                  <a:schemeClr val="bg1"/>
                </a:solidFill>
              </a:rPr>
              <a:t>Action of people in the research study. </a:t>
            </a:r>
          </a:p>
          <a:p>
            <a:r>
              <a:rPr lang="en-US" sz="2000">
                <a:solidFill>
                  <a:schemeClr val="bg1"/>
                </a:solidFill>
              </a:rPr>
              <a:t>Series of studies by Stanley Milgram. </a:t>
            </a:r>
          </a:p>
          <a:p>
            <a:r>
              <a:rPr lang="en-US" sz="2000">
                <a:solidFill>
                  <a:schemeClr val="bg1"/>
                </a:solidFill>
              </a:rPr>
              <a:t>Acceptable part of a research protocol. </a:t>
            </a:r>
          </a:p>
        </p:txBody>
      </p:sp>
    </p:spTree>
    <p:extLst>
      <p:ext uri="{BB962C8B-B14F-4D97-AF65-F5344CB8AC3E}">
        <p14:creationId xmlns:p14="http://schemas.microsoft.com/office/powerpoint/2010/main" val="3380712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600" dirty="0">
                <a:solidFill>
                  <a:schemeClr val="bg1"/>
                </a:solidFill>
              </a:rPr>
              <a:t>Musing Upon the Everyday: What Would You Do? </a:t>
            </a:r>
            <a:endParaRPr lang="en-IN" sz="5600" dirty="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Procedural and Situational Ethics in Research</a:t>
            </a:r>
          </a:p>
          <a:p>
            <a:r>
              <a:rPr lang="en-US" sz="2000">
                <a:solidFill>
                  <a:schemeClr val="bg1"/>
                </a:solidFill>
              </a:rPr>
              <a:t>Institutional review boards.</a:t>
            </a:r>
          </a:p>
          <a:p>
            <a:r>
              <a:rPr lang="en-US" sz="2000">
                <a:solidFill>
                  <a:schemeClr val="bg1"/>
                </a:solidFill>
              </a:rPr>
              <a:t>Procedural approach to ethics.</a:t>
            </a:r>
          </a:p>
          <a:p>
            <a:r>
              <a:rPr lang="en-US" sz="2000">
                <a:solidFill>
                  <a:schemeClr val="bg1"/>
                </a:solidFill>
              </a:rPr>
              <a:t>Situational ethics. </a:t>
            </a:r>
          </a:p>
          <a:p>
            <a:r>
              <a:rPr lang="en-US" sz="2000">
                <a:solidFill>
                  <a:schemeClr val="bg1"/>
                </a:solidFill>
              </a:rPr>
              <a:t>Questions asked by procedural approach. </a:t>
            </a:r>
          </a:p>
        </p:txBody>
      </p:sp>
    </p:spTree>
    <p:extLst>
      <p:ext uri="{BB962C8B-B14F-4D97-AF65-F5344CB8AC3E}">
        <p14:creationId xmlns:p14="http://schemas.microsoft.com/office/powerpoint/2010/main" val="1987639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600" dirty="0">
                <a:solidFill>
                  <a:schemeClr val="bg1"/>
                </a:solidFill>
              </a:rPr>
              <a:t>Musing Upon the Everyday: What Would You Do? </a:t>
            </a:r>
            <a:endParaRPr lang="en-IN" sz="5600" dirty="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Procedural and Situational Ethics in Research</a:t>
            </a:r>
          </a:p>
          <a:p>
            <a:r>
              <a:rPr lang="en-US" sz="2000">
                <a:solidFill>
                  <a:schemeClr val="bg1"/>
                </a:solidFill>
              </a:rPr>
              <a:t>Focus of the procedural approach.</a:t>
            </a:r>
          </a:p>
          <a:p>
            <a:r>
              <a:rPr lang="en-US" sz="2000">
                <a:solidFill>
                  <a:schemeClr val="bg1"/>
                </a:solidFill>
              </a:rPr>
              <a:t>Research situations with micro-level context. </a:t>
            </a:r>
          </a:p>
          <a:p>
            <a:r>
              <a:rPr lang="en-US" sz="2000">
                <a:solidFill>
                  <a:schemeClr val="bg1"/>
                </a:solidFill>
              </a:rPr>
              <a:t>Guidelines for avoiding ethical quandaries.</a:t>
            </a:r>
          </a:p>
        </p:txBody>
      </p:sp>
    </p:spTree>
    <p:extLst>
      <p:ext uri="{BB962C8B-B14F-4D97-AF65-F5344CB8AC3E}">
        <p14:creationId xmlns:p14="http://schemas.microsoft.com/office/powerpoint/2010/main" val="3505797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(1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Research on bullying.</a:t>
            </a:r>
          </a:p>
          <a:p>
            <a:r>
              <a:rPr lang="en-US" sz="2000">
                <a:solidFill>
                  <a:schemeClr val="bg1"/>
                </a:solidFill>
              </a:rPr>
              <a:t>Studies by Wang, Iannottie, and Nansel.</a:t>
            </a:r>
          </a:p>
          <a:p>
            <a:r>
              <a:rPr lang="en-US" sz="2000">
                <a:solidFill>
                  <a:schemeClr val="bg1"/>
                </a:solidFill>
              </a:rPr>
              <a:t>Studies by Modecki, Minchin, Harbaugh, Guerra, and Runions.  </a:t>
            </a:r>
          </a:p>
          <a:p>
            <a:r>
              <a:rPr lang="en-US" sz="2000">
                <a:solidFill>
                  <a:schemeClr val="bg1"/>
                </a:solidFill>
              </a:rPr>
              <a:t>Barbara’s experience at school.</a:t>
            </a:r>
          </a:p>
        </p:txBody>
      </p:sp>
    </p:spTree>
    <p:extLst>
      <p:ext uri="{BB962C8B-B14F-4D97-AF65-F5344CB8AC3E}">
        <p14:creationId xmlns:p14="http://schemas.microsoft.com/office/powerpoint/2010/main" val="3041652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(2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View of Kofoed and Staunæs. </a:t>
            </a:r>
          </a:p>
          <a:p>
            <a:r>
              <a:rPr lang="en-US" sz="2000">
                <a:solidFill>
                  <a:schemeClr val="bg1"/>
                </a:solidFill>
              </a:rPr>
              <a:t>Case of Yu-Ting. </a:t>
            </a:r>
          </a:p>
        </p:txBody>
      </p:sp>
    </p:spTree>
    <p:extLst>
      <p:ext uri="{BB962C8B-B14F-4D97-AF65-F5344CB8AC3E}">
        <p14:creationId xmlns:p14="http://schemas.microsoft.com/office/powerpoint/2010/main" val="1605048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(3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Positionality</a:t>
            </a:r>
          </a:p>
          <a:p>
            <a:r>
              <a:rPr lang="en-US" sz="2000">
                <a:solidFill>
                  <a:schemeClr val="bg1"/>
                </a:solidFill>
              </a:rPr>
              <a:t>View of Nancy Hartsock.</a:t>
            </a:r>
          </a:p>
          <a:p>
            <a:r>
              <a:rPr lang="en-US" sz="2000">
                <a:solidFill>
                  <a:schemeClr val="bg1"/>
                </a:solidFill>
              </a:rPr>
              <a:t>Concept of positionality. </a:t>
            </a:r>
          </a:p>
          <a:p>
            <a:r>
              <a:rPr lang="en-US" sz="2000">
                <a:solidFill>
                  <a:schemeClr val="bg1"/>
                </a:solidFill>
              </a:rPr>
              <a:t>Has an ethical dimension. </a:t>
            </a:r>
          </a:p>
        </p:txBody>
      </p:sp>
    </p:spTree>
    <p:extLst>
      <p:ext uri="{BB962C8B-B14F-4D97-AF65-F5344CB8AC3E}">
        <p14:creationId xmlns:p14="http://schemas.microsoft.com/office/powerpoint/2010/main" val="423120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(4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Positionality</a:t>
            </a:r>
          </a:p>
          <a:p>
            <a:r>
              <a:rPr lang="en-US" sz="2000">
                <a:solidFill>
                  <a:schemeClr val="bg1"/>
                </a:solidFill>
              </a:rPr>
              <a:t>Ethical dimensions are contextual. </a:t>
            </a:r>
          </a:p>
          <a:p>
            <a:r>
              <a:rPr lang="en-US" sz="2000">
                <a:solidFill>
                  <a:schemeClr val="bg1"/>
                </a:solidFill>
              </a:rPr>
              <a:t>Meta-analysis of Modecki et al. </a:t>
            </a:r>
          </a:p>
        </p:txBody>
      </p:sp>
    </p:spTree>
    <p:extLst>
      <p:ext uri="{BB962C8B-B14F-4D97-AF65-F5344CB8AC3E}">
        <p14:creationId xmlns:p14="http://schemas.microsoft.com/office/powerpoint/2010/main" val="3121829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(5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Intersubjectivity</a:t>
            </a:r>
          </a:p>
          <a:p>
            <a:r>
              <a:rPr lang="en-US" sz="2000">
                <a:solidFill>
                  <a:schemeClr val="bg1"/>
                </a:solidFill>
              </a:rPr>
              <a:t>Understand our actions from others’ perspectives.</a:t>
            </a:r>
          </a:p>
          <a:p>
            <a:r>
              <a:rPr lang="en-US" sz="2000">
                <a:solidFill>
                  <a:schemeClr val="bg1"/>
                </a:solidFill>
              </a:rPr>
              <a:t>An ethical resolution found for Yu-Ting. </a:t>
            </a:r>
          </a:p>
          <a:p>
            <a:r>
              <a:rPr lang="en-US" sz="2000">
                <a:solidFill>
                  <a:schemeClr val="bg1"/>
                </a:solidFill>
              </a:rPr>
              <a:t>Intersubjectivity in Modecki et al studies. </a:t>
            </a:r>
          </a:p>
        </p:txBody>
      </p:sp>
    </p:spTree>
    <p:extLst>
      <p:ext uri="{BB962C8B-B14F-4D97-AF65-F5344CB8AC3E}">
        <p14:creationId xmlns:p14="http://schemas.microsoft.com/office/powerpoint/2010/main" val="11843858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(6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Care and Openness</a:t>
            </a:r>
          </a:p>
          <a:p>
            <a:r>
              <a:rPr lang="en-US" sz="2000">
                <a:solidFill>
                  <a:schemeClr val="bg1"/>
                </a:solidFill>
              </a:rPr>
              <a:t>Intersubjective milieu. </a:t>
            </a:r>
          </a:p>
          <a:p>
            <a:r>
              <a:rPr lang="en-US" sz="2000">
                <a:solidFill>
                  <a:schemeClr val="bg1"/>
                </a:solidFill>
              </a:rPr>
              <a:t>A contextualized</a:t>
            </a:r>
            <a:r>
              <a:rPr lang="en-US" sz="2000" i="1">
                <a:solidFill>
                  <a:schemeClr val="bg1"/>
                </a:solidFill>
              </a:rPr>
              <a:t> </a:t>
            </a:r>
            <a:r>
              <a:rPr lang="en-US" sz="2000">
                <a:solidFill>
                  <a:schemeClr val="bg1"/>
                </a:solidFill>
              </a:rPr>
              <a:t>way of thinking about research ethics. </a:t>
            </a:r>
          </a:p>
          <a:p>
            <a:r>
              <a:rPr lang="en-US" sz="2000">
                <a:solidFill>
                  <a:schemeClr val="bg1"/>
                </a:solidFill>
              </a:rPr>
              <a:t>Open to own fallibilities. </a:t>
            </a:r>
          </a:p>
          <a:p>
            <a:r>
              <a:rPr lang="en-US" sz="2000">
                <a:solidFill>
                  <a:schemeClr val="bg1"/>
                </a:solidFill>
              </a:rPr>
              <a:t>Link between care and ethics. </a:t>
            </a:r>
          </a:p>
        </p:txBody>
      </p:sp>
    </p:spTree>
    <p:extLst>
      <p:ext uri="{BB962C8B-B14F-4D97-AF65-F5344CB8AC3E}">
        <p14:creationId xmlns:p14="http://schemas.microsoft.com/office/powerpoint/2010/main" val="2752700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(7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Care and Openness</a:t>
            </a:r>
          </a:p>
          <a:p>
            <a:r>
              <a:rPr lang="en-US" sz="2000">
                <a:solidFill>
                  <a:schemeClr val="bg1"/>
                </a:solidFill>
              </a:rPr>
              <a:t>Hear and understand perspectives of others. </a:t>
            </a:r>
          </a:p>
          <a:p>
            <a:r>
              <a:rPr lang="en-US" sz="2000">
                <a:solidFill>
                  <a:schemeClr val="bg1"/>
                </a:solidFill>
              </a:rPr>
              <a:t>Ability to act ethically. </a:t>
            </a:r>
          </a:p>
          <a:p>
            <a:r>
              <a:rPr lang="en-US" sz="2000">
                <a:solidFill>
                  <a:schemeClr val="bg1"/>
                </a:solidFill>
              </a:rPr>
              <a:t>Be inclusive and reflective. </a:t>
            </a:r>
          </a:p>
          <a:p>
            <a:r>
              <a:rPr lang="en-US" sz="2000">
                <a:solidFill>
                  <a:schemeClr val="bg1"/>
                </a:solidFill>
              </a:rPr>
              <a:t>Researchers of qualitative studies.</a:t>
            </a:r>
          </a:p>
        </p:txBody>
      </p:sp>
    </p:spTree>
    <p:extLst>
      <p:ext uri="{BB962C8B-B14F-4D97-AF65-F5344CB8AC3E}">
        <p14:creationId xmlns:p14="http://schemas.microsoft.com/office/powerpoint/2010/main" val="4201915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(8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Power</a:t>
            </a:r>
          </a:p>
          <a:p>
            <a:r>
              <a:rPr lang="en-US" sz="2000">
                <a:solidFill>
                  <a:schemeClr val="bg1"/>
                </a:solidFill>
              </a:rPr>
              <a:t>Conceptualized differently across clusters.</a:t>
            </a:r>
          </a:p>
          <a:p>
            <a:r>
              <a:rPr lang="en-US" sz="2000">
                <a:solidFill>
                  <a:schemeClr val="bg1"/>
                </a:solidFill>
              </a:rPr>
              <a:t>Example of power invoked. </a:t>
            </a:r>
          </a:p>
        </p:txBody>
      </p:sp>
    </p:spTree>
    <p:extLst>
      <p:ext uri="{BB962C8B-B14F-4D97-AF65-F5344CB8AC3E}">
        <p14:creationId xmlns:p14="http://schemas.microsoft.com/office/powerpoint/2010/main" val="73424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B3A2D1A-45FC-4F95-B150-1C13EF2F6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39C3C864-C625-4883-B868-9A4C470F4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291" y="3296652"/>
            <a:ext cx="12202113" cy="3561346"/>
          </a:xfrm>
          <a:custGeom>
            <a:avLst/>
            <a:gdLst>
              <a:gd name="connsiteX0" fmla="*/ 0 w 12202113"/>
              <a:gd name="connsiteY0" fmla="*/ 3188466 h 3188466"/>
              <a:gd name="connsiteX1" fmla="*/ 10116 w 12202113"/>
              <a:gd name="connsiteY1" fmla="*/ 2657641 h 3188466"/>
              <a:gd name="connsiteX2" fmla="*/ 10116 w 12202113"/>
              <a:gd name="connsiteY2" fmla="*/ 0 h 3188466"/>
              <a:gd name="connsiteX3" fmla="*/ 12202113 w 12202113"/>
              <a:gd name="connsiteY3" fmla="*/ 0 h 3188466"/>
              <a:gd name="connsiteX4" fmla="*/ 12202113 w 12202113"/>
              <a:gd name="connsiteY4" fmla="*/ 2879832 h 3188466"/>
              <a:gd name="connsiteX5" fmla="*/ 12198167 w 12202113"/>
              <a:gd name="connsiteY5" fmla="*/ 2880360 h 3188466"/>
              <a:gd name="connsiteX6" fmla="*/ 12122128 w 12202113"/>
              <a:gd name="connsiteY6" fmla="*/ 2887194 h 3188466"/>
              <a:gd name="connsiteX7" fmla="*/ 12028868 w 12202113"/>
              <a:gd name="connsiteY7" fmla="*/ 2911786 h 3188466"/>
              <a:gd name="connsiteX8" fmla="*/ 11995238 w 12202113"/>
              <a:gd name="connsiteY8" fmla="*/ 2914090 h 3188466"/>
              <a:gd name="connsiteX9" fmla="*/ 11996460 w 12202113"/>
              <a:gd name="connsiteY9" fmla="*/ 2918442 h 3188466"/>
              <a:gd name="connsiteX10" fmla="*/ 11983968 w 12202113"/>
              <a:gd name="connsiteY10" fmla="*/ 2918762 h 3188466"/>
              <a:gd name="connsiteX11" fmla="*/ 11956084 w 12202113"/>
              <a:gd name="connsiteY11" fmla="*/ 2918868 h 3188466"/>
              <a:gd name="connsiteX12" fmla="*/ 11872586 w 12202113"/>
              <a:gd name="connsiteY12" fmla="*/ 2920076 h 3188466"/>
              <a:gd name="connsiteX13" fmla="*/ 11849804 w 12202113"/>
              <a:gd name="connsiteY13" fmla="*/ 2928420 h 3188466"/>
              <a:gd name="connsiteX14" fmla="*/ 11828254 w 12202113"/>
              <a:gd name="connsiteY14" fmla="*/ 2928551 h 3188466"/>
              <a:gd name="connsiteX15" fmla="*/ 11703277 w 12202113"/>
              <a:gd name="connsiteY15" fmla="*/ 2939735 h 3188466"/>
              <a:gd name="connsiteX16" fmla="*/ 11686094 w 12202113"/>
              <a:gd name="connsiteY16" fmla="*/ 2940570 h 3188466"/>
              <a:gd name="connsiteX17" fmla="*/ 11676788 w 12202113"/>
              <a:gd name="connsiteY17" fmla="*/ 2944321 h 3188466"/>
              <a:gd name="connsiteX18" fmla="*/ 11643464 w 12202113"/>
              <a:gd name="connsiteY18" fmla="*/ 2945066 h 3188466"/>
              <a:gd name="connsiteX19" fmla="*/ 11641922 w 12202113"/>
              <a:gd name="connsiteY19" fmla="*/ 2947200 h 3188466"/>
              <a:gd name="connsiteX20" fmla="*/ 11532386 w 12202113"/>
              <a:gd name="connsiteY20" fmla="*/ 2965529 h 3188466"/>
              <a:gd name="connsiteX21" fmla="*/ 11513619 w 12202113"/>
              <a:gd name="connsiteY21" fmla="*/ 2968556 h 3188466"/>
              <a:gd name="connsiteX22" fmla="*/ 11497404 w 12202113"/>
              <a:gd name="connsiteY22" fmla="*/ 2967639 h 3188466"/>
              <a:gd name="connsiteX23" fmla="*/ 11407630 w 12202113"/>
              <a:gd name="connsiteY23" fmla="*/ 2970255 h 3188466"/>
              <a:gd name="connsiteX24" fmla="*/ 11386276 w 12202113"/>
              <a:gd name="connsiteY24" fmla="*/ 2968648 h 3188466"/>
              <a:gd name="connsiteX25" fmla="*/ 11377296 w 12202113"/>
              <a:gd name="connsiteY25" fmla="*/ 2965257 h 3188466"/>
              <a:gd name="connsiteX26" fmla="*/ 11342536 w 12202113"/>
              <a:gd name="connsiteY26" fmla="*/ 2971666 h 3188466"/>
              <a:gd name="connsiteX27" fmla="*/ 11288902 w 12202113"/>
              <a:gd name="connsiteY27" fmla="*/ 2976058 h 3188466"/>
              <a:gd name="connsiteX28" fmla="*/ 11263411 w 12202113"/>
              <a:gd name="connsiteY28" fmla="*/ 2979228 h 3188466"/>
              <a:gd name="connsiteX29" fmla="*/ 11242843 w 12202113"/>
              <a:gd name="connsiteY29" fmla="*/ 2977303 h 3188466"/>
              <a:gd name="connsiteX30" fmla="*/ 11125798 w 12202113"/>
              <a:gd name="connsiteY30" fmla="*/ 2976816 h 3188466"/>
              <a:gd name="connsiteX31" fmla="*/ 11098884 w 12202113"/>
              <a:gd name="connsiteY31" fmla="*/ 2973758 h 3188466"/>
              <a:gd name="connsiteX32" fmla="*/ 11086128 w 12202113"/>
              <a:gd name="connsiteY32" fmla="*/ 2967663 h 3188466"/>
              <a:gd name="connsiteX33" fmla="*/ 11076132 w 12202113"/>
              <a:gd name="connsiteY33" fmla="*/ 2969836 h 3188466"/>
              <a:gd name="connsiteX34" fmla="*/ 11005337 w 12202113"/>
              <a:gd name="connsiteY34" fmla="*/ 2970053 h 3188466"/>
              <a:gd name="connsiteX35" fmla="*/ 10959154 w 12202113"/>
              <a:gd name="connsiteY35" fmla="*/ 2970750 h 3188466"/>
              <a:gd name="connsiteX36" fmla="*/ 10956347 w 12202113"/>
              <a:gd name="connsiteY36" fmla="*/ 2979118 h 3188466"/>
              <a:gd name="connsiteX37" fmla="*/ 10915223 w 12202113"/>
              <a:gd name="connsiteY37" fmla="*/ 2982099 h 3188466"/>
              <a:gd name="connsiteX38" fmla="*/ 10871398 w 12202113"/>
              <a:gd name="connsiteY38" fmla="*/ 2976728 h 3188466"/>
              <a:gd name="connsiteX39" fmla="*/ 10819743 w 12202113"/>
              <a:gd name="connsiteY39" fmla="*/ 2977481 h 3188466"/>
              <a:gd name="connsiteX40" fmla="*/ 10788834 w 12202113"/>
              <a:gd name="connsiteY40" fmla="*/ 2977840 h 3188466"/>
              <a:gd name="connsiteX41" fmla="*/ 10707711 w 12202113"/>
              <a:gd name="connsiteY41" fmla="*/ 2985644 h 3188466"/>
              <a:gd name="connsiteX42" fmla="*/ 10576086 w 12202113"/>
              <a:gd name="connsiteY42" fmla="*/ 3015319 h 3188466"/>
              <a:gd name="connsiteX43" fmla="*/ 10534761 w 12202113"/>
              <a:gd name="connsiteY43" fmla="*/ 3019524 h 3188466"/>
              <a:gd name="connsiteX44" fmla="*/ 10527537 w 12202113"/>
              <a:gd name="connsiteY44" fmla="*/ 3017814 h 3188466"/>
              <a:gd name="connsiteX45" fmla="*/ 10321799 w 12202113"/>
              <a:gd name="connsiteY45" fmla="*/ 3035635 h 3188466"/>
              <a:gd name="connsiteX46" fmla="*/ 10284989 w 12202113"/>
              <a:gd name="connsiteY46" fmla="*/ 3036679 h 3188466"/>
              <a:gd name="connsiteX47" fmla="*/ 10257423 w 12202113"/>
              <a:gd name="connsiteY47" fmla="*/ 3036027 h 3188466"/>
              <a:gd name="connsiteX48" fmla="*/ 10191450 w 12202113"/>
              <a:gd name="connsiteY48" fmla="*/ 3041963 h 3188466"/>
              <a:gd name="connsiteX49" fmla="*/ 10083845 w 12202113"/>
              <a:gd name="connsiteY49" fmla="*/ 3054978 h 3188466"/>
              <a:gd name="connsiteX50" fmla="*/ 10060611 w 12202113"/>
              <a:gd name="connsiteY50" fmla="*/ 3057035 h 3188466"/>
              <a:gd name="connsiteX51" fmla="*/ 10039363 w 12202113"/>
              <a:gd name="connsiteY51" fmla="*/ 3055961 h 3188466"/>
              <a:gd name="connsiteX52" fmla="*/ 10033322 w 12202113"/>
              <a:gd name="connsiteY52" fmla="*/ 3053238 h 3188466"/>
              <a:gd name="connsiteX53" fmla="*/ 10020337 w 12202113"/>
              <a:gd name="connsiteY53" fmla="*/ 3053912 h 3188466"/>
              <a:gd name="connsiteX54" fmla="*/ 10016616 w 12202113"/>
              <a:gd name="connsiteY54" fmla="*/ 3053498 h 3188466"/>
              <a:gd name="connsiteX55" fmla="*/ 9995549 w 12202113"/>
              <a:gd name="connsiteY55" fmla="*/ 3051719 h 3188466"/>
              <a:gd name="connsiteX56" fmla="*/ 9957212 w 12202113"/>
              <a:gd name="connsiteY56" fmla="*/ 3062663 h 3188466"/>
              <a:gd name="connsiteX57" fmla="*/ 9904584 w 12202113"/>
              <a:gd name="connsiteY57" fmla="*/ 3063999 h 3188466"/>
              <a:gd name="connsiteX58" fmla="*/ 9713857 w 12202113"/>
              <a:gd name="connsiteY58" fmla="*/ 3087955 h 3188466"/>
              <a:gd name="connsiteX59" fmla="*/ 9678879 w 12202113"/>
              <a:gd name="connsiteY59" fmla="*/ 3079676 h 3188466"/>
              <a:gd name="connsiteX60" fmla="*/ 9598760 w 12202113"/>
              <a:gd name="connsiteY60" fmla="*/ 3085228 h 3188466"/>
              <a:gd name="connsiteX61" fmla="*/ 9488796 w 12202113"/>
              <a:gd name="connsiteY61" fmla="*/ 3115384 h 3188466"/>
              <a:gd name="connsiteX62" fmla="*/ 9341972 w 12202113"/>
              <a:gd name="connsiteY62" fmla="*/ 3126583 h 3188466"/>
              <a:gd name="connsiteX63" fmla="*/ 9333795 w 12202113"/>
              <a:gd name="connsiteY63" fmla="*/ 3132083 h 3188466"/>
              <a:gd name="connsiteX64" fmla="*/ 9321736 w 12202113"/>
              <a:gd name="connsiteY64" fmla="*/ 3135834 h 3188466"/>
              <a:gd name="connsiteX65" fmla="*/ 9319405 w 12202113"/>
              <a:gd name="connsiteY65" fmla="*/ 3135561 h 3188466"/>
              <a:gd name="connsiteX66" fmla="*/ 9302847 w 12202113"/>
              <a:gd name="connsiteY66" fmla="*/ 3137746 h 3188466"/>
              <a:gd name="connsiteX67" fmla="*/ 9300930 w 12202113"/>
              <a:gd name="connsiteY67" fmla="*/ 3139687 h 3188466"/>
              <a:gd name="connsiteX68" fmla="*/ 9290106 w 12202113"/>
              <a:gd name="connsiteY68" fmla="*/ 3141645 h 3188466"/>
              <a:gd name="connsiteX69" fmla="*/ 9270220 w 12202113"/>
              <a:gd name="connsiteY69" fmla="*/ 3146737 h 3188466"/>
              <a:gd name="connsiteX70" fmla="*/ 9265150 w 12202113"/>
              <a:gd name="connsiteY70" fmla="*/ 3146531 h 3188466"/>
              <a:gd name="connsiteX71" fmla="*/ 9233057 w 12202113"/>
              <a:gd name="connsiteY71" fmla="*/ 3152408 h 3188466"/>
              <a:gd name="connsiteX72" fmla="*/ 9231974 w 12202113"/>
              <a:gd name="connsiteY72" fmla="*/ 3151938 h 3188466"/>
              <a:gd name="connsiteX73" fmla="*/ 9220130 w 12202113"/>
              <a:gd name="connsiteY73" fmla="*/ 3151189 h 3188466"/>
              <a:gd name="connsiteX74" fmla="*/ 9198955 w 12202113"/>
              <a:gd name="connsiteY74" fmla="*/ 3151015 h 3188466"/>
              <a:gd name="connsiteX75" fmla="*/ 9142196 w 12202113"/>
              <a:gd name="connsiteY75" fmla="*/ 3143802 h 3188466"/>
              <a:gd name="connsiteX76" fmla="*/ 9108665 w 12202113"/>
              <a:gd name="connsiteY76" fmla="*/ 3149868 h 3188466"/>
              <a:gd name="connsiteX77" fmla="*/ 9014086 w 12202113"/>
              <a:gd name="connsiteY77" fmla="*/ 3150791 h 3188466"/>
              <a:gd name="connsiteX78" fmla="*/ 8915037 w 12202113"/>
              <a:gd name="connsiteY78" fmla="*/ 3140020 h 3188466"/>
              <a:gd name="connsiteX79" fmla="*/ 8815667 w 12202113"/>
              <a:gd name="connsiteY79" fmla="*/ 3138606 h 3188466"/>
              <a:gd name="connsiteX80" fmla="*/ 8779688 w 12202113"/>
              <a:gd name="connsiteY80" fmla="*/ 3138895 h 3188466"/>
              <a:gd name="connsiteX81" fmla="*/ 8715556 w 12202113"/>
              <a:gd name="connsiteY81" fmla="*/ 3135878 h 3188466"/>
              <a:gd name="connsiteX82" fmla="*/ 8686183 w 12202113"/>
              <a:gd name="connsiteY82" fmla="*/ 3132307 h 3188466"/>
              <a:gd name="connsiteX83" fmla="*/ 8684895 w 12202113"/>
              <a:gd name="connsiteY83" fmla="*/ 3132527 h 3188466"/>
              <a:gd name="connsiteX84" fmla="*/ 8682270 w 12202113"/>
              <a:gd name="connsiteY84" fmla="*/ 3130989 h 3188466"/>
              <a:gd name="connsiteX85" fmla="*/ 8676836 w 12202113"/>
              <a:gd name="connsiteY85" fmla="*/ 3130278 h 3188466"/>
              <a:gd name="connsiteX86" fmla="*/ 8662002 w 12202113"/>
              <a:gd name="connsiteY86" fmla="*/ 3130735 h 3188466"/>
              <a:gd name="connsiteX87" fmla="*/ 8656423 w 12202113"/>
              <a:gd name="connsiteY87" fmla="*/ 3131304 h 3188466"/>
              <a:gd name="connsiteX88" fmla="*/ 8648261 w 12202113"/>
              <a:gd name="connsiteY88" fmla="*/ 3131294 h 3188466"/>
              <a:gd name="connsiteX89" fmla="*/ 8648057 w 12202113"/>
              <a:gd name="connsiteY89" fmla="*/ 3131167 h 3188466"/>
              <a:gd name="connsiteX90" fmla="*/ 8640412 w 12202113"/>
              <a:gd name="connsiteY90" fmla="*/ 3131403 h 3188466"/>
              <a:gd name="connsiteX91" fmla="*/ 8603003 w 12202113"/>
              <a:gd name="connsiteY91" fmla="*/ 3134155 h 3188466"/>
              <a:gd name="connsiteX92" fmla="*/ 8553571 w 12202113"/>
              <a:gd name="connsiteY92" fmla="*/ 3122125 h 3188466"/>
              <a:gd name="connsiteX93" fmla="*/ 8533128 w 12202113"/>
              <a:gd name="connsiteY93" fmla="*/ 3120039 h 3188466"/>
              <a:gd name="connsiteX94" fmla="*/ 8522209 w 12202113"/>
              <a:gd name="connsiteY94" fmla="*/ 3118252 h 3188466"/>
              <a:gd name="connsiteX95" fmla="*/ 8521532 w 12202113"/>
              <a:gd name="connsiteY95" fmla="*/ 3117705 h 3188466"/>
              <a:gd name="connsiteX96" fmla="*/ 8485667 w 12202113"/>
              <a:gd name="connsiteY96" fmla="*/ 3120406 h 3188466"/>
              <a:gd name="connsiteX97" fmla="*/ 8480905 w 12202113"/>
              <a:gd name="connsiteY97" fmla="*/ 3119749 h 3188466"/>
              <a:gd name="connsiteX98" fmla="*/ 8457530 w 12202113"/>
              <a:gd name="connsiteY98" fmla="*/ 3122810 h 3188466"/>
              <a:gd name="connsiteX99" fmla="*/ 8445451 w 12202113"/>
              <a:gd name="connsiteY99" fmla="*/ 3123697 h 3188466"/>
              <a:gd name="connsiteX100" fmla="*/ 8442039 w 12202113"/>
              <a:gd name="connsiteY100" fmla="*/ 3125378 h 3188466"/>
              <a:gd name="connsiteX101" fmla="*/ 8424215 w 12202113"/>
              <a:gd name="connsiteY101" fmla="*/ 3125963 h 3188466"/>
              <a:gd name="connsiteX102" fmla="*/ 8422165 w 12202113"/>
              <a:gd name="connsiteY102" fmla="*/ 3125491 h 3188466"/>
              <a:gd name="connsiteX103" fmla="*/ 8407465 w 12202113"/>
              <a:gd name="connsiteY103" fmla="*/ 3127979 h 3188466"/>
              <a:gd name="connsiteX104" fmla="*/ 8395146 w 12202113"/>
              <a:gd name="connsiteY104" fmla="*/ 3132488 h 3188466"/>
              <a:gd name="connsiteX105" fmla="*/ 8243538 w 12202113"/>
              <a:gd name="connsiteY105" fmla="*/ 3129873 h 3188466"/>
              <a:gd name="connsiteX106" fmla="*/ 8112685 w 12202113"/>
              <a:gd name="connsiteY106" fmla="*/ 3148698 h 3188466"/>
              <a:gd name="connsiteX107" fmla="*/ 8026741 w 12202113"/>
              <a:gd name="connsiteY107" fmla="*/ 3154015 h 3188466"/>
              <a:gd name="connsiteX108" fmla="*/ 8030400 w 12202113"/>
              <a:gd name="connsiteY108" fmla="*/ 3146736 h 3188466"/>
              <a:gd name="connsiteX109" fmla="*/ 8002987 w 12202113"/>
              <a:gd name="connsiteY109" fmla="*/ 3135663 h 3188466"/>
              <a:gd name="connsiteX110" fmla="*/ 7798568 w 12202113"/>
              <a:gd name="connsiteY110" fmla="*/ 3141249 h 3188466"/>
              <a:gd name="connsiteX111" fmla="*/ 7746353 w 12202113"/>
              <a:gd name="connsiteY111" fmla="*/ 3137755 h 3188466"/>
              <a:gd name="connsiteX112" fmla="*/ 7700395 w 12202113"/>
              <a:gd name="connsiteY112" fmla="*/ 3144729 h 3188466"/>
              <a:gd name="connsiteX113" fmla="*/ 7681335 w 12202113"/>
              <a:gd name="connsiteY113" fmla="*/ 3141120 h 3188466"/>
              <a:gd name="connsiteX114" fmla="*/ 7678044 w 12202113"/>
              <a:gd name="connsiteY114" fmla="*/ 3140387 h 3188466"/>
              <a:gd name="connsiteX115" fmla="*/ 7664890 w 12202113"/>
              <a:gd name="connsiteY115" fmla="*/ 3139855 h 3188466"/>
              <a:gd name="connsiteX116" fmla="*/ 7661183 w 12202113"/>
              <a:gd name="connsiteY116" fmla="*/ 3136706 h 3188466"/>
              <a:gd name="connsiteX117" fmla="*/ 7641383 w 12202113"/>
              <a:gd name="connsiteY117" fmla="*/ 3133755 h 3188466"/>
              <a:gd name="connsiteX118" fmla="*/ 7617169 w 12202113"/>
              <a:gd name="connsiteY118" fmla="*/ 3133614 h 3188466"/>
              <a:gd name="connsiteX119" fmla="*/ 7531143 w 12202113"/>
              <a:gd name="connsiteY119" fmla="*/ 3132781 h 3188466"/>
              <a:gd name="connsiteX120" fmla="*/ 7517113 w 12202113"/>
              <a:gd name="connsiteY120" fmla="*/ 3134483 h 3188466"/>
              <a:gd name="connsiteX121" fmla="*/ 7471320 w 12202113"/>
              <a:gd name="connsiteY121" fmla="*/ 3131645 h 3188466"/>
              <a:gd name="connsiteX122" fmla="*/ 7430512 w 12202113"/>
              <a:gd name="connsiteY122" fmla="*/ 3131007 h 3188466"/>
              <a:gd name="connsiteX123" fmla="*/ 7404071 w 12202113"/>
              <a:gd name="connsiteY123" fmla="*/ 3132361 h 3188466"/>
              <a:gd name="connsiteX124" fmla="*/ 7397140 w 12202113"/>
              <a:gd name="connsiteY124" fmla="*/ 3131239 h 3188466"/>
              <a:gd name="connsiteX125" fmla="*/ 7370514 w 12202113"/>
              <a:gd name="connsiteY125" fmla="*/ 3130516 h 3188466"/>
              <a:gd name="connsiteX126" fmla="*/ 7356953 w 12202113"/>
              <a:gd name="connsiteY126" fmla="*/ 3132179 h 3188466"/>
              <a:gd name="connsiteX127" fmla="*/ 7343567 w 12202113"/>
              <a:gd name="connsiteY127" fmla="*/ 3128350 h 3188466"/>
              <a:gd name="connsiteX128" fmla="*/ 7340295 w 12202113"/>
              <a:gd name="connsiteY128" fmla="*/ 3125545 h 3188466"/>
              <a:gd name="connsiteX129" fmla="*/ 7321348 w 12202113"/>
              <a:gd name="connsiteY129" fmla="*/ 3126804 h 3188466"/>
              <a:gd name="connsiteX130" fmla="*/ 7305815 w 12202113"/>
              <a:gd name="connsiteY130" fmla="*/ 3124063 h 3188466"/>
              <a:gd name="connsiteX131" fmla="*/ 7292274 w 12202113"/>
              <a:gd name="connsiteY131" fmla="*/ 3125855 h 3188466"/>
              <a:gd name="connsiteX132" fmla="*/ 7286654 w 12202113"/>
              <a:gd name="connsiteY132" fmla="*/ 3125451 h 3188466"/>
              <a:gd name="connsiteX133" fmla="*/ 7272685 w 12202113"/>
              <a:gd name="connsiteY133" fmla="*/ 3124094 h 3188466"/>
              <a:gd name="connsiteX134" fmla="*/ 7248584 w 12202113"/>
              <a:gd name="connsiteY134" fmla="*/ 3121080 h 3188466"/>
              <a:gd name="connsiteX135" fmla="*/ 7241065 w 12202113"/>
              <a:gd name="connsiteY135" fmla="*/ 3120661 h 3188466"/>
              <a:gd name="connsiteX136" fmla="*/ 7224696 w 12202113"/>
              <a:gd name="connsiteY136" fmla="*/ 3116051 h 3188466"/>
              <a:gd name="connsiteX137" fmla="*/ 7193009 w 12202113"/>
              <a:gd name="connsiteY137" fmla="*/ 3112108 h 3188466"/>
              <a:gd name="connsiteX138" fmla="*/ 7137220 w 12202113"/>
              <a:gd name="connsiteY138" fmla="*/ 3098354 h 3188466"/>
              <a:gd name="connsiteX139" fmla="*/ 7104427 w 12202113"/>
              <a:gd name="connsiteY139" fmla="*/ 3091790 h 3188466"/>
              <a:gd name="connsiteX140" fmla="*/ 7082240 w 12202113"/>
              <a:gd name="connsiteY140" fmla="*/ 3085740 h 3188466"/>
              <a:gd name="connsiteX141" fmla="*/ 7016754 w 12202113"/>
              <a:gd name="connsiteY141" fmla="*/ 3077196 h 3188466"/>
              <a:gd name="connsiteX142" fmla="*/ 6904436 w 12202113"/>
              <a:gd name="connsiteY142" fmla="*/ 3065900 h 3188466"/>
              <a:gd name="connsiteX143" fmla="*/ 6881434 w 12202113"/>
              <a:gd name="connsiteY143" fmla="*/ 3062865 h 3188466"/>
              <a:gd name="connsiteX144" fmla="*/ 6865273 w 12202113"/>
              <a:gd name="connsiteY144" fmla="*/ 3057749 h 3188466"/>
              <a:gd name="connsiteX145" fmla="*/ 6864671 w 12202113"/>
              <a:gd name="connsiteY145" fmla="*/ 3054378 h 3188466"/>
              <a:gd name="connsiteX146" fmla="*/ 6852599 w 12202113"/>
              <a:gd name="connsiteY146" fmla="*/ 3052306 h 3188466"/>
              <a:gd name="connsiteX147" fmla="*/ 6850143 w 12202113"/>
              <a:gd name="connsiteY147" fmla="*/ 3051232 h 3188466"/>
              <a:gd name="connsiteX148" fmla="*/ 6835301 w 12202113"/>
              <a:gd name="connsiteY148" fmla="*/ 3045593 h 3188466"/>
              <a:gd name="connsiteX149" fmla="*/ 6784871 w 12202113"/>
              <a:gd name="connsiteY149" fmla="*/ 3046562 h 3188466"/>
              <a:gd name="connsiteX150" fmla="*/ 6738245 w 12202113"/>
              <a:gd name="connsiteY150" fmla="*/ 3037055 h 3188466"/>
              <a:gd name="connsiteX151" fmla="*/ 6537703 w 12202113"/>
              <a:gd name="connsiteY151" fmla="*/ 3017736 h 3188466"/>
              <a:gd name="connsiteX152" fmla="*/ 6521858 w 12202113"/>
              <a:gd name="connsiteY152" fmla="*/ 3004158 h 3188466"/>
              <a:gd name="connsiteX153" fmla="*/ 6445069 w 12202113"/>
              <a:gd name="connsiteY153" fmla="*/ 2992470 h 3188466"/>
              <a:gd name="connsiteX154" fmla="*/ 6302447 w 12202113"/>
              <a:gd name="connsiteY154" fmla="*/ 2994274 h 3188466"/>
              <a:gd name="connsiteX155" fmla="*/ 6160029 w 12202113"/>
              <a:gd name="connsiteY155" fmla="*/ 2973666 h 3188466"/>
              <a:gd name="connsiteX156" fmla="*/ 6144046 w 12202113"/>
              <a:gd name="connsiteY156" fmla="*/ 2976380 h 3188466"/>
              <a:gd name="connsiteX157" fmla="*/ 6127670 w 12202113"/>
              <a:gd name="connsiteY157" fmla="*/ 2976929 h 3188466"/>
              <a:gd name="connsiteX158" fmla="*/ 6126155 w 12202113"/>
              <a:gd name="connsiteY158" fmla="*/ 2976245 h 3188466"/>
              <a:gd name="connsiteX159" fmla="*/ 6108575 w 12202113"/>
              <a:gd name="connsiteY159" fmla="*/ 2974651 h 3188466"/>
              <a:gd name="connsiteX160" fmla="*/ 6103746 w 12202113"/>
              <a:gd name="connsiteY160" fmla="*/ 2975803 h 3188466"/>
              <a:gd name="connsiteX161" fmla="*/ 6091377 w 12202113"/>
              <a:gd name="connsiteY161" fmla="*/ 2975180 h 3188466"/>
              <a:gd name="connsiteX162" fmla="*/ 6066183 w 12202113"/>
              <a:gd name="connsiteY162" fmla="*/ 2975222 h 3188466"/>
              <a:gd name="connsiteX163" fmla="*/ 6063287 w 12202113"/>
              <a:gd name="connsiteY163" fmla="*/ 2974353 h 3188466"/>
              <a:gd name="connsiteX164" fmla="*/ 6054813 w 12202113"/>
              <a:gd name="connsiteY164" fmla="*/ 2974911 h 3188466"/>
              <a:gd name="connsiteX165" fmla="*/ 6050809 w 12202113"/>
              <a:gd name="connsiteY165" fmla="*/ 2973985 h 3188466"/>
              <a:gd name="connsiteX166" fmla="*/ 6013979 w 12202113"/>
              <a:gd name="connsiteY166" fmla="*/ 2974553 h 3188466"/>
              <a:gd name="connsiteX167" fmla="*/ 6013800 w 12202113"/>
              <a:gd name="connsiteY167" fmla="*/ 2973973 h 3188466"/>
              <a:gd name="connsiteX168" fmla="*/ 6004866 w 12202113"/>
              <a:gd name="connsiteY168" fmla="*/ 2971570 h 3188466"/>
              <a:gd name="connsiteX169" fmla="*/ 5987036 w 12202113"/>
              <a:gd name="connsiteY169" fmla="*/ 2968315 h 3188466"/>
              <a:gd name="connsiteX170" fmla="*/ 5950027 w 12202113"/>
              <a:gd name="connsiteY170" fmla="*/ 2953546 h 3188466"/>
              <a:gd name="connsiteX171" fmla="*/ 5911668 w 12202113"/>
              <a:gd name="connsiteY171" fmla="*/ 2954074 h 3188466"/>
              <a:gd name="connsiteX172" fmla="*/ 5904110 w 12202113"/>
              <a:gd name="connsiteY172" fmla="*/ 2953861 h 3188466"/>
              <a:gd name="connsiteX173" fmla="*/ 5904026 w 12202113"/>
              <a:gd name="connsiteY173" fmla="*/ 2953724 h 3188466"/>
              <a:gd name="connsiteX174" fmla="*/ 5896189 w 12202113"/>
              <a:gd name="connsiteY174" fmla="*/ 2953236 h 3188466"/>
              <a:gd name="connsiteX175" fmla="*/ 5890331 w 12202113"/>
              <a:gd name="connsiteY175" fmla="*/ 2953471 h 3188466"/>
              <a:gd name="connsiteX176" fmla="*/ 5875672 w 12202113"/>
              <a:gd name="connsiteY176" fmla="*/ 2953056 h 3188466"/>
              <a:gd name="connsiteX177" fmla="*/ 5871070 w 12202113"/>
              <a:gd name="connsiteY177" fmla="*/ 2952035 h 3188466"/>
              <a:gd name="connsiteX178" fmla="*/ 5869888 w 12202113"/>
              <a:gd name="connsiteY178" fmla="*/ 2950364 h 3188466"/>
              <a:gd name="connsiteX179" fmla="*/ 5868461 w 12202113"/>
              <a:gd name="connsiteY179" fmla="*/ 2950506 h 3188466"/>
              <a:gd name="connsiteX180" fmla="*/ 5843343 w 12202113"/>
              <a:gd name="connsiteY180" fmla="*/ 2945262 h 3188466"/>
              <a:gd name="connsiteX181" fmla="*/ 5784331 w 12202113"/>
              <a:gd name="connsiteY181" fmla="*/ 2938531 h 3188466"/>
              <a:gd name="connsiteX182" fmla="*/ 5749498 w 12202113"/>
              <a:gd name="connsiteY182" fmla="*/ 2936713 h 3188466"/>
              <a:gd name="connsiteX183" fmla="*/ 5655214 w 12202113"/>
              <a:gd name="connsiteY183" fmla="*/ 2929503 h 3188466"/>
              <a:gd name="connsiteX184" fmla="*/ 5561446 w 12202113"/>
              <a:gd name="connsiteY184" fmla="*/ 2920575 h 3188466"/>
              <a:gd name="connsiteX185" fmla="*/ 5519456 w 12202113"/>
              <a:gd name="connsiteY185" fmla="*/ 2906631 h 3188466"/>
              <a:gd name="connsiteX186" fmla="*/ 5514099 w 12202113"/>
              <a:gd name="connsiteY186" fmla="*/ 2906097 h 3188466"/>
              <a:gd name="connsiteX187" fmla="*/ 5499273 w 12202113"/>
              <a:gd name="connsiteY187" fmla="*/ 2907057 h 3188466"/>
              <a:gd name="connsiteX188" fmla="*/ 5493664 w 12202113"/>
              <a:gd name="connsiteY188" fmla="*/ 2907817 h 3188466"/>
              <a:gd name="connsiteX189" fmla="*/ 5485530 w 12202113"/>
              <a:gd name="connsiteY189" fmla="*/ 2908080 h 3188466"/>
              <a:gd name="connsiteX190" fmla="*/ 5485337 w 12202113"/>
              <a:gd name="connsiteY190" fmla="*/ 2907959 h 3188466"/>
              <a:gd name="connsiteX191" fmla="*/ 5477696 w 12202113"/>
              <a:gd name="connsiteY191" fmla="*/ 2908455 h 3188466"/>
              <a:gd name="connsiteX192" fmla="*/ 5440170 w 12202113"/>
              <a:gd name="connsiteY192" fmla="*/ 2912482 h 3188466"/>
              <a:gd name="connsiteX193" fmla="*/ 5391911 w 12202113"/>
              <a:gd name="connsiteY193" fmla="*/ 2902040 h 3188466"/>
              <a:gd name="connsiteX194" fmla="*/ 5371708 w 12202113"/>
              <a:gd name="connsiteY194" fmla="*/ 2900629 h 3188466"/>
              <a:gd name="connsiteX195" fmla="*/ 5360976 w 12202113"/>
              <a:gd name="connsiteY195" fmla="*/ 2899197 h 3188466"/>
              <a:gd name="connsiteX196" fmla="*/ 5360345 w 12202113"/>
              <a:gd name="connsiteY196" fmla="*/ 2898671 h 3188466"/>
              <a:gd name="connsiteX197" fmla="*/ 5324367 w 12202113"/>
              <a:gd name="connsiteY197" fmla="*/ 2902593 h 3188466"/>
              <a:gd name="connsiteX198" fmla="*/ 5319673 w 12202113"/>
              <a:gd name="connsiteY198" fmla="*/ 2902094 h 3188466"/>
              <a:gd name="connsiteX199" fmla="*/ 5296114 w 12202113"/>
              <a:gd name="connsiteY199" fmla="*/ 2905958 h 3188466"/>
              <a:gd name="connsiteX200" fmla="*/ 5283999 w 12202113"/>
              <a:gd name="connsiteY200" fmla="*/ 2907258 h 3188466"/>
              <a:gd name="connsiteX201" fmla="*/ 5280460 w 12202113"/>
              <a:gd name="connsiteY201" fmla="*/ 2909063 h 3188466"/>
              <a:gd name="connsiteX202" fmla="*/ 5262637 w 12202113"/>
              <a:gd name="connsiteY202" fmla="*/ 2910250 h 3188466"/>
              <a:gd name="connsiteX203" fmla="*/ 5260635 w 12202113"/>
              <a:gd name="connsiteY203" fmla="*/ 2909845 h 3188466"/>
              <a:gd name="connsiteX204" fmla="*/ 5245770 w 12202113"/>
              <a:gd name="connsiteY204" fmla="*/ 2912842 h 3188466"/>
              <a:gd name="connsiteX205" fmla="*/ 5233108 w 12202113"/>
              <a:gd name="connsiteY205" fmla="*/ 2917794 h 3188466"/>
              <a:gd name="connsiteX206" fmla="*/ 5082201 w 12202113"/>
              <a:gd name="connsiteY206" fmla="*/ 2920260 h 3188466"/>
              <a:gd name="connsiteX207" fmla="*/ 4939211 w 12202113"/>
              <a:gd name="connsiteY207" fmla="*/ 2931760 h 3188466"/>
              <a:gd name="connsiteX208" fmla="*/ 4794309 w 12202113"/>
              <a:gd name="connsiteY208" fmla="*/ 2937227 h 3188466"/>
              <a:gd name="connsiteX209" fmla="*/ 4637676 w 12202113"/>
              <a:gd name="connsiteY209" fmla="*/ 2946666 h 3188466"/>
              <a:gd name="connsiteX210" fmla="*/ 4585922 w 12202113"/>
              <a:gd name="connsiteY210" fmla="*/ 2944906 h 3188466"/>
              <a:gd name="connsiteX211" fmla="*/ 4539516 w 12202113"/>
              <a:gd name="connsiteY211" fmla="*/ 2953466 h 3188466"/>
              <a:gd name="connsiteX212" fmla="*/ 4520819 w 12202113"/>
              <a:gd name="connsiteY212" fmla="*/ 2950477 h 3188466"/>
              <a:gd name="connsiteX213" fmla="*/ 4517604 w 12202113"/>
              <a:gd name="connsiteY213" fmla="*/ 2949852 h 3188466"/>
              <a:gd name="connsiteX214" fmla="*/ 4504537 w 12202113"/>
              <a:gd name="connsiteY214" fmla="*/ 2949759 h 3188466"/>
              <a:gd name="connsiteX215" fmla="*/ 4501104 w 12202113"/>
              <a:gd name="connsiteY215" fmla="*/ 2946715 h 3188466"/>
              <a:gd name="connsiteX216" fmla="*/ 4342695 w 12202113"/>
              <a:gd name="connsiteY216" fmla="*/ 2951638 h 3188466"/>
              <a:gd name="connsiteX217" fmla="*/ 4274096 w 12202113"/>
              <a:gd name="connsiteY217" fmla="*/ 2953640 h 3188466"/>
              <a:gd name="connsiteX218" fmla="*/ 4248170 w 12202113"/>
              <a:gd name="connsiteY218" fmla="*/ 2951384 h 3188466"/>
              <a:gd name="connsiteX219" fmla="*/ 4147924 w 12202113"/>
              <a:gd name="connsiteY219" fmla="*/ 2945945 h 3188466"/>
              <a:gd name="connsiteX220" fmla="*/ 4061825 w 12202113"/>
              <a:gd name="connsiteY220" fmla="*/ 2944206 h 3188466"/>
              <a:gd name="connsiteX221" fmla="*/ 3998557 w 12202113"/>
              <a:gd name="connsiteY221" fmla="*/ 2955821 h 3188466"/>
              <a:gd name="connsiteX222" fmla="*/ 3993107 w 12202113"/>
              <a:gd name="connsiteY222" fmla="*/ 2953708 h 3188466"/>
              <a:gd name="connsiteX223" fmla="*/ 3949713 w 12202113"/>
              <a:gd name="connsiteY223" fmla="*/ 2955441 h 3188466"/>
              <a:gd name="connsiteX224" fmla="*/ 3797284 w 12202113"/>
              <a:gd name="connsiteY224" fmla="*/ 2977037 h 3188466"/>
              <a:gd name="connsiteX225" fmla="*/ 3712498 w 12202113"/>
              <a:gd name="connsiteY225" fmla="*/ 2979996 h 3188466"/>
              <a:gd name="connsiteX226" fmla="*/ 3682471 w 12202113"/>
              <a:gd name="connsiteY226" fmla="*/ 2978543 h 3188466"/>
              <a:gd name="connsiteX227" fmla="*/ 3632163 w 12202113"/>
              <a:gd name="connsiteY227" fmla="*/ 2976264 h 3188466"/>
              <a:gd name="connsiteX228" fmla="*/ 3594728 w 12202113"/>
              <a:gd name="connsiteY228" fmla="*/ 2968398 h 3188466"/>
              <a:gd name="connsiteX229" fmla="*/ 3552594 w 12202113"/>
              <a:gd name="connsiteY229" fmla="*/ 2968934 h 3188466"/>
              <a:gd name="connsiteX230" fmla="*/ 3542589 w 12202113"/>
              <a:gd name="connsiteY230" fmla="*/ 2977031 h 3188466"/>
              <a:gd name="connsiteX231" fmla="*/ 3497591 w 12202113"/>
              <a:gd name="connsiteY231" fmla="*/ 2975018 h 3188466"/>
              <a:gd name="connsiteX232" fmla="*/ 3429352 w 12202113"/>
              <a:gd name="connsiteY232" fmla="*/ 2971090 h 3188466"/>
              <a:gd name="connsiteX233" fmla="*/ 3389938 w 12202113"/>
              <a:gd name="connsiteY233" fmla="*/ 2970884 h 3188466"/>
              <a:gd name="connsiteX234" fmla="*/ 3282344 w 12202113"/>
              <a:gd name="connsiteY234" fmla="*/ 2968084 h 3188466"/>
              <a:gd name="connsiteX235" fmla="*/ 3174624 w 12202113"/>
              <a:gd name="connsiteY235" fmla="*/ 2963576 h 3188466"/>
              <a:gd name="connsiteX236" fmla="*/ 3111077 w 12202113"/>
              <a:gd name="connsiteY236" fmla="*/ 2951285 h 3188466"/>
              <a:gd name="connsiteX237" fmla="*/ 3022501 w 12202113"/>
              <a:gd name="connsiteY237" fmla="*/ 2948619 h 3188466"/>
              <a:gd name="connsiteX238" fmla="*/ 3007714 w 12202113"/>
              <a:gd name="connsiteY238" fmla="*/ 2946762 h 3188466"/>
              <a:gd name="connsiteX239" fmla="*/ 2903098 w 12202113"/>
              <a:gd name="connsiteY239" fmla="*/ 2940576 h 3188466"/>
              <a:gd name="connsiteX240" fmla="*/ 2781591 w 12202113"/>
              <a:gd name="connsiteY240" fmla="*/ 2946394 h 3188466"/>
              <a:gd name="connsiteX241" fmla="*/ 2627942 w 12202113"/>
              <a:gd name="connsiteY241" fmla="*/ 2919996 h 3188466"/>
              <a:gd name="connsiteX242" fmla="*/ 2354959 w 12202113"/>
              <a:gd name="connsiteY242" fmla="*/ 2882080 h 3188466"/>
              <a:gd name="connsiteX243" fmla="*/ 2063184 w 12202113"/>
              <a:gd name="connsiteY243" fmla="*/ 2879109 h 3188466"/>
              <a:gd name="connsiteX244" fmla="*/ 1986946 w 12202113"/>
              <a:gd name="connsiteY244" fmla="*/ 2887619 h 3188466"/>
              <a:gd name="connsiteX245" fmla="*/ 1763479 w 12202113"/>
              <a:gd name="connsiteY245" fmla="*/ 2909077 h 3188466"/>
              <a:gd name="connsiteX246" fmla="*/ 1537980 w 12202113"/>
              <a:gd name="connsiteY246" fmla="*/ 2960398 h 3188466"/>
              <a:gd name="connsiteX247" fmla="*/ 1395229 w 12202113"/>
              <a:gd name="connsiteY247" fmla="*/ 2975625 h 3188466"/>
              <a:gd name="connsiteX248" fmla="*/ 1327834 w 12202113"/>
              <a:gd name="connsiteY248" fmla="*/ 2989485 h 3188466"/>
              <a:gd name="connsiteX249" fmla="*/ 1280757 w 12202113"/>
              <a:gd name="connsiteY249" fmla="*/ 2992959 h 3188466"/>
              <a:gd name="connsiteX250" fmla="*/ 1252582 w 12202113"/>
              <a:gd name="connsiteY250" fmla="*/ 2995877 h 3188466"/>
              <a:gd name="connsiteX251" fmla="*/ 1204670 w 12202113"/>
              <a:gd name="connsiteY251" fmla="*/ 3014826 h 3188466"/>
              <a:gd name="connsiteX252" fmla="*/ 1020457 w 12202113"/>
              <a:gd name="connsiteY252" fmla="*/ 3031603 h 3188466"/>
              <a:gd name="connsiteX253" fmla="*/ 843248 w 12202113"/>
              <a:gd name="connsiteY253" fmla="*/ 3026954 h 3188466"/>
              <a:gd name="connsiteX254" fmla="*/ 583517 w 12202113"/>
              <a:gd name="connsiteY254" fmla="*/ 3089095 h 3188466"/>
              <a:gd name="connsiteX255" fmla="*/ 556836 w 12202113"/>
              <a:gd name="connsiteY255" fmla="*/ 3094374 h 3188466"/>
              <a:gd name="connsiteX256" fmla="*/ 412089 w 12202113"/>
              <a:gd name="connsiteY256" fmla="*/ 3121334 h 3188466"/>
              <a:gd name="connsiteX257" fmla="*/ 83929 w 12202113"/>
              <a:gd name="connsiteY257" fmla="*/ 3150566 h 3188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202113" h="3188466">
                <a:moveTo>
                  <a:pt x="0" y="3188466"/>
                </a:moveTo>
                <a:lnTo>
                  <a:pt x="10116" y="2657641"/>
                </a:lnTo>
                <a:lnTo>
                  <a:pt x="10116" y="0"/>
                </a:lnTo>
                <a:lnTo>
                  <a:pt x="12202113" y="0"/>
                </a:lnTo>
                <a:lnTo>
                  <a:pt x="12202113" y="2879832"/>
                </a:lnTo>
                <a:lnTo>
                  <a:pt x="12198167" y="2880360"/>
                </a:lnTo>
                <a:cubicBezTo>
                  <a:pt x="12163116" y="2884349"/>
                  <a:pt x="12143771" y="2884544"/>
                  <a:pt x="12122128" y="2887194"/>
                </a:cubicBezTo>
                <a:cubicBezTo>
                  <a:pt x="12087086" y="2893347"/>
                  <a:pt x="12050015" y="2907304"/>
                  <a:pt x="12028868" y="2911786"/>
                </a:cubicBezTo>
                <a:lnTo>
                  <a:pt x="11995238" y="2914090"/>
                </a:lnTo>
                <a:lnTo>
                  <a:pt x="11996460" y="2918442"/>
                </a:lnTo>
                <a:lnTo>
                  <a:pt x="11983968" y="2918762"/>
                </a:lnTo>
                <a:lnTo>
                  <a:pt x="11956084" y="2918868"/>
                </a:lnTo>
                <a:cubicBezTo>
                  <a:pt x="11938684" y="2919526"/>
                  <a:pt x="11890300" y="2918483"/>
                  <a:pt x="11872586" y="2920076"/>
                </a:cubicBezTo>
                <a:cubicBezTo>
                  <a:pt x="11867476" y="2924717"/>
                  <a:pt x="11859589" y="2927247"/>
                  <a:pt x="11849804" y="2928420"/>
                </a:cubicBezTo>
                <a:lnTo>
                  <a:pt x="11828254" y="2928551"/>
                </a:lnTo>
                <a:lnTo>
                  <a:pt x="11703277" y="2939735"/>
                </a:lnTo>
                <a:lnTo>
                  <a:pt x="11686094" y="2940570"/>
                </a:lnTo>
                <a:lnTo>
                  <a:pt x="11676788" y="2944321"/>
                </a:lnTo>
                <a:cubicBezTo>
                  <a:pt x="11669684" y="2945069"/>
                  <a:pt x="11649276" y="2944585"/>
                  <a:pt x="11643464" y="2945066"/>
                </a:cubicBezTo>
                <a:lnTo>
                  <a:pt x="11641922" y="2947200"/>
                </a:lnTo>
                <a:cubicBezTo>
                  <a:pt x="11623408" y="2950611"/>
                  <a:pt x="11553770" y="2961969"/>
                  <a:pt x="11532386" y="2965529"/>
                </a:cubicBezTo>
                <a:cubicBezTo>
                  <a:pt x="11528114" y="2962248"/>
                  <a:pt x="11518548" y="2967430"/>
                  <a:pt x="11513619" y="2968556"/>
                </a:cubicBezTo>
                <a:cubicBezTo>
                  <a:pt x="11512856" y="2966346"/>
                  <a:pt x="11500924" y="2965672"/>
                  <a:pt x="11497404" y="2967639"/>
                </a:cubicBezTo>
                <a:cubicBezTo>
                  <a:pt x="11413522" y="2978420"/>
                  <a:pt x="11455510" y="2956141"/>
                  <a:pt x="11407630" y="2970255"/>
                </a:cubicBezTo>
                <a:cubicBezTo>
                  <a:pt x="11399160" y="2971190"/>
                  <a:pt x="11392296" y="2970299"/>
                  <a:pt x="11386276" y="2968648"/>
                </a:cubicBezTo>
                <a:lnTo>
                  <a:pt x="11377296" y="2965257"/>
                </a:lnTo>
                <a:lnTo>
                  <a:pt x="11342536" y="2971666"/>
                </a:lnTo>
                <a:cubicBezTo>
                  <a:pt x="11325414" y="2973900"/>
                  <a:pt x="11307393" y="2975381"/>
                  <a:pt x="11288902" y="2976058"/>
                </a:cubicBezTo>
                <a:cubicBezTo>
                  <a:pt x="11284753" y="2971542"/>
                  <a:pt x="11270239" y="2977957"/>
                  <a:pt x="11263411" y="2979228"/>
                </a:cubicBezTo>
                <a:cubicBezTo>
                  <a:pt x="11263340" y="2976278"/>
                  <a:pt x="11248212" y="2974865"/>
                  <a:pt x="11242843" y="2977303"/>
                </a:cubicBezTo>
                <a:cubicBezTo>
                  <a:pt x="11130019" y="2987845"/>
                  <a:pt x="11193504" y="2960297"/>
                  <a:pt x="11125798" y="2976816"/>
                </a:cubicBezTo>
                <a:cubicBezTo>
                  <a:pt x="11114472" y="2977677"/>
                  <a:pt x="11105974" y="2976199"/>
                  <a:pt x="11098884" y="2973758"/>
                </a:cubicBezTo>
                <a:lnTo>
                  <a:pt x="11086128" y="2967663"/>
                </a:lnTo>
                <a:lnTo>
                  <a:pt x="11076132" y="2969836"/>
                </a:lnTo>
                <a:cubicBezTo>
                  <a:pt x="11038408" y="2970007"/>
                  <a:pt x="11027285" y="2963760"/>
                  <a:pt x="11005337" y="2970053"/>
                </a:cubicBezTo>
                <a:cubicBezTo>
                  <a:pt x="10972902" y="2956973"/>
                  <a:pt x="10983824" y="2968749"/>
                  <a:pt x="10959154" y="2970750"/>
                </a:cubicBezTo>
                <a:cubicBezTo>
                  <a:pt x="10939692" y="2973358"/>
                  <a:pt x="10975422" y="2978377"/>
                  <a:pt x="10956347" y="2979118"/>
                </a:cubicBezTo>
                <a:cubicBezTo>
                  <a:pt x="10935712" y="2975741"/>
                  <a:pt x="10936682" y="2986229"/>
                  <a:pt x="10915223" y="2982099"/>
                </a:cubicBezTo>
                <a:cubicBezTo>
                  <a:pt x="10920436" y="2974198"/>
                  <a:pt x="10872877" y="2983630"/>
                  <a:pt x="10871398" y="2976728"/>
                </a:cubicBezTo>
                <a:cubicBezTo>
                  <a:pt x="10853171" y="2986599"/>
                  <a:pt x="10844013" y="2974439"/>
                  <a:pt x="10819743" y="2977481"/>
                </a:cubicBezTo>
                <a:cubicBezTo>
                  <a:pt x="10808314" y="2981215"/>
                  <a:pt x="10800068" y="2981856"/>
                  <a:pt x="10788834" y="2977840"/>
                </a:cubicBezTo>
                <a:cubicBezTo>
                  <a:pt x="10736185" y="2996020"/>
                  <a:pt x="10756982" y="2978653"/>
                  <a:pt x="10707711" y="2985644"/>
                </a:cubicBezTo>
                <a:cubicBezTo>
                  <a:pt x="10665262" y="2992997"/>
                  <a:pt x="10617142" y="2997767"/>
                  <a:pt x="10576086" y="3015319"/>
                </a:cubicBezTo>
                <a:cubicBezTo>
                  <a:pt x="10568550" y="3020292"/>
                  <a:pt x="10550046" y="3022174"/>
                  <a:pt x="10534761" y="3019524"/>
                </a:cubicBezTo>
                <a:cubicBezTo>
                  <a:pt x="10532134" y="3019067"/>
                  <a:pt x="10529698" y="3018490"/>
                  <a:pt x="10527537" y="3017814"/>
                </a:cubicBezTo>
                <a:cubicBezTo>
                  <a:pt x="10492044" y="3020498"/>
                  <a:pt x="10362224" y="3032491"/>
                  <a:pt x="10321799" y="3035635"/>
                </a:cubicBezTo>
                <a:cubicBezTo>
                  <a:pt x="10318526" y="3029246"/>
                  <a:pt x="10298084" y="3040774"/>
                  <a:pt x="10284989" y="3036679"/>
                </a:cubicBezTo>
                <a:cubicBezTo>
                  <a:pt x="10275610" y="3033085"/>
                  <a:pt x="10267220" y="3035744"/>
                  <a:pt x="10257423" y="3036027"/>
                </a:cubicBezTo>
                <a:cubicBezTo>
                  <a:pt x="10244517" y="3033202"/>
                  <a:pt x="10202424" y="3038304"/>
                  <a:pt x="10191450" y="3041963"/>
                </a:cubicBezTo>
                <a:cubicBezTo>
                  <a:pt x="10165225" y="3054679"/>
                  <a:pt x="10105634" y="3045236"/>
                  <a:pt x="10083845" y="3054978"/>
                </a:cubicBezTo>
                <a:cubicBezTo>
                  <a:pt x="10075939" y="3056408"/>
                  <a:pt x="10068203" y="3056986"/>
                  <a:pt x="10060611" y="3057035"/>
                </a:cubicBezTo>
                <a:lnTo>
                  <a:pt x="10039363" y="3055961"/>
                </a:lnTo>
                <a:lnTo>
                  <a:pt x="10033322" y="3053238"/>
                </a:lnTo>
                <a:lnTo>
                  <a:pt x="10020337" y="3053912"/>
                </a:lnTo>
                <a:lnTo>
                  <a:pt x="10016616" y="3053498"/>
                </a:lnTo>
                <a:cubicBezTo>
                  <a:pt x="10009508" y="3052695"/>
                  <a:pt x="10002492" y="3051995"/>
                  <a:pt x="9995549" y="3051719"/>
                </a:cubicBezTo>
                <a:cubicBezTo>
                  <a:pt x="10004680" y="3065377"/>
                  <a:pt x="9937988" y="3051618"/>
                  <a:pt x="9957212" y="3062663"/>
                </a:cubicBezTo>
                <a:cubicBezTo>
                  <a:pt x="9920646" y="3063519"/>
                  <a:pt x="9948538" y="3073806"/>
                  <a:pt x="9904584" y="3063999"/>
                </a:cubicBezTo>
                <a:cubicBezTo>
                  <a:pt x="9847813" y="3075166"/>
                  <a:pt x="9758323" y="3071010"/>
                  <a:pt x="9713857" y="3087955"/>
                </a:cubicBezTo>
                <a:cubicBezTo>
                  <a:pt x="9719380" y="3081485"/>
                  <a:pt x="9695453" y="3076466"/>
                  <a:pt x="9678879" y="3079676"/>
                </a:cubicBezTo>
                <a:cubicBezTo>
                  <a:pt x="9698255" y="3054291"/>
                  <a:pt x="9613348" y="3102551"/>
                  <a:pt x="9598760" y="3085228"/>
                </a:cubicBezTo>
                <a:cubicBezTo>
                  <a:pt x="9598041" y="3101310"/>
                  <a:pt x="9523758" y="3128579"/>
                  <a:pt x="9488796" y="3115384"/>
                </a:cubicBezTo>
                <a:cubicBezTo>
                  <a:pt x="9435532" y="3118605"/>
                  <a:pt x="9397815" y="3131898"/>
                  <a:pt x="9341972" y="3126583"/>
                </a:cubicBezTo>
                <a:cubicBezTo>
                  <a:pt x="9340239" y="3128735"/>
                  <a:pt x="9337399" y="3130536"/>
                  <a:pt x="9333795" y="3132083"/>
                </a:cubicBezTo>
                <a:lnTo>
                  <a:pt x="9321736" y="3135834"/>
                </a:lnTo>
                <a:lnTo>
                  <a:pt x="9319405" y="3135561"/>
                </a:lnTo>
                <a:cubicBezTo>
                  <a:pt x="9310247" y="3135512"/>
                  <a:pt x="9305558" y="3136419"/>
                  <a:pt x="9302847" y="3137746"/>
                </a:cubicBezTo>
                <a:lnTo>
                  <a:pt x="9300930" y="3139687"/>
                </a:lnTo>
                <a:lnTo>
                  <a:pt x="9290106" y="3141645"/>
                </a:lnTo>
                <a:lnTo>
                  <a:pt x="9270220" y="3146737"/>
                </a:lnTo>
                <a:lnTo>
                  <a:pt x="9265150" y="3146531"/>
                </a:lnTo>
                <a:lnTo>
                  <a:pt x="9233057" y="3152408"/>
                </a:lnTo>
                <a:lnTo>
                  <a:pt x="9231974" y="3151938"/>
                </a:lnTo>
                <a:cubicBezTo>
                  <a:pt x="9228816" y="3151020"/>
                  <a:pt x="9225099" y="3150595"/>
                  <a:pt x="9220130" y="3151189"/>
                </a:cubicBezTo>
                <a:cubicBezTo>
                  <a:pt x="9218372" y="3142213"/>
                  <a:pt x="9213458" y="3148467"/>
                  <a:pt x="9198955" y="3151015"/>
                </a:cubicBezTo>
                <a:cubicBezTo>
                  <a:pt x="9192986" y="3137641"/>
                  <a:pt x="9157451" y="3149750"/>
                  <a:pt x="9142196" y="3143802"/>
                </a:cubicBezTo>
                <a:cubicBezTo>
                  <a:pt x="9131673" y="3145976"/>
                  <a:pt x="9120437" y="3148030"/>
                  <a:pt x="9108665" y="3149868"/>
                </a:cubicBezTo>
                <a:lnTo>
                  <a:pt x="9014086" y="3150791"/>
                </a:lnTo>
                <a:lnTo>
                  <a:pt x="8915037" y="3140020"/>
                </a:lnTo>
                <a:cubicBezTo>
                  <a:pt x="8878400" y="3139785"/>
                  <a:pt x="8846675" y="3135786"/>
                  <a:pt x="8815667" y="3138606"/>
                </a:cubicBezTo>
                <a:cubicBezTo>
                  <a:pt x="8803071" y="3135495"/>
                  <a:pt x="8791199" y="3134238"/>
                  <a:pt x="8779688" y="3138895"/>
                </a:cubicBezTo>
                <a:cubicBezTo>
                  <a:pt x="8745498" y="3137342"/>
                  <a:pt x="8737221" y="3130691"/>
                  <a:pt x="8715556" y="3135878"/>
                </a:cubicBezTo>
                <a:cubicBezTo>
                  <a:pt x="8696347" y="3125121"/>
                  <a:pt x="8695210" y="3129227"/>
                  <a:pt x="8686183" y="3132307"/>
                </a:cubicBezTo>
                <a:lnTo>
                  <a:pt x="8684895" y="3132527"/>
                </a:lnTo>
                <a:lnTo>
                  <a:pt x="8682270" y="3130989"/>
                </a:lnTo>
                <a:lnTo>
                  <a:pt x="8676836" y="3130278"/>
                </a:lnTo>
                <a:lnTo>
                  <a:pt x="8662002" y="3130735"/>
                </a:lnTo>
                <a:lnTo>
                  <a:pt x="8656423" y="3131304"/>
                </a:lnTo>
                <a:cubicBezTo>
                  <a:pt x="8652581" y="3131550"/>
                  <a:pt x="8650028" y="3131521"/>
                  <a:pt x="8648261" y="3131294"/>
                </a:cubicBezTo>
                <a:lnTo>
                  <a:pt x="8648057" y="3131167"/>
                </a:lnTo>
                <a:lnTo>
                  <a:pt x="8640412" y="3131403"/>
                </a:lnTo>
                <a:cubicBezTo>
                  <a:pt x="8627510" y="3132092"/>
                  <a:pt x="8614954" y="3133035"/>
                  <a:pt x="8603003" y="3134155"/>
                </a:cubicBezTo>
                <a:cubicBezTo>
                  <a:pt x="8592897" y="3127095"/>
                  <a:pt x="8548738" y="3135435"/>
                  <a:pt x="8553571" y="3122125"/>
                </a:cubicBezTo>
                <a:cubicBezTo>
                  <a:pt x="8537450" y="3123243"/>
                  <a:pt x="8527699" y="3128769"/>
                  <a:pt x="8533128" y="3120039"/>
                </a:cubicBezTo>
                <a:cubicBezTo>
                  <a:pt x="8527821" y="3120156"/>
                  <a:pt x="8524551" y="3119414"/>
                  <a:pt x="8522209" y="3118252"/>
                </a:cubicBezTo>
                <a:lnTo>
                  <a:pt x="8521532" y="3117705"/>
                </a:lnTo>
                <a:lnTo>
                  <a:pt x="8485667" y="3120406"/>
                </a:lnTo>
                <a:lnTo>
                  <a:pt x="8480905" y="3119749"/>
                </a:lnTo>
                <a:lnTo>
                  <a:pt x="8457530" y="3122810"/>
                </a:lnTo>
                <a:lnTo>
                  <a:pt x="8445451" y="3123697"/>
                </a:lnTo>
                <a:lnTo>
                  <a:pt x="8442039" y="3125378"/>
                </a:lnTo>
                <a:cubicBezTo>
                  <a:pt x="8438355" y="3126399"/>
                  <a:pt x="8433075" y="3126839"/>
                  <a:pt x="8424215" y="3125963"/>
                </a:cubicBezTo>
                <a:lnTo>
                  <a:pt x="8422165" y="3125491"/>
                </a:lnTo>
                <a:lnTo>
                  <a:pt x="8407465" y="3127979"/>
                </a:lnTo>
                <a:cubicBezTo>
                  <a:pt x="8402731" y="3129129"/>
                  <a:pt x="8398540" y="3130592"/>
                  <a:pt x="8395146" y="3132488"/>
                </a:cubicBezTo>
                <a:cubicBezTo>
                  <a:pt x="8345093" y="3122354"/>
                  <a:pt x="8297866" y="3131626"/>
                  <a:pt x="8243538" y="3129873"/>
                </a:cubicBezTo>
                <a:cubicBezTo>
                  <a:pt x="8220052" y="3114107"/>
                  <a:pt x="8126172" y="3133411"/>
                  <a:pt x="8112685" y="3148698"/>
                </a:cubicBezTo>
                <a:cubicBezTo>
                  <a:pt x="8112380" y="3135302"/>
                  <a:pt x="8044302" y="3153542"/>
                  <a:pt x="8026741" y="3154015"/>
                </a:cubicBezTo>
                <a:cubicBezTo>
                  <a:pt x="8020887" y="3154173"/>
                  <a:pt x="8020646" y="3152357"/>
                  <a:pt x="8030400" y="3146736"/>
                </a:cubicBezTo>
                <a:cubicBezTo>
                  <a:pt x="8011739" y="3148301"/>
                  <a:pt x="7992477" y="3141339"/>
                  <a:pt x="8002987" y="3135663"/>
                </a:cubicBezTo>
                <a:cubicBezTo>
                  <a:pt x="7946297" y="3147811"/>
                  <a:pt x="7862627" y="3135732"/>
                  <a:pt x="7798568" y="3141249"/>
                </a:cubicBezTo>
                <a:cubicBezTo>
                  <a:pt x="7763645" y="3127901"/>
                  <a:pt x="7782577" y="3140251"/>
                  <a:pt x="7746353" y="3137755"/>
                </a:cubicBezTo>
                <a:cubicBezTo>
                  <a:pt x="7756261" y="3150042"/>
                  <a:pt x="7702377" y="3130861"/>
                  <a:pt x="7700395" y="3144729"/>
                </a:cubicBezTo>
                <a:cubicBezTo>
                  <a:pt x="7693866" y="3143835"/>
                  <a:pt x="7687603" y="3142532"/>
                  <a:pt x="7681335" y="3141120"/>
                </a:cubicBezTo>
                <a:lnTo>
                  <a:pt x="7678044" y="3140387"/>
                </a:lnTo>
                <a:lnTo>
                  <a:pt x="7664890" y="3139855"/>
                </a:lnTo>
                <a:lnTo>
                  <a:pt x="7661183" y="3136706"/>
                </a:lnTo>
                <a:lnTo>
                  <a:pt x="7641383" y="3133755"/>
                </a:lnTo>
                <a:cubicBezTo>
                  <a:pt x="7633967" y="3133115"/>
                  <a:pt x="7625987" y="3132967"/>
                  <a:pt x="7617169" y="3133614"/>
                </a:cubicBezTo>
                <a:cubicBezTo>
                  <a:pt x="7595475" y="3139109"/>
                  <a:pt x="7561695" y="3132374"/>
                  <a:pt x="7531143" y="3132781"/>
                </a:cubicBezTo>
                <a:lnTo>
                  <a:pt x="7517113" y="3134483"/>
                </a:lnTo>
                <a:lnTo>
                  <a:pt x="7471320" y="3131645"/>
                </a:lnTo>
                <a:cubicBezTo>
                  <a:pt x="7458285" y="3131095"/>
                  <a:pt x="7444756" y="3130805"/>
                  <a:pt x="7430512" y="3131007"/>
                </a:cubicBezTo>
                <a:lnTo>
                  <a:pt x="7404071" y="3132361"/>
                </a:lnTo>
                <a:lnTo>
                  <a:pt x="7397140" y="3131239"/>
                </a:lnTo>
                <a:cubicBezTo>
                  <a:pt x="7385068" y="3131364"/>
                  <a:pt x="7369091" y="3135313"/>
                  <a:pt x="7370514" y="3130516"/>
                </a:cubicBezTo>
                <a:lnTo>
                  <a:pt x="7356953" y="3132179"/>
                </a:lnTo>
                <a:lnTo>
                  <a:pt x="7343567" y="3128350"/>
                </a:lnTo>
                <a:cubicBezTo>
                  <a:pt x="7342101" y="3127461"/>
                  <a:pt x="7340998" y="3126514"/>
                  <a:pt x="7340295" y="3125545"/>
                </a:cubicBezTo>
                <a:lnTo>
                  <a:pt x="7321348" y="3126804"/>
                </a:lnTo>
                <a:lnTo>
                  <a:pt x="7305815" y="3124063"/>
                </a:lnTo>
                <a:lnTo>
                  <a:pt x="7292274" y="3125855"/>
                </a:lnTo>
                <a:lnTo>
                  <a:pt x="7286654" y="3125451"/>
                </a:lnTo>
                <a:lnTo>
                  <a:pt x="7272685" y="3124094"/>
                </a:lnTo>
                <a:cubicBezTo>
                  <a:pt x="7265523" y="3123143"/>
                  <a:pt x="7257508" y="3121997"/>
                  <a:pt x="7248584" y="3121080"/>
                </a:cubicBezTo>
                <a:lnTo>
                  <a:pt x="7241065" y="3120661"/>
                </a:lnTo>
                <a:lnTo>
                  <a:pt x="7224696" y="3116051"/>
                </a:lnTo>
                <a:cubicBezTo>
                  <a:pt x="7212786" y="3112566"/>
                  <a:pt x="7203412" y="3110217"/>
                  <a:pt x="7193009" y="3112108"/>
                </a:cubicBezTo>
                <a:cubicBezTo>
                  <a:pt x="7175276" y="3107606"/>
                  <a:pt x="7162888" y="3094987"/>
                  <a:pt x="7137220" y="3098354"/>
                </a:cubicBezTo>
                <a:cubicBezTo>
                  <a:pt x="7145010" y="3092637"/>
                  <a:pt x="7108715" y="3097662"/>
                  <a:pt x="7104427" y="3091790"/>
                </a:cubicBezTo>
                <a:cubicBezTo>
                  <a:pt x="7102447" y="3087061"/>
                  <a:pt x="7090976" y="3087484"/>
                  <a:pt x="7082240" y="3085740"/>
                </a:cubicBezTo>
                <a:cubicBezTo>
                  <a:pt x="7076014" y="3080911"/>
                  <a:pt x="7032058" y="3076501"/>
                  <a:pt x="7016754" y="3077196"/>
                </a:cubicBezTo>
                <a:cubicBezTo>
                  <a:pt x="6973620" y="3082001"/>
                  <a:pt x="6938923" y="3062558"/>
                  <a:pt x="6904436" y="3065900"/>
                </a:cubicBezTo>
                <a:cubicBezTo>
                  <a:pt x="6895406" y="3065445"/>
                  <a:pt x="6887919" y="3064350"/>
                  <a:pt x="6881434" y="3062865"/>
                </a:cubicBezTo>
                <a:lnTo>
                  <a:pt x="6865273" y="3057749"/>
                </a:lnTo>
                <a:cubicBezTo>
                  <a:pt x="6865072" y="3056626"/>
                  <a:pt x="6864871" y="3055502"/>
                  <a:pt x="6864671" y="3054378"/>
                </a:cubicBezTo>
                <a:lnTo>
                  <a:pt x="6852599" y="3052306"/>
                </a:lnTo>
                <a:lnTo>
                  <a:pt x="6850143" y="3051232"/>
                </a:lnTo>
                <a:cubicBezTo>
                  <a:pt x="6845470" y="3049168"/>
                  <a:pt x="6840704" y="3047206"/>
                  <a:pt x="6835301" y="3045593"/>
                </a:cubicBezTo>
                <a:cubicBezTo>
                  <a:pt x="6820447" y="3058242"/>
                  <a:pt x="6786888" y="3033956"/>
                  <a:pt x="6784871" y="3046562"/>
                </a:cubicBezTo>
                <a:cubicBezTo>
                  <a:pt x="6752593" y="3039899"/>
                  <a:pt x="6759140" y="3053646"/>
                  <a:pt x="6738245" y="3037055"/>
                </a:cubicBezTo>
                <a:cubicBezTo>
                  <a:pt x="6671880" y="3034501"/>
                  <a:pt x="6603220" y="3013245"/>
                  <a:pt x="6537703" y="3017736"/>
                </a:cubicBezTo>
                <a:cubicBezTo>
                  <a:pt x="6553051" y="3013722"/>
                  <a:pt x="6541149" y="3004943"/>
                  <a:pt x="6521858" y="3004158"/>
                </a:cubicBezTo>
                <a:cubicBezTo>
                  <a:pt x="6580141" y="2987944"/>
                  <a:pt x="6428765" y="3009117"/>
                  <a:pt x="6445069" y="2992470"/>
                </a:cubicBezTo>
                <a:cubicBezTo>
                  <a:pt x="6417897" y="3005060"/>
                  <a:pt x="6310156" y="3011743"/>
                  <a:pt x="6302447" y="2994274"/>
                </a:cubicBezTo>
                <a:cubicBezTo>
                  <a:pt x="6252173" y="2986131"/>
                  <a:pt x="6198382" y="2989085"/>
                  <a:pt x="6160029" y="2973666"/>
                </a:cubicBezTo>
                <a:cubicBezTo>
                  <a:pt x="6155014" y="2975022"/>
                  <a:pt x="6149642" y="2975878"/>
                  <a:pt x="6144046" y="2976380"/>
                </a:cubicBezTo>
                <a:lnTo>
                  <a:pt x="6127670" y="2976929"/>
                </a:lnTo>
                <a:lnTo>
                  <a:pt x="6126155" y="2976245"/>
                </a:lnTo>
                <a:cubicBezTo>
                  <a:pt x="6118509" y="2974369"/>
                  <a:pt x="6113052" y="2974144"/>
                  <a:pt x="6108575" y="2974651"/>
                </a:cubicBezTo>
                <a:lnTo>
                  <a:pt x="6103746" y="2975803"/>
                </a:lnTo>
                <a:lnTo>
                  <a:pt x="6091377" y="2975180"/>
                </a:lnTo>
                <a:lnTo>
                  <a:pt x="6066183" y="2975222"/>
                </a:lnTo>
                <a:lnTo>
                  <a:pt x="6063287" y="2974353"/>
                </a:lnTo>
                <a:lnTo>
                  <a:pt x="6054813" y="2974911"/>
                </a:lnTo>
                <a:lnTo>
                  <a:pt x="6050809" y="2973985"/>
                </a:lnTo>
                <a:lnTo>
                  <a:pt x="6013979" y="2974553"/>
                </a:lnTo>
                <a:cubicBezTo>
                  <a:pt x="6013918" y="2974361"/>
                  <a:pt x="6013860" y="2974167"/>
                  <a:pt x="6013800" y="2973973"/>
                </a:cubicBezTo>
                <a:cubicBezTo>
                  <a:pt x="6012565" y="2972689"/>
                  <a:pt x="6010070" y="2971765"/>
                  <a:pt x="6004866" y="2971570"/>
                </a:cubicBezTo>
                <a:cubicBezTo>
                  <a:pt x="6017706" y="2963268"/>
                  <a:pt x="6003515" y="2968156"/>
                  <a:pt x="5987036" y="2968315"/>
                </a:cubicBezTo>
                <a:cubicBezTo>
                  <a:pt x="6003302" y="2955458"/>
                  <a:pt x="5953573" y="2961108"/>
                  <a:pt x="5950027" y="2953546"/>
                </a:cubicBezTo>
                <a:cubicBezTo>
                  <a:pt x="5937559" y="2953953"/>
                  <a:pt x="5924668" y="2954151"/>
                  <a:pt x="5911668" y="2954074"/>
                </a:cubicBezTo>
                <a:lnTo>
                  <a:pt x="5904110" y="2953861"/>
                </a:lnTo>
                <a:cubicBezTo>
                  <a:pt x="5904082" y="2953815"/>
                  <a:pt x="5904053" y="2953769"/>
                  <a:pt x="5904026" y="2953724"/>
                </a:cubicBezTo>
                <a:cubicBezTo>
                  <a:pt x="5902528" y="2953395"/>
                  <a:pt x="5900097" y="2953219"/>
                  <a:pt x="5896189" y="2953236"/>
                </a:cubicBezTo>
                <a:lnTo>
                  <a:pt x="5890331" y="2953471"/>
                </a:lnTo>
                <a:lnTo>
                  <a:pt x="5875672" y="2953056"/>
                </a:lnTo>
                <a:lnTo>
                  <a:pt x="5871070" y="2952035"/>
                </a:lnTo>
                <a:lnTo>
                  <a:pt x="5869888" y="2950364"/>
                </a:lnTo>
                <a:lnTo>
                  <a:pt x="5868461" y="2950506"/>
                </a:lnTo>
                <a:cubicBezTo>
                  <a:pt x="5857092" y="2953019"/>
                  <a:pt x="5852416" y="2957005"/>
                  <a:pt x="5843343" y="2945262"/>
                </a:cubicBezTo>
                <a:cubicBezTo>
                  <a:pt x="5817989" y="2949116"/>
                  <a:pt x="5815840" y="2942065"/>
                  <a:pt x="5784331" y="2938531"/>
                </a:cubicBezTo>
                <a:cubicBezTo>
                  <a:pt x="5769202" y="2942455"/>
                  <a:pt x="5758885" y="2940521"/>
                  <a:pt x="5749498" y="2936713"/>
                </a:cubicBezTo>
                <a:cubicBezTo>
                  <a:pt x="5717228" y="2937683"/>
                  <a:pt x="5690227" y="2931877"/>
                  <a:pt x="5655214" y="2929503"/>
                </a:cubicBezTo>
                <a:cubicBezTo>
                  <a:pt x="5614827" y="2933899"/>
                  <a:pt x="5598877" y="2923069"/>
                  <a:pt x="5561446" y="2920575"/>
                </a:cubicBezTo>
                <a:cubicBezTo>
                  <a:pt x="5525084" y="2929276"/>
                  <a:pt x="5537471" y="2911136"/>
                  <a:pt x="5519456" y="2906631"/>
                </a:cubicBezTo>
                <a:lnTo>
                  <a:pt x="5514099" y="2906097"/>
                </a:lnTo>
                <a:lnTo>
                  <a:pt x="5499273" y="2907057"/>
                </a:lnTo>
                <a:lnTo>
                  <a:pt x="5493664" y="2907817"/>
                </a:lnTo>
                <a:cubicBezTo>
                  <a:pt x="5489815" y="2908191"/>
                  <a:pt x="5487270" y="2908250"/>
                  <a:pt x="5485530" y="2908080"/>
                </a:cubicBezTo>
                <a:lnTo>
                  <a:pt x="5485337" y="2907959"/>
                </a:lnTo>
                <a:lnTo>
                  <a:pt x="5477696" y="2908455"/>
                </a:lnTo>
                <a:cubicBezTo>
                  <a:pt x="5464775" y="2909581"/>
                  <a:pt x="5452182" y="2910951"/>
                  <a:pt x="5440170" y="2912482"/>
                </a:cubicBezTo>
                <a:cubicBezTo>
                  <a:pt x="5430698" y="2905718"/>
                  <a:pt x="5385970" y="2915593"/>
                  <a:pt x="5391911" y="2902040"/>
                </a:cubicBezTo>
                <a:cubicBezTo>
                  <a:pt x="5375744" y="2903707"/>
                  <a:pt x="5365560" y="2909594"/>
                  <a:pt x="5371708" y="2900629"/>
                </a:cubicBezTo>
                <a:cubicBezTo>
                  <a:pt x="5366408" y="2900926"/>
                  <a:pt x="5363213" y="2900288"/>
                  <a:pt x="5360976" y="2899197"/>
                </a:cubicBezTo>
                <a:lnTo>
                  <a:pt x="5360345" y="2898671"/>
                </a:lnTo>
                <a:lnTo>
                  <a:pt x="5324367" y="2902593"/>
                </a:lnTo>
                <a:lnTo>
                  <a:pt x="5319673" y="2902094"/>
                </a:lnTo>
                <a:lnTo>
                  <a:pt x="5296114" y="2905958"/>
                </a:lnTo>
                <a:lnTo>
                  <a:pt x="5283999" y="2907258"/>
                </a:lnTo>
                <a:lnTo>
                  <a:pt x="5280460" y="2909063"/>
                </a:lnTo>
                <a:cubicBezTo>
                  <a:pt x="5276699" y="2910214"/>
                  <a:pt x="5271395" y="2910834"/>
                  <a:pt x="5262637" y="2910250"/>
                </a:cubicBezTo>
                <a:lnTo>
                  <a:pt x="5260635" y="2909845"/>
                </a:lnTo>
                <a:lnTo>
                  <a:pt x="5245770" y="2912842"/>
                </a:lnTo>
                <a:cubicBezTo>
                  <a:pt x="5240955" y="2914159"/>
                  <a:pt x="5236652" y="2915770"/>
                  <a:pt x="5233108" y="2917794"/>
                </a:cubicBezTo>
                <a:cubicBezTo>
                  <a:pt x="5184071" y="2909280"/>
                  <a:pt x="5136210" y="2920197"/>
                  <a:pt x="5082201" y="2920260"/>
                </a:cubicBezTo>
                <a:lnTo>
                  <a:pt x="4939211" y="2931760"/>
                </a:lnTo>
                <a:cubicBezTo>
                  <a:pt x="4920477" y="2933960"/>
                  <a:pt x="4783353" y="2943291"/>
                  <a:pt x="4794309" y="2937227"/>
                </a:cubicBezTo>
                <a:cubicBezTo>
                  <a:pt x="4736776" y="2951353"/>
                  <a:pt x="4701995" y="2938961"/>
                  <a:pt x="4637676" y="2946666"/>
                </a:cubicBezTo>
                <a:cubicBezTo>
                  <a:pt x="4603987" y="2934412"/>
                  <a:pt x="4621816" y="2946201"/>
                  <a:pt x="4585922" y="2944906"/>
                </a:cubicBezTo>
                <a:cubicBezTo>
                  <a:pt x="4594760" y="2956935"/>
                  <a:pt x="4542663" y="2939450"/>
                  <a:pt x="4539516" y="2953466"/>
                </a:cubicBezTo>
                <a:cubicBezTo>
                  <a:pt x="4533082" y="2952789"/>
                  <a:pt x="4526953" y="2951687"/>
                  <a:pt x="4520819" y="2950477"/>
                </a:cubicBezTo>
                <a:lnTo>
                  <a:pt x="4517604" y="2949852"/>
                </a:lnTo>
                <a:lnTo>
                  <a:pt x="4504537" y="2949759"/>
                </a:lnTo>
                <a:lnTo>
                  <a:pt x="4501104" y="2946715"/>
                </a:lnTo>
                <a:lnTo>
                  <a:pt x="4342695" y="2951638"/>
                </a:lnTo>
                <a:cubicBezTo>
                  <a:pt x="4328954" y="2954609"/>
                  <a:pt x="4284038" y="2957184"/>
                  <a:pt x="4274096" y="2953640"/>
                </a:cubicBezTo>
                <a:cubicBezTo>
                  <a:pt x="4264434" y="2953346"/>
                  <a:pt x="4254047" y="2955481"/>
                  <a:pt x="4248170" y="2951384"/>
                </a:cubicBezTo>
                <a:lnTo>
                  <a:pt x="4147924" y="2945945"/>
                </a:lnTo>
                <a:cubicBezTo>
                  <a:pt x="4131656" y="2952619"/>
                  <a:pt x="4104816" y="2942907"/>
                  <a:pt x="4061825" y="2944206"/>
                </a:cubicBezTo>
                <a:cubicBezTo>
                  <a:pt x="4044045" y="2951860"/>
                  <a:pt x="4032845" y="2944993"/>
                  <a:pt x="3998557" y="2955821"/>
                </a:cubicBezTo>
                <a:cubicBezTo>
                  <a:pt x="3997072" y="2955023"/>
                  <a:pt x="3995237" y="2954313"/>
                  <a:pt x="3993107" y="2953708"/>
                </a:cubicBezTo>
                <a:cubicBezTo>
                  <a:pt x="3980729" y="2950196"/>
                  <a:pt x="3961302" y="2950972"/>
                  <a:pt x="3949713" y="2955441"/>
                </a:cubicBezTo>
                <a:cubicBezTo>
                  <a:pt x="3894925" y="2970367"/>
                  <a:pt x="3844508" y="2972262"/>
                  <a:pt x="3797284" y="2977037"/>
                </a:cubicBezTo>
                <a:cubicBezTo>
                  <a:pt x="3743822" y="2981057"/>
                  <a:pt x="3778974" y="2965129"/>
                  <a:pt x="3712498" y="2979996"/>
                </a:cubicBezTo>
                <a:cubicBezTo>
                  <a:pt x="3705202" y="2975373"/>
                  <a:pt x="3696720" y="2975524"/>
                  <a:pt x="3682471" y="2978543"/>
                </a:cubicBezTo>
                <a:cubicBezTo>
                  <a:pt x="3656488" y="2980127"/>
                  <a:pt x="3658300" y="2967587"/>
                  <a:pt x="3632163" y="2976264"/>
                </a:cubicBezTo>
                <a:cubicBezTo>
                  <a:pt x="3636766" y="2969363"/>
                  <a:pt x="3582819" y="2975892"/>
                  <a:pt x="3594728" y="2968398"/>
                </a:cubicBezTo>
                <a:cubicBezTo>
                  <a:pt x="3577705" y="2963064"/>
                  <a:pt x="3569481" y="2973476"/>
                  <a:pt x="3552594" y="2968934"/>
                </a:cubicBezTo>
                <a:cubicBezTo>
                  <a:pt x="3533613" y="2968552"/>
                  <a:pt x="3563577" y="2975594"/>
                  <a:pt x="3542589" y="2977031"/>
                </a:cubicBezTo>
                <a:cubicBezTo>
                  <a:pt x="3517131" y="2977564"/>
                  <a:pt x="3517346" y="2989828"/>
                  <a:pt x="3497591" y="2975018"/>
                </a:cubicBezTo>
                <a:lnTo>
                  <a:pt x="3429352" y="2971090"/>
                </a:lnTo>
                <a:cubicBezTo>
                  <a:pt x="3414141" y="2975624"/>
                  <a:pt x="3401904" y="2974195"/>
                  <a:pt x="3389938" y="2970884"/>
                </a:cubicBezTo>
                <a:cubicBezTo>
                  <a:pt x="3354504" y="2973297"/>
                  <a:pt x="3322178" y="2968827"/>
                  <a:pt x="3282344" y="2968084"/>
                </a:cubicBezTo>
                <a:cubicBezTo>
                  <a:pt x="3239277" y="2974224"/>
                  <a:pt x="3217192" y="2964327"/>
                  <a:pt x="3174624" y="2963576"/>
                </a:cubicBezTo>
                <a:cubicBezTo>
                  <a:pt x="3132504" y="2975210"/>
                  <a:pt x="3146911" y="2949576"/>
                  <a:pt x="3111077" y="2951285"/>
                </a:cubicBezTo>
                <a:cubicBezTo>
                  <a:pt x="3052732" y="2962418"/>
                  <a:pt x="3112543" y="2942881"/>
                  <a:pt x="3022501" y="2948619"/>
                </a:cubicBezTo>
                <a:cubicBezTo>
                  <a:pt x="3017399" y="2950352"/>
                  <a:pt x="3006521" y="2948989"/>
                  <a:pt x="3007714" y="2946762"/>
                </a:cubicBezTo>
                <a:cubicBezTo>
                  <a:pt x="2987987" y="2948105"/>
                  <a:pt x="2931270" y="2937206"/>
                  <a:pt x="2903098" y="2940576"/>
                </a:cubicBezTo>
                <a:cubicBezTo>
                  <a:pt x="2848155" y="2935894"/>
                  <a:pt x="2821430" y="2947095"/>
                  <a:pt x="2781591" y="2946394"/>
                </a:cubicBezTo>
                <a:cubicBezTo>
                  <a:pt x="2735559" y="2940279"/>
                  <a:pt x="2708563" y="2934146"/>
                  <a:pt x="2627942" y="2919996"/>
                </a:cubicBezTo>
                <a:lnTo>
                  <a:pt x="2354959" y="2882080"/>
                </a:lnTo>
                <a:cubicBezTo>
                  <a:pt x="2252426" y="2847776"/>
                  <a:pt x="2124519" y="2878188"/>
                  <a:pt x="2063184" y="2879109"/>
                </a:cubicBezTo>
                <a:cubicBezTo>
                  <a:pt x="2038620" y="2892844"/>
                  <a:pt x="2017217" y="2880735"/>
                  <a:pt x="1986946" y="2887619"/>
                </a:cubicBezTo>
                <a:cubicBezTo>
                  <a:pt x="1919067" y="2894646"/>
                  <a:pt x="1852404" y="2912737"/>
                  <a:pt x="1763479" y="2909077"/>
                </a:cubicBezTo>
                <a:cubicBezTo>
                  <a:pt x="1726097" y="2949538"/>
                  <a:pt x="1621108" y="2933327"/>
                  <a:pt x="1537980" y="2960398"/>
                </a:cubicBezTo>
                <a:cubicBezTo>
                  <a:pt x="1489205" y="2967965"/>
                  <a:pt x="1410921" y="2954082"/>
                  <a:pt x="1395229" y="2975625"/>
                </a:cubicBezTo>
                <a:cubicBezTo>
                  <a:pt x="1371975" y="2964548"/>
                  <a:pt x="1352259" y="2986116"/>
                  <a:pt x="1327834" y="2989485"/>
                </a:cubicBezTo>
                <a:cubicBezTo>
                  <a:pt x="1307734" y="2982782"/>
                  <a:pt x="1298456" y="2990289"/>
                  <a:pt x="1280757" y="2992959"/>
                </a:cubicBezTo>
                <a:cubicBezTo>
                  <a:pt x="1272383" y="2988567"/>
                  <a:pt x="1257337" y="2989790"/>
                  <a:pt x="1252582" y="2995877"/>
                </a:cubicBezTo>
                <a:cubicBezTo>
                  <a:pt x="1260705" y="3008688"/>
                  <a:pt x="1207969" y="3005420"/>
                  <a:pt x="1204670" y="3014826"/>
                </a:cubicBezTo>
                <a:cubicBezTo>
                  <a:pt x="1174431" y="3018683"/>
                  <a:pt x="1041848" y="3015513"/>
                  <a:pt x="1020457" y="3031603"/>
                </a:cubicBezTo>
                <a:cubicBezTo>
                  <a:pt x="959520" y="3042500"/>
                  <a:pt x="869308" y="3024872"/>
                  <a:pt x="843248" y="3026954"/>
                </a:cubicBezTo>
                <a:cubicBezTo>
                  <a:pt x="815646" y="3001836"/>
                  <a:pt x="694189" y="3080490"/>
                  <a:pt x="583517" y="3089095"/>
                </a:cubicBezTo>
                <a:cubicBezTo>
                  <a:pt x="568425" y="3087467"/>
                  <a:pt x="560448" y="3088013"/>
                  <a:pt x="556836" y="3094374"/>
                </a:cubicBezTo>
                <a:cubicBezTo>
                  <a:pt x="528264" y="3099747"/>
                  <a:pt x="471823" y="3109156"/>
                  <a:pt x="412089" y="3121334"/>
                </a:cubicBezTo>
                <a:cubicBezTo>
                  <a:pt x="367235" y="3131096"/>
                  <a:pt x="143790" y="3139436"/>
                  <a:pt x="83929" y="315056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itle 7"/>
          <p:cNvSpPr>
            <a:spLocks noGrp="1"/>
          </p:cNvSpPr>
          <p:nvPr>
            <p:ph type="title"/>
          </p:nvPr>
        </p:nvSpPr>
        <p:spPr>
          <a:xfrm>
            <a:off x="838200" y="3905833"/>
            <a:ext cx="4215063" cy="2398713"/>
          </a:xfrm>
        </p:spPr>
        <p:txBody>
          <a:bodyPr>
            <a:normAutofit/>
          </a:bodyPr>
          <a:lstStyle/>
          <a:p>
            <a:r>
              <a:rPr lang="en-US" sz="3100"/>
              <a:t>Narratives and Conceptual Interludes: On Being Ethical in Research Practices (9 of 11)</a:t>
            </a:r>
            <a:endParaRPr lang="en-IN" sz="3100"/>
          </a:p>
        </p:txBody>
      </p:sp>
      <p:pic>
        <p:nvPicPr>
          <p:cNvPr id="1026" name="Picture 2" descr="An illustration of a rating system with four ranks as follows. Positive equals 1 star. Quite positive equals 2 stars. Very positive equals 3 stars. Extremely positive equals 4 stars.&#10;" title="FIGURE 4.1 How Positive Was Your Experience in the Supercalifragilisticexpialidocious Antibullying Program?"/>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58955" y="566030"/>
            <a:ext cx="9875259" cy="244412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8"/>
          <p:cNvSpPr>
            <a:spLocks noGrp="1"/>
          </p:cNvSpPr>
          <p:nvPr>
            <p:ph idx="1"/>
          </p:nvPr>
        </p:nvSpPr>
        <p:spPr>
          <a:xfrm>
            <a:off x="5630779" y="3884452"/>
            <a:ext cx="5723021" cy="2398713"/>
          </a:xfrm>
        </p:spPr>
        <p:txBody>
          <a:bodyPr anchor="ctr">
            <a:normAutofit/>
          </a:bodyPr>
          <a:lstStyle/>
          <a:p>
            <a:pPr marL="0" indent="0">
              <a:buNone/>
            </a:pPr>
            <a:r>
              <a:rPr lang="en-US" sz="2000"/>
              <a:t>Power</a:t>
            </a:r>
          </a:p>
          <a:p>
            <a:pPr marL="0" indent="0">
              <a:buNone/>
            </a:pPr>
            <a:endParaRPr lang="en-US" sz="2000" b="1"/>
          </a:p>
        </p:txBody>
      </p:sp>
    </p:spTree>
    <p:extLst>
      <p:ext uri="{BB962C8B-B14F-4D97-AF65-F5344CB8AC3E}">
        <p14:creationId xmlns:p14="http://schemas.microsoft.com/office/powerpoint/2010/main" val="4175354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(10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Power</a:t>
            </a:r>
          </a:p>
          <a:p>
            <a:r>
              <a:rPr lang="en-US" sz="2000">
                <a:solidFill>
                  <a:schemeClr val="bg1"/>
                </a:solidFill>
              </a:rPr>
              <a:t>Influence the outcomes of research.</a:t>
            </a:r>
          </a:p>
          <a:p>
            <a:r>
              <a:rPr lang="en-US" sz="2000">
                <a:solidFill>
                  <a:schemeClr val="bg1"/>
                </a:solidFill>
              </a:rPr>
              <a:t>Milgram study: use of power. </a:t>
            </a:r>
          </a:p>
          <a:p>
            <a:r>
              <a:rPr lang="en-US" sz="2000">
                <a:solidFill>
                  <a:schemeClr val="bg1"/>
                </a:solidFill>
              </a:rPr>
              <a:t>Enters through cultural and social structures.</a:t>
            </a:r>
          </a:p>
          <a:p>
            <a:r>
              <a:rPr lang="en-US" sz="2000">
                <a:solidFill>
                  <a:schemeClr val="bg1"/>
                </a:solidFill>
              </a:rPr>
              <a:t>Negative effects of the uses of power. </a:t>
            </a:r>
          </a:p>
        </p:txBody>
      </p:sp>
    </p:spTree>
    <p:extLst>
      <p:ext uri="{BB962C8B-B14F-4D97-AF65-F5344CB8AC3E}">
        <p14:creationId xmlns:p14="http://schemas.microsoft.com/office/powerpoint/2010/main" val="908635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a:solidFill>
                  <a:schemeClr val="bg1"/>
                </a:solidFill>
              </a:rPr>
              <a:t>Narratives and Conceptual Interludes: On Being Ethical in Research Practices (11 of 11)</a:t>
            </a:r>
            <a:endParaRPr lang="en-IN">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Power</a:t>
            </a:r>
          </a:p>
          <a:p>
            <a:r>
              <a:rPr lang="en-US" sz="2000">
                <a:solidFill>
                  <a:schemeClr val="bg1"/>
                </a:solidFill>
              </a:rPr>
              <a:t>Empowerment: form of power. </a:t>
            </a:r>
          </a:p>
          <a:p>
            <a:r>
              <a:rPr lang="en-US" sz="2000">
                <a:solidFill>
                  <a:schemeClr val="bg1"/>
                </a:solidFill>
              </a:rPr>
              <a:t>Disturb ethical orientation. </a:t>
            </a:r>
          </a:p>
        </p:txBody>
      </p:sp>
    </p:spTree>
    <p:extLst>
      <p:ext uri="{BB962C8B-B14F-4D97-AF65-F5344CB8AC3E}">
        <p14:creationId xmlns:p14="http://schemas.microsoft.com/office/powerpoint/2010/main" val="2716282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000">
                <a:solidFill>
                  <a:schemeClr val="bg1"/>
                </a:solidFill>
              </a:rPr>
              <a:t>Research Scenario: Marginalia: Sara McClelland (1 of 3)</a:t>
            </a:r>
            <a:endParaRPr lang="en-IN" sz="50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Marginalized comments in surveys. </a:t>
            </a:r>
          </a:p>
          <a:p>
            <a:r>
              <a:rPr lang="en-US" sz="2000">
                <a:solidFill>
                  <a:schemeClr val="bg1"/>
                </a:solidFill>
              </a:rPr>
              <a:t>Invaluable tool for researchers. </a:t>
            </a:r>
          </a:p>
          <a:p>
            <a:r>
              <a:rPr lang="en-US" sz="2000">
                <a:solidFill>
                  <a:schemeClr val="bg1"/>
                </a:solidFill>
              </a:rPr>
              <a:t>Way to communicate with one another. </a:t>
            </a:r>
          </a:p>
          <a:p>
            <a:r>
              <a:rPr lang="en-US" sz="2000">
                <a:solidFill>
                  <a:schemeClr val="bg1"/>
                </a:solidFill>
              </a:rPr>
              <a:t>Example: study of women with metastatic breast cancer.</a:t>
            </a:r>
          </a:p>
        </p:txBody>
      </p:sp>
    </p:spTree>
    <p:extLst>
      <p:ext uri="{BB962C8B-B14F-4D97-AF65-F5344CB8AC3E}">
        <p14:creationId xmlns:p14="http://schemas.microsoft.com/office/powerpoint/2010/main" val="20160839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000">
                <a:solidFill>
                  <a:schemeClr val="bg1"/>
                </a:solidFill>
              </a:rPr>
              <a:t>Research Scenario: Marginalia: Sara McClelland (2 of 3)</a:t>
            </a:r>
            <a:endParaRPr lang="en-IN" sz="50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Guidelines for studies of survey marginalia. </a:t>
            </a:r>
          </a:p>
          <a:p>
            <a:r>
              <a:rPr lang="en-US" sz="2000">
                <a:solidFill>
                  <a:schemeClr val="bg1"/>
                </a:solidFill>
              </a:rPr>
              <a:t>Challenge researchers’ assumptions. </a:t>
            </a:r>
          </a:p>
          <a:p>
            <a:r>
              <a:rPr lang="en-US" sz="2000">
                <a:solidFill>
                  <a:schemeClr val="bg1"/>
                </a:solidFill>
              </a:rPr>
              <a:t>Locations of political knowledge and power. </a:t>
            </a:r>
          </a:p>
        </p:txBody>
      </p:sp>
    </p:spTree>
    <p:extLst>
      <p:ext uri="{BB962C8B-B14F-4D97-AF65-F5344CB8AC3E}">
        <p14:creationId xmlns:p14="http://schemas.microsoft.com/office/powerpoint/2010/main" val="2547877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5000">
                <a:solidFill>
                  <a:schemeClr val="bg1"/>
                </a:solidFill>
              </a:rPr>
              <a:t>Research Scenario: Marginalia: Sara McClelland (3 of 3)</a:t>
            </a:r>
            <a:endParaRPr lang="en-IN" sz="50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Challenge from the participant. </a:t>
            </a:r>
          </a:p>
          <a:p>
            <a:r>
              <a:rPr lang="en-US" sz="2000">
                <a:solidFill>
                  <a:schemeClr val="bg1"/>
                </a:solidFill>
              </a:rPr>
              <a:t>Cheap data collection. </a:t>
            </a:r>
          </a:p>
          <a:p>
            <a:r>
              <a:rPr lang="en-US" sz="2000">
                <a:solidFill>
                  <a:schemeClr val="bg1"/>
                </a:solidFill>
              </a:rPr>
              <a:t>Way of thinking about survey research. </a:t>
            </a:r>
          </a:p>
        </p:txBody>
      </p:sp>
    </p:spTree>
    <p:extLst>
      <p:ext uri="{BB962C8B-B14F-4D97-AF65-F5344CB8AC3E}">
        <p14:creationId xmlns:p14="http://schemas.microsoft.com/office/powerpoint/2010/main" val="27842893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7400">
                <a:solidFill>
                  <a:schemeClr val="bg1"/>
                </a:solidFill>
              </a:rPr>
              <a:t>Synthesis: Points for Reflection </a:t>
            </a:r>
            <a:br>
              <a:rPr lang="en-US" sz="7400">
                <a:solidFill>
                  <a:schemeClr val="bg1"/>
                </a:solidFill>
              </a:rPr>
            </a:br>
            <a:r>
              <a:rPr lang="en-US" sz="7400">
                <a:solidFill>
                  <a:schemeClr val="bg1"/>
                </a:solidFill>
              </a:rPr>
              <a:t>(1 of 4)</a:t>
            </a:r>
            <a:endParaRPr lang="en-IN" sz="74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r>
              <a:rPr lang="en-US" sz="2000">
                <a:solidFill>
                  <a:schemeClr val="bg1"/>
                </a:solidFill>
              </a:rPr>
              <a:t>Assess our own ethics in reflection. </a:t>
            </a:r>
          </a:p>
          <a:p>
            <a:r>
              <a:rPr lang="en-US" sz="2000">
                <a:solidFill>
                  <a:schemeClr val="bg1"/>
                </a:solidFill>
              </a:rPr>
              <a:t>One’s ethical activity.</a:t>
            </a:r>
          </a:p>
        </p:txBody>
      </p:sp>
    </p:spTree>
    <p:extLst>
      <p:ext uri="{BB962C8B-B14F-4D97-AF65-F5344CB8AC3E}">
        <p14:creationId xmlns:p14="http://schemas.microsoft.com/office/powerpoint/2010/main" val="519618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7400">
                <a:solidFill>
                  <a:schemeClr val="bg1"/>
                </a:solidFill>
              </a:rPr>
              <a:t>Synthesis: Points for Reflection</a:t>
            </a:r>
            <a:br>
              <a:rPr lang="en-US" sz="7400">
                <a:solidFill>
                  <a:schemeClr val="bg1"/>
                </a:solidFill>
              </a:rPr>
            </a:br>
            <a:r>
              <a:rPr lang="en-US" sz="7400">
                <a:solidFill>
                  <a:schemeClr val="bg1"/>
                </a:solidFill>
              </a:rPr>
              <a:t>(2 of 4)</a:t>
            </a:r>
            <a:endParaRPr lang="en-IN" sz="74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Conceptual Synthesis</a:t>
            </a:r>
          </a:p>
          <a:p>
            <a:r>
              <a:rPr lang="en-US" sz="2000">
                <a:solidFill>
                  <a:schemeClr val="bg1"/>
                </a:solidFill>
              </a:rPr>
              <a:t>Inter-related principles. </a:t>
            </a:r>
          </a:p>
          <a:p>
            <a:r>
              <a:rPr lang="en-US" sz="2000">
                <a:solidFill>
                  <a:schemeClr val="bg1"/>
                </a:solidFill>
              </a:rPr>
              <a:t>Orientation toward ethics. </a:t>
            </a:r>
          </a:p>
        </p:txBody>
      </p:sp>
    </p:spTree>
    <p:extLst>
      <p:ext uri="{BB962C8B-B14F-4D97-AF65-F5344CB8AC3E}">
        <p14:creationId xmlns:p14="http://schemas.microsoft.com/office/powerpoint/2010/main" val="1653724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7400">
                <a:solidFill>
                  <a:schemeClr val="bg1"/>
                </a:solidFill>
              </a:rPr>
              <a:t>Synthesis: Points for Reflection</a:t>
            </a:r>
            <a:br>
              <a:rPr lang="en-US" sz="7400">
                <a:solidFill>
                  <a:schemeClr val="bg1"/>
                </a:solidFill>
              </a:rPr>
            </a:br>
            <a:r>
              <a:rPr lang="en-US" sz="7400">
                <a:solidFill>
                  <a:schemeClr val="bg1"/>
                </a:solidFill>
              </a:rPr>
              <a:t>(3 of 4)</a:t>
            </a:r>
            <a:endParaRPr lang="en-IN" sz="74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Methodological Synthesis</a:t>
            </a:r>
          </a:p>
          <a:p>
            <a:r>
              <a:rPr lang="en-US" sz="2000">
                <a:solidFill>
                  <a:schemeClr val="bg1"/>
                </a:solidFill>
              </a:rPr>
              <a:t>Reference to alternative ethics. </a:t>
            </a:r>
          </a:p>
        </p:txBody>
      </p:sp>
    </p:spTree>
    <p:extLst>
      <p:ext uri="{BB962C8B-B14F-4D97-AF65-F5344CB8AC3E}">
        <p14:creationId xmlns:p14="http://schemas.microsoft.com/office/powerpoint/2010/main" val="30009616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itle 7"/>
          <p:cNvSpPr>
            <a:spLocks noGrp="1"/>
          </p:cNvSpPr>
          <p:nvPr>
            <p:ph type="title"/>
          </p:nvPr>
        </p:nvSpPr>
        <p:spPr>
          <a:xfrm>
            <a:off x="922635" y="1250575"/>
            <a:ext cx="4604274" cy="4163210"/>
          </a:xfrm>
        </p:spPr>
        <p:txBody>
          <a:bodyPr anchor="ctr">
            <a:normAutofit/>
          </a:bodyPr>
          <a:lstStyle/>
          <a:p>
            <a:r>
              <a:rPr lang="en-US" sz="7400">
                <a:solidFill>
                  <a:schemeClr val="bg1"/>
                </a:solidFill>
              </a:rPr>
              <a:t>Synthesis: Points for Reflection</a:t>
            </a:r>
            <a:br>
              <a:rPr lang="en-US" sz="7400">
                <a:solidFill>
                  <a:schemeClr val="bg1"/>
                </a:solidFill>
              </a:rPr>
            </a:br>
            <a:r>
              <a:rPr lang="en-US" sz="7400">
                <a:solidFill>
                  <a:schemeClr val="bg1"/>
                </a:solidFill>
              </a:rPr>
              <a:t>(4 of 4)</a:t>
            </a:r>
            <a:endParaRPr lang="en-IN" sz="7400">
              <a:solidFill>
                <a:schemeClr val="bg1"/>
              </a:solidFill>
            </a:endParaRPr>
          </a:p>
        </p:txBody>
      </p:sp>
      <p:sp>
        <p:nvSpPr>
          <p:cNvPr id="16" name="Rectangle 15">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6293224" y="860612"/>
            <a:ext cx="4797909" cy="5023821"/>
          </a:xfrm>
        </p:spPr>
        <p:txBody>
          <a:bodyPr anchor="ctr">
            <a:normAutofit/>
          </a:bodyPr>
          <a:lstStyle/>
          <a:p>
            <a:pPr marL="0" indent="0">
              <a:buNone/>
            </a:pPr>
            <a:r>
              <a:rPr lang="en-US" sz="2000">
                <a:solidFill>
                  <a:schemeClr val="bg1"/>
                </a:solidFill>
              </a:rPr>
              <a:t>Personal Synthesis</a:t>
            </a:r>
          </a:p>
          <a:p>
            <a:r>
              <a:rPr lang="en-US" sz="2000">
                <a:solidFill>
                  <a:schemeClr val="bg1"/>
                </a:solidFill>
              </a:rPr>
              <a:t>Assess our motivations. </a:t>
            </a:r>
          </a:p>
          <a:p>
            <a:r>
              <a:rPr lang="en-US" sz="2000">
                <a:solidFill>
                  <a:schemeClr val="bg1"/>
                </a:solidFill>
              </a:rPr>
              <a:t>Example: chocolate and slavery. </a:t>
            </a:r>
          </a:p>
        </p:txBody>
      </p:sp>
    </p:spTree>
    <p:extLst>
      <p:ext uri="{BB962C8B-B14F-4D97-AF65-F5344CB8AC3E}">
        <p14:creationId xmlns:p14="http://schemas.microsoft.com/office/powerpoint/2010/main" val="1347067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A15A88-001A-4EEF-8984-D87E643599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3933C1-E104-485B-A2A7-3C603F810DCB}"/>
              </a:ext>
            </a:extLst>
          </p:cNvPr>
          <p:cNvSpPr>
            <a:spLocks noGrp="1"/>
          </p:cNvSpPr>
          <p:nvPr>
            <p:ph type="title"/>
          </p:nvPr>
        </p:nvSpPr>
        <p:spPr>
          <a:xfrm>
            <a:off x="5232400" y="1367673"/>
            <a:ext cx="6124576" cy="2665509"/>
          </a:xfrm>
        </p:spPr>
        <p:txBody>
          <a:bodyPr vert="horz" lIns="91440" tIns="45720" rIns="91440" bIns="45720" rtlCol="0" anchor="b">
            <a:normAutofit/>
          </a:bodyPr>
          <a:lstStyle/>
          <a:p>
            <a:pPr algn="r"/>
            <a:r>
              <a:rPr lang="en-US" sz="7200">
                <a:solidFill>
                  <a:schemeClr val="bg1"/>
                </a:solidFill>
              </a:rPr>
              <a:t>PRACTICALITIES</a:t>
            </a:r>
          </a:p>
        </p:txBody>
      </p:sp>
      <p:pic>
        <p:nvPicPr>
          <p:cNvPr id="5" name="Content Placeholder 4">
            <a:extLst>
              <a:ext uri="{FF2B5EF4-FFF2-40B4-BE49-F238E27FC236}">
                <a16:creationId xmlns:a16="http://schemas.microsoft.com/office/drawing/2014/main" id="{9689330E-F75E-41BA-A409-1CB89B750799}"/>
              </a:ext>
            </a:extLst>
          </p:cNvPr>
          <p:cNvPicPr>
            <a:picLocks noGrp="1" noChangeAspect="1"/>
          </p:cNvPicPr>
          <p:nvPr>
            <p:ph idx="1"/>
          </p:nvPr>
        </p:nvPicPr>
        <p:blipFill rotWithShape="1">
          <a:blip r:embed="rId2"/>
          <a:srcRect l="21351" r="12285"/>
          <a:stretch/>
        </p:blipFill>
        <p:spPr>
          <a:xfrm>
            <a:off x="1" y="10"/>
            <a:ext cx="4551219" cy="6857990"/>
          </a:xfrm>
          <a:custGeom>
            <a:avLst/>
            <a:gdLst/>
            <a:ahLst/>
            <a:cxnLst/>
            <a:rect l="l" t="t" r="r" b="b"/>
            <a:pathLst>
              <a:path w="4551219" h="6858000">
                <a:moveTo>
                  <a:pt x="4194211" y="6564619"/>
                </a:moveTo>
                <a:lnTo>
                  <a:pt x="4194211" y="6564620"/>
                </a:lnTo>
                <a:cubicBezTo>
                  <a:pt x="4204498" y="6575478"/>
                  <a:pt x="4210595" y="6582146"/>
                  <a:pt x="4216690" y="6588625"/>
                </a:cubicBezTo>
                <a:lnTo>
                  <a:pt x="4233312" y="6625224"/>
                </a:lnTo>
                <a:lnTo>
                  <a:pt x="4226218" y="6662539"/>
                </a:lnTo>
                <a:lnTo>
                  <a:pt x="4226217" y="6662540"/>
                </a:lnTo>
                <a:lnTo>
                  <a:pt x="4226216" y="6662543"/>
                </a:lnTo>
                <a:lnTo>
                  <a:pt x="4214767" y="6683026"/>
                </a:lnTo>
                <a:lnTo>
                  <a:pt x="4211619" y="6702975"/>
                </a:lnTo>
                <a:lnTo>
                  <a:pt x="4211619" y="6702976"/>
                </a:lnTo>
                <a:cubicBezTo>
                  <a:pt x="4212024" y="6716168"/>
                  <a:pt x="4217168" y="6729218"/>
                  <a:pt x="4225455" y="6742552"/>
                </a:cubicBezTo>
                <a:lnTo>
                  <a:pt x="4225456" y="6742554"/>
                </a:lnTo>
                <a:lnTo>
                  <a:pt x="4244933" y="6812061"/>
                </a:lnTo>
                <a:lnTo>
                  <a:pt x="4244933" y="6812063"/>
                </a:lnTo>
                <a:lnTo>
                  <a:pt x="4244933" y="6812062"/>
                </a:lnTo>
                <a:lnTo>
                  <a:pt x="4244933" y="6812061"/>
                </a:lnTo>
                <a:lnTo>
                  <a:pt x="4240159" y="6776799"/>
                </a:lnTo>
                <a:lnTo>
                  <a:pt x="4225456" y="6742554"/>
                </a:lnTo>
                <a:lnTo>
                  <a:pt x="4225455" y="6742551"/>
                </a:lnTo>
                <a:lnTo>
                  <a:pt x="4211619" y="6702975"/>
                </a:lnTo>
                <a:lnTo>
                  <a:pt x="4226216" y="6662543"/>
                </a:lnTo>
                <a:lnTo>
                  <a:pt x="4226217" y="6662541"/>
                </a:lnTo>
                <a:lnTo>
                  <a:pt x="4226218" y="6662539"/>
                </a:lnTo>
                <a:lnTo>
                  <a:pt x="4233301" y="6645551"/>
                </a:lnTo>
                <a:lnTo>
                  <a:pt x="4233312" y="6625224"/>
                </a:lnTo>
                <a:lnTo>
                  <a:pt x="4233312" y="6625223"/>
                </a:lnTo>
                <a:cubicBezTo>
                  <a:pt x="4231216" y="6611340"/>
                  <a:pt x="4225168" y="6597577"/>
                  <a:pt x="4216690" y="6588624"/>
                </a:cubicBezTo>
                <a:close/>
                <a:moveTo>
                  <a:pt x="4274532" y="6438980"/>
                </a:moveTo>
                <a:lnTo>
                  <a:pt x="4254602" y="6463839"/>
                </a:lnTo>
                <a:lnTo>
                  <a:pt x="4254600" y="6463848"/>
                </a:lnTo>
                <a:lnTo>
                  <a:pt x="4240803" y="6513011"/>
                </a:lnTo>
                <a:lnTo>
                  <a:pt x="4221998" y="6546193"/>
                </a:lnTo>
                <a:lnTo>
                  <a:pt x="4221998" y="6546194"/>
                </a:lnTo>
                <a:lnTo>
                  <a:pt x="4238336" y="6521803"/>
                </a:lnTo>
                <a:lnTo>
                  <a:pt x="4240803" y="6513011"/>
                </a:lnTo>
                <a:lnTo>
                  <a:pt x="4243614" y="6508051"/>
                </a:lnTo>
                <a:lnTo>
                  <a:pt x="4254600" y="6463848"/>
                </a:lnTo>
                <a:lnTo>
                  <a:pt x="4254602" y="6463840"/>
                </a:lnTo>
                <a:cubicBezTo>
                  <a:pt x="4257553" y="6451649"/>
                  <a:pt x="4265030" y="6444076"/>
                  <a:pt x="4274532" y="6438980"/>
                </a:cubicBezTo>
                <a:close/>
                <a:moveTo>
                  <a:pt x="4360506" y="6365203"/>
                </a:moveTo>
                <a:lnTo>
                  <a:pt x="4359224" y="6387909"/>
                </a:lnTo>
                <a:lnTo>
                  <a:pt x="4357461" y="6391548"/>
                </a:lnTo>
                <a:lnTo>
                  <a:pt x="4349806" y="6407331"/>
                </a:lnTo>
                <a:lnTo>
                  <a:pt x="4349806" y="6407332"/>
                </a:lnTo>
                <a:lnTo>
                  <a:pt x="4357461" y="6391548"/>
                </a:lnTo>
                <a:lnTo>
                  <a:pt x="4359225" y="6387909"/>
                </a:lnTo>
                <a:close/>
                <a:moveTo>
                  <a:pt x="4121437" y="4221390"/>
                </a:moveTo>
                <a:lnTo>
                  <a:pt x="4121437" y="4221391"/>
                </a:lnTo>
                <a:cubicBezTo>
                  <a:pt x="4122199" y="4232060"/>
                  <a:pt x="4122389" y="4243872"/>
                  <a:pt x="4127153" y="4253014"/>
                </a:cubicBezTo>
                <a:cubicBezTo>
                  <a:pt x="4139346" y="4277401"/>
                  <a:pt x="4154966" y="4300070"/>
                  <a:pt x="4166969" y="4324645"/>
                </a:cubicBezTo>
                <a:lnTo>
                  <a:pt x="4175923" y="4363890"/>
                </a:lnTo>
                <a:lnTo>
                  <a:pt x="4175161" y="4482003"/>
                </a:lnTo>
                <a:cubicBezTo>
                  <a:pt x="4172493" y="4546775"/>
                  <a:pt x="4171921" y="4612499"/>
                  <a:pt x="4115151" y="4659173"/>
                </a:cubicBezTo>
                <a:cubicBezTo>
                  <a:pt x="4110579" y="4662985"/>
                  <a:pt x="4107911" y="4671175"/>
                  <a:pt x="4107149" y="4677654"/>
                </a:cubicBezTo>
                <a:cubicBezTo>
                  <a:pt x="4103530" y="4707563"/>
                  <a:pt x="4103148" y="4738234"/>
                  <a:pt x="4097242" y="4767763"/>
                </a:cubicBezTo>
                <a:cubicBezTo>
                  <a:pt x="4094861" y="4779574"/>
                  <a:pt x="4094052" y="4790386"/>
                  <a:pt x="4095933" y="4800482"/>
                </a:cubicBezTo>
                <a:lnTo>
                  <a:pt x="4095933" y="4800483"/>
                </a:lnTo>
                <a:cubicBezTo>
                  <a:pt x="4097814" y="4810580"/>
                  <a:pt x="4102387" y="4819963"/>
                  <a:pt x="4110769" y="4828916"/>
                </a:cubicBezTo>
                <a:lnTo>
                  <a:pt x="4132950" y="4863342"/>
                </a:lnTo>
                <a:lnTo>
                  <a:pt x="4140479" y="4889274"/>
                </a:lnTo>
                <a:lnTo>
                  <a:pt x="4138774" y="4912167"/>
                </a:lnTo>
                <a:cubicBezTo>
                  <a:pt x="4137059" y="4919977"/>
                  <a:pt x="4136702" y="4927121"/>
                  <a:pt x="4137372" y="4933803"/>
                </a:cubicBezTo>
                <a:lnTo>
                  <a:pt x="4137372" y="4933804"/>
                </a:lnTo>
                <a:lnTo>
                  <a:pt x="4142131" y="4952672"/>
                </a:lnTo>
                <a:lnTo>
                  <a:pt x="4144924" y="4957453"/>
                </a:lnTo>
                <a:lnTo>
                  <a:pt x="4146202" y="4961455"/>
                </a:lnTo>
                <a:cubicBezTo>
                  <a:pt x="4150713" y="4970096"/>
                  <a:pt x="4156419" y="4978393"/>
                  <a:pt x="4162206" y="4987037"/>
                </a:cubicBezTo>
                <a:cubicBezTo>
                  <a:pt x="4173445" y="5003801"/>
                  <a:pt x="4187543" y="5022852"/>
                  <a:pt x="4188685" y="5041521"/>
                </a:cubicBezTo>
                <a:cubicBezTo>
                  <a:pt x="4189304" y="5052095"/>
                  <a:pt x="4192222" y="5062299"/>
                  <a:pt x="4195901" y="5072375"/>
                </a:cubicBezTo>
                <a:lnTo>
                  <a:pt x="4201805" y="5087442"/>
                </a:lnTo>
                <a:lnTo>
                  <a:pt x="4214832" y="5133219"/>
                </a:lnTo>
                <a:lnTo>
                  <a:pt x="4214833" y="5133224"/>
                </a:lnTo>
                <a:lnTo>
                  <a:pt x="4208118" y="5166112"/>
                </a:lnTo>
                <a:lnTo>
                  <a:pt x="4208118" y="5166113"/>
                </a:lnTo>
                <a:cubicBezTo>
                  <a:pt x="4207356" y="5167637"/>
                  <a:pt x="4207928" y="5169780"/>
                  <a:pt x="4208809" y="5172090"/>
                </a:cubicBezTo>
                <a:lnTo>
                  <a:pt x="4211356" y="5179067"/>
                </a:lnTo>
                <a:cubicBezTo>
                  <a:pt x="4214976" y="5196594"/>
                  <a:pt x="4215024" y="5213597"/>
                  <a:pt x="4211190" y="5229433"/>
                </a:cubicBezTo>
                <a:lnTo>
                  <a:pt x="4200644" y="5248928"/>
                </a:lnTo>
                <a:lnTo>
                  <a:pt x="4187733" y="5272795"/>
                </a:lnTo>
                <a:cubicBezTo>
                  <a:pt x="4176088" y="5285440"/>
                  <a:pt x="4168382" y="5298594"/>
                  <a:pt x="4163830" y="5312287"/>
                </a:cubicBezTo>
                <a:lnTo>
                  <a:pt x="4162774" y="5321350"/>
                </a:lnTo>
                <a:lnTo>
                  <a:pt x="4160300" y="5326162"/>
                </a:lnTo>
                <a:lnTo>
                  <a:pt x="4158854" y="5355013"/>
                </a:lnTo>
                <a:lnTo>
                  <a:pt x="4158854" y="5355014"/>
                </a:lnTo>
                <a:cubicBezTo>
                  <a:pt x="4159503" y="5364882"/>
                  <a:pt x="4161206" y="5375002"/>
                  <a:pt x="4163730" y="5385384"/>
                </a:cubicBezTo>
                <a:cubicBezTo>
                  <a:pt x="4166969" y="5398721"/>
                  <a:pt x="4169255" y="5412057"/>
                  <a:pt x="4171921" y="5425582"/>
                </a:cubicBezTo>
                <a:cubicBezTo>
                  <a:pt x="4175731" y="5443870"/>
                  <a:pt x="4179733" y="5462351"/>
                  <a:pt x="4183543" y="5480637"/>
                </a:cubicBezTo>
                <a:lnTo>
                  <a:pt x="4188067" y="5507667"/>
                </a:lnTo>
                <a:lnTo>
                  <a:pt x="4177448" y="5531691"/>
                </a:lnTo>
                <a:lnTo>
                  <a:pt x="4177447" y="5531692"/>
                </a:lnTo>
                <a:cubicBezTo>
                  <a:pt x="4170398" y="5537599"/>
                  <a:pt x="4167206" y="5542648"/>
                  <a:pt x="4167302" y="5547577"/>
                </a:cubicBezTo>
                <a:lnTo>
                  <a:pt x="4167302" y="5547578"/>
                </a:lnTo>
                <a:cubicBezTo>
                  <a:pt x="4167397" y="5552507"/>
                  <a:pt x="4170779" y="5557317"/>
                  <a:pt x="4176875" y="5562746"/>
                </a:cubicBezTo>
                <a:cubicBezTo>
                  <a:pt x="4219548" y="5600467"/>
                  <a:pt x="4246219" y="5646189"/>
                  <a:pt x="4248123" y="5704483"/>
                </a:cubicBezTo>
                <a:cubicBezTo>
                  <a:pt x="4248505" y="5716485"/>
                  <a:pt x="4251171" y="5728678"/>
                  <a:pt x="4254029" y="5740488"/>
                </a:cubicBezTo>
                <a:cubicBezTo>
                  <a:pt x="4255744" y="5747728"/>
                  <a:pt x="4257650" y="5756493"/>
                  <a:pt x="4262794" y="5760873"/>
                </a:cubicBezTo>
                <a:cubicBezTo>
                  <a:pt x="4302037" y="5794974"/>
                  <a:pt x="4329280" y="5837457"/>
                  <a:pt x="4351189" y="5883751"/>
                </a:cubicBezTo>
                <a:lnTo>
                  <a:pt x="4351191" y="5883755"/>
                </a:lnTo>
                <a:lnTo>
                  <a:pt x="4369094" y="5935945"/>
                </a:lnTo>
                <a:lnTo>
                  <a:pt x="4369096" y="5935949"/>
                </a:lnTo>
                <a:lnTo>
                  <a:pt x="4365476" y="5993289"/>
                </a:lnTo>
                <a:lnTo>
                  <a:pt x="4365475" y="5993290"/>
                </a:lnTo>
                <a:cubicBezTo>
                  <a:pt x="4364334" y="6004530"/>
                  <a:pt x="4364524" y="6017484"/>
                  <a:pt x="4358999" y="6026439"/>
                </a:cubicBezTo>
                <a:cubicBezTo>
                  <a:pt x="4341662" y="6054824"/>
                  <a:pt x="4322994" y="6082257"/>
                  <a:pt x="4302799" y="6108737"/>
                </a:cubicBezTo>
                <a:cubicBezTo>
                  <a:pt x="4294131" y="6120073"/>
                  <a:pt x="4289178" y="6126883"/>
                  <a:pt x="4289107" y="6133313"/>
                </a:cubicBezTo>
                <a:lnTo>
                  <a:pt x="4289107" y="6133314"/>
                </a:lnTo>
                <a:lnTo>
                  <a:pt x="4292807" y="6143189"/>
                </a:lnTo>
                <a:lnTo>
                  <a:pt x="4304703" y="6155599"/>
                </a:lnTo>
                <a:lnTo>
                  <a:pt x="4304706" y="6155602"/>
                </a:lnTo>
                <a:cubicBezTo>
                  <a:pt x="4326994" y="6175797"/>
                  <a:pt x="4338614" y="6200944"/>
                  <a:pt x="4343376" y="6228756"/>
                </a:cubicBezTo>
                <a:lnTo>
                  <a:pt x="4360713" y="6361539"/>
                </a:lnTo>
                <a:lnTo>
                  <a:pt x="4360713" y="6361538"/>
                </a:lnTo>
                <a:cubicBezTo>
                  <a:pt x="4357093" y="6317150"/>
                  <a:pt x="4350808" y="6272763"/>
                  <a:pt x="4343376" y="6228755"/>
                </a:cubicBezTo>
                <a:cubicBezTo>
                  <a:pt x="4338614" y="6200943"/>
                  <a:pt x="4326994" y="6175796"/>
                  <a:pt x="4304706" y="6155601"/>
                </a:cubicBezTo>
                <a:lnTo>
                  <a:pt x="4304703" y="6155599"/>
                </a:lnTo>
                <a:lnTo>
                  <a:pt x="4289107" y="6133314"/>
                </a:lnTo>
                <a:lnTo>
                  <a:pt x="4302799" y="6108738"/>
                </a:lnTo>
                <a:cubicBezTo>
                  <a:pt x="4322994" y="6082258"/>
                  <a:pt x="4341662" y="6054825"/>
                  <a:pt x="4358999" y="6026440"/>
                </a:cubicBezTo>
                <a:cubicBezTo>
                  <a:pt x="4364524" y="6017485"/>
                  <a:pt x="4364334" y="6004531"/>
                  <a:pt x="4365475" y="5993291"/>
                </a:cubicBezTo>
                <a:lnTo>
                  <a:pt x="4365476" y="5993289"/>
                </a:lnTo>
                <a:lnTo>
                  <a:pt x="4368929" y="5964476"/>
                </a:lnTo>
                <a:lnTo>
                  <a:pt x="4369096" y="5935949"/>
                </a:lnTo>
                <a:lnTo>
                  <a:pt x="4369096" y="5935948"/>
                </a:lnTo>
                <a:lnTo>
                  <a:pt x="4369094" y="5935945"/>
                </a:lnTo>
                <a:lnTo>
                  <a:pt x="4362214" y="5909350"/>
                </a:lnTo>
                <a:lnTo>
                  <a:pt x="4351191" y="5883755"/>
                </a:lnTo>
                <a:lnTo>
                  <a:pt x="4351189" y="5883750"/>
                </a:lnTo>
                <a:cubicBezTo>
                  <a:pt x="4329280" y="5837456"/>
                  <a:pt x="4302037" y="5794973"/>
                  <a:pt x="4262794" y="5760872"/>
                </a:cubicBezTo>
                <a:cubicBezTo>
                  <a:pt x="4257650" y="5756492"/>
                  <a:pt x="4255744" y="5747727"/>
                  <a:pt x="4254029" y="5740487"/>
                </a:cubicBezTo>
                <a:cubicBezTo>
                  <a:pt x="4251171" y="5728677"/>
                  <a:pt x="4248505" y="5716484"/>
                  <a:pt x="4248123" y="5704482"/>
                </a:cubicBezTo>
                <a:cubicBezTo>
                  <a:pt x="4246219" y="5646188"/>
                  <a:pt x="4219548" y="5600466"/>
                  <a:pt x="4176875" y="5562745"/>
                </a:cubicBezTo>
                <a:lnTo>
                  <a:pt x="4167302" y="5547577"/>
                </a:lnTo>
                <a:lnTo>
                  <a:pt x="4177447" y="5531693"/>
                </a:lnTo>
                <a:lnTo>
                  <a:pt x="4177448" y="5531691"/>
                </a:lnTo>
                <a:lnTo>
                  <a:pt x="4185847" y="5520421"/>
                </a:lnTo>
                <a:lnTo>
                  <a:pt x="4188067" y="5507667"/>
                </a:lnTo>
                <a:lnTo>
                  <a:pt x="4188067" y="5507666"/>
                </a:lnTo>
                <a:cubicBezTo>
                  <a:pt x="4188020" y="5498831"/>
                  <a:pt x="4185448" y="5489496"/>
                  <a:pt x="4183543" y="5480636"/>
                </a:cubicBezTo>
                <a:cubicBezTo>
                  <a:pt x="4179733" y="5462350"/>
                  <a:pt x="4175731" y="5443869"/>
                  <a:pt x="4171921" y="5425581"/>
                </a:cubicBezTo>
                <a:cubicBezTo>
                  <a:pt x="4169255" y="5412056"/>
                  <a:pt x="4166969" y="5398720"/>
                  <a:pt x="4163730" y="5385383"/>
                </a:cubicBezTo>
                <a:lnTo>
                  <a:pt x="4158854" y="5355013"/>
                </a:lnTo>
                <a:lnTo>
                  <a:pt x="4162774" y="5321350"/>
                </a:lnTo>
                <a:lnTo>
                  <a:pt x="4187733" y="5272796"/>
                </a:lnTo>
                <a:lnTo>
                  <a:pt x="4200644" y="5248928"/>
                </a:lnTo>
                <a:lnTo>
                  <a:pt x="4211191" y="5229432"/>
                </a:lnTo>
                <a:lnTo>
                  <a:pt x="4211356" y="5179067"/>
                </a:lnTo>
                <a:lnTo>
                  <a:pt x="4211356" y="5179066"/>
                </a:lnTo>
                <a:cubicBezTo>
                  <a:pt x="4210880" y="5176875"/>
                  <a:pt x="4209690" y="5174399"/>
                  <a:pt x="4208809" y="5172089"/>
                </a:cubicBezTo>
                <a:lnTo>
                  <a:pt x="4208118" y="5166113"/>
                </a:lnTo>
                <a:lnTo>
                  <a:pt x="4214833" y="5133224"/>
                </a:lnTo>
                <a:lnTo>
                  <a:pt x="4214833" y="5133223"/>
                </a:lnTo>
                <a:lnTo>
                  <a:pt x="4214832" y="5133219"/>
                </a:lnTo>
                <a:lnTo>
                  <a:pt x="4207690" y="5102460"/>
                </a:lnTo>
                <a:lnTo>
                  <a:pt x="4201805" y="5087442"/>
                </a:lnTo>
                <a:lnTo>
                  <a:pt x="4201799" y="5087422"/>
                </a:lnTo>
                <a:cubicBezTo>
                  <a:pt x="4195713" y="5072410"/>
                  <a:pt x="4189614" y="5057380"/>
                  <a:pt x="4188685" y="5041520"/>
                </a:cubicBezTo>
                <a:cubicBezTo>
                  <a:pt x="4187543" y="5022851"/>
                  <a:pt x="4173445" y="5003800"/>
                  <a:pt x="4162206" y="4987036"/>
                </a:cubicBezTo>
                <a:lnTo>
                  <a:pt x="4144924" y="4957453"/>
                </a:lnTo>
                <a:lnTo>
                  <a:pt x="4137372" y="4933804"/>
                </a:lnTo>
                <a:lnTo>
                  <a:pt x="4138774" y="4912168"/>
                </a:lnTo>
                <a:cubicBezTo>
                  <a:pt x="4140536" y="4904357"/>
                  <a:pt x="4141048" y="4896713"/>
                  <a:pt x="4140479" y="4889275"/>
                </a:cubicBezTo>
                <a:lnTo>
                  <a:pt x="4140479" y="4889274"/>
                </a:lnTo>
                <a:lnTo>
                  <a:pt x="4135701" y="4867613"/>
                </a:lnTo>
                <a:lnTo>
                  <a:pt x="4132950" y="4863342"/>
                </a:lnTo>
                <a:lnTo>
                  <a:pt x="4131200" y="4857316"/>
                </a:lnTo>
                <a:cubicBezTo>
                  <a:pt x="4126057" y="4847213"/>
                  <a:pt x="4119056" y="4837702"/>
                  <a:pt x="4110769" y="4828915"/>
                </a:cubicBezTo>
                <a:lnTo>
                  <a:pt x="4095933" y="4800482"/>
                </a:lnTo>
                <a:lnTo>
                  <a:pt x="4097242" y="4767764"/>
                </a:lnTo>
                <a:cubicBezTo>
                  <a:pt x="4103148" y="4738235"/>
                  <a:pt x="4103530" y="4707564"/>
                  <a:pt x="4107149" y="4677655"/>
                </a:cubicBezTo>
                <a:cubicBezTo>
                  <a:pt x="4107911" y="4671176"/>
                  <a:pt x="4110579" y="4662986"/>
                  <a:pt x="4115151" y="4659174"/>
                </a:cubicBezTo>
                <a:cubicBezTo>
                  <a:pt x="4171921" y="4612500"/>
                  <a:pt x="4172493" y="4546776"/>
                  <a:pt x="4175161" y="4482004"/>
                </a:cubicBezTo>
                <a:cubicBezTo>
                  <a:pt x="4176875" y="4442761"/>
                  <a:pt x="4176875" y="4403325"/>
                  <a:pt x="4175923" y="4363890"/>
                </a:cubicBezTo>
                <a:lnTo>
                  <a:pt x="4175923" y="4363889"/>
                </a:lnTo>
                <a:cubicBezTo>
                  <a:pt x="4175731" y="4350553"/>
                  <a:pt x="4172683" y="4336456"/>
                  <a:pt x="4166969" y="4324644"/>
                </a:cubicBezTo>
                <a:cubicBezTo>
                  <a:pt x="4154966" y="4300069"/>
                  <a:pt x="4139346" y="4277400"/>
                  <a:pt x="4127153" y="4253013"/>
                </a:cubicBezTo>
                <a:close/>
                <a:moveTo>
                  <a:pt x="4190328" y="2836171"/>
                </a:moveTo>
                <a:lnTo>
                  <a:pt x="4181637" y="2848792"/>
                </a:lnTo>
                <a:cubicBezTo>
                  <a:pt x="4176637" y="2865009"/>
                  <a:pt x="4170779" y="2881306"/>
                  <a:pt x="4166033" y="2897784"/>
                </a:cubicBezTo>
                <a:lnTo>
                  <a:pt x="4165004" y="2903549"/>
                </a:lnTo>
                <a:lnTo>
                  <a:pt x="4161730" y="2914327"/>
                </a:lnTo>
                <a:lnTo>
                  <a:pt x="4157099" y="2947858"/>
                </a:lnTo>
                <a:lnTo>
                  <a:pt x="4157098" y="2947861"/>
                </a:lnTo>
                <a:lnTo>
                  <a:pt x="4157098" y="2947862"/>
                </a:lnTo>
                <a:cubicBezTo>
                  <a:pt x="4156729" y="2959156"/>
                  <a:pt x="4157729" y="2970575"/>
                  <a:pt x="4160682" y="2982148"/>
                </a:cubicBezTo>
                <a:lnTo>
                  <a:pt x="4172375" y="3077401"/>
                </a:lnTo>
                <a:lnTo>
                  <a:pt x="4159920" y="3172653"/>
                </a:lnTo>
                <a:cubicBezTo>
                  <a:pt x="4134011" y="3276479"/>
                  <a:pt x="4106579" y="3380304"/>
                  <a:pt x="4112293" y="3489466"/>
                </a:cubicBezTo>
                <a:cubicBezTo>
                  <a:pt x="4113245" y="3507562"/>
                  <a:pt x="4101624" y="3529089"/>
                  <a:pt x="4090194" y="3544712"/>
                </a:cubicBezTo>
                <a:cubicBezTo>
                  <a:pt x="4079336" y="3559667"/>
                  <a:pt x="4073477" y="3566811"/>
                  <a:pt x="4072572" y="3574407"/>
                </a:cubicBezTo>
                <a:lnTo>
                  <a:pt x="4072572" y="3574408"/>
                </a:lnTo>
                <a:cubicBezTo>
                  <a:pt x="4071667" y="3582004"/>
                  <a:pt x="4075716" y="3590053"/>
                  <a:pt x="4084670" y="3606817"/>
                </a:cubicBezTo>
                <a:cubicBezTo>
                  <a:pt x="4089052" y="3614819"/>
                  <a:pt x="4091718" y="3624725"/>
                  <a:pt x="4098196" y="3630632"/>
                </a:cubicBezTo>
                <a:lnTo>
                  <a:pt x="4115925" y="3654415"/>
                </a:lnTo>
                <a:lnTo>
                  <a:pt x="4118836" y="3665923"/>
                </a:lnTo>
                <a:lnTo>
                  <a:pt x="4122437" y="3680163"/>
                </a:lnTo>
                <a:lnTo>
                  <a:pt x="4118389" y="3734836"/>
                </a:lnTo>
                <a:lnTo>
                  <a:pt x="4118389" y="3734837"/>
                </a:lnTo>
                <a:cubicBezTo>
                  <a:pt x="4117437" y="3741315"/>
                  <a:pt x="4116103" y="3749125"/>
                  <a:pt x="4118771" y="3754652"/>
                </a:cubicBezTo>
                <a:lnTo>
                  <a:pt x="4125128" y="3789775"/>
                </a:lnTo>
                <a:lnTo>
                  <a:pt x="4110197" y="3822471"/>
                </a:lnTo>
                <a:cubicBezTo>
                  <a:pt x="4103149" y="3831901"/>
                  <a:pt x="4097529" y="3842045"/>
                  <a:pt x="4095862" y="3852618"/>
                </a:cubicBezTo>
                <a:lnTo>
                  <a:pt x="4095862" y="3852619"/>
                </a:lnTo>
                <a:lnTo>
                  <a:pt x="4096642" y="3868763"/>
                </a:lnTo>
                <a:lnTo>
                  <a:pt x="4105245" y="3885336"/>
                </a:lnTo>
                <a:lnTo>
                  <a:pt x="4105245" y="3885338"/>
                </a:lnTo>
                <a:cubicBezTo>
                  <a:pt x="4114961" y="3897721"/>
                  <a:pt x="4122367" y="3910318"/>
                  <a:pt x="4127626" y="3923124"/>
                </a:cubicBezTo>
                <a:lnTo>
                  <a:pt x="4137130" y="3962159"/>
                </a:lnTo>
                <a:lnTo>
                  <a:pt x="4121438" y="4043837"/>
                </a:lnTo>
                <a:lnTo>
                  <a:pt x="4121437" y="4043838"/>
                </a:lnTo>
                <a:cubicBezTo>
                  <a:pt x="4112674" y="4063841"/>
                  <a:pt x="4107292" y="4083701"/>
                  <a:pt x="4106316" y="4103824"/>
                </a:cubicBezTo>
                <a:lnTo>
                  <a:pt x="4106316" y="4103825"/>
                </a:lnTo>
                <a:lnTo>
                  <a:pt x="4108283" y="4134255"/>
                </a:lnTo>
                <a:lnTo>
                  <a:pt x="4117627" y="4165381"/>
                </a:lnTo>
                <a:lnTo>
                  <a:pt x="4117627" y="4165383"/>
                </a:lnTo>
                <a:lnTo>
                  <a:pt x="4121532" y="4192387"/>
                </a:lnTo>
                <a:lnTo>
                  <a:pt x="4121532" y="4192386"/>
                </a:lnTo>
                <a:cubicBezTo>
                  <a:pt x="4121628" y="4182766"/>
                  <a:pt x="4121056" y="4173479"/>
                  <a:pt x="4117627" y="4165382"/>
                </a:cubicBezTo>
                <a:lnTo>
                  <a:pt x="4117627" y="4165381"/>
                </a:lnTo>
                <a:lnTo>
                  <a:pt x="4106316" y="4103825"/>
                </a:lnTo>
                <a:lnTo>
                  <a:pt x="4121437" y="4043839"/>
                </a:lnTo>
                <a:lnTo>
                  <a:pt x="4121438" y="4043837"/>
                </a:lnTo>
                <a:lnTo>
                  <a:pt x="4134740" y="4002409"/>
                </a:lnTo>
                <a:lnTo>
                  <a:pt x="4137130" y="3962159"/>
                </a:lnTo>
                <a:lnTo>
                  <a:pt x="4137130" y="3962158"/>
                </a:lnTo>
                <a:cubicBezTo>
                  <a:pt x="4134868" y="3935726"/>
                  <a:pt x="4124677" y="3910103"/>
                  <a:pt x="4105245" y="3885337"/>
                </a:cubicBezTo>
                <a:lnTo>
                  <a:pt x="4105245" y="3885336"/>
                </a:lnTo>
                <a:lnTo>
                  <a:pt x="4095862" y="3852619"/>
                </a:lnTo>
                <a:lnTo>
                  <a:pt x="4110197" y="3822472"/>
                </a:lnTo>
                <a:cubicBezTo>
                  <a:pt x="4118389" y="3811613"/>
                  <a:pt x="4123533" y="3800896"/>
                  <a:pt x="4125128" y="3789776"/>
                </a:cubicBezTo>
                <a:lnTo>
                  <a:pt x="4125128" y="3789775"/>
                </a:lnTo>
                <a:cubicBezTo>
                  <a:pt x="4126724" y="3778654"/>
                  <a:pt x="4124771" y="3767129"/>
                  <a:pt x="4118771" y="3754651"/>
                </a:cubicBezTo>
                <a:lnTo>
                  <a:pt x="4118389" y="3734837"/>
                </a:lnTo>
                <a:lnTo>
                  <a:pt x="4122437" y="3680163"/>
                </a:lnTo>
                <a:lnTo>
                  <a:pt x="4122437" y="3680162"/>
                </a:lnTo>
                <a:lnTo>
                  <a:pt x="4118836" y="3665923"/>
                </a:lnTo>
                <a:lnTo>
                  <a:pt x="4115925" y="3654415"/>
                </a:lnTo>
                <a:lnTo>
                  <a:pt x="4115925" y="3654415"/>
                </a:lnTo>
                <a:lnTo>
                  <a:pt x="4115925" y="3654415"/>
                </a:lnTo>
                <a:cubicBezTo>
                  <a:pt x="4112115" y="3646122"/>
                  <a:pt x="4106436" y="3638156"/>
                  <a:pt x="4098196" y="3630631"/>
                </a:cubicBezTo>
                <a:cubicBezTo>
                  <a:pt x="4091718" y="3624724"/>
                  <a:pt x="4089052" y="3614818"/>
                  <a:pt x="4084670" y="3606816"/>
                </a:cubicBezTo>
                <a:cubicBezTo>
                  <a:pt x="4080193" y="3598434"/>
                  <a:pt x="4076942" y="3592231"/>
                  <a:pt x="4074924" y="3587173"/>
                </a:cubicBezTo>
                <a:lnTo>
                  <a:pt x="4072572" y="3574407"/>
                </a:lnTo>
                <a:lnTo>
                  <a:pt x="4077651" y="3562320"/>
                </a:lnTo>
                <a:cubicBezTo>
                  <a:pt x="4080586" y="3557715"/>
                  <a:pt x="4084765" y="3552190"/>
                  <a:pt x="4090194" y="3544713"/>
                </a:cubicBezTo>
                <a:cubicBezTo>
                  <a:pt x="4101624" y="3529090"/>
                  <a:pt x="4113245" y="3507563"/>
                  <a:pt x="4112293" y="3489467"/>
                </a:cubicBezTo>
                <a:cubicBezTo>
                  <a:pt x="4106579" y="3380305"/>
                  <a:pt x="4134011" y="3276480"/>
                  <a:pt x="4159920" y="3172654"/>
                </a:cubicBezTo>
                <a:cubicBezTo>
                  <a:pt x="4167922" y="3140649"/>
                  <a:pt x="4172160" y="3109025"/>
                  <a:pt x="4172375" y="3077401"/>
                </a:cubicBezTo>
                <a:lnTo>
                  <a:pt x="4172375" y="3077400"/>
                </a:lnTo>
                <a:cubicBezTo>
                  <a:pt x="4172589" y="3045776"/>
                  <a:pt x="4168779" y="3014152"/>
                  <a:pt x="4160682" y="2982147"/>
                </a:cubicBezTo>
                <a:lnTo>
                  <a:pt x="4157098" y="2947862"/>
                </a:lnTo>
                <a:lnTo>
                  <a:pt x="4157099" y="2947858"/>
                </a:lnTo>
                <a:lnTo>
                  <a:pt x="4165004" y="2903549"/>
                </a:lnTo>
                <a:lnTo>
                  <a:pt x="4181637" y="2848793"/>
                </a:lnTo>
                <a:cubicBezTo>
                  <a:pt x="4182970" y="2844316"/>
                  <a:pt x="4186256" y="2839982"/>
                  <a:pt x="4190328" y="2836172"/>
                </a:cubicBezTo>
                <a:close/>
                <a:moveTo>
                  <a:pt x="3705842" y="1508457"/>
                </a:moveTo>
                <a:lnTo>
                  <a:pt x="3677748" y="1596213"/>
                </a:lnTo>
                <a:cubicBezTo>
                  <a:pt x="3675271" y="1604978"/>
                  <a:pt x="3676796" y="1615836"/>
                  <a:pt x="3679653" y="1624980"/>
                </a:cubicBezTo>
                <a:cubicBezTo>
                  <a:pt x="3689369" y="1656223"/>
                  <a:pt x="3713754" y="1676036"/>
                  <a:pt x="3736234" y="1697753"/>
                </a:cubicBezTo>
                <a:cubicBezTo>
                  <a:pt x="3746141" y="1707279"/>
                  <a:pt x="3753189" y="1720423"/>
                  <a:pt x="3758903" y="1733188"/>
                </a:cubicBezTo>
                <a:cubicBezTo>
                  <a:pt x="3773574" y="1766335"/>
                  <a:pt x="3786718" y="1800246"/>
                  <a:pt x="3800624" y="1833775"/>
                </a:cubicBezTo>
                <a:cubicBezTo>
                  <a:pt x="3801958" y="1837013"/>
                  <a:pt x="3805387" y="1839679"/>
                  <a:pt x="3808245" y="1842158"/>
                </a:cubicBezTo>
                <a:cubicBezTo>
                  <a:pt x="3838346" y="1866922"/>
                  <a:pt x="3868635" y="1891497"/>
                  <a:pt x="3898736" y="1916454"/>
                </a:cubicBezTo>
                <a:cubicBezTo>
                  <a:pt x="3904450" y="1921216"/>
                  <a:pt x="3908642" y="1928076"/>
                  <a:pt x="3914166" y="1933219"/>
                </a:cubicBezTo>
                <a:cubicBezTo>
                  <a:pt x="3921786" y="1940459"/>
                  <a:pt x="3929027" y="1949603"/>
                  <a:pt x="3938171" y="1953413"/>
                </a:cubicBezTo>
                <a:cubicBezTo>
                  <a:pt x="3966936" y="1965224"/>
                  <a:pt x="3979320" y="1987894"/>
                  <a:pt x="3984654" y="2016469"/>
                </a:cubicBezTo>
                <a:cubicBezTo>
                  <a:pt x="3989607" y="2042570"/>
                  <a:pt x="3993799" y="2068669"/>
                  <a:pt x="3999513" y="2094578"/>
                </a:cubicBezTo>
                <a:cubicBezTo>
                  <a:pt x="4006371" y="2126201"/>
                  <a:pt x="4013801" y="2157636"/>
                  <a:pt x="4022184" y="2188879"/>
                </a:cubicBezTo>
                <a:cubicBezTo>
                  <a:pt x="4025804" y="2202404"/>
                  <a:pt x="4029994" y="2216692"/>
                  <a:pt x="4037424" y="2228314"/>
                </a:cubicBezTo>
                <a:cubicBezTo>
                  <a:pt x="4057999" y="2260890"/>
                  <a:pt x="4071905" y="2295753"/>
                  <a:pt x="4066381" y="2334044"/>
                </a:cubicBezTo>
                <a:cubicBezTo>
                  <a:pt x="4061999" y="2364715"/>
                  <a:pt x="4073239" y="2390434"/>
                  <a:pt x="4090766" y="2409485"/>
                </a:cubicBezTo>
                <a:cubicBezTo>
                  <a:pt x="4098720" y="2418154"/>
                  <a:pt x="4104233" y="2426976"/>
                  <a:pt x="4107867" y="2435912"/>
                </a:cubicBezTo>
                <a:lnTo>
                  <a:pt x="4113698" y="2463017"/>
                </a:lnTo>
                <a:lnTo>
                  <a:pt x="4105056" y="2518262"/>
                </a:lnTo>
                <a:lnTo>
                  <a:pt x="4105055" y="2518263"/>
                </a:lnTo>
                <a:cubicBezTo>
                  <a:pt x="4102388" y="2527789"/>
                  <a:pt x="4101244" y="2536456"/>
                  <a:pt x="4101411" y="2545005"/>
                </a:cubicBezTo>
                <a:lnTo>
                  <a:pt x="4101411" y="2545006"/>
                </a:lnTo>
                <a:cubicBezTo>
                  <a:pt x="4101577" y="2553555"/>
                  <a:pt x="4103054" y="2561985"/>
                  <a:pt x="4105625" y="2571034"/>
                </a:cubicBezTo>
                <a:cubicBezTo>
                  <a:pt x="4117627" y="2612945"/>
                  <a:pt x="4150204" y="2640950"/>
                  <a:pt x="4178779" y="2668001"/>
                </a:cubicBezTo>
                <a:cubicBezTo>
                  <a:pt x="4203164" y="2691054"/>
                  <a:pt x="4216880" y="2716963"/>
                  <a:pt x="4227170" y="2745348"/>
                </a:cubicBezTo>
                <a:lnTo>
                  <a:pt x="4227170" y="2745351"/>
                </a:lnTo>
                <a:lnTo>
                  <a:pt x="4233090" y="2778005"/>
                </a:lnTo>
                <a:lnTo>
                  <a:pt x="4232670" y="2785439"/>
                </a:lnTo>
                <a:lnTo>
                  <a:pt x="4222591" y="2811779"/>
                </a:lnTo>
                <a:lnTo>
                  <a:pt x="4222587" y="2811786"/>
                </a:lnTo>
                <a:lnTo>
                  <a:pt x="4222588" y="2811786"/>
                </a:lnTo>
                <a:lnTo>
                  <a:pt x="4222591" y="2811779"/>
                </a:lnTo>
                <a:lnTo>
                  <a:pt x="4232241" y="2793022"/>
                </a:lnTo>
                <a:lnTo>
                  <a:pt x="4232670" y="2785439"/>
                </a:lnTo>
                <a:lnTo>
                  <a:pt x="4233870" y="2782304"/>
                </a:lnTo>
                <a:lnTo>
                  <a:pt x="4233090" y="2778005"/>
                </a:lnTo>
                <a:lnTo>
                  <a:pt x="4233500" y="2770757"/>
                </a:lnTo>
                <a:lnTo>
                  <a:pt x="4227170" y="2745351"/>
                </a:lnTo>
                <a:lnTo>
                  <a:pt x="4227170" y="2745347"/>
                </a:lnTo>
                <a:cubicBezTo>
                  <a:pt x="4216880" y="2716962"/>
                  <a:pt x="4203164" y="2691053"/>
                  <a:pt x="4178779" y="2668000"/>
                </a:cubicBezTo>
                <a:cubicBezTo>
                  <a:pt x="4150204" y="2640949"/>
                  <a:pt x="4117627" y="2612944"/>
                  <a:pt x="4105625" y="2571033"/>
                </a:cubicBezTo>
                <a:lnTo>
                  <a:pt x="4101411" y="2545006"/>
                </a:lnTo>
                <a:lnTo>
                  <a:pt x="4105055" y="2518264"/>
                </a:lnTo>
                <a:lnTo>
                  <a:pt x="4105056" y="2518262"/>
                </a:lnTo>
                <a:lnTo>
                  <a:pt x="4111636" y="2490550"/>
                </a:lnTo>
                <a:lnTo>
                  <a:pt x="4113698" y="2463017"/>
                </a:lnTo>
                <a:lnTo>
                  <a:pt x="4113698" y="2463016"/>
                </a:lnTo>
                <a:cubicBezTo>
                  <a:pt x="4112817" y="2444776"/>
                  <a:pt x="4106674" y="2426821"/>
                  <a:pt x="4090766" y="2409484"/>
                </a:cubicBezTo>
                <a:cubicBezTo>
                  <a:pt x="4073239" y="2390433"/>
                  <a:pt x="4061999" y="2364714"/>
                  <a:pt x="4066381" y="2334043"/>
                </a:cubicBezTo>
                <a:cubicBezTo>
                  <a:pt x="4071905" y="2295752"/>
                  <a:pt x="4057999" y="2260889"/>
                  <a:pt x="4037424" y="2228313"/>
                </a:cubicBezTo>
                <a:cubicBezTo>
                  <a:pt x="4029994" y="2216691"/>
                  <a:pt x="4025804" y="2202403"/>
                  <a:pt x="4022184" y="2188878"/>
                </a:cubicBezTo>
                <a:cubicBezTo>
                  <a:pt x="4013801" y="2157635"/>
                  <a:pt x="4006371" y="2126200"/>
                  <a:pt x="3999513" y="2094577"/>
                </a:cubicBezTo>
                <a:cubicBezTo>
                  <a:pt x="3993799" y="2068668"/>
                  <a:pt x="3989607" y="2042569"/>
                  <a:pt x="3984654" y="2016468"/>
                </a:cubicBezTo>
                <a:cubicBezTo>
                  <a:pt x="3979320" y="1987893"/>
                  <a:pt x="3966936" y="1965223"/>
                  <a:pt x="3938171" y="1953412"/>
                </a:cubicBezTo>
                <a:cubicBezTo>
                  <a:pt x="3929027" y="1949602"/>
                  <a:pt x="3921786" y="1940458"/>
                  <a:pt x="3914166" y="1933218"/>
                </a:cubicBezTo>
                <a:cubicBezTo>
                  <a:pt x="3908642" y="1928075"/>
                  <a:pt x="3904450" y="1921215"/>
                  <a:pt x="3898736" y="1916453"/>
                </a:cubicBezTo>
                <a:cubicBezTo>
                  <a:pt x="3868635" y="1891496"/>
                  <a:pt x="3838346" y="1866921"/>
                  <a:pt x="3808245" y="1842157"/>
                </a:cubicBezTo>
                <a:cubicBezTo>
                  <a:pt x="3805387" y="1839678"/>
                  <a:pt x="3801958" y="1837012"/>
                  <a:pt x="3800624" y="1833774"/>
                </a:cubicBezTo>
                <a:cubicBezTo>
                  <a:pt x="3786718" y="1800245"/>
                  <a:pt x="3773575" y="1766334"/>
                  <a:pt x="3758903" y="1733187"/>
                </a:cubicBezTo>
                <a:cubicBezTo>
                  <a:pt x="3753189" y="1720422"/>
                  <a:pt x="3746141" y="1707278"/>
                  <a:pt x="3736235" y="1697752"/>
                </a:cubicBezTo>
                <a:cubicBezTo>
                  <a:pt x="3713755" y="1676035"/>
                  <a:pt x="3689369" y="1656222"/>
                  <a:pt x="3679653" y="1624979"/>
                </a:cubicBezTo>
                <a:cubicBezTo>
                  <a:pt x="3676797" y="1615835"/>
                  <a:pt x="3675272" y="1604977"/>
                  <a:pt x="3677749" y="1596212"/>
                </a:cubicBezTo>
                <a:close/>
                <a:moveTo>
                  <a:pt x="3724447" y="1459072"/>
                </a:moveTo>
                <a:lnTo>
                  <a:pt x="3724446" y="1459073"/>
                </a:lnTo>
                <a:lnTo>
                  <a:pt x="3715229" y="1481571"/>
                </a:lnTo>
                <a:close/>
                <a:moveTo>
                  <a:pt x="3743640" y="1268757"/>
                </a:moveTo>
                <a:cubicBezTo>
                  <a:pt x="3744092" y="1275401"/>
                  <a:pt x="3745664" y="1281688"/>
                  <a:pt x="3748807" y="1286069"/>
                </a:cubicBezTo>
                <a:cubicBezTo>
                  <a:pt x="3763380" y="1306929"/>
                  <a:pt x="3769620" y="1328552"/>
                  <a:pt x="3771144" y="1350627"/>
                </a:cubicBezTo>
                <a:lnTo>
                  <a:pt x="3765550" y="1413839"/>
                </a:lnTo>
                <a:lnTo>
                  <a:pt x="3771145" y="1350626"/>
                </a:lnTo>
                <a:cubicBezTo>
                  <a:pt x="3769620" y="1328551"/>
                  <a:pt x="3763381" y="1306929"/>
                  <a:pt x="3748807" y="1286068"/>
                </a:cubicBezTo>
                <a:close/>
                <a:moveTo>
                  <a:pt x="3685369" y="773034"/>
                </a:moveTo>
                <a:lnTo>
                  <a:pt x="3685369" y="773035"/>
                </a:lnTo>
                <a:cubicBezTo>
                  <a:pt x="3687655" y="800276"/>
                  <a:pt x="3690893" y="827329"/>
                  <a:pt x="3693369" y="854379"/>
                </a:cubicBezTo>
                <a:cubicBezTo>
                  <a:pt x="3695655" y="878956"/>
                  <a:pt x="3696417" y="903722"/>
                  <a:pt x="3724422" y="915343"/>
                </a:cubicBezTo>
                <a:cubicBezTo>
                  <a:pt x="3728804" y="917059"/>
                  <a:pt x="3732042" y="922773"/>
                  <a:pt x="3734900" y="927155"/>
                </a:cubicBezTo>
                <a:cubicBezTo>
                  <a:pt x="3778908" y="994785"/>
                  <a:pt x="3777764" y="1030980"/>
                  <a:pt x="3731280" y="1097087"/>
                </a:cubicBezTo>
                <a:cubicBezTo>
                  <a:pt x="3726518" y="1103945"/>
                  <a:pt x="3723088" y="1118613"/>
                  <a:pt x="3726898" y="1123185"/>
                </a:cubicBezTo>
                <a:cubicBezTo>
                  <a:pt x="3742710" y="1142617"/>
                  <a:pt x="3749759" y="1162953"/>
                  <a:pt x="3751617" y="1184028"/>
                </a:cubicBezTo>
                <a:cubicBezTo>
                  <a:pt x="3749759" y="1162953"/>
                  <a:pt x="3742711" y="1142616"/>
                  <a:pt x="3726899" y="1123184"/>
                </a:cubicBezTo>
                <a:cubicBezTo>
                  <a:pt x="3723089" y="1118612"/>
                  <a:pt x="3726519" y="1103944"/>
                  <a:pt x="3731281" y="1097086"/>
                </a:cubicBezTo>
                <a:cubicBezTo>
                  <a:pt x="3777765" y="1030979"/>
                  <a:pt x="3778909" y="994784"/>
                  <a:pt x="3734901" y="927154"/>
                </a:cubicBezTo>
                <a:cubicBezTo>
                  <a:pt x="3732043" y="922772"/>
                  <a:pt x="3728805" y="917058"/>
                  <a:pt x="3724423" y="915342"/>
                </a:cubicBezTo>
                <a:cubicBezTo>
                  <a:pt x="3696417" y="903721"/>
                  <a:pt x="3695655" y="878955"/>
                  <a:pt x="3693369" y="854378"/>
                </a:cubicBezTo>
                <a:close/>
                <a:moveTo>
                  <a:pt x="3740770" y="517850"/>
                </a:moveTo>
                <a:lnTo>
                  <a:pt x="3731852" y="556047"/>
                </a:lnTo>
                <a:cubicBezTo>
                  <a:pt x="3729756" y="564048"/>
                  <a:pt x="3724232" y="572622"/>
                  <a:pt x="3725374" y="580050"/>
                </a:cubicBezTo>
                <a:cubicBezTo>
                  <a:pt x="3728708" y="601578"/>
                  <a:pt x="3726279" y="622200"/>
                  <a:pt x="3721993" y="642537"/>
                </a:cubicBezTo>
                <a:lnTo>
                  <a:pt x="3709470" y="694927"/>
                </a:lnTo>
                <a:lnTo>
                  <a:pt x="3721994" y="642536"/>
                </a:lnTo>
                <a:cubicBezTo>
                  <a:pt x="3726280" y="622200"/>
                  <a:pt x="3728709" y="601577"/>
                  <a:pt x="3725375" y="580049"/>
                </a:cubicBezTo>
                <a:cubicBezTo>
                  <a:pt x="3724233" y="572621"/>
                  <a:pt x="3729757" y="564047"/>
                  <a:pt x="3731853" y="556046"/>
                </a:cubicBezTo>
                <a:close/>
                <a:moveTo>
                  <a:pt x="3754065" y="298168"/>
                </a:moveTo>
                <a:lnTo>
                  <a:pt x="3739283" y="313532"/>
                </a:lnTo>
                <a:lnTo>
                  <a:pt x="3739283" y="313532"/>
                </a:lnTo>
                <a:lnTo>
                  <a:pt x="3739282" y="313533"/>
                </a:lnTo>
                <a:cubicBezTo>
                  <a:pt x="3735090" y="316389"/>
                  <a:pt x="3737376" y="330298"/>
                  <a:pt x="3738710" y="338870"/>
                </a:cubicBezTo>
                <a:lnTo>
                  <a:pt x="3738716" y="338898"/>
                </a:lnTo>
                <a:lnTo>
                  <a:pt x="3748617" y="395639"/>
                </a:lnTo>
                <a:lnTo>
                  <a:pt x="3744807" y="367327"/>
                </a:lnTo>
                <a:lnTo>
                  <a:pt x="3738716" y="338898"/>
                </a:lnTo>
                <a:lnTo>
                  <a:pt x="3738711" y="338869"/>
                </a:lnTo>
                <a:cubicBezTo>
                  <a:pt x="3738044" y="334583"/>
                  <a:pt x="3737139" y="328963"/>
                  <a:pt x="3736925" y="324057"/>
                </a:cubicBezTo>
                <a:lnTo>
                  <a:pt x="3739283" y="313532"/>
                </a:lnTo>
                <a:close/>
                <a:moveTo>
                  <a:pt x="3761610" y="281567"/>
                </a:moveTo>
                <a:lnTo>
                  <a:pt x="3756715" y="295414"/>
                </a:lnTo>
                <a:lnTo>
                  <a:pt x="3756716" y="295414"/>
                </a:lnTo>
                <a:close/>
                <a:moveTo>
                  <a:pt x="3748290" y="24485"/>
                </a:moveTo>
                <a:lnTo>
                  <a:pt x="3746027" y="74128"/>
                </a:lnTo>
                <a:cubicBezTo>
                  <a:pt x="3746950" y="91491"/>
                  <a:pt x="3749260" y="108702"/>
                  <a:pt x="3751951" y="125860"/>
                </a:cubicBezTo>
                <a:lnTo>
                  <a:pt x="3756346" y="153386"/>
                </a:lnTo>
                <a:lnTo>
                  <a:pt x="3764619" y="228943"/>
                </a:lnTo>
                <a:lnTo>
                  <a:pt x="3760160" y="177270"/>
                </a:lnTo>
                <a:lnTo>
                  <a:pt x="3756346" y="153386"/>
                </a:lnTo>
                <a:lnTo>
                  <a:pt x="3756147" y="151568"/>
                </a:lnTo>
                <a:cubicBezTo>
                  <a:pt x="3751917" y="125875"/>
                  <a:pt x="3747412" y="100173"/>
                  <a:pt x="3746028" y="74128"/>
                </a:cubicBezTo>
                <a:close/>
                <a:moveTo>
                  <a:pt x="3745709" y="0"/>
                </a:moveTo>
                <a:lnTo>
                  <a:pt x="3748427" y="21485"/>
                </a:lnTo>
                <a:lnTo>
                  <a:pt x="3745709" y="0"/>
                </a:lnTo>
                <a:lnTo>
                  <a:pt x="4209817" y="0"/>
                </a:lnTo>
                <a:lnTo>
                  <a:pt x="4208690" y="2816"/>
                </a:lnTo>
                <a:cubicBezTo>
                  <a:pt x="4200308" y="21485"/>
                  <a:pt x="4197640" y="43011"/>
                  <a:pt x="4194592" y="63586"/>
                </a:cubicBezTo>
                <a:cubicBezTo>
                  <a:pt x="4189067" y="101307"/>
                  <a:pt x="4185637" y="139218"/>
                  <a:pt x="4180685" y="176938"/>
                </a:cubicBezTo>
                <a:cubicBezTo>
                  <a:pt x="4179541" y="184940"/>
                  <a:pt x="4177447" y="194084"/>
                  <a:pt x="4172683" y="200181"/>
                </a:cubicBezTo>
                <a:cubicBezTo>
                  <a:pt x="4140678" y="241900"/>
                  <a:pt x="4131725" y="292578"/>
                  <a:pt x="4134771" y="340773"/>
                </a:cubicBezTo>
                <a:cubicBezTo>
                  <a:pt x="4137060" y="378685"/>
                  <a:pt x="4138774" y="415834"/>
                  <a:pt x="4135536" y="453363"/>
                </a:cubicBezTo>
                <a:cubicBezTo>
                  <a:pt x="4135344" y="456221"/>
                  <a:pt x="4135726" y="460031"/>
                  <a:pt x="4137250" y="462125"/>
                </a:cubicBezTo>
                <a:cubicBezTo>
                  <a:pt x="4147346" y="475080"/>
                  <a:pt x="4148108" y="488606"/>
                  <a:pt x="4149822" y="505181"/>
                </a:cubicBezTo>
                <a:cubicBezTo>
                  <a:pt x="4152300" y="528614"/>
                  <a:pt x="4150584" y="550140"/>
                  <a:pt x="4146394" y="571859"/>
                </a:cubicBezTo>
                <a:cubicBezTo>
                  <a:pt x="4143346" y="587671"/>
                  <a:pt x="4137060" y="603672"/>
                  <a:pt x="4129057" y="617771"/>
                </a:cubicBezTo>
                <a:cubicBezTo>
                  <a:pt x="4117817" y="637391"/>
                  <a:pt x="4113437" y="656254"/>
                  <a:pt x="4128295" y="674922"/>
                </a:cubicBezTo>
                <a:cubicBezTo>
                  <a:pt x="4144108" y="695115"/>
                  <a:pt x="4138584" y="717976"/>
                  <a:pt x="4139154" y="740267"/>
                </a:cubicBezTo>
                <a:cubicBezTo>
                  <a:pt x="4139346" y="749981"/>
                  <a:pt x="4138964" y="760269"/>
                  <a:pt x="4141440" y="769604"/>
                </a:cubicBezTo>
                <a:cubicBezTo>
                  <a:pt x="4148490" y="796654"/>
                  <a:pt x="4159158" y="822755"/>
                  <a:pt x="4163920" y="850188"/>
                </a:cubicBezTo>
                <a:cubicBezTo>
                  <a:pt x="4166587" y="865429"/>
                  <a:pt x="4161824" y="882383"/>
                  <a:pt x="4158396" y="898197"/>
                </a:cubicBezTo>
                <a:cubicBezTo>
                  <a:pt x="4154776" y="914199"/>
                  <a:pt x="4149252" y="930010"/>
                  <a:pt x="4143536" y="945443"/>
                </a:cubicBezTo>
                <a:cubicBezTo>
                  <a:pt x="4139726" y="955919"/>
                  <a:pt x="4136106" y="967349"/>
                  <a:pt x="4129247" y="975732"/>
                </a:cubicBezTo>
                <a:cubicBezTo>
                  <a:pt x="4113627" y="994784"/>
                  <a:pt x="4110959" y="1014405"/>
                  <a:pt x="4119151" y="1036886"/>
                </a:cubicBezTo>
                <a:cubicBezTo>
                  <a:pt x="4120485" y="1040314"/>
                  <a:pt x="4120485" y="1044314"/>
                  <a:pt x="4120675" y="1048124"/>
                </a:cubicBezTo>
                <a:cubicBezTo>
                  <a:pt x="4124675" y="1109090"/>
                  <a:pt x="4127153" y="1170050"/>
                  <a:pt x="4133249" y="1230632"/>
                </a:cubicBezTo>
                <a:cubicBezTo>
                  <a:pt x="4135726" y="1255205"/>
                  <a:pt x="4146584" y="1278828"/>
                  <a:pt x="4153442" y="1303023"/>
                </a:cubicBezTo>
                <a:cubicBezTo>
                  <a:pt x="4154776" y="1307977"/>
                  <a:pt x="4156872" y="1313503"/>
                  <a:pt x="4155918" y="1318455"/>
                </a:cubicBezTo>
                <a:cubicBezTo>
                  <a:pt x="4146394" y="1372367"/>
                  <a:pt x="4160300" y="1422853"/>
                  <a:pt x="4178589" y="1472574"/>
                </a:cubicBezTo>
                <a:cubicBezTo>
                  <a:pt x="4180495" y="1477716"/>
                  <a:pt x="4179923" y="1484003"/>
                  <a:pt x="4179541" y="1489719"/>
                </a:cubicBezTo>
                <a:cubicBezTo>
                  <a:pt x="4178209" y="1505723"/>
                  <a:pt x="4171541" y="1523058"/>
                  <a:pt x="4175541" y="1537536"/>
                </a:cubicBezTo>
                <a:cubicBezTo>
                  <a:pt x="4186591" y="1576018"/>
                  <a:pt x="4199926" y="1614119"/>
                  <a:pt x="4216690" y="1650316"/>
                </a:cubicBezTo>
                <a:cubicBezTo>
                  <a:pt x="4233645" y="1687085"/>
                  <a:pt x="4247933" y="1721184"/>
                  <a:pt x="4230789" y="1763286"/>
                </a:cubicBezTo>
                <a:cubicBezTo>
                  <a:pt x="4223548" y="1781193"/>
                  <a:pt x="4228693" y="1804815"/>
                  <a:pt x="4230597" y="1825392"/>
                </a:cubicBezTo>
                <a:cubicBezTo>
                  <a:pt x="4232121" y="1840440"/>
                  <a:pt x="4240696" y="1854919"/>
                  <a:pt x="4240696" y="1869779"/>
                </a:cubicBezTo>
                <a:cubicBezTo>
                  <a:pt x="4240696" y="1909407"/>
                  <a:pt x="4250791" y="1944648"/>
                  <a:pt x="4271366" y="1978939"/>
                </a:cubicBezTo>
                <a:cubicBezTo>
                  <a:pt x="4279367" y="1992278"/>
                  <a:pt x="4274032" y="2013042"/>
                  <a:pt x="4276128" y="2030377"/>
                </a:cubicBezTo>
                <a:cubicBezTo>
                  <a:pt x="4278604" y="2048667"/>
                  <a:pt x="4280890" y="2067524"/>
                  <a:pt x="4286418" y="2085053"/>
                </a:cubicBezTo>
                <a:cubicBezTo>
                  <a:pt x="4300895" y="2130392"/>
                  <a:pt x="4317278" y="2175162"/>
                  <a:pt x="4332518" y="2220311"/>
                </a:cubicBezTo>
                <a:cubicBezTo>
                  <a:pt x="4345093" y="2257458"/>
                  <a:pt x="4335186" y="2294038"/>
                  <a:pt x="4329853" y="2330805"/>
                </a:cubicBezTo>
                <a:cubicBezTo>
                  <a:pt x="4326422" y="2353858"/>
                  <a:pt x="4318230" y="2375382"/>
                  <a:pt x="4330422" y="2401291"/>
                </a:cubicBezTo>
                <a:cubicBezTo>
                  <a:pt x="4342044" y="2426058"/>
                  <a:pt x="4339377" y="2457491"/>
                  <a:pt x="4345663" y="2485306"/>
                </a:cubicBezTo>
                <a:cubicBezTo>
                  <a:pt x="4350997" y="2508741"/>
                  <a:pt x="4359572" y="2531408"/>
                  <a:pt x="4367953" y="2554078"/>
                </a:cubicBezTo>
                <a:cubicBezTo>
                  <a:pt x="4379384" y="2584941"/>
                  <a:pt x="4391384" y="2615420"/>
                  <a:pt x="4385670" y="2649142"/>
                </a:cubicBezTo>
                <a:cubicBezTo>
                  <a:pt x="4379192" y="2687435"/>
                  <a:pt x="4403577" y="2713722"/>
                  <a:pt x="4419771" y="2743825"/>
                </a:cubicBezTo>
                <a:cubicBezTo>
                  <a:pt x="4430819" y="2764589"/>
                  <a:pt x="4439012" y="2787258"/>
                  <a:pt x="4445870" y="2809929"/>
                </a:cubicBezTo>
                <a:cubicBezTo>
                  <a:pt x="4454824" y="2840218"/>
                  <a:pt x="4460158" y="2871461"/>
                  <a:pt x="4468921" y="2901942"/>
                </a:cubicBezTo>
                <a:cubicBezTo>
                  <a:pt x="4482065" y="2948046"/>
                  <a:pt x="4492353" y="2994721"/>
                  <a:pt x="4485113" y="3042727"/>
                </a:cubicBezTo>
                <a:cubicBezTo>
                  <a:pt x="4481875" y="3064826"/>
                  <a:pt x="4482065" y="3085402"/>
                  <a:pt x="4486829" y="3107499"/>
                </a:cubicBezTo>
                <a:cubicBezTo>
                  <a:pt x="4494639" y="3143694"/>
                  <a:pt x="4495592" y="3180843"/>
                  <a:pt x="4524738" y="3209992"/>
                </a:cubicBezTo>
                <a:cubicBezTo>
                  <a:pt x="4535027" y="3220279"/>
                  <a:pt x="4537693" y="3238757"/>
                  <a:pt x="4543028" y="3253808"/>
                </a:cubicBezTo>
                <a:cubicBezTo>
                  <a:pt x="4549315" y="3271144"/>
                  <a:pt x="4546075" y="3283907"/>
                  <a:pt x="4527787" y="3293243"/>
                </a:cubicBezTo>
                <a:cubicBezTo>
                  <a:pt x="4519596" y="3297433"/>
                  <a:pt x="4511594" y="3309436"/>
                  <a:pt x="4510260" y="3318770"/>
                </a:cubicBezTo>
                <a:cubicBezTo>
                  <a:pt x="4506260" y="3346775"/>
                  <a:pt x="4512166" y="3372494"/>
                  <a:pt x="4525122" y="3399545"/>
                </a:cubicBezTo>
                <a:cubicBezTo>
                  <a:pt x="4537313" y="3424882"/>
                  <a:pt x="4535979" y="3456507"/>
                  <a:pt x="4540741" y="3485274"/>
                </a:cubicBezTo>
                <a:cubicBezTo>
                  <a:pt x="4544171" y="3505656"/>
                  <a:pt x="4551219" y="3526041"/>
                  <a:pt x="4551219" y="3546616"/>
                </a:cubicBezTo>
                <a:cubicBezTo>
                  <a:pt x="4551219" y="3572145"/>
                  <a:pt x="4545123" y="3597481"/>
                  <a:pt x="4542837" y="3623200"/>
                </a:cubicBezTo>
                <a:cubicBezTo>
                  <a:pt x="4540933" y="3643203"/>
                  <a:pt x="4541695" y="3663588"/>
                  <a:pt x="4539409" y="3683590"/>
                </a:cubicBezTo>
                <a:cubicBezTo>
                  <a:pt x="4537693" y="3699975"/>
                  <a:pt x="4533313" y="3716167"/>
                  <a:pt x="4529694" y="3732360"/>
                </a:cubicBezTo>
                <a:cubicBezTo>
                  <a:pt x="4528359" y="3738266"/>
                  <a:pt x="4523214" y="3744172"/>
                  <a:pt x="4523976" y="3749505"/>
                </a:cubicBezTo>
                <a:cubicBezTo>
                  <a:pt x="4532169" y="3802466"/>
                  <a:pt x="4495592" y="3840568"/>
                  <a:pt x="4479399" y="3885337"/>
                </a:cubicBezTo>
                <a:cubicBezTo>
                  <a:pt x="4462252" y="3932393"/>
                  <a:pt x="4435964" y="3977924"/>
                  <a:pt x="4443774" y="4030502"/>
                </a:cubicBezTo>
                <a:cubicBezTo>
                  <a:pt x="4448536" y="4062317"/>
                  <a:pt x="4459586" y="4092988"/>
                  <a:pt x="4466255" y="4124613"/>
                </a:cubicBezTo>
                <a:cubicBezTo>
                  <a:pt x="4468541" y="4135853"/>
                  <a:pt x="4468159" y="4148426"/>
                  <a:pt x="4465873" y="4159666"/>
                </a:cubicBezTo>
                <a:cubicBezTo>
                  <a:pt x="4455394" y="4213960"/>
                  <a:pt x="4453871" y="4267492"/>
                  <a:pt x="4471017" y="4320836"/>
                </a:cubicBezTo>
                <a:cubicBezTo>
                  <a:pt x="4473875" y="4329978"/>
                  <a:pt x="4476541" y="4339694"/>
                  <a:pt x="4476541" y="4349221"/>
                </a:cubicBezTo>
                <a:cubicBezTo>
                  <a:pt x="4476541" y="4401418"/>
                  <a:pt x="4472541" y="4452664"/>
                  <a:pt x="4453871" y="4502578"/>
                </a:cubicBezTo>
                <a:cubicBezTo>
                  <a:pt x="4447584" y="4519342"/>
                  <a:pt x="4451584" y="4539727"/>
                  <a:pt x="4450060" y="4558206"/>
                </a:cubicBezTo>
                <a:cubicBezTo>
                  <a:pt x="4448728" y="4575350"/>
                  <a:pt x="4448156" y="4592877"/>
                  <a:pt x="4443774" y="4609451"/>
                </a:cubicBezTo>
                <a:cubicBezTo>
                  <a:pt x="4437298" y="4633646"/>
                  <a:pt x="4436536" y="4656125"/>
                  <a:pt x="4442250" y="4681082"/>
                </a:cubicBezTo>
                <a:cubicBezTo>
                  <a:pt x="4447584" y="4704894"/>
                  <a:pt x="4444919" y="4730613"/>
                  <a:pt x="4445108" y="4755380"/>
                </a:cubicBezTo>
                <a:cubicBezTo>
                  <a:pt x="4445298" y="4783003"/>
                  <a:pt x="4445488" y="4810626"/>
                  <a:pt x="4444537" y="4838249"/>
                </a:cubicBezTo>
                <a:cubicBezTo>
                  <a:pt x="4444156" y="4849299"/>
                  <a:pt x="4436536" y="4861872"/>
                  <a:pt x="4439584" y="4871018"/>
                </a:cubicBezTo>
                <a:cubicBezTo>
                  <a:pt x="4449870" y="4900545"/>
                  <a:pt x="4437488" y="4930074"/>
                  <a:pt x="4443012" y="4959601"/>
                </a:cubicBezTo>
                <a:cubicBezTo>
                  <a:pt x="4445870" y="4974081"/>
                  <a:pt x="4438060" y="4990464"/>
                  <a:pt x="4437298" y="5006085"/>
                </a:cubicBezTo>
                <a:cubicBezTo>
                  <a:pt x="4435964" y="5031613"/>
                  <a:pt x="4436536" y="5057140"/>
                  <a:pt x="4436154" y="5082669"/>
                </a:cubicBezTo>
                <a:cubicBezTo>
                  <a:pt x="4435964" y="5091051"/>
                  <a:pt x="4435203" y="5099244"/>
                  <a:pt x="4434819" y="5107626"/>
                </a:cubicBezTo>
                <a:cubicBezTo>
                  <a:pt x="4434439" y="5115056"/>
                  <a:pt x="4432725" y="5122866"/>
                  <a:pt x="4434057" y="5129915"/>
                </a:cubicBezTo>
                <a:cubicBezTo>
                  <a:pt x="4438822" y="5155444"/>
                  <a:pt x="4446632" y="5180590"/>
                  <a:pt x="4449680" y="5206307"/>
                </a:cubicBezTo>
                <a:cubicBezTo>
                  <a:pt x="4452346" y="5228596"/>
                  <a:pt x="4448728" y="5251649"/>
                  <a:pt x="4450632" y="5274128"/>
                </a:cubicBezTo>
                <a:cubicBezTo>
                  <a:pt x="4453871" y="5313753"/>
                  <a:pt x="4459586" y="5353378"/>
                  <a:pt x="4463207" y="5393004"/>
                </a:cubicBezTo>
                <a:cubicBezTo>
                  <a:pt x="4463968" y="5401578"/>
                  <a:pt x="4459204" y="5410530"/>
                  <a:pt x="4458824" y="5419294"/>
                </a:cubicBezTo>
                <a:cubicBezTo>
                  <a:pt x="4457872" y="5446727"/>
                  <a:pt x="4457680" y="5474160"/>
                  <a:pt x="4457110" y="5501593"/>
                </a:cubicBezTo>
                <a:cubicBezTo>
                  <a:pt x="4456918" y="5517214"/>
                  <a:pt x="4457490" y="5533026"/>
                  <a:pt x="4455776" y="5548459"/>
                </a:cubicBezTo>
                <a:cubicBezTo>
                  <a:pt x="4453490" y="5568841"/>
                  <a:pt x="4450060" y="5587320"/>
                  <a:pt x="4464920" y="5606371"/>
                </a:cubicBezTo>
                <a:cubicBezTo>
                  <a:pt x="4487972" y="5635710"/>
                  <a:pt x="4479018" y="5673049"/>
                  <a:pt x="4484351" y="5706958"/>
                </a:cubicBezTo>
                <a:cubicBezTo>
                  <a:pt x="4485685" y="5715722"/>
                  <a:pt x="4485875" y="5724677"/>
                  <a:pt x="4487399" y="5733439"/>
                </a:cubicBezTo>
                <a:cubicBezTo>
                  <a:pt x="4490257" y="5749633"/>
                  <a:pt x="4493495" y="5765634"/>
                  <a:pt x="4496736" y="5781829"/>
                </a:cubicBezTo>
                <a:cubicBezTo>
                  <a:pt x="4497306" y="5784685"/>
                  <a:pt x="4497498" y="5787923"/>
                  <a:pt x="4498450" y="5790591"/>
                </a:cubicBezTo>
                <a:cubicBezTo>
                  <a:pt x="4506450" y="5815168"/>
                  <a:pt x="4515594" y="5839360"/>
                  <a:pt x="4522072" y="5864317"/>
                </a:cubicBezTo>
                <a:cubicBezTo>
                  <a:pt x="4525311" y="5876510"/>
                  <a:pt x="4525693" y="5890036"/>
                  <a:pt x="4523976" y="5902609"/>
                </a:cubicBezTo>
                <a:cubicBezTo>
                  <a:pt x="4519024" y="5939376"/>
                  <a:pt x="4516928" y="5975763"/>
                  <a:pt x="4524168" y="6012722"/>
                </a:cubicBezTo>
                <a:cubicBezTo>
                  <a:pt x="4527025" y="6027391"/>
                  <a:pt x="4522263" y="6043775"/>
                  <a:pt x="4520548" y="6059396"/>
                </a:cubicBezTo>
                <a:cubicBezTo>
                  <a:pt x="4515976" y="6096735"/>
                  <a:pt x="4511022" y="6134074"/>
                  <a:pt x="4506642" y="6171604"/>
                </a:cubicBezTo>
                <a:cubicBezTo>
                  <a:pt x="4503975" y="6195036"/>
                  <a:pt x="4502450" y="6218659"/>
                  <a:pt x="4499785" y="6242092"/>
                </a:cubicBezTo>
                <a:cubicBezTo>
                  <a:pt x="4496544" y="6269143"/>
                  <a:pt x="4491591" y="6296004"/>
                  <a:pt x="4488923" y="6323057"/>
                </a:cubicBezTo>
                <a:cubicBezTo>
                  <a:pt x="4485875" y="6353918"/>
                  <a:pt x="4485305" y="6384971"/>
                  <a:pt x="4482065" y="6415832"/>
                </a:cubicBezTo>
                <a:cubicBezTo>
                  <a:pt x="4475779" y="6472224"/>
                  <a:pt x="4468349" y="6528423"/>
                  <a:pt x="4461300" y="6584811"/>
                </a:cubicBezTo>
                <a:cubicBezTo>
                  <a:pt x="4454442" y="6639487"/>
                  <a:pt x="4448346" y="6694163"/>
                  <a:pt x="4439775" y="6748457"/>
                </a:cubicBezTo>
                <a:cubicBezTo>
                  <a:pt x="4436154" y="6771318"/>
                  <a:pt x="4426247" y="6793034"/>
                  <a:pt x="4420723" y="6815515"/>
                </a:cubicBezTo>
                <a:lnTo>
                  <a:pt x="4411023" y="6858000"/>
                </a:lnTo>
                <a:lnTo>
                  <a:pt x="4238770" y="6858000"/>
                </a:lnTo>
                <a:lnTo>
                  <a:pt x="0" y="6858000"/>
                </a:lnTo>
                <a:lnTo>
                  <a:pt x="0" y="1"/>
                </a:lnTo>
                <a:close/>
              </a:path>
            </a:pathLst>
          </a:custGeom>
        </p:spPr>
      </p:pic>
      <p:grpSp>
        <p:nvGrpSpPr>
          <p:cNvPr id="12" name="Group 11">
            <a:extLst>
              <a:ext uri="{FF2B5EF4-FFF2-40B4-BE49-F238E27FC236}">
                <a16:creationId xmlns:a16="http://schemas.microsoft.com/office/drawing/2014/main" id="{A7900967-84CA-47B4-9F1C-E787BAC149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13" name="Freeform: Shape 12">
              <a:extLst>
                <a:ext uri="{FF2B5EF4-FFF2-40B4-BE49-F238E27FC236}">
                  <a16:creationId xmlns:a16="http://schemas.microsoft.com/office/drawing/2014/main" id="{CAB3C749-6482-440B-9386-94091006D6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3C5C6B36-2238-4BBF-87F8-B1B3F5DD56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7381094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122" name="Rectangle 2">
            <a:extLst>
              <a:ext uri="{FF2B5EF4-FFF2-40B4-BE49-F238E27FC236}">
                <a16:creationId xmlns:a16="http://schemas.microsoft.com/office/drawing/2014/main" id="{98635843-7E78-BD47-AF75-E946BE91622B}"/>
              </a:ext>
            </a:extLst>
          </p:cNvPr>
          <p:cNvSpPr>
            <a:spLocks noGrp="1" noChangeArrowheads="1"/>
          </p:cNvSpPr>
          <p:nvPr>
            <p:ph type="title"/>
          </p:nvPr>
        </p:nvSpPr>
        <p:spPr>
          <a:xfrm>
            <a:off x="6527800" y="448721"/>
            <a:ext cx="4713997" cy="1225650"/>
          </a:xfrm>
        </p:spPr>
        <p:txBody>
          <a:bodyPr anchor="b">
            <a:normAutofit/>
          </a:bodyPr>
          <a:lstStyle/>
          <a:p>
            <a:pPr eaLnBrk="1" hangingPunct="1"/>
            <a:r>
              <a:rPr lang="en-US" altLang="en-US" sz="3500" b="1">
                <a:solidFill>
                  <a:schemeClr val="bg1"/>
                </a:solidFill>
              </a:rPr>
              <a:t>“You will need to ensure that no harm occurs”</a:t>
            </a:r>
          </a:p>
        </p:txBody>
      </p:sp>
      <p:pic>
        <p:nvPicPr>
          <p:cNvPr id="71" name="Graphic 70" descr="Skeleton">
            <a:extLst>
              <a:ext uri="{FF2B5EF4-FFF2-40B4-BE49-F238E27FC236}">
                <a16:creationId xmlns:a16="http://schemas.microsoft.com/office/drawing/2014/main" id="{F04E959D-EBEA-426F-B9C6-60EB2253C7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46" y="595726"/>
            <a:ext cx="5666547" cy="5666547"/>
          </a:xfrm>
          <a:prstGeom prst="rect">
            <a:avLst/>
          </a:prstGeom>
        </p:spPr>
      </p:pic>
      <p:cxnSp>
        <p:nvCxnSpPr>
          <p:cNvPr id="138" name="Straight Connector 137">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7800"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123" name="Rectangle 3">
            <a:extLst>
              <a:ext uri="{FF2B5EF4-FFF2-40B4-BE49-F238E27FC236}">
                <a16:creationId xmlns:a16="http://schemas.microsoft.com/office/drawing/2014/main" id="{2F60A41B-170E-0844-8CEE-ECBB7439A7BD}"/>
              </a:ext>
            </a:extLst>
          </p:cNvPr>
          <p:cNvSpPr>
            <a:spLocks noGrp="1" noChangeArrowheads="1"/>
          </p:cNvSpPr>
          <p:nvPr>
            <p:ph type="body" idx="1"/>
          </p:nvPr>
        </p:nvSpPr>
        <p:spPr>
          <a:xfrm>
            <a:off x="6527800" y="1909192"/>
            <a:ext cx="4713997" cy="3647710"/>
          </a:xfrm>
        </p:spPr>
        <p:txBody>
          <a:bodyPr>
            <a:normAutofit/>
          </a:bodyPr>
          <a:lstStyle/>
          <a:p>
            <a:pPr eaLnBrk="1" hangingPunct="1"/>
            <a:r>
              <a:rPr lang="en-US" altLang="en-US" sz="2000">
                <a:solidFill>
                  <a:schemeClr val="bg1"/>
                </a:solidFill>
              </a:rPr>
              <a:t>There is sometimes the possibility that interactions with participants may inadvertently harm them in some unintended way. </a:t>
            </a:r>
          </a:p>
          <a:p>
            <a:pPr eaLnBrk="1" hangingPunct="1">
              <a:buFontTx/>
              <a:buNone/>
            </a:pPr>
            <a:endParaRPr lang="en-US" altLang="en-US" sz="2000">
              <a:solidFill>
                <a:schemeClr val="bg1"/>
              </a:solidFill>
            </a:endParaRPr>
          </a:p>
          <a:p>
            <a:pPr eaLnBrk="1" hangingPunct="1">
              <a:buFontTx/>
              <a:buNone/>
            </a:pPr>
            <a:r>
              <a:rPr lang="en-US" altLang="en-US" sz="2000">
                <a:solidFill>
                  <a:schemeClr val="bg1"/>
                </a:solidFill>
              </a:rPr>
              <a:t>This could include:</a:t>
            </a:r>
          </a:p>
          <a:p>
            <a:pPr eaLnBrk="1" hangingPunct="1"/>
            <a:r>
              <a:rPr lang="en-US" altLang="en-US" sz="2000">
                <a:solidFill>
                  <a:schemeClr val="bg1"/>
                </a:solidFill>
              </a:rPr>
              <a:t>Psychological harm.</a:t>
            </a:r>
          </a:p>
          <a:p>
            <a:pPr eaLnBrk="1" hangingPunct="1"/>
            <a:r>
              <a:rPr lang="en-US" altLang="en-US" sz="2000">
                <a:solidFill>
                  <a:schemeClr val="bg1"/>
                </a:solidFill>
              </a:rPr>
              <a:t>Financial harm</a:t>
            </a:r>
          </a:p>
          <a:p>
            <a:pPr eaLnBrk="1" hangingPunct="1"/>
            <a:r>
              <a:rPr lang="en-US" altLang="en-US" sz="2000">
                <a:solidFill>
                  <a:schemeClr val="bg1"/>
                </a:solidFill>
              </a:rPr>
              <a:t>Social harm.</a:t>
            </a:r>
          </a:p>
        </p:txBody>
      </p:sp>
      <p:cxnSp>
        <p:nvCxnSpPr>
          <p:cNvPr id="140" name="Straight Connector 139">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7800"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6250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170" name="Rectangle 2">
            <a:extLst>
              <a:ext uri="{FF2B5EF4-FFF2-40B4-BE49-F238E27FC236}">
                <a16:creationId xmlns:a16="http://schemas.microsoft.com/office/drawing/2014/main" id="{ADCC60EF-CE81-0C4F-81FF-E4E1882A1212}"/>
              </a:ext>
            </a:extLst>
          </p:cNvPr>
          <p:cNvSpPr>
            <a:spLocks noGrp="1" noChangeArrowheads="1"/>
          </p:cNvSpPr>
          <p:nvPr>
            <p:ph type="title"/>
          </p:nvPr>
        </p:nvSpPr>
        <p:spPr>
          <a:xfrm>
            <a:off x="922635" y="1250575"/>
            <a:ext cx="4604274" cy="4163210"/>
          </a:xfrm>
        </p:spPr>
        <p:txBody>
          <a:bodyPr anchor="ctr">
            <a:normAutofit/>
          </a:bodyPr>
          <a:lstStyle/>
          <a:p>
            <a:pPr eaLnBrk="1" hangingPunct="1"/>
            <a:r>
              <a:rPr lang="en-US" altLang="en-US" sz="8000" b="1">
                <a:solidFill>
                  <a:schemeClr val="bg1"/>
                </a:solidFill>
              </a:rPr>
              <a:t>FOR EXAMPLE:</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1" name="Rectangle 3">
            <a:extLst>
              <a:ext uri="{FF2B5EF4-FFF2-40B4-BE49-F238E27FC236}">
                <a16:creationId xmlns:a16="http://schemas.microsoft.com/office/drawing/2014/main" id="{1F339B54-F76B-4143-BCF5-D0705907BD10}"/>
              </a:ext>
            </a:extLst>
          </p:cNvPr>
          <p:cNvSpPr>
            <a:spLocks noGrp="1" noChangeArrowheads="1"/>
          </p:cNvSpPr>
          <p:nvPr>
            <p:ph type="body" idx="1"/>
          </p:nvPr>
        </p:nvSpPr>
        <p:spPr>
          <a:xfrm>
            <a:off x="6293224" y="860612"/>
            <a:ext cx="4797909" cy="5023821"/>
          </a:xfrm>
        </p:spPr>
        <p:txBody>
          <a:bodyPr anchor="ctr">
            <a:normAutofit/>
          </a:bodyPr>
          <a:lstStyle/>
          <a:p>
            <a:pPr lvl="1" eaLnBrk="1" hangingPunct="1">
              <a:buFont typeface="Arial" panose="020B0604020202020204" pitchFamily="34" charset="0"/>
              <a:buChar char="•"/>
            </a:pPr>
            <a:r>
              <a:rPr lang="en-US" altLang="en-US" sz="1700" dirty="0">
                <a:solidFill>
                  <a:schemeClr val="bg1"/>
                </a:solidFill>
              </a:rPr>
              <a:t>Psychological harm—researching the use of nudity in advertising may show participants images that offend them.</a:t>
            </a:r>
          </a:p>
          <a:p>
            <a:pPr lvl="1" eaLnBrk="1" hangingPunct="1">
              <a:buFont typeface="Arial" panose="020B0604020202020204" pitchFamily="34" charset="0"/>
              <a:buChar char="•"/>
            </a:pPr>
            <a:r>
              <a:rPr lang="en-US" altLang="en-US" sz="1700" dirty="0">
                <a:solidFill>
                  <a:schemeClr val="bg1"/>
                </a:solidFill>
              </a:rPr>
              <a:t>Financial harm—researching unethical behavior within a given firm may provide management with information on individual employees that results in an individual getting fired, or undertaking industry-based research inadvertently shares sensitive information with a firm’s competitors, resulting in financial harm to the organization.</a:t>
            </a:r>
          </a:p>
          <a:p>
            <a:pPr lvl="1" eaLnBrk="1" hangingPunct="1">
              <a:buFont typeface="Arial" panose="020B0604020202020204" pitchFamily="34" charset="0"/>
              <a:buChar char="•"/>
            </a:pPr>
            <a:r>
              <a:rPr lang="en-US" altLang="en-US" sz="1700" dirty="0">
                <a:solidFill>
                  <a:schemeClr val="bg1"/>
                </a:solidFill>
              </a:rPr>
              <a:t>Social harm—researching how lifestyle affects consumption may unintentionally disclose a person’s sexual orientation when that person wanted to keep this confidential.</a:t>
            </a:r>
            <a:endParaRPr lang="en-AU" altLang="en-US" sz="1700" dirty="0">
              <a:solidFill>
                <a:schemeClr val="bg1"/>
              </a:solidFill>
            </a:endParaRPr>
          </a:p>
          <a:p>
            <a:pPr eaLnBrk="1" hangingPunct="1"/>
            <a:endParaRPr lang="en-US" altLang="en-US" sz="1700" dirty="0">
              <a:solidFill>
                <a:schemeClr val="bg1"/>
              </a:solidFill>
            </a:endParaRPr>
          </a:p>
        </p:txBody>
      </p:sp>
    </p:spTree>
    <p:extLst>
      <p:ext uri="{BB962C8B-B14F-4D97-AF65-F5344CB8AC3E}">
        <p14:creationId xmlns:p14="http://schemas.microsoft.com/office/powerpoint/2010/main" val="29589465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218" name="Rectangle 2">
            <a:extLst>
              <a:ext uri="{FF2B5EF4-FFF2-40B4-BE49-F238E27FC236}">
                <a16:creationId xmlns:a16="http://schemas.microsoft.com/office/drawing/2014/main" id="{2A377D73-4C6A-C546-BE7C-1ECFB6B8BDE3}"/>
              </a:ext>
            </a:extLst>
          </p:cNvPr>
          <p:cNvSpPr>
            <a:spLocks noGrp="1" noChangeArrowheads="1"/>
          </p:cNvSpPr>
          <p:nvPr>
            <p:ph type="title"/>
          </p:nvPr>
        </p:nvSpPr>
        <p:spPr>
          <a:xfrm>
            <a:off x="922635" y="1250575"/>
            <a:ext cx="4604274" cy="4163210"/>
          </a:xfrm>
        </p:spPr>
        <p:txBody>
          <a:bodyPr anchor="ctr">
            <a:normAutofit/>
          </a:bodyPr>
          <a:lstStyle/>
          <a:p>
            <a:pPr eaLnBrk="1" hangingPunct="1"/>
            <a:r>
              <a:rPr lang="en-US" altLang="en-US" sz="8000" b="1">
                <a:solidFill>
                  <a:schemeClr val="bg1"/>
                </a:solidFill>
              </a:rPr>
              <a:t>Research Approval </a:t>
            </a:r>
          </a:p>
        </p:txBody>
      </p:sp>
      <p:sp>
        <p:nvSpPr>
          <p:cNvPr id="137" name="Rectangle 136">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9" name="Rectangle 3">
            <a:extLst>
              <a:ext uri="{FF2B5EF4-FFF2-40B4-BE49-F238E27FC236}">
                <a16:creationId xmlns:a16="http://schemas.microsoft.com/office/drawing/2014/main" id="{4C2C3DD1-C36C-C743-97E5-542AD21CA982}"/>
              </a:ext>
            </a:extLst>
          </p:cNvPr>
          <p:cNvSpPr>
            <a:spLocks noGrp="1" noChangeArrowheads="1"/>
          </p:cNvSpPr>
          <p:nvPr>
            <p:ph type="body" idx="1"/>
          </p:nvPr>
        </p:nvSpPr>
        <p:spPr>
          <a:xfrm>
            <a:off x="6293224" y="860612"/>
            <a:ext cx="4797909" cy="5023821"/>
          </a:xfrm>
        </p:spPr>
        <p:txBody>
          <a:bodyPr anchor="ctr">
            <a:normAutofit/>
          </a:bodyPr>
          <a:lstStyle/>
          <a:p>
            <a:pPr marL="0" indent="0">
              <a:buNone/>
              <a:defRPr/>
            </a:pPr>
            <a:r>
              <a:rPr lang="en-US" altLang="en-US" sz="2000">
                <a:solidFill>
                  <a:schemeClr val="bg1"/>
                </a:solidFill>
              </a:rPr>
              <a:t>Most universities will have a review process to ensure that student (and staff) research is undertaken in an appropriate fashion. </a:t>
            </a:r>
          </a:p>
          <a:p>
            <a:pPr marL="0" indent="0">
              <a:buNone/>
              <a:defRPr/>
            </a:pPr>
            <a:endParaRPr lang="en-US" altLang="en-US" sz="2000">
              <a:solidFill>
                <a:schemeClr val="bg1"/>
              </a:solidFill>
            </a:endParaRPr>
          </a:p>
          <a:p>
            <a:pPr marL="0" indent="0">
              <a:buNone/>
              <a:defRPr/>
            </a:pPr>
            <a:r>
              <a:rPr lang="en-US" altLang="en-US" sz="2000">
                <a:solidFill>
                  <a:schemeClr val="bg1"/>
                </a:solidFill>
              </a:rPr>
              <a:t>This is designed to:</a:t>
            </a:r>
          </a:p>
          <a:p>
            <a:pPr marL="0" indent="0">
              <a:buNone/>
              <a:defRPr/>
            </a:pPr>
            <a:endParaRPr lang="en-US" altLang="en-US" sz="2000">
              <a:solidFill>
                <a:schemeClr val="bg1"/>
              </a:solidFill>
            </a:endParaRPr>
          </a:p>
          <a:p>
            <a:pPr marL="457200" indent="-457200">
              <a:buFontTx/>
              <a:buAutoNum type="arabicParenR"/>
              <a:defRPr/>
            </a:pPr>
            <a:r>
              <a:rPr lang="en-US" altLang="en-US" sz="2000">
                <a:solidFill>
                  <a:schemeClr val="bg1"/>
                </a:solidFill>
              </a:rPr>
              <a:t>Protect research participants from harm.</a:t>
            </a:r>
          </a:p>
          <a:p>
            <a:pPr marL="457200" indent="-457200">
              <a:buFontTx/>
              <a:buAutoNum type="arabicParenR"/>
              <a:defRPr/>
            </a:pPr>
            <a:r>
              <a:rPr lang="en-US" altLang="en-US" sz="2000">
                <a:solidFill>
                  <a:schemeClr val="bg1"/>
                </a:solidFill>
              </a:rPr>
              <a:t>Protect researchers from undertaking risking activities.</a:t>
            </a:r>
          </a:p>
          <a:p>
            <a:pPr marL="457200" indent="-457200">
              <a:buFontTx/>
              <a:buAutoNum type="arabicParenR"/>
              <a:defRPr/>
            </a:pPr>
            <a:r>
              <a:rPr lang="en-US" altLang="en-US" sz="2000">
                <a:solidFill>
                  <a:schemeClr val="bg1"/>
                </a:solidFill>
              </a:rPr>
              <a:t>Provide oversite that usually results in legal protections to researchers.</a:t>
            </a:r>
          </a:p>
        </p:txBody>
      </p:sp>
    </p:spTree>
    <p:extLst>
      <p:ext uri="{BB962C8B-B14F-4D97-AF65-F5344CB8AC3E}">
        <p14:creationId xmlns:p14="http://schemas.microsoft.com/office/powerpoint/2010/main" val="18441205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266" name="Rectangle 2">
            <a:extLst>
              <a:ext uri="{FF2B5EF4-FFF2-40B4-BE49-F238E27FC236}">
                <a16:creationId xmlns:a16="http://schemas.microsoft.com/office/drawing/2014/main" id="{66E78438-5C17-664A-8A80-0A94C39FEC84}"/>
              </a:ext>
            </a:extLst>
          </p:cNvPr>
          <p:cNvSpPr>
            <a:spLocks noGrp="1" noChangeArrowheads="1"/>
          </p:cNvSpPr>
          <p:nvPr>
            <p:ph type="title"/>
          </p:nvPr>
        </p:nvSpPr>
        <p:spPr>
          <a:xfrm>
            <a:off x="922635" y="1250575"/>
            <a:ext cx="4604274" cy="4163210"/>
          </a:xfrm>
        </p:spPr>
        <p:txBody>
          <a:bodyPr anchor="ctr">
            <a:normAutofit/>
          </a:bodyPr>
          <a:lstStyle/>
          <a:p>
            <a:pPr eaLnBrk="1" hangingPunct="1"/>
            <a:r>
              <a:rPr lang="en-US" altLang="en-US" sz="7400" b="1">
                <a:solidFill>
                  <a:schemeClr val="bg1"/>
                </a:solidFill>
              </a:rPr>
              <a:t>Who Approves the Research</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9" name="Rectangle 3">
            <a:extLst>
              <a:ext uri="{FF2B5EF4-FFF2-40B4-BE49-F238E27FC236}">
                <a16:creationId xmlns:a16="http://schemas.microsoft.com/office/drawing/2014/main" id="{61528087-DEB1-1C48-8F20-110A50DAB3EC}"/>
              </a:ext>
            </a:extLst>
          </p:cNvPr>
          <p:cNvSpPr>
            <a:spLocks noGrp="1" noChangeArrowheads="1"/>
          </p:cNvSpPr>
          <p:nvPr>
            <p:ph type="body" idx="1"/>
          </p:nvPr>
        </p:nvSpPr>
        <p:spPr>
          <a:xfrm>
            <a:off x="6293224" y="860612"/>
            <a:ext cx="4797909" cy="5023821"/>
          </a:xfrm>
        </p:spPr>
        <p:txBody>
          <a:bodyPr anchor="ctr">
            <a:normAutofit/>
          </a:bodyPr>
          <a:lstStyle/>
          <a:p>
            <a:pPr marL="0" indent="0">
              <a:buNone/>
              <a:defRPr/>
            </a:pPr>
            <a:r>
              <a:rPr lang="en-US" altLang="en-US" sz="2000">
                <a:solidFill>
                  <a:schemeClr val="bg1"/>
                </a:solidFill>
              </a:rPr>
              <a:t>There are a range of alternative names for review bodies:</a:t>
            </a:r>
          </a:p>
          <a:p>
            <a:pPr marL="0" indent="0">
              <a:buNone/>
              <a:defRPr/>
            </a:pPr>
            <a:endParaRPr lang="en-US" altLang="en-US" sz="2000">
              <a:solidFill>
                <a:schemeClr val="bg1"/>
              </a:solidFill>
            </a:endParaRPr>
          </a:p>
          <a:p>
            <a:pPr eaLnBrk="1" hangingPunct="1">
              <a:defRPr/>
            </a:pPr>
            <a:r>
              <a:rPr lang="en-US" altLang="en-US" sz="2000">
                <a:solidFill>
                  <a:schemeClr val="bg1"/>
                </a:solidFill>
              </a:rPr>
              <a:t>Instructional Review Boards (IRBs)</a:t>
            </a:r>
          </a:p>
          <a:p>
            <a:pPr eaLnBrk="1" hangingPunct="1">
              <a:defRPr/>
            </a:pPr>
            <a:endParaRPr lang="en-US" altLang="en-US" sz="2000">
              <a:solidFill>
                <a:schemeClr val="bg1"/>
              </a:solidFill>
            </a:endParaRPr>
          </a:p>
          <a:p>
            <a:pPr eaLnBrk="1" hangingPunct="1">
              <a:defRPr/>
            </a:pPr>
            <a:r>
              <a:rPr lang="en-US" altLang="en-US" sz="2000">
                <a:solidFill>
                  <a:schemeClr val="bg1"/>
                </a:solidFill>
              </a:rPr>
              <a:t>Human Research Ethics Committees (HRECs)</a:t>
            </a:r>
          </a:p>
          <a:p>
            <a:pPr eaLnBrk="1" hangingPunct="1">
              <a:defRPr/>
            </a:pPr>
            <a:endParaRPr lang="en-US" altLang="en-US" sz="2000">
              <a:solidFill>
                <a:schemeClr val="bg1"/>
              </a:solidFill>
            </a:endParaRPr>
          </a:p>
          <a:p>
            <a:pPr eaLnBrk="1" hangingPunct="1">
              <a:defRPr/>
            </a:pPr>
            <a:r>
              <a:rPr lang="en-US" altLang="en-US" sz="2000">
                <a:solidFill>
                  <a:schemeClr val="bg1"/>
                </a:solidFill>
              </a:rPr>
              <a:t>Ethics Committees (ECs)</a:t>
            </a:r>
          </a:p>
          <a:p>
            <a:pPr marL="0" indent="0">
              <a:buNone/>
              <a:defRPr/>
            </a:pPr>
            <a:endParaRPr lang="en-US" altLang="en-US" sz="2000">
              <a:solidFill>
                <a:schemeClr val="bg1"/>
              </a:solidFill>
            </a:endParaRPr>
          </a:p>
          <a:p>
            <a:pPr marL="0" indent="0">
              <a:buNone/>
              <a:defRPr/>
            </a:pPr>
            <a:r>
              <a:rPr lang="en-US" altLang="en-US" sz="2000">
                <a:solidFill>
                  <a:schemeClr val="bg1"/>
                </a:solidFill>
              </a:rPr>
              <a:t>The composition of the board and requirements will vary across instutions.</a:t>
            </a:r>
          </a:p>
        </p:txBody>
      </p:sp>
    </p:spTree>
    <p:extLst>
      <p:ext uri="{BB962C8B-B14F-4D97-AF65-F5344CB8AC3E}">
        <p14:creationId xmlns:p14="http://schemas.microsoft.com/office/powerpoint/2010/main" val="3527738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1DF31F54-0C99-E54E-8DC9-C3BCF839FE7D}"/>
              </a:ext>
            </a:extLst>
          </p:cNvPr>
          <p:cNvSpPr>
            <a:spLocks noChangeArrowheads="1"/>
          </p:cNvSpPr>
          <p:nvPr/>
        </p:nvSpPr>
        <p:spPr bwMode="auto">
          <a:xfrm>
            <a:off x="838200" y="365125"/>
            <a:ext cx="10515600"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400" b="1" i="1">
                <a:solidFill>
                  <a:srgbClr val="FFFFFF"/>
                </a:solidFill>
                <a:latin typeface="+mj-lt"/>
                <a:ea typeface="+mj-ea"/>
                <a:cs typeface="+mj-cs"/>
              </a:rPr>
              <a:t>What Is Human Intervention?</a:t>
            </a:r>
            <a:br>
              <a:rPr lang="en-US" altLang="en-US" sz="4400" b="1" i="1">
                <a:solidFill>
                  <a:srgbClr val="FFFFFF"/>
                </a:solidFill>
                <a:latin typeface="+mj-lt"/>
                <a:ea typeface="+mj-ea"/>
                <a:cs typeface="+mj-cs"/>
              </a:rPr>
            </a:br>
            <a:endParaRPr lang="en-US" altLang="en-US" sz="4400" b="1" i="1">
              <a:solidFill>
                <a:srgbClr val="FFFFFF"/>
              </a:solidFill>
              <a:latin typeface="+mj-lt"/>
              <a:ea typeface="+mj-ea"/>
              <a:cs typeface="+mj-cs"/>
            </a:endParaRPr>
          </a:p>
        </p:txBody>
      </p:sp>
      <p:graphicFrame>
        <p:nvGraphicFramePr>
          <p:cNvPr id="13317" name="Text Box 4">
            <a:extLst>
              <a:ext uri="{FF2B5EF4-FFF2-40B4-BE49-F238E27FC236}">
                <a16:creationId xmlns:a16="http://schemas.microsoft.com/office/drawing/2014/main" id="{9FDEBB3B-F494-430D-A6D0-DCE0186D3364}"/>
              </a:ext>
            </a:extLst>
          </p:cNvPr>
          <p:cNvGraphicFramePr/>
          <p:nvPr>
            <p:extLst>
              <p:ext uri="{D42A27DB-BD31-4B8C-83A1-F6EECF244321}">
                <p14:modId xmlns:p14="http://schemas.microsoft.com/office/powerpoint/2010/main" val="5599085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6451003"/>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B85A3BE0-4FD5-43CC-9F09-7EC2AA82859B}"/>
              </a:ext>
            </a:extLst>
          </p:cNvPr>
          <p:cNvSpPr>
            <a:spLocks noGrp="1"/>
          </p:cNvSpPr>
          <p:nvPr>
            <p:ph type="title"/>
          </p:nvPr>
        </p:nvSpPr>
        <p:spPr>
          <a:xfrm>
            <a:off x="922635" y="1250575"/>
            <a:ext cx="4604274" cy="4163210"/>
          </a:xfrm>
        </p:spPr>
        <p:txBody>
          <a:bodyPr anchor="ctr">
            <a:normAutofit/>
          </a:bodyPr>
          <a:lstStyle/>
          <a:p>
            <a:pPr defTabSz="914377">
              <a:defRPr/>
            </a:pPr>
            <a:r>
              <a:rPr lang="en-GB" sz="7400">
                <a:solidFill>
                  <a:schemeClr val="bg1"/>
                </a:solidFill>
              </a:rPr>
              <a:t>Importance of human participant protection</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9" name="Content Placeholder 2">
            <a:extLst>
              <a:ext uri="{FF2B5EF4-FFF2-40B4-BE49-F238E27FC236}">
                <a16:creationId xmlns:a16="http://schemas.microsoft.com/office/drawing/2014/main" id="{411E0457-C6AB-490E-8416-9AF096B54335}"/>
              </a:ext>
            </a:extLst>
          </p:cNvPr>
          <p:cNvSpPr>
            <a:spLocks noGrp="1"/>
          </p:cNvSpPr>
          <p:nvPr>
            <p:ph idx="1"/>
          </p:nvPr>
        </p:nvSpPr>
        <p:spPr>
          <a:xfrm>
            <a:off x="6293224" y="860612"/>
            <a:ext cx="4797909" cy="5023821"/>
          </a:xfrm>
        </p:spPr>
        <p:txBody>
          <a:bodyPr anchor="ctr">
            <a:normAutofit/>
          </a:bodyPr>
          <a:lstStyle/>
          <a:p>
            <a:pPr defTabSz="912813">
              <a:spcAft>
                <a:spcPct val="0"/>
              </a:spcAft>
            </a:pPr>
            <a:r>
              <a:rPr lang="en-GB" altLang="en-US" sz="2000">
                <a:solidFill>
                  <a:schemeClr val="bg1"/>
                </a:solidFill>
              </a:rPr>
              <a:t>Nuremberg Trial (US v Karl Brandt et al).</a:t>
            </a:r>
          </a:p>
          <a:p>
            <a:pPr defTabSz="912813">
              <a:spcAft>
                <a:spcPct val="0"/>
              </a:spcAft>
            </a:pPr>
            <a:r>
              <a:rPr lang="en-GB" altLang="en-US" sz="2000">
                <a:solidFill>
                  <a:schemeClr val="bg1"/>
                </a:solidFill>
              </a:rPr>
              <a:t>Resulted in the Nuremberg Code (1947).</a:t>
            </a:r>
          </a:p>
          <a:p>
            <a:pPr defTabSz="912813">
              <a:spcAft>
                <a:spcPct val="0"/>
              </a:spcAft>
            </a:pPr>
            <a:r>
              <a:rPr lang="en-GB" altLang="en-US" sz="2000">
                <a:solidFill>
                  <a:schemeClr val="bg1"/>
                </a:solidFill>
              </a:rPr>
              <a:t>Informed consent of volunteers must be obtained without coercion.</a:t>
            </a:r>
          </a:p>
          <a:p>
            <a:pPr defTabSz="912813">
              <a:spcAft>
                <a:spcPct val="0"/>
              </a:spcAft>
            </a:pPr>
            <a:r>
              <a:rPr lang="en-GB" altLang="en-US" sz="2000">
                <a:solidFill>
                  <a:schemeClr val="bg1"/>
                </a:solidFill>
              </a:rPr>
              <a:t>Human experiments should be based on prior animal studies.</a:t>
            </a:r>
          </a:p>
          <a:p>
            <a:pPr defTabSz="912813">
              <a:spcAft>
                <a:spcPct val="0"/>
              </a:spcAft>
            </a:pPr>
            <a:r>
              <a:rPr lang="en-GB" altLang="en-US" sz="2000">
                <a:solidFill>
                  <a:schemeClr val="bg1"/>
                </a:solidFill>
              </a:rPr>
              <a:t>Anticipated scientific results should justify the experiment.</a:t>
            </a:r>
          </a:p>
          <a:p>
            <a:pPr defTabSz="912813">
              <a:spcAft>
                <a:spcPct val="0"/>
              </a:spcAft>
            </a:pPr>
            <a:r>
              <a:rPr lang="en-GB" altLang="en-US" sz="2000">
                <a:solidFill>
                  <a:schemeClr val="bg1"/>
                </a:solidFill>
              </a:rPr>
              <a:t>Only qualified scientists should conduct medical research.</a:t>
            </a:r>
          </a:p>
          <a:p>
            <a:pPr defTabSz="912813">
              <a:spcAft>
                <a:spcPct val="0"/>
              </a:spcAft>
            </a:pPr>
            <a:r>
              <a:rPr lang="en-GB" altLang="en-US" sz="2000">
                <a:solidFill>
                  <a:schemeClr val="bg1"/>
                </a:solidFill>
              </a:rPr>
              <a:t>Physical and </a:t>
            </a:r>
            <a:r>
              <a:rPr lang="en-GB" altLang="en-US" sz="2000" b="1">
                <a:solidFill>
                  <a:schemeClr val="bg1"/>
                </a:solidFill>
              </a:rPr>
              <a:t>mental suffering </a:t>
            </a:r>
            <a:r>
              <a:rPr lang="en-GB" altLang="en-US" sz="2000">
                <a:solidFill>
                  <a:schemeClr val="bg1"/>
                </a:solidFill>
              </a:rPr>
              <a:t>and injury </a:t>
            </a:r>
            <a:r>
              <a:rPr lang="en-GB" altLang="en-US" sz="2000" b="1">
                <a:solidFill>
                  <a:schemeClr val="bg1"/>
                </a:solidFill>
              </a:rPr>
              <a:t>should be avoided.</a:t>
            </a:r>
          </a:p>
          <a:p>
            <a:pPr defTabSz="912813">
              <a:spcAft>
                <a:spcPct val="0"/>
              </a:spcAft>
            </a:pPr>
            <a:r>
              <a:rPr lang="en-GB" altLang="en-US" sz="2000">
                <a:solidFill>
                  <a:schemeClr val="bg1"/>
                </a:solidFill>
              </a:rPr>
              <a:t>There should be no expectation of death or disabling injury from the experiment.</a:t>
            </a:r>
          </a:p>
        </p:txBody>
      </p:sp>
    </p:spTree>
    <p:extLst>
      <p:ext uri="{BB962C8B-B14F-4D97-AF65-F5344CB8AC3E}">
        <p14:creationId xmlns:p14="http://schemas.microsoft.com/office/powerpoint/2010/main" val="2907577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2D7C9130-2C5E-4784-8810-72BF2208BAFA}"/>
              </a:ext>
            </a:extLst>
          </p:cNvPr>
          <p:cNvSpPr>
            <a:spLocks noGrp="1"/>
          </p:cNvSpPr>
          <p:nvPr>
            <p:ph type="title"/>
          </p:nvPr>
        </p:nvSpPr>
        <p:spPr>
          <a:xfrm>
            <a:off x="922635" y="1250575"/>
            <a:ext cx="4604274" cy="4163210"/>
          </a:xfrm>
        </p:spPr>
        <p:txBody>
          <a:bodyPr anchor="ctr">
            <a:normAutofit/>
          </a:bodyPr>
          <a:lstStyle/>
          <a:p>
            <a:pPr defTabSz="914377">
              <a:defRPr/>
            </a:pPr>
            <a:r>
              <a:rPr lang="en-GB" sz="7400">
                <a:solidFill>
                  <a:schemeClr val="bg1"/>
                </a:solidFill>
              </a:rPr>
              <a:t>Declaration of Helsinki</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Content Placeholder 2">
            <a:extLst>
              <a:ext uri="{FF2B5EF4-FFF2-40B4-BE49-F238E27FC236}">
                <a16:creationId xmlns:a16="http://schemas.microsoft.com/office/drawing/2014/main" id="{1A3D3AB0-C8CC-4DC1-84FA-CB742725E8AA}"/>
              </a:ext>
            </a:extLst>
          </p:cNvPr>
          <p:cNvSpPr>
            <a:spLocks noGrp="1"/>
          </p:cNvSpPr>
          <p:nvPr>
            <p:ph idx="1"/>
          </p:nvPr>
        </p:nvSpPr>
        <p:spPr>
          <a:xfrm>
            <a:off x="6293224" y="860612"/>
            <a:ext cx="4797909" cy="5023821"/>
          </a:xfrm>
        </p:spPr>
        <p:txBody>
          <a:bodyPr anchor="ctr">
            <a:normAutofit/>
          </a:bodyPr>
          <a:lstStyle/>
          <a:p>
            <a:pPr>
              <a:spcAft>
                <a:spcPct val="0"/>
              </a:spcAft>
              <a:buFont typeface="Arial" panose="020B0604020202020204" pitchFamily="34" charset="0"/>
              <a:buChar char="•"/>
            </a:pPr>
            <a:r>
              <a:rPr lang="en-GB" altLang="en-US" sz="2000" b="1">
                <a:solidFill>
                  <a:schemeClr val="bg1"/>
                </a:solidFill>
              </a:rPr>
              <a:t>Participation voluntary and can be withdrawn at any time.</a:t>
            </a:r>
          </a:p>
          <a:p>
            <a:pPr>
              <a:spcAft>
                <a:spcPct val="0"/>
              </a:spcAft>
              <a:buFont typeface="Arial" panose="020B0604020202020204" pitchFamily="34" charset="0"/>
              <a:buChar char="•"/>
            </a:pPr>
            <a:r>
              <a:rPr lang="en-GB" altLang="en-US" sz="2000">
                <a:solidFill>
                  <a:schemeClr val="bg1"/>
                </a:solidFill>
              </a:rPr>
              <a:t>Established concepts of minimising risk, risk/benefit ratio, special groups.</a:t>
            </a:r>
          </a:p>
          <a:p>
            <a:pPr>
              <a:spcAft>
                <a:spcPct val="0"/>
              </a:spcAft>
            </a:pPr>
            <a:endParaRPr lang="en-GB" altLang="en-US" sz="2000">
              <a:solidFill>
                <a:schemeClr val="bg1"/>
              </a:solidFill>
            </a:endParaRPr>
          </a:p>
        </p:txBody>
      </p:sp>
    </p:spTree>
    <p:extLst>
      <p:ext uri="{BB962C8B-B14F-4D97-AF65-F5344CB8AC3E}">
        <p14:creationId xmlns:p14="http://schemas.microsoft.com/office/powerpoint/2010/main" val="2341173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87446C9E-A108-472F-BD81-F46B2C8C2EFA}"/>
              </a:ext>
            </a:extLst>
          </p:cNvPr>
          <p:cNvSpPr>
            <a:spLocks noGrp="1"/>
          </p:cNvSpPr>
          <p:nvPr>
            <p:ph type="title"/>
          </p:nvPr>
        </p:nvSpPr>
        <p:spPr>
          <a:xfrm>
            <a:off x="922635" y="1250575"/>
            <a:ext cx="4604274" cy="4163210"/>
          </a:xfrm>
        </p:spPr>
        <p:txBody>
          <a:bodyPr anchor="ctr">
            <a:normAutofit/>
          </a:bodyPr>
          <a:lstStyle/>
          <a:p>
            <a:pPr defTabSz="914377">
              <a:defRPr/>
            </a:pPr>
            <a:r>
              <a:rPr lang="en-GB" sz="5600">
                <a:solidFill>
                  <a:schemeClr val="bg1"/>
                </a:solidFill>
              </a:rPr>
              <a:t>Belmont report – Link below</a:t>
            </a:r>
            <a:br>
              <a:rPr lang="en-GB" sz="5600">
                <a:solidFill>
                  <a:schemeClr val="bg1"/>
                </a:solidFill>
              </a:rPr>
            </a:br>
            <a:r>
              <a:rPr lang="en-GB" sz="5600">
                <a:solidFill>
                  <a:schemeClr val="bg1"/>
                </a:solidFill>
              </a:rPr>
              <a:t>3 basic ethical principles</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7" name="Content Placeholder 2">
            <a:extLst>
              <a:ext uri="{FF2B5EF4-FFF2-40B4-BE49-F238E27FC236}">
                <a16:creationId xmlns:a16="http://schemas.microsoft.com/office/drawing/2014/main" id="{7F92037A-A471-4B5F-BFB3-7FBC67FC9CC3}"/>
              </a:ext>
            </a:extLst>
          </p:cNvPr>
          <p:cNvSpPr>
            <a:spLocks noGrp="1"/>
          </p:cNvSpPr>
          <p:nvPr>
            <p:ph idx="1"/>
          </p:nvPr>
        </p:nvSpPr>
        <p:spPr>
          <a:xfrm>
            <a:off x="6293224" y="860612"/>
            <a:ext cx="4797909" cy="5023821"/>
          </a:xfrm>
        </p:spPr>
        <p:txBody>
          <a:bodyPr anchor="ctr">
            <a:normAutofit/>
          </a:bodyPr>
          <a:lstStyle/>
          <a:p>
            <a:pPr>
              <a:spcAft>
                <a:spcPct val="0"/>
              </a:spcAft>
            </a:pPr>
            <a:r>
              <a:rPr lang="en-GB" altLang="en-US" sz="2000">
                <a:solidFill>
                  <a:schemeClr val="bg1"/>
                </a:solidFill>
              </a:rPr>
              <a:t>1. Beneficence - an obligation to first:</a:t>
            </a:r>
          </a:p>
          <a:p>
            <a:pPr lvl="1">
              <a:spcAft>
                <a:spcPct val="0"/>
              </a:spcAft>
            </a:pPr>
            <a:r>
              <a:rPr lang="en-GB" altLang="en-US" sz="2000" b="1">
                <a:solidFill>
                  <a:schemeClr val="bg1"/>
                </a:solidFill>
              </a:rPr>
              <a:t>To do no harm </a:t>
            </a:r>
            <a:r>
              <a:rPr lang="en-GB" altLang="en-US" sz="2000">
                <a:solidFill>
                  <a:schemeClr val="bg1"/>
                </a:solidFill>
              </a:rPr>
              <a:t>- Hippocrates</a:t>
            </a:r>
          </a:p>
          <a:p>
            <a:pPr lvl="1">
              <a:spcAft>
                <a:spcPct val="0"/>
              </a:spcAft>
            </a:pPr>
            <a:r>
              <a:rPr lang="en-GB" altLang="en-US" sz="2000" b="1">
                <a:solidFill>
                  <a:schemeClr val="bg1"/>
                </a:solidFill>
              </a:rPr>
              <a:t>Maximize possible benefits </a:t>
            </a:r>
            <a:r>
              <a:rPr lang="en-GB" altLang="en-US" sz="2000">
                <a:solidFill>
                  <a:schemeClr val="bg1"/>
                </a:solidFill>
              </a:rPr>
              <a:t>- Claude Bernard</a:t>
            </a:r>
          </a:p>
          <a:p>
            <a:pPr lvl="1">
              <a:spcAft>
                <a:spcPct val="0"/>
              </a:spcAft>
            </a:pPr>
            <a:r>
              <a:rPr lang="en-GB" altLang="en-US" sz="2000" b="1">
                <a:solidFill>
                  <a:schemeClr val="bg1"/>
                </a:solidFill>
              </a:rPr>
              <a:t>Minimize possible risks</a:t>
            </a:r>
            <a:r>
              <a:rPr lang="en-GB" altLang="en-US" sz="2000">
                <a:solidFill>
                  <a:schemeClr val="bg1"/>
                </a:solidFill>
              </a:rPr>
              <a:t>.</a:t>
            </a:r>
          </a:p>
          <a:p>
            <a:pPr>
              <a:spcAft>
                <a:spcPct val="0"/>
              </a:spcAft>
            </a:pPr>
            <a:r>
              <a:rPr lang="en-GB" altLang="en-US" sz="2000">
                <a:solidFill>
                  <a:schemeClr val="bg1"/>
                </a:solidFill>
              </a:rPr>
              <a:t>2. </a:t>
            </a:r>
            <a:r>
              <a:rPr lang="en-GB" altLang="en-US" sz="2000" b="1">
                <a:solidFill>
                  <a:schemeClr val="bg1"/>
                </a:solidFill>
              </a:rPr>
              <a:t>Respect for persons</a:t>
            </a:r>
            <a:r>
              <a:rPr lang="en-GB" altLang="en-US" sz="2000">
                <a:solidFill>
                  <a:schemeClr val="bg1"/>
                </a:solidFill>
              </a:rPr>
              <a:t>:</a:t>
            </a:r>
          </a:p>
          <a:p>
            <a:pPr lvl="1">
              <a:spcAft>
                <a:spcPct val="0"/>
              </a:spcAft>
            </a:pPr>
            <a:r>
              <a:rPr lang="en-GB" altLang="en-US" sz="2000">
                <a:solidFill>
                  <a:schemeClr val="bg1"/>
                </a:solidFill>
              </a:rPr>
              <a:t>Acknowledge and treat individuals as autonomous</a:t>
            </a:r>
          </a:p>
          <a:p>
            <a:pPr lvl="1">
              <a:spcAft>
                <a:spcPct val="0"/>
              </a:spcAft>
            </a:pPr>
            <a:r>
              <a:rPr lang="en-GB" altLang="en-US" sz="2000">
                <a:solidFill>
                  <a:schemeClr val="bg1"/>
                </a:solidFill>
              </a:rPr>
              <a:t>Protect individuals with diminished capacity.</a:t>
            </a:r>
          </a:p>
          <a:p>
            <a:pPr>
              <a:spcAft>
                <a:spcPct val="0"/>
              </a:spcAft>
            </a:pPr>
            <a:endParaRPr lang="en-GB" altLang="en-US" sz="2000">
              <a:solidFill>
                <a:schemeClr val="bg1"/>
              </a:solidFill>
            </a:endParaRPr>
          </a:p>
        </p:txBody>
      </p:sp>
    </p:spTree>
    <p:extLst>
      <p:ext uri="{BB962C8B-B14F-4D97-AF65-F5344CB8AC3E}">
        <p14:creationId xmlns:p14="http://schemas.microsoft.com/office/powerpoint/2010/main" val="3296798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1603B2AA-7F4B-449D-AA38-AE0F664080B1}"/>
              </a:ext>
            </a:extLst>
          </p:cNvPr>
          <p:cNvSpPr>
            <a:spLocks noGrp="1"/>
          </p:cNvSpPr>
          <p:nvPr>
            <p:ph type="title"/>
          </p:nvPr>
        </p:nvSpPr>
        <p:spPr>
          <a:xfrm>
            <a:off x="922635" y="1250575"/>
            <a:ext cx="4604274" cy="4163210"/>
          </a:xfrm>
        </p:spPr>
        <p:txBody>
          <a:bodyPr anchor="ctr">
            <a:normAutofit/>
          </a:bodyPr>
          <a:lstStyle/>
          <a:p>
            <a:pPr defTabSz="914377">
              <a:defRPr/>
            </a:pPr>
            <a:r>
              <a:rPr lang="en-GB" sz="8000">
                <a:solidFill>
                  <a:schemeClr val="bg1"/>
                </a:solidFill>
              </a:rPr>
              <a:t>Continued</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5" name="Content Placeholder 2">
            <a:extLst>
              <a:ext uri="{FF2B5EF4-FFF2-40B4-BE49-F238E27FC236}">
                <a16:creationId xmlns:a16="http://schemas.microsoft.com/office/drawing/2014/main" id="{2E50A32A-3337-4848-BFD9-8593F7C19D58}"/>
              </a:ext>
            </a:extLst>
          </p:cNvPr>
          <p:cNvSpPr>
            <a:spLocks noGrp="1"/>
          </p:cNvSpPr>
          <p:nvPr>
            <p:ph idx="1"/>
          </p:nvPr>
        </p:nvSpPr>
        <p:spPr>
          <a:xfrm>
            <a:off x="6293224" y="860612"/>
            <a:ext cx="4797909" cy="5023821"/>
          </a:xfrm>
        </p:spPr>
        <p:txBody>
          <a:bodyPr anchor="ctr">
            <a:normAutofit/>
          </a:bodyPr>
          <a:lstStyle/>
          <a:p>
            <a:pPr>
              <a:spcAft>
                <a:spcPct val="0"/>
              </a:spcAft>
            </a:pPr>
            <a:r>
              <a:rPr lang="en-GB" altLang="en-US" sz="2000">
                <a:solidFill>
                  <a:schemeClr val="bg1"/>
                </a:solidFill>
              </a:rPr>
              <a:t>3. Justice: </a:t>
            </a:r>
          </a:p>
          <a:p>
            <a:pPr>
              <a:spcAft>
                <a:spcPct val="0"/>
              </a:spcAft>
            </a:pPr>
            <a:r>
              <a:rPr lang="en-GB" altLang="en-US" sz="2000">
                <a:solidFill>
                  <a:schemeClr val="bg1"/>
                </a:solidFill>
              </a:rPr>
              <a:t>Fairness in the distribution and getting what is deserved</a:t>
            </a:r>
          </a:p>
          <a:p>
            <a:pPr lvl="1">
              <a:spcAft>
                <a:spcPct val="0"/>
              </a:spcAft>
            </a:pPr>
            <a:r>
              <a:rPr lang="en-GB" altLang="en-US" sz="2000">
                <a:solidFill>
                  <a:schemeClr val="bg1"/>
                </a:solidFill>
              </a:rPr>
              <a:t>Who ought to receive the benefits</a:t>
            </a:r>
          </a:p>
          <a:p>
            <a:pPr lvl="1">
              <a:spcAft>
                <a:spcPct val="0"/>
              </a:spcAft>
            </a:pPr>
            <a:r>
              <a:rPr lang="en-GB" altLang="en-US" sz="2000">
                <a:solidFill>
                  <a:schemeClr val="bg1"/>
                </a:solidFill>
              </a:rPr>
              <a:t>Who ought to bear the risks.</a:t>
            </a:r>
          </a:p>
          <a:p>
            <a:pPr>
              <a:spcAft>
                <a:spcPct val="0"/>
              </a:spcAft>
            </a:pPr>
            <a:r>
              <a:rPr lang="en-GB" altLang="en-US" sz="2000">
                <a:solidFill>
                  <a:schemeClr val="bg1"/>
                </a:solidFill>
              </a:rPr>
              <a:t>Formulations to consider:</a:t>
            </a:r>
          </a:p>
          <a:p>
            <a:pPr lvl="1">
              <a:spcAft>
                <a:spcPct val="0"/>
              </a:spcAft>
            </a:pPr>
            <a:r>
              <a:rPr lang="en-GB" altLang="en-US" sz="2000">
                <a:solidFill>
                  <a:schemeClr val="bg1"/>
                </a:solidFill>
              </a:rPr>
              <a:t>To each person an equal share</a:t>
            </a:r>
          </a:p>
          <a:p>
            <a:pPr lvl="1">
              <a:spcAft>
                <a:spcPct val="0"/>
              </a:spcAft>
            </a:pPr>
            <a:r>
              <a:rPr lang="en-GB" altLang="en-US" sz="2000">
                <a:solidFill>
                  <a:schemeClr val="bg1"/>
                </a:solidFill>
              </a:rPr>
              <a:t>To each person according to need</a:t>
            </a:r>
          </a:p>
          <a:p>
            <a:pPr lvl="1">
              <a:spcAft>
                <a:spcPct val="0"/>
              </a:spcAft>
            </a:pPr>
            <a:r>
              <a:rPr lang="en-GB" altLang="en-US" sz="2000">
                <a:solidFill>
                  <a:schemeClr val="bg1"/>
                </a:solidFill>
              </a:rPr>
              <a:t>To each person according to effort</a:t>
            </a:r>
          </a:p>
          <a:p>
            <a:pPr lvl="1">
              <a:spcAft>
                <a:spcPct val="0"/>
              </a:spcAft>
            </a:pPr>
            <a:r>
              <a:rPr lang="en-GB" altLang="en-US" sz="2000">
                <a:solidFill>
                  <a:schemeClr val="bg1"/>
                </a:solidFill>
              </a:rPr>
              <a:t>To each person according to societal contribution</a:t>
            </a:r>
          </a:p>
          <a:p>
            <a:pPr lvl="1">
              <a:spcAft>
                <a:spcPct val="0"/>
              </a:spcAft>
            </a:pPr>
            <a:r>
              <a:rPr lang="en-GB" altLang="en-US" sz="2000">
                <a:solidFill>
                  <a:schemeClr val="bg1"/>
                </a:solidFill>
              </a:rPr>
              <a:t>To each person according to merit.</a:t>
            </a:r>
          </a:p>
          <a:p>
            <a:pPr>
              <a:spcAft>
                <a:spcPct val="0"/>
              </a:spcAft>
            </a:pPr>
            <a:endParaRPr lang="en-GB" altLang="en-US" sz="2000">
              <a:solidFill>
                <a:schemeClr val="bg1"/>
              </a:solidFill>
            </a:endParaRPr>
          </a:p>
        </p:txBody>
      </p:sp>
    </p:spTree>
    <p:extLst>
      <p:ext uri="{BB962C8B-B14F-4D97-AF65-F5344CB8AC3E}">
        <p14:creationId xmlns:p14="http://schemas.microsoft.com/office/powerpoint/2010/main" val="503146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5E6133E6-0F1F-4C79-A8CC-BAA234E3E035}"/>
              </a:ext>
            </a:extLst>
          </p:cNvPr>
          <p:cNvSpPr>
            <a:spLocks noGrp="1"/>
          </p:cNvSpPr>
          <p:nvPr>
            <p:ph type="title"/>
          </p:nvPr>
        </p:nvSpPr>
        <p:spPr>
          <a:xfrm>
            <a:off x="922635" y="1250575"/>
            <a:ext cx="4604274" cy="4163210"/>
          </a:xfrm>
        </p:spPr>
        <p:txBody>
          <a:bodyPr anchor="ctr">
            <a:normAutofit/>
          </a:bodyPr>
          <a:lstStyle/>
          <a:p>
            <a:pPr defTabSz="914377">
              <a:defRPr/>
            </a:pPr>
            <a:r>
              <a:rPr lang="en-GB" sz="8000">
                <a:solidFill>
                  <a:schemeClr val="bg1"/>
                </a:solidFill>
              </a:rPr>
              <a:t>Continued</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79" name="Content Placeholder 2">
            <a:extLst>
              <a:ext uri="{FF2B5EF4-FFF2-40B4-BE49-F238E27FC236}">
                <a16:creationId xmlns:a16="http://schemas.microsoft.com/office/drawing/2014/main" id="{9CB6CCC5-830C-4A32-AF8A-4732FD99FC64}"/>
              </a:ext>
            </a:extLst>
          </p:cNvPr>
          <p:cNvSpPr>
            <a:spLocks noGrp="1" noChangeArrowheads="1"/>
          </p:cNvSpPr>
          <p:nvPr>
            <p:ph idx="1"/>
          </p:nvPr>
        </p:nvSpPr>
        <p:spPr>
          <a:xfrm>
            <a:off x="6293224" y="860612"/>
            <a:ext cx="4797909" cy="5023821"/>
          </a:xfrm>
        </p:spPr>
        <p:txBody>
          <a:bodyPr anchor="ctr">
            <a:normAutofit/>
          </a:bodyPr>
          <a:lstStyle/>
          <a:p>
            <a:r>
              <a:rPr lang="en-GB" altLang="en-US" sz="2000">
                <a:solidFill>
                  <a:schemeClr val="bg1"/>
                </a:solidFill>
              </a:rPr>
              <a:t>It is the responsibility of the researcher to provide the participants with information regarding the purpose, benefits, and risks of participating in both the interview and surveys.</a:t>
            </a:r>
          </a:p>
          <a:p>
            <a:r>
              <a:rPr lang="en-GB" altLang="en-US" sz="2000">
                <a:solidFill>
                  <a:schemeClr val="bg1"/>
                </a:solidFill>
              </a:rPr>
              <a:t>It is also the responsibility of the researcher to obtain the participants consent and explain concerns that the participants may have regarding their consent and participation. </a:t>
            </a:r>
          </a:p>
        </p:txBody>
      </p:sp>
    </p:spTree>
    <p:extLst>
      <p:ext uri="{BB962C8B-B14F-4D97-AF65-F5344CB8AC3E}">
        <p14:creationId xmlns:p14="http://schemas.microsoft.com/office/powerpoint/2010/main" val="3774210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2385D940-365F-49E5-9616-5E8C510093E7}"/>
              </a:ext>
            </a:extLst>
          </p:cNvPr>
          <p:cNvSpPr>
            <a:spLocks noGrp="1"/>
          </p:cNvSpPr>
          <p:nvPr>
            <p:ph type="title"/>
          </p:nvPr>
        </p:nvSpPr>
        <p:spPr>
          <a:xfrm>
            <a:off x="407963" y="1250575"/>
            <a:ext cx="5118946" cy="4163210"/>
          </a:xfrm>
        </p:spPr>
        <p:txBody>
          <a:bodyPr anchor="ctr">
            <a:normAutofit/>
          </a:bodyPr>
          <a:lstStyle/>
          <a:p>
            <a:pPr defTabSz="914377">
              <a:defRPr/>
            </a:pPr>
            <a:r>
              <a:rPr lang="en-GB" sz="5600">
                <a:solidFill>
                  <a:schemeClr val="bg1"/>
                </a:solidFill>
              </a:rPr>
              <a:t>CONFIDENTIAL</a:t>
            </a:r>
          </a:p>
        </p:txBody>
      </p:sp>
      <p:sp>
        <p:nvSpPr>
          <p:cNvPr id="138" name="Rectangle 137">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3" name="Content Placeholder 2">
            <a:extLst>
              <a:ext uri="{FF2B5EF4-FFF2-40B4-BE49-F238E27FC236}">
                <a16:creationId xmlns:a16="http://schemas.microsoft.com/office/drawing/2014/main" id="{0E3A736D-1909-4E67-A521-BD83DAA5DB20}"/>
              </a:ext>
            </a:extLst>
          </p:cNvPr>
          <p:cNvSpPr>
            <a:spLocks noGrp="1" noChangeArrowheads="1"/>
          </p:cNvSpPr>
          <p:nvPr>
            <p:ph idx="1"/>
          </p:nvPr>
        </p:nvSpPr>
        <p:spPr>
          <a:xfrm>
            <a:off x="6293224" y="860612"/>
            <a:ext cx="4797909" cy="5023821"/>
          </a:xfrm>
        </p:spPr>
        <p:txBody>
          <a:bodyPr anchor="ctr">
            <a:normAutofit/>
          </a:bodyPr>
          <a:lstStyle/>
          <a:p>
            <a:r>
              <a:rPr lang="en-GB" altLang="en-US" sz="2000">
                <a:solidFill>
                  <a:schemeClr val="bg1"/>
                </a:solidFill>
              </a:rPr>
              <a:t>The researcher is also responsible for ensuring the confidential nature of the information collected and making sure that the information collected is stored safely to maintain anonymity of the participant. Any potential conflict of interest should be identified and explained accordingly. </a:t>
            </a:r>
          </a:p>
          <a:p>
            <a:r>
              <a:rPr lang="en-GB" altLang="en-US" sz="2000">
                <a:solidFill>
                  <a:schemeClr val="bg1"/>
                </a:solidFill>
              </a:rPr>
              <a:t>In addition, the researcher should make sure that the participants are aware of the fact that they are free to terminate their participation and any given point. </a:t>
            </a:r>
          </a:p>
        </p:txBody>
      </p:sp>
    </p:spTree>
    <p:extLst>
      <p:ext uri="{BB962C8B-B14F-4D97-AF65-F5344CB8AC3E}">
        <p14:creationId xmlns:p14="http://schemas.microsoft.com/office/powerpoint/2010/main" val="9550736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BB454504-A092-4FFF-9F41-1562C732FE2B}"/>
              </a:ext>
            </a:extLst>
          </p:cNvPr>
          <p:cNvSpPr>
            <a:spLocks noGrp="1"/>
          </p:cNvSpPr>
          <p:nvPr>
            <p:ph type="title"/>
          </p:nvPr>
        </p:nvSpPr>
        <p:spPr>
          <a:xfrm>
            <a:off x="922635" y="1250575"/>
            <a:ext cx="4604274" cy="4163210"/>
          </a:xfrm>
        </p:spPr>
        <p:txBody>
          <a:bodyPr anchor="ctr">
            <a:normAutofit/>
          </a:bodyPr>
          <a:lstStyle/>
          <a:p>
            <a:pPr>
              <a:defRPr/>
            </a:pPr>
            <a:r>
              <a:rPr lang="en-GB" sz="8000">
                <a:solidFill>
                  <a:schemeClr val="bg1"/>
                </a:solidFill>
              </a:rPr>
              <a:t>About the survey</a:t>
            </a:r>
          </a:p>
        </p:txBody>
      </p:sp>
      <p:sp>
        <p:nvSpPr>
          <p:cNvPr id="10" name="Rectangle 9">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F8A65F-FFBF-4EEA-8784-B5CC42D91A38}"/>
              </a:ext>
            </a:extLst>
          </p:cNvPr>
          <p:cNvSpPr>
            <a:spLocks noGrp="1"/>
          </p:cNvSpPr>
          <p:nvPr>
            <p:ph idx="1"/>
          </p:nvPr>
        </p:nvSpPr>
        <p:spPr>
          <a:xfrm>
            <a:off x="6293224" y="860612"/>
            <a:ext cx="4797909" cy="5023821"/>
          </a:xfrm>
        </p:spPr>
        <p:txBody>
          <a:bodyPr rtlCol="0" anchor="ctr">
            <a:normAutofit/>
          </a:bodyPr>
          <a:lstStyle/>
          <a:p>
            <a:pPr marL="91440" indent="-91440">
              <a:buClr>
                <a:schemeClr val="accent3"/>
              </a:buClr>
              <a:defRPr/>
            </a:pPr>
            <a:r>
              <a:rPr lang="en-GB" sz="1300">
                <a:solidFill>
                  <a:schemeClr val="bg1"/>
                </a:solidFill>
              </a:rPr>
              <a:t>This research aims to investigate the effectiveness of responsible gambling features in which your participation is requested. It is hoped that the results of this research will contribute to understanding the issues involved and that the results will assist the design and provision of appropriate interventions for individuals who develop problems. </a:t>
            </a:r>
            <a:br>
              <a:rPr lang="en-GB" sz="1300">
                <a:solidFill>
                  <a:schemeClr val="bg1"/>
                </a:solidFill>
              </a:rPr>
            </a:br>
            <a:br>
              <a:rPr lang="en-GB" sz="1300">
                <a:solidFill>
                  <a:schemeClr val="bg1"/>
                </a:solidFill>
              </a:rPr>
            </a:br>
            <a:r>
              <a:rPr lang="en-GB" sz="1300">
                <a:solidFill>
                  <a:schemeClr val="bg1"/>
                </a:solidFill>
              </a:rPr>
              <a:t>This survey should take about 10-15 minutes of your time. Most questions ask you to place a tick in the box provided and/or may ask you to provide some additional information as well. Any comments you may wish to make will provide the researcher with a greater understanding of any issues involved.</a:t>
            </a:r>
            <a:br>
              <a:rPr lang="en-GB" sz="1300">
                <a:solidFill>
                  <a:schemeClr val="bg1"/>
                </a:solidFill>
              </a:rPr>
            </a:br>
            <a:br>
              <a:rPr lang="en-GB" sz="1300">
                <a:solidFill>
                  <a:schemeClr val="bg1"/>
                </a:solidFill>
              </a:rPr>
            </a:br>
            <a:r>
              <a:rPr lang="en-GB" sz="1300">
                <a:solidFill>
                  <a:schemeClr val="bg1"/>
                </a:solidFill>
              </a:rPr>
              <a:t>The information recorded on this questionnaire will be kept completely confidential and all information you provide will be recorded on a completely anonymous basis. It will be passed on to the researcher from UWTSD, who will ensure that the information you provide is kept securely stored. You are not asked to provide your name at any point during the survey. If you find the research interesting you can find a copy of the results at http://gamblingandconsumers.blogspot.com/.</a:t>
            </a:r>
            <a:br>
              <a:rPr lang="en-GB" sz="1300">
                <a:solidFill>
                  <a:schemeClr val="bg1"/>
                </a:solidFill>
              </a:rPr>
            </a:br>
            <a:br>
              <a:rPr lang="en-GB" sz="1300">
                <a:solidFill>
                  <a:schemeClr val="bg1"/>
                </a:solidFill>
              </a:rPr>
            </a:br>
            <a:r>
              <a:rPr lang="en-GB" sz="1300">
                <a:solidFill>
                  <a:schemeClr val="bg1"/>
                </a:solidFill>
              </a:rPr>
              <a:t>If you have any problems completing the survey or would like to speak to the researcher, then please contact caroline.jawad@uwtsd.ac.uk</a:t>
            </a:r>
            <a:br>
              <a:rPr lang="en-GB" sz="1300">
                <a:solidFill>
                  <a:schemeClr val="bg1"/>
                </a:solidFill>
              </a:rPr>
            </a:br>
            <a:endParaRPr lang="en-GB" sz="1300">
              <a:solidFill>
                <a:schemeClr val="bg1"/>
              </a:solidFill>
            </a:endParaRPr>
          </a:p>
        </p:txBody>
      </p:sp>
    </p:spTree>
    <p:extLst>
      <p:ext uri="{BB962C8B-B14F-4D97-AF65-F5344CB8AC3E}">
        <p14:creationId xmlns:p14="http://schemas.microsoft.com/office/powerpoint/2010/main" val="11325884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361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6">
            <a:extLst>
              <a:ext uri="{FF2B5EF4-FFF2-40B4-BE49-F238E27FC236}">
                <a16:creationId xmlns:a16="http://schemas.microsoft.com/office/drawing/2014/main" id="{27B01402-3F21-4BAF-B08C-86BDBD7798B6}"/>
              </a:ext>
            </a:extLst>
          </p:cNvPr>
          <p:cNvPicPr>
            <a:picLocks noChangeAspect="1"/>
          </p:cNvPicPr>
          <p:nvPr/>
        </p:nvPicPr>
        <p:blipFill>
          <a:blip r:embed="rId3">
            <a:extLst>
              <a:ext uri="{28A0092B-C50C-407E-A947-70E740481C1C}">
                <a14:useLocalDpi xmlns:a14="http://schemas.microsoft.com/office/drawing/2010/main" val="0"/>
              </a:ext>
            </a:extLst>
          </a:blip>
          <a:srcRect l="68919" t="40437" r="2061" b="11600"/>
          <a:stretch>
            <a:fillRect/>
          </a:stretch>
        </p:blipFill>
        <p:spPr bwMode="auto">
          <a:xfrm>
            <a:off x="870002" y="643467"/>
            <a:ext cx="10451996"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41974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5367" name="Picture 15366">
            <a:extLst>
              <a:ext uri="{FF2B5EF4-FFF2-40B4-BE49-F238E27FC236}">
                <a16:creationId xmlns:a16="http://schemas.microsoft.com/office/drawing/2014/main" id="{63317989-A16A-4475-BA17-2BDCB478ED85}"/>
              </a:ext>
            </a:extLst>
          </p:cNvPr>
          <p:cNvPicPr>
            <a:picLocks noChangeAspect="1"/>
          </p:cNvPicPr>
          <p:nvPr/>
        </p:nvPicPr>
        <p:blipFill rotWithShape="1">
          <a:blip r:embed="rId3">
            <a:duotone>
              <a:prstClr val="black"/>
              <a:schemeClr val="tx2">
                <a:tint val="45000"/>
                <a:satMod val="400000"/>
              </a:schemeClr>
            </a:duotone>
            <a:alphaModFix amt="25000"/>
          </a:blip>
          <a:srcRect t="2530" b="13200"/>
          <a:stretch/>
        </p:blipFill>
        <p:spPr>
          <a:xfrm>
            <a:off x="20" y="10"/>
            <a:ext cx="12191980" cy="6857990"/>
          </a:xfrm>
          <a:prstGeom prst="rect">
            <a:avLst/>
          </a:prstGeom>
        </p:spPr>
      </p:pic>
      <p:sp>
        <p:nvSpPr>
          <p:cNvPr id="15362" name="Rectangle 2">
            <a:extLst>
              <a:ext uri="{FF2B5EF4-FFF2-40B4-BE49-F238E27FC236}">
                <a16:creationId xmlns:a16="http://schemas.microsoft.com/office/drawing/2014/main" id="{898A1452-C8A7-594A-B972-EA9EC1D2DAE7}"/>
              </a:ext>
            </a:extLst>
          </p:cNvPr>
          <p:cNvSpPr>
            <a:spLocks noChangeArrowheads="1"/>
          </p:cNvSpPr>
          <p:nvPr/>
        </p:nvSpPr>
        <p:spPr bwMode="auto">
          <a:xfrm>
            <a:off x="838200" y="365125"/>
            <a:ext cx="10515600"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400" b="1" i="1">
                <a:latin typeface="+mj-lt"/>
                <a:ea typeface="+mj-ea"/>
                <a:cs typeface="+mj-cs"/>
              </a:rPr>
              <a:t>Codes of Ethical Conduct/Practice</a:t>
            </a:r>
          </a:p>
        </p:txBody>
      </p:sp>
      <p:graphicFrame>
        <p:nvGraphicFramePr>
          <p:cNvPr id="15365" name="Text Box 4">
            <a:extLst>
              <a:ext uri="{FF2B5EF4-FFF2-40B4-BE49-F238E27FC236}">
                <a16:creationId xmlns:a16="http://schemas.microsoft.com/office/drawing/2014/main" id="{407D30F6-3DD4-4CAD-B838-8AF06D082892}"/>
              </a:ext>
            </a:extLst>
          </p:cNvPr>
          <p:cNvGraphicFramePr/>
          <p:nvPr>
            <p:extLst>
              <p:ext uri="{D42A27DB-BD31-4B8C-83A1-F6EECF244321}">
                <p14:modId xmlns:p14="http://schemas.microsoft.com/office/powerpoint/2010/main" val="14570306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7141371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Rectangle 2">
            <a:extLst>
              <a:ext uri="{FF2B5EF4-FFF2-40B4-BE49-F238E27FC236}">
                <a16:creationId xmlns:a16="http://schemas.microsoft.com/office/drawing/2014/main" id="{9933860A-CEC9-4242-9DD3-11B272F6910F}"/>
              </a:ext>
            </a:extLst>
          </p:cNvPr>
          <p:cNvSpPr>
            <a:spLocks noChangeArrowheads="1"/>
          </p:cNvSpPr>
          <p:nvPr/>
        </p:nvSpPr>
        <p:spPr bwMode="auto">
          <a:xfrm>
            <a:off x="838200" y="365125"/>
            <a:ext cx="10515600"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400" b="1" i="1">
                <a:solidFill>
                  <a:srgbClr val="FFFFFF"/>
                </a:solidFill>
                <a:latin typeface="+mj-lt"/>
                <a:ea typeface="+mj-ea"/>
                <a:cs typeface="+mj-cs"/>
              </a:rPr>
              <a:t>Ethical Philosophies</a:t>
            </a:r>
            <a:br>
              <a:rPr lang="en-US" altLang="en-US" sz="4400" b="1" i="1">
                <a:solidFill>
                  <a:srgbClr val="FFFFFF"/>
                </a:solidFill>
                <a:latin typeface="+mj-lt"/>
                <a:ea typeface="+mj-ea"/>
                <a:cs typeface="+mj-cs"/>
              </a:rPr>
            </a:br>
            <a:endParaRPr lang="en-US" altLang="en-US" sz="4400" b="1" i="1">
              <a:solidFill>
                <a:srgbClr val="FFFFFF"/>
              </a:solidFill>
              <a:latin typeface="+mj-lt"/>
              <a:ea typeface="+mj-ea"/>
              <a:cs typeface="+mj-cs"/>
            </a:endParaRPr>
          </a:p>
        </p:txBody>
      </p:sp>
      <p:graphicFrame>
        <p:nvGraphicFramePr>
          <p:cNvPr id="17413" name="Text Box 4">
            <a:extLst>
              <a:ext uri="{FF2B5EF4-FFF2-40B4-BE49-F238E27FC236}">
                <a16:creationId xmlns:a16="http://schemas.microsoft.com/office/drawing/2014/main" id="{E2913B38-02C4-4C94-93CE-2BE54E43E27F}"/>
              </a:ext>
            </a:extLst>
          </p:cNvPr>
          <p:cNvGraphicFramePr/>
          <p:nvPr>
            <p:extLst>
              <p:ext uri="{D42A27DB-BD31-4B8C-83A1-F6EECF244321}">
                <p14:modId xmlns:p14="http://schemas.microsoft.com/office/powerpoint/2010/main" val="11083526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681381"/>
      </p:ext>
    </p:extLst>
  </p:cSld>
  <p:clrMapOvr>
    <a:overrideClrMapping bg1="dk1" tx1="lt1" bg2="dk2" tx2="lt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olourful strings being woven togehter">
            <a:extLst>
              <a:ext uri="{FF2B5EF4-FFF2-40B4-BE49-F238E27FC236}">
                <a16:creationId xmlns:a16="http://schemas.microsoft.com/office/drawing/2014/main" id="{AB100778-8295-4A69-8835-918F5EECE781}"/>
              </a:ext>
            </a:extLst>
          </p:cNvPr>
          <p:cNvPicPr>
            <a:picLocks noChangeAspect="1"/>
          </p:cNvPicPr>
          <p:nvPr/>
        </p:nvPicPr>
        <p:blipFill rotWithShape="1">
          <a:blip r:embed="rId2">
            <a:alphaModFix amt="50000"/>
          </a:blip>
          <a:srcRect t="6854" b="8876"/>
          <a:stretch/>
        </p:blipFill>
        <p:spPr>
          <a:xfrm>
            <a:off x="20" y="1"/>
            <a:ext cx="12191980" cy="6857999"/>
          </a:xfrm>
          <a:prstGeom prst="rect">
            <a:avLst/>
          </a:prstGeom>
        </p:spPr>
      </p:pic>
      <p:sp>
        <p:nvSpPr>
          <p:cNvPr id="4" name="Title 3">
            <a:extLst>
              <a:ext uri="{FF2B5EF4-FFF2-40B4-BE49-F238E27FC236}">
                <a16:creationId xmlns:a16="http://schemas.microsoft.com/office/drawing/2014/main" id="{614801F2-36DA-CB42-A160-E86C97BF6F88}"/>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Activity</a:t>
            </a:r>
          </a:p>
        </p:txBody>
      </p:sp>
    </p:spTree>
    <p:extLst>
      <p:ext uri="{BB962C8B-B14F-4D97-AF65-F5344CB8AC3E}">
        <p14:creationId xmlns:p14="http://schemas.microsoft.com/office/powerpoint/2010/main" val="4100423671"/>
      </p:ext>
    </p:extLst>
  </p:cSld>
  <p:clrMapOvr>
    <a:overrideClrMapping bg1="dk1" tx1="lt1" bg2="dk2" tx2="lt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a:extLst>
              <a:ext uri="{FF2B5EF4-FFF2-40B4-BE49-F238E27FC236}">
                <a16:creationId xmlns:a16="http://schemas.microsoft.com/office/drawing/2014/main" id="{1F88AB0D-F46E-FD43-9665-2E9F5D537153}"/>
              </a:ext>
            </a:extLst>
          </p:cNvPr>
          <p:cNvSpPr>
            <a:spLocks noChangeArrowheads="1"/>
          </p:cNvSpPr>
          <p:nvPr/>
        </p:nvSpPr>
        <p:spPr bwMode="auto">
          <a:xfrm>
            <a:off x="1522476" y="5053714"/>
            <a:ext cx="9144000" cy="1152663"/>
          </a:xfrm>
          <a:prstGeom prst="rect">
            <a:avLst/>
          </a:prstGeom>
        </p:spPr>
        <p:txBody>
          <a:bodyPr vert="horz" lIns="91440" tIns="45720" rIns="91440" bIns="45720" rtlCol="0" anchor="ctr">
            <a:normAutofit/>
          </a:bodyPr>
          <a:lstStyle/>
          <a:p>
            <a:pPr algn="ctr">
              <a:lnSpc>
                <a:spcPct val="90000"/>
              </a:lnSpc>
              <a:spcBef>
                <a:spcPct val="0"/>
              </a:spcBef>
              <a:spcAft>
                <a:spcPts val="600"/>
              </a:spcAft>
              <a:tabLst>
                <a:tab pos="304800" algn="l"/>
              </a:tabLst>
              <a:defRPr/>
            </a:pPr>
            <a:r>
              <a:rPr lang="en-US" sz="3700" b="1" i="1" dirty="0">
                <a:latin typeface="+mj-lt"/>
                <a:ea typeface="+mj-ea"/>
                <a:cs typeface="+mj-cs"/>
              </a:rPr>
              <a:t>Table 1</a:t>
            </a:r>
            <a:r>
              <a:rPr lang="en-US" sz="3700" i="1" dirty="0">
                <a:latin typeface="+mj-lt"/>
                <a:ea typeface="+mj-ea"/>
                <a:cs typeface="+mj-cs"/>
              </a:rPr>
              <a:t>	Potential Ethical Problems Relating to Researching Consumers</a:t>
            </a:r>
          </a:p>
        </p:txBody>
      </p:sp>
      <p:graphicFrame>
        <p:nvGraphicFramePr>
          <p:cNvPr id="6" name="Table 5">
            <a:extLst>
              <a:ext uri="{FF2B5EF4-FFF2-40B4-BE49-F238E27FC236}">
                <a16:creationId xmlns:a16="http://schemas.microsoft.com/office/drawing/2014/main" id="{2AAB26B6-412A-DB45-B352-F633AD2C9E4B}"/>
              </a:ext>
            </a:extLst>
          </p:cNvPr>
          <p:cNvGraphicFramePr>
            <a:graphicFrameLocks noGrp="1"/>
          </p:cNvGraphicFramePr>
          <p:nvPr/>
        </p:nvGraphicFramePr>
        <p:xfrm>
          <a:off x="643468" y="729597"/>
          <a:ext cx="10905065" cy="3646295"/>
        </p:xfrm>
        <a:graphic>
          <a:graphicData uri="http://schemas.openxmlformats.org/drawingml/2006/table">
            <a:tbl>
              <a:tblPr firstRow="1" bandRow="1"/>
              <a:tblGrid>
                <a:gridCol w="3723677">
                  <a:extLst>
                    <a:ext uri="{9D8B030D-6E8A-4147-A177-3AD203B41FA5}">
                      <a16:colId xmlns:a16="http://schemas.microsoft.com/office/drawing/2014/main" val="20000"/>
                    </a:ext>
                  </a:extLst>
                </a:gridCol>
                <a:gridCol w="3590694">
                  <a:extLst>
                    <a:ext uri="{9D8B030D-6E8A-4147-A177-3AD203B41FA5}">
                      <a16:colId xmlns:a16="http://schemas.microsoft.com/office/drawing/2014/main" val="20001"/>
                    </a:ext>
                  </a:extLst>
                </a:gridCol>
                <a:gridCol w="3590694">
                  <a:extLst>
                    <a:ext uri="{9D8B030D-6E8A-4147-A177-3AD203B41FA5}">
                      <a16:colId xmlns:a16="http://schemas.microsoft.com/office/drawing/2014/main" val="20002"/>
                    </a:ext>
                  </a:extLst>
                </a:gridCol>
              </a:tblGrid>
              <a:tr h="364435">
                <a:tc>
                  <a:txBody>
                    <a:bodyPr/>
                    <a:lstStyle/>
                    <a:p>
                      <a:pPr marL="0" marR="0" algn="l">
                        <a:lnSpc>
                          <a:spcPct val="200000"/>
                        </a:lnSpc>
                        <a:spcBef>
                          <a:spcPts val="0"/>
                        </a:spcBef>
                        <a:spcAft>
                          <a:spcPts val="0"/>
                        </a:spcAft>
                        <a:tabLst>
                          <a:tab pos="304800" algn="l"/>
                        </a:tabLst>
                      </a:pPr>
                      <a:r>
                        <a:rPr lang="en-US" sz="1300" b="1" i="1" kern="100">
                          <a:solidFill>
                            <a:srgbClr val="000000"/>
                          </a:solidFill>
                          <a:latin typeface="+mn-lt"/>
                          <a:ea typeface="Times New Roman"/>
                          <a:cs typeface="Optima"/>
                        </a:rPr>
                        <a:t>Ethical Issue</a:t>
                      </a:r>
                      <a:endParaRPr lang="en-US" sz="1300" b="1">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Lst>
                      </a:pPr>
                      <a:r>
                        <a:rPr lang="en-US" sz="1300" b="1" i="1" kern="100">
                          <a:solidFill>
                            <a:srgbClr val="000000"/>
                          </a:solidFill>
                          <a:latin typeface="+mn-lt"/>
                          <a:ea typeface="Times New Roman"/>
                          <a:cs typeface="Optima"/>
                        </a:rPr>
                        <a:t>Right Violated</a:t>
                      </a:r>
                      <a:endParaRPr lang="en-US" sz="1300" b="1">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 pos="1676400" algn="l"/>
                          <a:tab pos="3314700" algn="l"/>
                        </a:tabLst>
                      </a:pPr>
                      <a:r>
                        <a:rPr lang="en-US" sz="1300" b="1" i="1" kern="100" dirty="0">
                          <a:solidFill>
                            <a:srgbClr val="000000"/>
                          </a:solidFill>
                          <a:latin typeface="+mn-lt"/>
                          <a:ea typeface="Times New Roman"/>
                          <a:cs typeface="Optima"/>
                        </a:rPr>
                        <a:t> Compensation Available</a:t>
                      </a:r>
                      <a:endParaRPr lang="en-US" sz="1300" b="1" i="1"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31396">
                <a:tc>
                  <a:txBody>
                    <a:bodyPr/>
                    <a:lstStyle/>
                    <a:p>
                      <a:pPr marL="0" marR="0" indent="0" algn="l">
                        <a:lnSpc>
                          <a:spcPct val="100000"/>
                        </a:lnSpc>
                        <a:spcBef>
                          <a:spcPts val="0"/>
                        </a:spcBef>
                        <a:spcAft>
                          <a:spcPts val="0"/>
                        </a:spcAft>
                        <a:tabLst>
                          <a:tab pos="304800" algn="l"/>
                          <a:tab pos="1676400" algn="l"/>
                          <a:tab pos="33147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kern="1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31396">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31396">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743029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3" name="Rectangle 69">
            <a:extLst>
              <a:ext uri="{FF2B5EF4-FFF2-40B4-BE49-F238E27FC236}">
                <a16:creationId xmlns:a16="http://schemas.microsoft.com/office/drawing/2014/main" id="{1045B59B-615E-4718-A150-42DE5D03E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084" name="Rectangle 71">
            <a:extLst>
              <a:ext uri="{FF2B5EF4-FFF2-40B4-BE49-F238E27FC236}">
                <a16:creationId xmlns:a16="http://schemas.microsoft.com/office/drawing/2014/main" id="{D6CF29CD-38B8-4924-BA11-6D6051748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61518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081" name="Rectangle 1">
            <a:extLst>
              <a:ext uri="{FF2B5EF4-FFF2-40B4-BE49-F238E27FC236}">
                <a16:creationId xmlns:a16="http://schemas.microsoft.com/office/drawing/2014/main" id="{1F88AB0D-F46E-FD43-9665-2E9F5D537153}"/>
              </a:ext>
            </a:extLst>
          </p:cNvPr>
          <p:cNvSpPr>
            <a:spLocks noChangeArrowheads="1"/>
          </p:cNvSpPr>
          <p:nvPr/>
        </p:nvSpPr>
        <p:spPr bwMode="auto">
          <a:xfrm>
            <a:off x="707011" y="365760"/>
            <a:ext cx="10765410" cy="1207269"/>
          </a:xfrm>
          <a:prstGeom prst="rect">
            <a:avLst/>
          </a:prstGeom>
        </p:spPr>
        <p:txBody>
          <a:bodyPr vert="horz" lIns="91440" tIns="45720" rIns="91440" bIns="45720" rtlCol="0" anchor="b">
            <a:normAutofit/>
          </a:bodyPr>
          <a:lstStyle/>
          <a:p>
            <a:pPr algn="ctr">
              <a:lnSpc>
                <a:spcPct val="90000"/>
              </a:lnSpc>
              <a:spcBef>
                <a:spcPct val="0"/>
              </a:spcBef>
              <a:spcAft>
                <a:spcPts val="600"/>
              </a:spcAft>
              <a:tabLst>
                <a:tab pos="304800" algn="l"/>
              </a:tabLst>
              <a:defRPr/>
            </a:pPr>
            <a:r>
              <a:rPr lang="en-US" sz="3800" b="1" i="1" kern="1200">
                <a:solidFill>
                  <a:srgbClr val="FFFFFF"/>
                </a:solidFill>
                <a:latin typeface="+mj-lt"/>
                <a:ea typeface="+mj-ea"/>
                <a:cs typeface="+mj-cs"/>
              </a:rPr>
              <a:t>Table 1</a:t>
            </a:r>
            <a:r>
              <a:rPr lang="en-US" sz="3800" i="1" kern="1200">
                <a:solidFill>
                  <a:srgbClr val="FFFFFF"/>
                </a:solidFill>
                <a:latin typeface="+mj-lt"/>
                <a:ea typeface="+mj-ea"/>
                <a:cs typeface="+mj-cs"/>
              </a:rPr>
              <a:t>	Potential Ethical Problems Relating to Researching Consumers</a:t>
            </a:r>
          </a:p>
        </p:txBody>
      </p:sp>
      <p:graphicFrame>
        <p:nvGraphicFramePr>
          <p:cNvPr id="6" name="Table 5">
            <a:extLst>
              <a:ext uri="{FF2B5EF4-FFF2-40B4-BE49-F238E27FC236}">
                <a16:creationId xmlns:a16="http://schemas.microsoft.com/office/drawing/2014/main" id="{2AAB26B6-412A-DB45-B352-F633AD2C9E4B}"/>
              </a:ext>
            </a:extLst>
          </p:cNvPr>
          <p:cNvGraphicFramePr>
            <a:graphicFrameLocks noGrp="1"/>
          </p:cNvGraphicFramePr>
          <p:nvPr>
            <p:extLst>
              <p:ext uri="{D42A27DB-BD31-4B8C-83A1-F6EECF244321}">
                <p14:modId xmlns:p14="http://schemas.microsoft.com/office/powerpoint/2010/main" val="1842822037"/>
              </p:ext>
            </p:extLst>
          </p:nvPr>
        </p:nvGraphicFramePr>
        <p:xfrm>
          <a:off x="963518" y="2943847"/>
          <a:ext cx="10275334" cy="3275982"/>
        </p:xfrm>
        <a:graphic>
          <a:graphicData uri="http://schemas.openxmlformats.org/drawingml/2006/table">
            <a:tbl>
              <a:tblPr firstRow="1" bandRow="1"/>
              <a:tblGrid>
                <a:gridCol w="4010883">
                  <a:extLst>
                    <a:ext uri="{9D8B030D-6E8A-4147-A177-3AD203B41FA5}">
                      <a16:colId xmlns:a16="http://schemas.microsoft.com/office/drawing/2014/main" val="20000"/>
                    </a:ext>
                  </a:extLst>
                </a:gridCol>
                <a:gridCol w="2859486">
                  <a:extLst>
                    <a:ext uri="{9D8B030D-6E8A-4147-A177-3AD203B41FA5}">
                      <a16:colId xmlns:a16="http://schemas.microsoft.com/office/drawing/2014/main" val="20001"/>
                    </a:ext>
                  </a:extLst>
                </a:gridCol>
                <a:gridCol w="3404965">
                  <a:extLst>
                    <a:ext uri="{9D8B030D-6E8A-4147-A177-3AD203B41FA5}">
                      <a16:colId xmlns:a16="http://schemas.microsoft.com/office/drawing/2014/main" val="20002"/>
                    </a:ext>
                  </a:extLst>
                </a:gridCol>
              </a:tblGrid>
              <a:tr h="399990">
                <a:tc>
                  <a:txBody>
                    <a:bodyPr/>
                    <a:lstStyle/>
                    <a:p>
                      <a:pPr marL="0" marR="0" algn="l">
                        <a:lnSpc>
                          <a:spcPct val="200000"/>
                        </a:lnSpc>
                        <a:spcBef>
                          <a:spcPts val="0"/>
                        </a:spcBef>
                        <a:spcAft>
                          <a:spcPts val="0"/>
                        </a:spcAft>
                        <a:tabLst>
                          <a:tab pos="304800" algn="l"/>
                        </a:tabLst>
                      </a:pPr>
                      <a:r>
                        <a:rPr lang="en-US" sz="1400" b="1" i="1" kern="100">
                          <a:solidFill>
                            <a:srgbClr val="000000"/>
                          </a:solidFill>
                          <a:latin typeface="+mn-lt"/>
                          <a:ea typeface="Times New Roman"/>
                          <a:cs typeface="Optima"/>
                        </a:rPr>
                        <a:t>Ethical Issue</a:t>
                      </a:r>
                      <a:endParaRPr lang="en-US" sz="1400" b="1">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Lst>
                      </a:pPr>
                      <a:r>
                        <a:rPr lang="en-US" sz="1400" b="1" i="1" kern="100">
                          <a:solidFill>
                            <a:srgbClr val="000000"/>
                          </a:solidFill>
                          <a:latin typeface="+mn-lt"/>
                          <a:ea typeface="Times New Roman"/>
                          <a:cs typeface="Optima"/>
                        </a:rPr>
                        <a:t>Right Violated</a:t>
                      </a:r>
                      <a:endParaRPr lang="en-US" sz="1400" b="1">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 pos="1676400" algn="l"/>
                          <a:tab pos="3314700" algn="l"/>
                        </a:tabLst>
                      </a:pPr>
                      <a:r>
                        <a:rPr lang="en-US" sz="1400" b="1" i="1" kern="100">
                          <a:solidFill>
                            <a:srgbClr val="000000"/>
                          </a:solidFill>
                          <a:latin typeface="+mn-lt"/>
                          <a:ea typeface="Times New Roman"/>
                          <a:cs typeface="Optima"/>
                        </a:rPr>
                        <a:t> Compensation Available</a:t>
                      </a:r>
                      <a:endParaRPr lang="en-US" sz="1400" b="1" i="1">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52799">
                <a:tc>
                  <a:txBody>
                    <a:bodyPr/>
                    <a:lstStyle/>
                    <a:p>
                      <a:pPr marL="0" marR="0" indent="0" algn="l">
                        <a:lnSpc>
                          <a:spcPct val="100000"/>
                        </a:lnSpc>
                        <a:spcBef>
                          <a:spcPts val="0"/>
                        </a:spcBef>
                        <a:spcAft>
                          <a:spcPts val="0"/>
                        </a:spcAft>
                        <a:tabLst>
                          <a:tab pos="304800" algn="l"/>
                          <a:tab pos="1676400" algn="l"/>
                          <a:tab pos="3314700" algn="l"/>
                        </a:tabLst>
                      </a:pPr>
                      <a:r>
                        <a:rPr lang="en-US" sz="1400" kern="100">
                          <a:solidFill>
                            <a:srgbClr val="000000"/>
                          </a:solidFill>
                          <a:latin typeface="+mn-lt"/>
                          <a:ea typeface="Times New Roman"/>
                          <a:cs typeface="Optima"/>
                        </a:rPr>
                        <a:t>Preserving participants’ anonymity</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privacy</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400" kern="1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661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Exposing participants to mental stress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safety</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be heard</a:t>
                      </a:r>
                      <a:endParaRPr lang="en-US" sz="1400">
                        <a:solidFill>
                          <a:srgbClr val="000000"/>
                        </a:solidFill>
                        <a:latin typeface="+mn-lt"/>
                        <a:ea typeface="Times New Roman"/>
                        <a:cs typeface="Optima"/>
                      </a:endParaRPr>
                    </a:p>
                    <a:p>
                      <a:pPr marL="0" marR="0" indent="0" algn="l">
                        <a:lnSpc>
                          <a:spcPct val="100000"/>
                        </a:lnSpc>
                        <a:spcBef>
                          <a:spcPts val="0"/>
                        </a:spcBef>
                        <a:spcAft>
                          <a:spcPts val="0"/>
                        </a:spcAft>
                        <a:tabLst>
                          <a:tab pos="304800" algn="l"/>
                          <a:tab pos="1676400" algn="l"/>
                          <a:tab pos="3314700" algn="l"/>
                        </a:tabLst>
                      </a:pPr>
                      <a:r>
                        <a:rPr lang="en-US" sz="1400" kern="100">
                          <a:solidFill>
                            <a:srgbClr val="000000"/>
                          </a:solidFill>
                          <a:latin typeface="+mn-lt"/>
                          <a:ea typeface="Times New Roman"/>
                          <a:cs typeface="Optima"/>
                        </a:rPr>
                        <a:t>Right to redress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661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Use of special equipment and techniques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privacy</a:t>
                      </a:r>
                      <a:endParaRPr lang="en-US" sz="140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choose</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redress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661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Involving participants in research without their knowledge</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be informed</a:t>
                      </a:r>
                      <a:endParaRPr lang="en-US" sz="140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privacy</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redress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661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Use of deception</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be informed</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be heard</a:t>
                      </a:r>
                      <a:endParaRPr lang="en-US" sz="140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redress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527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Use of coercion</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choose</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400" kern="1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527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Selling under the guise of research</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be informed</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400" kern="1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52799">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Causing embarrassment, hindrance, or offense</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respect</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400" kern="100">
                          <a:solidFill>
                            <a:srgbClr val="000000"/>
                          </a:solidFill>
                          <a:latin typeface="+mn-lt"/>
                          <a:ea typeface="Times New Roman"/>
                          <a:cs typeface="Optima"/>
                        </a:rPr>
                        <a:t>Right to redress</a:t>
                      </a:r>
                      <a:endParaRPr lang="en-US" sz="1400">
                        <a:solidFill>
                          <a:srgbClr val="000000"/>
                        </a:solidFill>
                        <a:latin typeface="+mn-lt"/>
                        <a:ea typeface="Times New Roman"/>
                        <a:cs typeface="Optima"/>
                      </a:endParaRPr>
                    </a:p>
                  </a:txBody>
                  <a:tcPr marL="77888" marR="7788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639168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1506" name="Rectangle 2">
            <a:extLst>
              <a:ext uri="{FF2B5EF4-FFF2-40B4-BE49-F238E27FC236}">
                <a16:creationId xmlns:a16="http://schemas.microsoft.com/office/drawing/2014/main" id="{A5EAB819-FC67-564B-AA25-5929AE6A17C8}"/>
              </a:ext>
            </a:extLst>
          </p:cNvPr>
          <p:cNvSpPr>
            <a:spLocks noGrp="1" noChangeArrowheads="1"/>
          </p:cNvSpPr>
          <p:nvPr>
            <p:ph type="title"/>
          </p:nvPr>
        </p:nvSpPr>
        <p:spPr>
          <a:xfrm>
            <a:off x="922635" y="1250575"/>
            <a:ext cx="4604274" cy="4163210"/>
          </a:xfrm>
        </p:spPr>
        <p:txBody>
          <a:bodyPr anchor="ctr">
            <a:normAutofit/>
          </a:bodyPr>
          <a:lstStyle/>
          <a:p>
            <a:pPr eaLnBrk="1" hangingPunct="1"/>
            <a:r>
              <a:rPr lang="en-US" altLang="en-US" sz="8000" b="1">
                <a:solidFill>
                  <a:schemeClr val="bg1"/>
                </a:solidFill>
              </a:rPr>
              <a:t>Ethical Issues to Consider </a:t>
            </a:r>
          </a:p>
        </p:txBody>
      </p:sp>
      <p:sp>
        <p:nvSpPr>
          <p:cNvPr id="74" name="Rectangle 73">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7" name="Rectangle 3">
            <a:extLst>
              <a:ext uri="{FF2B5EF4-FFF2-40B4-BE49-F238E27FC236}">
                <a16:creationId xmlns:a16="http://schemas.microsoft.com/office/drawing/2014/main" id="{BDE61A96-658C-1E4D-9460-09BD2832E230}"/>
              </a:ext>
            </a:extLst>
          </p:cNvPr>
          <p:cNvSpPr>
            <a:spLocks noGrp="1" noChangeArrowheads="1"/>
          </p:cNvSpPr>
          <p:nvPr>
            <p:ph type="body" idx="1"/>
          </p:nvPr>
        </p:nvSpPr>
        <p:spPr>
          <a:xfrm>
            <a:off x="6293224" y="860612"/>
            <a:ext cx="4797909" cy="5023821"/>
          </a:xfrm>
        </p:spPr>
        <p:txBody>
          <a:bodyPr anchor="ctr">
            <a:normAutofit/>
          </a:bodyPr>
          <a:lstStyle/>
          <a:p>
            <a:pPr eaLnBrk="1" hangingPunct="1"/>
            <a:r>
              <a:rPr lang="en-US" altLang="en-US" sz="2000">
                <a:solidFill>
                  <a:schemeClr val="bg1"/>
                </a:solidFill>
              </a:rPr>
              <a:t>Preserving participants’ anonymity</a:t>
            </a:r>
          </a:p>
          <a:p>
            <a:pPr eaLnBrk="1" hangingPunct="1"/>
            <a:r>
              <a:rPr lang="en-US" altLang="en-US" sz="2000">
                <a:solidFill>
                  <a:schemeClr val="bg1"/>
                </a:solidFill>
              </a:rPr>
              <a:t>Exposing participants to mental stress</a:t>
            </a:r>
          </a:p>
          <a:p>
            <a:pPr eaLnBrk="1" hangingPunct="1"/>
            <a:r>
              <a:rPr lang="en-US" altLang="en-US" sz="2000">
                <a:solidFill>
                  <a:schemeClr val="bg1"/>
                </a:solidFill>
              </a:rPr>
              <a:t>Use of special equipment and techniques</a:t>
            </a:r>
          </a:p>
          <a:p>
            <a:pPr eaLnBrk="1" hangingPunct="1"/>
            <a:r>
              <a:rPr lang="en-US" altLang="en-US" sz="2000">
                <a:solidFill>
                  <a:schemeClr val="bg1"/>
                </a:solidFill>
              </a:rPr>
              <a:t>Involving participants in research without their knowledge</a:t>
            </a:r>
          </a:p>
          <a:p>
            <a:pPr eaLnBrk="1" hangingPunct="1"/>
            <a:r>
              <a:rPr lang="en-US" altLang="en-US" sz="2000">
                <a:solidFill>
                  <a:schemeClr val="bg1"/>
                </a:solidFill>
              </a:rPr>
              <a:t>Use of deception</a:t>
            </a:r>
          </a:p>
          <a:p>
            <a:pPr eaLnBrk="1" hangingPunct="1"/>
            <a:r>
              <a:rPr lang="en-US" altLang="en-US" sz="2000">
                <a:solidFill>
                  <a:schemeClr val="bg1"/>
                </a:solidFill>
              </a:rPr>
              <a:t>Use of coercion</a:t>
            </a:r>
          </a:p>
          <a:p>
            <a:pPr eaLnBrk="1" hangingPunct="1"/>
            <a:r>
              <a:rPr lang="en-US" altLang="en-US" sz="2000">
                <a:solidFill>
                  <a:schemeClr val="bg1"/>
                </a:solidFill>
              </a:rPr>
              <a:t>Selling under the guise of research</a:t>
            </a:r>
          </a:p>
          <a:p>
            <a:pPr eaLnBrk="1" hangingPunct="1"/>
            <a:r>
              <a:rPr lang="en-US" altLang="en-US" sz="2000">
                <a:solidFill>
                  <a:schemeClr val="bg1"/>
                </a:solidFill>
              </a:rPr>
              <a:t>Causing embarrassment, hindrance, or offense </a:t>
            </a:r>
          </a:p>
        </p:txBody>
      </p:sp>
    </p:spTree>
    <p:extLst>
      <p:ext uri="{BB962C8B-B14F-4D97-AF65-F5344CB8AC3E}">
        <p14:creationId xmlns:p14="http://schemas.microsoft.com/office/powerpoint/2010/main" val="28055845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7" name="Rectangle 71">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3554" name="Rectangle 2">
            <a:extLst>
              <a:ext uri="{FF2B5EF4-FFF2-40B4-BE49-F238E27FC236}">
                <a16:creationId xmlns:a16="http://schemas.microsoft.com/office/drawing/2014/main" id="{79486250-2A0D-5C4C-9E5D-0C3D6E4E35FF}"/>
              </a:ext>
            </a:extLst>
          </p:cNvPr>
          <p:cNvSpPr>
            <a:spLocks noChangeArrowheads="1"/>
          </p:cNvSpPr>
          <p:nvPr/>
        </p:nvSpPr>
        <p:spPr bwMode="auto">
          <a:xfrm>
            <a:off x="838200" y="669925"/>
            <a:ext cx="4508946"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lnSpc>
                <a:spcPct val="90000"/>
              </a:lnSpc>
              <a:spcBef>
                <a:spcPct val="0"/>
              </a:spcBef>
              <a:spcAft>
                <a:spcPts val="600"/>
              </a:spcAft>
              <a:buNone/>
            </a:pPr>
            <a:r>
              <a:rPr lang="en-US" altLang="en-US" sz="3700" b="1" i="1" kern="1200">
                <a:solidFill>
                  <a:schemeClr val="bg1"/>
                </a:solidFill>
                <a:latin typeface="+mj-lt"/>
                <a:ea typeface="+mj-ea"/>
                <a:cs typeface="+mj-cs"/>
              </a:rPr>
              <a:t>Voluntary Participation</a:t>
            </a:r>
            <a:r>
              <a:rPr lang="en-US" altLang="en-US" sz="3700" i="1" kern="1200">
                <a:solidFill>
                  <a:schemeClr val="bg1"/>
                </a:solidFill>
                <a:latin typeface="+mj-lt"/>
                <a:ea typeface="+mj-ea"/>
                <a:cs typeface="+mj-cs"/>
              </a:rPr>
              <a:t> </a:t>
            </a:r>
            <a:br>
              <a:rPr lang="en-US" altLang="en-US" sz="3700" b="1" i="1" kern="1200">
                <a:solidFill>
                  <a:schemeClr val="bg1"/>
                </a:solidFill>
                <a:latin typeface="+mj-lt"/>
                <a:ea typeface="+mj-ea"/>
                <a:cs typeface="+mj-cs"/>
              </a:rPr>
            </a:br>
            <a:endParaRPr lang="en-US" altLang="en-US" sz="3700" b="1" i="1" kern="1200">
              <a:solidFill>
                <a:schemeClr val="bg1"/>
              </a:solidFill>
              <a:latin typeface="+mj-lt"/>
              <a:ea typeface="+mj-ea"/>
              <a:cs typeface="+mj-cs"/>
            </a:endParaRPr>
          </a:p>
        </p:txBody>
      </p:sp>
      <p:cxnSp>
        <p:nvCxnSpPr>
          <p:cNvPr id="23558" name="Straight Connector 73">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555" name="Text Box 4">
            <a:extLst>
              <a:ext uri="{FF2B5EF4-FFF2-40B4-BE49-F238E27FC236}">
                <a16:creationId xmlns:a16="http://schemas.microsoft.com/office/drawing/2014/main" id="{639C6577-34C9-2745-9470-6CE66049CC1A}"/>
              </a:ext>
            </a:extLst>
          </p:cNvPr>
          <p:cNvSpPr txBox="1">
            <a:spLocks noChangeArrowheads="1"/>
          </p:cNvSpPr>
          <p:nvPr/>
        </p:nvSpPr>
        <p:spPr bwMode="auto">
          <a:xfrm>
            <a:off x="1392667" y="2398957"/>
            <a:ext cx="9406666" cy="352614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50000"/>
              </a:spcBef>
              <a:buFont typeface="Arial" panose="020B0604020202020204" pitchFamily="34" charset="0"/>
              <a:buChar char="•"/>
            </a:pPr>
            <a:r>
              <a:rPr lang="en-US" altLang="en-US" sz="2000">
                <a:solidFill>
                  <a:schemeClr val="bg1"/>
                </a:solidFill>
                <a:latin typeface="+mn-lt"/>
              </a:rPr>
              <a:t>Participation should be voluntary in </a:t>
            </a:r>
            <a:r>
              <a:rPr lang="en-US" altLang="en-US" sz="2000" i="1">
                <a:solidFill>
                  <a:schemeClr val="bg1"/>
                </a:solidFill>
                <a:latin typeface="+mn-lt"/>
              </a:rPr>
              <a:t>all</a:t>
            </a:r>
            <a:r>
              <a:rPr lang="en-US" altLang="en-US" sz="2000">
                <a:solidFill>
                  <a:schemeClr val="bg1"/>
                </a:solidFill>
                <a:latin typeface="+mn-lt"/>
              </a:rPr>
              <a:t> research and there should be no coercion or deception.</a:t>
            </a:r>
          </a:p>
          <a:p>
            <a:pPr indent="-228600">
              <a:lnSpc>
                <a:spcPct val="90000"/>
              </a:lnSpc>
              <a:spcBef>
                <a:spcPct val="50000"/>
              </a:spcBef>
              <a:buFont typeface="Arial" panose="020B0604020202020204" pitchFamily="34" charset="0"/>
              <a:buChar char="•"/>
            </a:pPr>
            <a:r>
              <a:rPr lang="en-US" altLang="en-US" sz="2000">
                <a:solidFill>
                  <a:schemeClr val="bg1"/>
                </a:solidFill>
                <a:latin typeface="+mn-lt"/>
              </a:rPr>
              <a:t>The potential for coercion varies depending on whom you are seeking assistance from, do you have some ‘power’ over the potential participant?</a:t>
            </a:r>
          </a:p>
          <a:p>
            <a:pPr indent="-228600">
              <a:lnSpc>
                <a:spcPct val="90000"/>
              </a:lnSpc>
              <a:spcBef>
                <a:spcPct val="50000"/>
              </a:spcBef>
              <a:buFont typeface="Arial" panose="020B0604020202020204" pitchFamily="34" charset="0"/>
              <a:buChar char="•"/>
            </a:pPr>
            <a:r>
              <a:rPr lang="en-US" altLang="en-US" sz="2000">
                <a:solidFill>
                  <a:schemeClr val="bg1"/>
                </a:solidFill>
                <a:latin typeface="+mn-lt"/>
              </a:rPr>
              <a:t>Might the targeted sample have unique characteristics or needs, that require special treatment?</a:t>
            </a:r>
          </a:p>
        </p:txBody>
      </p:sp>
      <p:sp>
        <p:nvSpPr>
          <p:cNvPr id="76" name="Rectangle 75">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28118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0"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81" name="Freeform: Shape 80">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84"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6"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88"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89" name="Freeform: Shape 88">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25602" name="Rectangle 2">
            <a:extLst>
              <a:ext uri="{FF2B5EF4-FFF2-40B4-BE49-F238E27FC236}">
                <a16:creationId xmlns:a16="http://schemas.microsoft.com/office/drawing/2014/main" id="{FAC331FF-A304-A441-911E-FF13CD2A4E93}"/>
              </a:ext>
            </a:extLst>
          </p:cNvPr>
          <p:cNvSpPr>
            <a:spLocks noChangeArrowheads="1"/>
          </p:cNvSpPr>
          <p:nvPr/>
        </p:nvSpPr>
        <p:spPr bwMode="auto">
          <a:xfrm>
            <a:off x="838200" y="1391619"/>
            <a:ext cx="4905401" cy="404219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ct val="0"/>
              </a:spcBef>
              <a:spcAft>
                <a:spcPts val="600"/>
              </a:spcAft>
              <a:buNone/>
            </a:pPr>
            <a:r>
              <a:rPr lang="en-US" altLang="en-US" sz="4400" b="1" i="1" kern="1200">
                <a:solidFill>
                  <a:schemeClr val="bg1"/>
                </a:solidFill>
                <a:latin typeface="+mj-lt"/>
                <a:ea typeface="+mj-ea"/>
                <a:cs typeface="+mj-cs"/>
              </a:rPr>
              <a:t>Informed Consent</a:t>
            </a:r>
            <a:r>
              <a:rPr lang="en-US" altLang="en-US" sz="4400" i="1" kern="1200">
                <a:solidFill>
                  <a:schemeClr val="bg1"/>
                </a:solidFill>
                <a:latin typeface="+mj-lt"/>
                <a:ea typeface="+mj-ea"/>
                <a:cs typeface="+mj-cs"/>
              </a:rPr>
              <a:t> </a:t>
            </a:r>
            <a:br>
              <a:rPr lang="en-US" altLang="en-US" sz="4400" b="1" i="1" kern="1200">
                <a:solidFill>
                  <a:schemeClr val="bg1"/>
                </a:solidFill>
                <a:latin typeface="+mj-lt"/>
                <a:ea typeface="+mj-ea"/>
                <a:cs typeface="+mj-cs"/>
              </a:rPr>
            </a:br>
            <a:endParaRPr lang="en-US" altLang="en-US" sz="4400" b="1" i="1" kern="1200">
              <a:solidFill>
                <a:schemeClr val="bg1"/>
              </a:solidFill>
              <a:latin typeface="+mj-lt"/>
              <a:ea typeface="+mj-ea"/>
              <a:cs typeface="+mj-cs"/>
            </a:endParaRPr>
          </a:p>
        </p:txBody>
      </p:sp>
      <p:sp>
        <p:nvSpPr>
          <p:cNvPr id="25603" name="Text Box 4">
            <a:extLst>
              <a:ext uri="{FF2B5EF4-FFF2-40B4-BE49-F238E27FC236}">
                <a16:creationId xmlns:a16="http://schemas.microsoft.com/office/drawing/2014/main" id="{46F592B2-5C9B-BD43-85A1-C95ED8D98234}"/>
              </a:ext>
            </a:extLst>
          </p:cNvPr>
          <p:cNvSpPr txBox="1">
            <a:spLocks noChangeArrowheads="1"/>
          </p:cNvSpPr>
          <p:nvPr/>
        </p:nvSpPr>
        <p:spPr bwMode="auto">
          <a:xfrm>
            <a:off x="6477270" y="1130846"/>
            <a:ext cx="4974771"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50000"/>
              </a:spcBef>
              <a:buFont typeface="Arial" panose="020B0604020202020204" pitchFamily="34" charset="0"/>
              <a:buChar char="•"/>
            </a:pPr>
            <a:r>
              <a:rPr lang="en-US" altLang="en-US" sz="2200">
                <a:solidFill>
                  <a:schemeClr val="bg1"/>
                </a:solidFill>
                <a:latin typeface="+mn-lt"/>
              </a:rPr>
              <a:t>When undertaking human intervention you must ensure that potential participants fully understand what they are being asked to do and that they are informed if there are any potential negative consequences of such participation</a:t>
            </a:r>
          </a:p>
          <a:p>
            <a:pPr indent="-228600">
              <a:lnSpc>
                <a:spcPct val="90000"/>
              </a:lnSpc>
              <a:spcBef>
                <a:spcPct val="50000"/>
              </a:spcBef>
              <a:buFont typeface="Arial" panose="020B0604020202020204" pitchFamily="34" charset="0"/>
              <a:buChar char="•"/>
            </a:pPr>
            <a:r>
              <a:rPr lang="en-US" altLang="en-US" sz="2200">
                <a:solidFill>
                  <a:schemeClr val="bg1"/>
                </a:solidFill>
                <a:latin typeface="+mn-lt"/>
              </a:rPr>
              <a:t>The most effective way to address the informed consent issue is through the use of an information sheet, which is provided to all those who are invited to participate. </a:t>
            </a:r>
          </a:p>
        </p:txBody>
      </p:sp>
    </p:spTree>
    <p:extLst>
      <p:ext uri="{BB962C8B-B14F-4D97-AF65-F5344CB8AC3E}">
        <p14:creationId xmlns:p14="http://schemas.microsoft.com/office/powerpoint/2010/main" val="28778964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3" name="Rectangle 73">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1" name="Graphic 70" descr="Onboarding">
            <a:extLst>
              <a:ext uri="{FF2B5EF4-FFF2-40B4-BE49-F238E27FC236}">
                <a16:creationId xmlns:a16="http://schemas.microsoft.com/office/drawing/2014/main" id="{CEAA3EE5-01D8-4824-8EEC-6B522068B9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20383" y="3104705"/>
            <a:ext cx="3217333" cy="3217333"/>
          </a:xfrm>
          <a:prstGeom prst="rect">
            <a:avLst/>
          </a:prstGeom>
        </p:spPr>
      </p:pic>
      <p:grpSp>
        <p:nvGrpSpPr>
          <p:cNvPr id="27654" name="Group 75">
            <a:extLst>
              <a:ext uri="{FF2B5EF4-FFF2-40B4-BE49-F238E27FC236}">
                <a16:creationId xmlns:a16="http://schemas.microsoft.com/office/drawing/2014/main" id="{134CC3FF-7AA4-46F4-8B24-2F9383D86D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11" y="805742"/>
            <a:ext cx="3647770" cy="3193211"/>
            <a:chOff x="1674895" y="1345036"/>
            <a:chExt cx="5428610" cy="4210939"/>
          </a:xfrm>
        </p:grpSpPr>
        <p:sp>
          <p:nvSpPr>
            <p:cNvPr id="77" name="Rectangle 76">
              <a:extLst>
                <a:ext uri="{FF2B5EF4-FFF2-40B4-BE49-F238E27FC236}">
                  <a16:creationId xmlns:a16="http://schemas.microsoft.com/office/drawing/2014/main" id="{275E42E8-8B96-4FF0-9DCC-7E2084C0FD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5" name="Rectangle 77">
              <a:extLst>
                <a:ext uri="{FF2B5EF4-FFF2-40B4-BE49-F238E27FC236}">
                  <a16:creationId xmlns:a16="http://schemas.microsoft.com/office/drawing/2014/main" id="{78FEA8A4-ED0E-429C-884B-1599153B8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656" name="Rectangle 79">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5" y="685805"/>
            <a:ext cx="3624947" cy="3193211"/>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0" name="Rectangle 2">
            <a:extLst>
              <a:ext uri="{FF2B5EF4-FFF2-40B4-BE49-F238E27FC236}">
                <a16:creationId xmlns:a16="http://schemas.microsoft.com/office/drawing/2014/main" id="{EB7395A7-DE1D-9D45-94F8-A78CF3CBEADF}"/>
              </a:ext>
            </a:extLst>
          </p:cNvPr>
          <p:cNvSpPr>
            <a:spLocks noGrp="1" noChangeArrowheads="1"/>
          </p:cNvSpPr>
          <p:nvPr>
            <p:ph type="title"/>
          </p:nvPr>
        </p:nvSpPr>
        <p:spPr>
          <a:xfrm>
            <a:off x="740584" y="859808"/>
            <a:ext cx="3543197" cy="2878986"/>
          </a:xfrm>
        </p:spPr>
        <p:txBody>
          <a:bodyPr>
            <a:normAutofit/>
          </a:bodyPr>
          <a:lstStyle/>
          <a:p>
            <a:pPr algn="ctr" eaLnBrk="1" hangingPunct="1"/>
            <a:r>
              <a:rPr lang="en-US" altLang="en-US" b="1">
                <a:solidFill>
                  <a:schemeClr val="bg1"/>
                </a:solidFill>
              </a:rPr>
              <a:t>Information sheets should include:</a:t>
            </a:r>
            <a:r>
              <a:rPr lang="en-US" altLang="en-US">
                <a:solidFill>
                  <a:schemeClr val="bg1"/>
                </a:solidFill>
              </a:rPr>
              <a:t> </a:t>
            </a:r>
          </a:p>
        </p:txBody>
      </p:sp>
      <p:grpSp>
        <p:nvGrpSpPr>
          <p:cNvPr id="27657" name="Graphic 4">
            <a:extLst>
              <a:ext uri="{FF2B5EF4-FFF2-40B4-BE49-F238E27FC236}">
                <a16:creationId xmlns:a16="http://schemas.microsoft.com/office/drawing/2014/main" id="{5F2AA49C-5AC0-41C7-BFAF-74B8D8293C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9048" y="2335801"/>
            <a:ext cx="849365" cy="849366"/>
            <a:chOff x="5829300" y="3162300"/>
            <a:chExt cx="532256" cy="532257"/>
          </a:xfrm>
          <a:solidFill>
            <a:srgbClr val="FFFFFF"/>
          </a:solidFill>
        </p:grpSpPr>
        <p:sp>
          <p:nvSpPr>
            <p:cNvPr id="83" name="Freeform: Shape 82">
              <a:extLst>
                <a:ext uri="{FF2B5EF4-FFF2-40B4-BE49-F238E27FC236}">
                  <a16:creationId xmlns:a16="http://schemas.microsoft.com/office/drawing/2014/main" id="{88A750A0-64B5-41B2-B525-A914EB40B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7658" name="Freeform: Shape 83">
              <a:extLst>
                <a:ext uri="{FF2B5EF4-FFF2-40B4-BE49-F238E27FC236}">
                  <a16:creationId xmlns:a16="http://schemas.microsoft.com/office/drawing/2014/main" id="{F8216C77-85C1-4BDC-87A8-7E75933205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471AED48-754E-41AC-9ECC-DB2597644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27659" name="Freeform: Shape 85">
              <a:extLst>
                <a:ext uri="{FF2B5EF4-FFF2-40B4-BE49-F238E27FC236}">
                  <a16:creationId xmlns:a16="http://schemas.microsoft.com/office/drawing/2014/main" id="{48005417-D297-404F-82A5-8C4393E85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7660" name="Freeform: Shape 86">
              <a:extLst>
                <a:ext uri="{FF2B5EF4-FFF2-40B4-BE49-F238E27FC236}">
                  <a16:creationId xmlns:a16="http://schemas.microsoft.com/office/drawing/2014/main" id="{17F942D6-2D0C-4894-81F0-6F81714BA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7661" name="Freeform: Shape 87">
              <a:extLst>
                <a:ext uri="{FF2B5EF4-FFF2-40B4-BE49-F238E27FC236}">
                  <a16:creationId xmlns:a16="http://schemas.microsoft.com/office/drawing/2014/main" id="{4FAD802E-9670-4B80-876B-3FF64D29A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7662" name="Freeform: Shape 88">
              <a:extLst>
                <a:ext uri="{FF2B5EF4-FFF2-40B4-BE49-F238E27FC236}">
                  <a16:creationId xmlns:a16="http://schemas.microsoft.com/office/drawing/2014/main" id="{838AF437-0BFB-40E4-ADA0-5749919AAC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7663" name="Freeform: Shape 89">
              <a:extLst>
                <a:ext uri="{FF2B5EF4-FFF2-40B4-BE49-F238E27FC236}">
                  <a16:creationId xmlns:a16="http://schemas.microsoft.com/office/drawing/2014/main" id="{F8BC9C3D-CBBE-4D29-9DAC-98B3CAF39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27664" name="Freeform: Shape 90">
              <a:extLst>
                <a:ext uri="{FF2B5EF4-FFF2-40B4-BE49-F238E27FC236}">
                  <a16:creationId xmlns:a16="http://schemas.microsoft.com/office/drawing/2014/main" id="{A7016629-22ED-494E-9205-594895DA9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BFF3CC1E-0ED4-4599-9B4E-F057769B96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65A4B3A-F9A7-4FA6-A7F3-EA08E0BA15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783B6A14-A56D-4B95-8395-89CF53A09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49F0868B-B193-43B6-BB1E-1FF72993EA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grpSp>
        <p:nvGrpSpPr>
          <p:cNvPr id="97" name="Graphic 4">
            <a:extLst>
              <a:ext uri="{FF2B5EF4-FFF2-40B4-BE49-F238E27FC236}">
                <a16:creationId xmlns:a16="http://schemas.microsoft.com/office/drawing/2014/main" id="{BB32367D-C4F2-49D5-A586-298C7CA821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9048" y="2335801"/>
            <a:ext cx="849365" cy="849366"/>
            <a:chOff x="5829300" y="3162300"/>
            <a:chExt cx="532256" cy="532257"/>
          </a:xfrm>
          <a:solidFill>
            <a:schemeClr val="bg1"/>
          </a:solidFill>
        </p:grpSpPr>
        <p:sp>
          <p:nvSpPr>
            <p:cNvPr id="98" name="Freeform: Shape 97">
              <a:extLst>
                <a:ext uri="{FF2B5EF4-FFF2-40B4-BE49-F238E27FC236}">
                  <a16:creationId xmlns:a16="http://schemas.microsoft.com/office/drawing/2014/main" id="{E1FF7EE7-ACA2-4BFF-BA75-7FAE93FBB6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8647462E-B5E8-4F02-A1E4-BD0380A22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412CE109-6153-414A-B2D6-C4F9C6FA2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101" name="Freeform: Shape 100">
              <a:extLst>
                <a:ext uri="{FF2B5EF4-FFF2-40B4-BE49-F238E27FC236}">
                  <a16:creationId xmlns:a16="http://schemas.microsoft.com/office/drawing/2014/main" id="{DAF530F5-D68D-4BC8-8984-F1A8B5DEB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2EB69747-F9DD-4B80-B488-D5565D0BC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3AFB787-B8A4-4269-9DA9-FF4A660303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6E682D93-25A6-4D91-9A81-3F247BBEE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9D5F48B5-53B4-4DA8-B929-6AFF506589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8CA195A3-2A74-4D13-A1B8-24765E26B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B98F1918-C39D-4713-AB21-685A94435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33592273-DEE6-42E1-B824-11D5443323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2D6F82B-B619-4D8B-85AE-0E57103BA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6246C574-90D4-412B-9444-203F7C83CD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27651" name="Rectangle 3">
            <a:extLst>
              <a:ext uri="{FF2B5EF4-FFF2-40B4-BE49-F238E27FC236}">
                <a16:creationId xmlns:a16="http://schemas.microsoft.com/office/drawing/2014/main" id="{0D7EB367-626E-2142-A401-3097DF80386C}"/>
              </a:ext>
            </a:extLst>
          </p:cNvPr>
          <p:cNvSpPr>
            <a:spLocks noGrp="1" noChangeArrowheads="1"/>
          </p:cNvSpPr>
          <p:nvPr>
            <p:ph type="body" idx="1"/>
          </p:nvPr>
        </p:nvSpPr>
        <p:spPr>
          <a:xfrm>
            <a:off x="6477270" y="685805"/>
            <a:ext cx="4974771" cy="5534019"/>
          </a:xfrm>
        </p:spPr>
        <p:txBody>
          <a:bodyPr>
            <a:normAutofit/>
          </a:bodyPr>
          <a:lstStyle/>
          <a:p>
            <a:pPr eaLnBrk="1" hangingPunct="1"/>
            <a:r>
              <a:rPr lang="en-US" altLang="en-US" sz="2000">
                <a:solidFill>
                  <a:schemeClr val="bg1"/>
                </a:solidFill>
              </a:rPr>
              <a:t>Who is doing the research</a:t>
            </a:r>
          </a:p>
          <a:p>
            <a:pPr eaLnBrk="1" hangingPunct="1"/>
            <a:r>
              <a:rPr lang="en-US" altLang="en-US" sz="2000">
                <a:solidFill>
                  <a:schemeClr val="bg1"/>
                </a:solidFill>
              </a:rPr>
              <a:t>Where you are from</a:t>
            </a:r>
          </a:p>
          <a:p>
            <a:pPr eaLnBrk="1" hangingPunct="1"/>
            <a:r>
              <a:rPr lang="en-US" altLang="en-US" sz="2000">
                <a:solidFill>
                  <a:schemeClr val="bg1"/>
                </a:solidFill>
              </a:rPr>
              <a:t>Why you are doing the research</a:t>
            </a:r>
          </a:p>
          <a:p>
            <a:pPr eaLnBrk="1" hangingPunct="1"/>
            <a:r>
              <a:rPr lang="en-US" altLang="en-US" sz="2000">
                <a:solidFill>
                  <a:schemeClr val="bg1"/>
                </a:solidFill>
              </a:rPr>
              <a:t>Who is the supervisor</a:t>
            </a:r>
          </a:p>
          <a:p>
            <a:pPr eaLnBrk="1" hangingPunct="1"/>
            <a:r>
              <a:rPr lang="en-US" altLang="en-US" sz="2000">
                <a:solidFill>
                  <a:schemeClr val="bg1"/>
                </a:solidFill>
              </a:rPr>
              <a:t>How where they selected to participate</a:t>
            </a:r>
          </a:p>
          <a:p>
            <a:pPr eaLnBrk="1" hangingPunct="1"/>
            <a:r>
              <a:rPr lang="en-US" altLang="en-US" sz="2000">
                <a:solidFill>
                  <a:schemeClr val="bg1"/>
                </a:solidFill>
              </a:rPr>
              <a:t>What do they need to do and how long it will take</a:t>
            </a:r>
          </a:p>
          <a:p>
            <a:pPr eaLnBrk="1" hangingPunct="1"/>
            <a:r>
              <a:rPr lang="en-US" altLang="en-US" sz="2000">
                <a:solidFill>
                  <a:schemeClr val="bg1"/>
                </a:solidFill>
              </a:rPr>
              <a:t>Is there any potential for them to be harmed (or will they be disadvantaged if they don’t participate)</a:t>
            </a:r>
          </a:p>
          <a:p>
            <a:pPr eaLnBrk="1" hangingPunct="1"/>
            <a:r>
              <a:rPr lang="en-US" altLang="en-US" sz="2000">
                <a:solidFill>
                  <a:schemeClr val="bg1"/>
                </a:solidFill>
              </a:rPr>
              <a:t>Whether they the confidentiality and anonymity will be protected</a:t>
            </a:r>
          </a:p>
          <a:p>
            <a:pPr eaLnBrk="1" hangingPunct="1"/>
            <a:r>
              <a:rPr lang="en-US" altLang="en-US" sz="2000">
                <a:solidFill>
                  <a:schemeClr val="bg1"/>
                </a:solidFill>
              </a:rPr>
              <a:t>What happens to the data and any report</a:t>
            </a:r>
          </a:p>
          <a:p>
            <a:pPr eaLnBrk="1" hangingPunct="1"/>
            <a:r>
              <a:rPr lang="en-US" altLang="en-US" sz="2000">
                <a:solidFill>
                  <a:schemeClr val="bg1"/>
                </a:solidFill>
              </a:rPr>
              <a:t>How will they be informed of the results </a:t>
            </a:r>
          </a:p>
        </p:txBody>
      </p:sp>
    </p:spTree>
    <p:extLst>
      <p:ext uri="{BB962C8B-B14F-4D97-AF65-F5344CB8AC3E}">
        <p14:creationId xmlns:p14="http://schemas.microsoft.com/office/powerpoint/2010/main" val="23012268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0"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81" name="Freeform: Shape 80">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84"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6"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88"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89" name="Freeform: Shape 88">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29698" name="Rectangle 2">
            <a:extLst>
              <a:ext uri="{FF2B5EF4-FFF2-40B4-BE49-F238E27FC236}">
                <a16:creationId xmlns:a16="http://schemas.microsoft.com/office/drawing/2014/main" id="{53B04B00-0312-2444-96C3-23965B098426}"/>
              </a:ext>
            </a:extLst>
          </p:cNvPr>
          <p:cNvSpPr>
            <a:spLocks noChangeArrowheads="1"/>
          </p:cNvSpPr>
          <p:nvPr/>
        </p:nvSpPr>
        <p:spPr bwMode="auto">
          <a:xfrm>
            <a:off x="838200" y="1391619"/>
            <a:ext cx="4905401" cy="404219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ct val="0"/>
              </a:spcBef>
              <a:spcAft>
                <a:spcPts val="600"/>
              </a:spcAft>
              <a:buNone/>
            </a:pPr>
            <a:r>
              <a:rPr lang="en-US" altLang="en-US" sz="4400" b="1" i="1" kern="1200">
                <a:solidFill>
                  <a:schemeClr val="bg1"/>
                </a:solidFill>
                <a:latin typeface="+mj-lt"/>
                <a:ea typeface="+mj-ea"/>
                <a:cs typeface="+mj-cs"/>
              </a:rPr>
              <a:t>Confidentiality and Anonymity</a:t>
            </a:r>
            <a:r>
              <a:rPr lang="en-US" altLang="en-US" sz="4400" i="1" kern="1200">
                <a:solidFill>
                  <a:schemeClr val="bg1"/>
                </a:solidFill>
                <a:latin typeface="+mj-lt"/>
                <a:ea typeface="+mj-ea"/>
                <a:cs typeface="+mj-cs"/>
              </a:rPr>
              <a:t> </a:t>
            </a:r>
            <a:br>
              <a:rPr lang="en-US" altLang="en-US" sz="4400" b="1" i="1" kern="1200">
                <a:solidFill>
                  <a:schemeClr val="bg1"/>
                </a:solidFill>
                <a:latin typeface="+mj-lt"/>
                <a:ea typeface="+mj-ea"/>
                <a:cs typeface="+mj-cs"/>
              </a:rPr>
            </a:br>
            <a:endParaRPr lang="en-US" altLang="en-US" sz="4400" b="1" i="1" kern="1200">
              <a:solidFill>
                <a:schemeClr val="bg1"/>
              </a:solidFill>
              <a:latin typeface="+mj-lt"/>
              <a:ea typeface="+mj-ea"/>
              <a:cs typeface="+mj-cs"/>
            </a:endParaRPr>
          </a:p>
        </p:txBody>
      </p:sp>
      <p:sp>
        <p:nvSpPr>
          <p:cNvPr id="29699" name="Text Box 4">
            <a:extLst>
              <a:ext uri="{FF2B5EF4-FFF2-40B4-BE49-F238E27FC236}">
                <a16:creationId xmlns:a16="http://schemas.microsoft.com/office/drawing/2014/main" id="{A0F85323-33D8-6E42-9CBB-318D428BCFC6}"/>
              </a:ext>
            </a:extLst>
          </p:cNvPr>
          <p:cNvSpPr txBox="1">
            <a:spLocks noChangeArrowheads="1"/>
          </p:cNvSpPr>
          <p:nvPr/>
        </p:nvSpPr>
        <p:spPr bwMode="auto">
          <a:xfrm>
            <a:off x="6477270" y="1130846"/>
            <a:ext cx="4974771"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50000"/>
              </a:spcBef>
              <a:buFont typeface="Arial" panose="020B0604020202020204" pitchFamily="34" charset="0"/>
              <a:buChar char="•"/>
            </a:pPr>
            <a:r>
              <a:rPr lang="en-US" altLang="en-US" sz="2000">
                <a:solidFill>
                  <a:schemeClr val="bg1"/>
                </a:solidFill>
                <a:latin typeface="+mn-lt"/>
              </a:rPr>
              <a:t>Anonymity requires that you do not know who the participants are</a:t>
            </a:r>
          </a:p>
          <a:p>
            <a:pPr indent="-228600">
              <a:lnSpc>
                <a:spcPct val="90000"/>
              </a:lnSpc>
              <a:spcBef>
                <a:spcPct val="50000"/>
              </a:spcBef>
              <a:buFont typeface="Arial" panose="020B0604020202020204" pitchFamily="34" charset="0"/>
              <a:buChar char="•"/>
            </a:pPr>
            <a:r>
              <a:rPr lang="en-US" altLang="en-US" sz="2000">
                <a:solidFill>
                  <a:schemeClr val="bg1"/>
                </a:solidFill>
                <a:latin typeface="+mn-lt"/>
              </a:rPr>
              <a:t>Confidentiality means that you know who the participants are, but that their identity will not be identified in any way to others or in the resulting report. </a:t>
            </a:r>
          </a:p>
          <a:p>
            <a:pPr indent="-228600">
              <a:lnSpc>
                <a:spcPct val="90000"/>
              </a:lnSpc>
              <a:spcBef>
                <a:spcPct val="50000"/>
              </a:spcBef>
              <a:buFont typeface="Arial" panose="020B0604020202020204" pitchFamily="34" charset="0"/>
              <a:buChar char="•"/>
            </a:pPr>
            <a:r>
              <a:rPr lang="en-US" altLang="en-US" sz="2000">
                <a:solidFill>
                  <a:schemeClr val="bg1"/>
                </a:solidFill>
                <a:latin typeface="+mn-lt"/>
              </a:rPr>
              <a:t>You tell people whether the information will be confidential or anonymous, both or neither (they can agree to be identified).</a:t>
            </a:r>
          </a:p>
          <a:p>
            <a:pPr indent="-228600">
              <a:lnSpc>
                <a:spcPct val="90000"/>
              </a:lnSpc>
              <a:spcBef>
                <a:spcPct val="50000"/>
              </a:spcBef>
              <a:buFont typeface="Arial" panose="020B0604020202020204" pitchFamily="34" charset="0"/>
              <a:buChar char="•"/>
            </a:pPr>
            <a:r>
              <a:rPr lang="en-US" altLang="en-US" sz="2000">
                <a:solidFill>
                  <a:schemeClr val="bg1"/>
                </a:solidFill>
                <a:latin typeface="+mn-lt"/>
              </a:rPr>
              <a:t>In some instances it may be hard to protect anonymity and confidentiality, i.e. if you report what the Vice Chancellor of Deakin has said, people can find out who it is.</a:t>
            </a:r>
          </a:p>
          <a:p>
            <a:pPr indent="-228600">
              <a:lnSpc>
                <a:spcPct val="90000"/>
              </a:lnSpc>
              <a:spcBef>
                <a:spcPct val="50000"/>
              </a:spcBef>
              <a:buFont typeface="Arial" panose="020B0604020202020204" pitchFamily="34" charset="0"/>
              <a:buChar char="•"/>
            </a:pPr>
            <a:endParaRPr lang="en-US" altLang="en-US" sz="2000">
              <a:solidFill>
                <a:schemeClr val="bg1"/>
              </a:solidFill>
              <a:latin typeface="+mn-lt"/>
            </a:endParaRPr>
          </a:p>
        </p:txBody>
      </p:sp>
    </p:spTree>
    <p:extLst>
      <p:ext uri="{BB962C8B-B14F-4D97-AF65-F5344CB8AC3E}">
        <p14:creationId xmlns:p14="http://schemas.microsoft.com/office/powerpoint/2010/main" val="35851546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0"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81" name="Freeform: Shape 80">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84"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6"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88"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89" name="Freeform: Shape 88">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31746" name="Rectangle 2">
            <a:extLst>
              <a:ext uri="{FF2B5EF4-FFF2-40B4-BE49-F238E27FC236}">
                <a16:creationId xmlns:a16="http://schemas.microsoft.com/office/drawing/2014/main" id="{8DC853FB-330D-524B-A9B0-DBC42E60BA36}"/>
              </a:ext>
            </a:extLst>
          </p:cNvPr>
          <p:cNvSpPr>
            <a:spLocks noChangeArrowheads="1"/>
          </p:cNvSpPr>
          <p:nvPr/>
        </p:nvSpPr>
        <p:spPr bwMode="auto">
          <a:xfrm>
            <a:off x="838200" y="1391619"/>
            <a:ext cx="4905401" cy="404219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ct val="0"/>
              </a:spcBef>
              <a:spcAft>
                <a:spcPts val="600"/>
              </a:spcAft>
              <a:buNone/>
            </a:pPr>
            <a:r>
              <a:rPr lang="en-US" altLang="en-US" sz="4400" b="1" i="1" kern="1200">
                <a:solidFill>
                  <a:schemeClr val="bg1"/>
                </a:solidFill>
                <a:latin typeface="+mj-lt"/>
                <a:ea typeface="+mj-ea"/>
                <a:cs typeface="+mj-cs"/>
              </a:rPr>
              <a:t>Potential for Harm</a:t>
            </a:r>
            <a:r>
              <a:rPr lang="en-US" altLang="en-US" sz="4400" i="1" kern="1200">
                <a:solidFill>
                  <a:schemeClr val="bg1"/>
                </a:solidFill>
                <a:latin typeface="+mj-lt"/>
                <a:ea typeface="+mj-ea"/>
                <a:cs typeface="+mj-cs"/>
              </a:rPr>
              <a:t> </a:t>
            </a:r>
            <a:br>
              <a:rPr lang="en-US" altLang="en-US" sz="4400" b="1" i="1" kern="1200">
                <a:solidFill>
                  <a:schemeClr val="bg1"/>
                </a:solidFill>
                <a:latin typeface="+mj-lt"/>
                <a:ea typeface="+mj-ea"/>
                <a:cs typeface="+mj-cs"/>
              </a:rPr>
            </a:br>
            <a:endParaRPr lang="en-US" altLang="en-US" sz="4400" b="1" i="1" kern="1200">
              <a:solidFill>
                <a:schemeClr val="bg1"/>
              </a:solidFill>
              <a:latin typeface="+mj-lt"/>
              <a:ea typeface="+mj-ea"/>
              <a:cs typeface="+mj-cs"/>
            </a:endParaRPr>
          </a:p>
        </p:txBody>
      </p:sp>
      <p:sp>
        <p:nvSpPr>
          <p:cNvPr id="31747" name="Text Box 4">
            <a:extLst>
              <a:ext uri="{FF2B5EF4-FFF2-40B4-BE49-F238E27FC236}">
                <a16:creationId xmlns:a16="http://schemas.microsoft.com/office/drawing/2014/main" id="{778FA5AB-04A6-2B4B-A5BD-96B594176289}"/>
              </a:ext>
            </a:extLst>
          </p:cNvPr>
          <p:cNvSpPr txBox="1">
            <a:spLocks noChangeArrowheads="1"/>
          </p:cNvSpPr>
          <p:nvPr/>
        </p:nvSpPr>
        <p:spPr bwMode="auto">
          <a:xfrm>
            <a:off x="6477270" y="1130846"/>
            <a:ext cx="4974771"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50000"/>
              </a:spcBef>
              <a:buFont typeface="Arial" panose="020B0604020202020204" pitchFamily="34" charset="0"/>
              <a:buChar char="•"/>
            </a:pPr>
            <a:r>
              <a:rPr lang="en-US" altLang="en-US" sz="1800" b="1">
                <a:solidFill>
                  <a:schemeClr val="bg1"/>
                </a:solidFill>
                <a:latin typeface="+mn-lt"/>
              </a:rPr>
              <a:t>Ideally your research should have minimal potential </a:t>
            </a:r>
          </a:p>
          <a:p>
            <a:pPr indent="-228600">
              <a:lnSpc>
                <a:spcPct val="90000"/>
              </a:lnSpc>
              <a:spcBef>
                <a:spcPct val="50000"/>
              </a:spcBef>
              <a:buFont typeface="Arial" panose="020B0604020202020204" pitchFamily="34" charset="0"/>
              <a:buChar char="•"/>
            </a:pPr>
            <a:r>
              <a:rPr lang="en-US" altLang="en-US" sz="1800" b="1">
                <a:solidFill>
                  <a:schemeClr val="bg1"/>
                </a:solidFill>
                <a:latin typeface="+mn-lt"/>
              </a:rPr>
              <a:t>for harm!</a:t>
            </a:r>
          </a:p>
          <a:p>
            <a:pPr indent="-228600">
              <a:lnSpc>
                <a:spcPct val="90000"/>
              </a:lnSpc>
              <a:spcBef>
                <a:spcPct val="50000"/>
              </a:spcBef>
              <a:buFont typeface="Arial" panose="020B0604020202020204" pitchFamily="34" charset="0"/>
              <a:buChar char="•"/>
            </a:pPr>
            <a:endParaRPr lang="en-US" altLang="en-US" sz="1800" b="1">
              <a:solidFill>
                <a:schemeClr val="bg1"/>
              </a:solidFill>
              <a:latin typeface="+mn-lt"/>
            </a:endParaRPr>
          </a:p>
          <a:p>
            <a:pPr indent="-228600">
              <a:lnSpc>
                <a:spcPct val="90000"/>
              </a:lnSpc>
              <a:spcBef>
                <a:spcPct val="50000"/>
              </a:spcBef>
              <a:buFont typeface="Arial" panose="020B0604020202020204" pitchFamily="34" charset="0"/>
              <a:buChar char="•"/>
            </a:pPr>
            <a:r>
              <a:rPr lang="en-US" altLang="en-US" sz="1800">
                <a:solidFill>
                  <a:schemeClr val="bg1"/>
                </a:solidFill>
                <a:latin typeface="+mn-lt"/>
              </a:rPr>
              <a:t>However, it is important for you to identify any potential for harm and determine how this potential for harm could be overcome.</a:t>
            </a:r>
            <a:r>
              <a:rPr lang="en-US" altLang="en-US" sz="1800" b="1">
                <a:solidFill>
                  <a:schemeClr val="bg1"/>
                </a:solidFill>
                <a:latin typeface="+mn-lt"/>
              </a:rPr>
              <a:t> </a:t>
            </a:r>
          </a:p>
          <a:p>
            <a:pPr indent="-228600">
              <a:lnSpc>
                <a:spcPct val="90000"/>
              </a:lnSpc>
              <a:spcBef>
                <a:spcPct val="50000"/>
              </a:spcBef>
              <a:buFont typeface="Arial" panose="020B0604020202020204" pitchFamily="34" charset="0"/>
              <a:buChar char="•"/>
            </a:pPr>
            <a:endParaRPr lang="en-US" altLang="en-US" sz="1800">
              <a:solidFill>
                <a:schemeClr val="bg1"/>
              </a:solidFill>
              <a:latin typeface="+mn-lt"/>
            </a:endParaRPr>
          </a:p>
          <a:p>
            <a:pPr indent="-228600">
              <a:lnSpc>
                <a:spcPct val="90000"/>
              </a:lnSpc>
              <a:spcBef>
                <a:spcPct val="50000"/>
              </a:spcBef>
              <a:buFont typeface="Arial" panose="020B0604020202020204" pitchFamily="34" charset="0"/>
              <a:buChar char="•"/>
            </a:pPr>
            <a:r>
              <a:rPr lang="en-US" altLang="en-US" sz="1800">
                <a:solidFill>
                  <a:schemeClr val="bg1"/>
                </a:solidFill>
                <a:latin typeface="+mn-lt"/>
              </a:rPr>
              <a:t>This includes: </a:t>
            </a:r>
          </a:p>
          <a:p>
            <a:pPr indent="-228600">
              <a:lnSpc>
                <a:spcPct val="90000"/>
              </a:lnSpc>
              <a:spcBef>
                <a:spcPct val="50000"/>
              </a:spcBef>
              <a:buFont typeface="Arial" panose="020B0604020202020204" pitchFamily="34" charset="0"/>
              <a:buChar char="•"/>
            </a:pPr>
            <a:r>
              <a:rPr lang="en-US" altLang="en-US" sz="1800">
                <a:solidFill>
                  <a:schemeClr val="bg1"/>
                </a:solidFill>
                <a:latin typeface="+mn-lt"/>
              </a:rPr>
              <a:t>warning people they may be harmed by participating</a:t>
            </a:r>
          </a:p>
          <a:p>
            <a:pPr indent="-228600">
              <a:lnSpc>
                <a:spcPct val="90000"/>
              </a:lnSpc>
              <a:spcBef>
                <a:spcPct val="50000"/>
              </a:spcBef>
              <a:buFont typeface="Arial" panose="020B0604020202020204" pitchFamily="34" charset="0"/>
              <a:buChar char="•"/>
            </a:pPr>
            <a:r>
              <a:rPr lang="en-US" altLang="en-US" sz="1800">
                <a:solidFill>
                  <a:schemeClr val="bg1"/>
                </a:solidFill>
                <a:latin typeface="+mn-lt"/>
              </a:rPr>
              <a:t>Distributing information on counseling or support services to deal with issues.</a:t>
            </a:r>
          </a:p>
          <a:p>
            <a:pPr indent="-228600">
              <a:lnSpc>
                <a:spcPct val="90000"/>
              </a:lnSpc>
              <a:spcBef>
                <a:spcPct val="50000"/>
              </a:spcBef>
              <a:buFont typeface="Arial" panose="020B0604020202020204" pitchFamily="34" charset="0"/>
              <a:buChar char="•"/>
            </a:pPr>
            <a:endParaRPr lang="en-US" altLang="en-US" sz="1800">
              <a:solidFill>
                <a:schemeClr val="bg1"/>
              </a:solidFill>
              <a:latin typeface="+mn-lt"/>
            </a:endParaRPr>
          </a:p>
        </p:txBody>
      </p:sp>
    </p:spTree>
    <p:extLst>
      <p:ext uri="{BB962C8B-B14F-4D97-AF65-F5344CB8AC3E}">
        <p14:creationId xmlns:p14="http://schemas.microsoft.com/office/powerpoint/2010/main" val="28321406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1"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82" name="Freeform: Shape 81">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85"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7"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89"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90" name="Freeform: Shape 89">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2" name="Title 1">
            <a:extLst>
              <a:ext uri="{FF2B5EF4-FFF2-40B4-BE49-F238E27FC236}">
                <a16:creationId xmlns:a16="http://schemas.microsoft.com/office/drawing/2014/main" id="{A26E254F-8BA6-6F48-9FA2-31396B749E8F}"/>
              </a:ext>
            </a:extLst>
          </p:cNvPr>
          <p:cNvSpPr>
            <a:spLocks noGrp="1"/>
          </p:cNvSpPr>
          <p:nvPr>
            <p:ph type="title"/>
          </p:nvPr>
        </p:nvSpPr>
        <p:spPr>
          <a:xfrm>
            <a:off x="838200" y="1391619"/>
            <a:ext cx="4905401" cy="4042196"/>
          </a:xfrm>
        </p:spPr>
        <p:txBody>
          <a:bodyPr>
            <a:normAutofit/>
          </a:bodyPr>
          <a:lstStyle/>
          <a:p>
            <a:pPr algn="ctr"/>
            <a:r>
              <a:rPr lang="en-US">
                <a:solidFill>
                  <a:schemeClr val="bg1"/>
                </a:solidFill>
              </a:rPr>
              <a:t>Other Issues</a:t>
            </a:r>
          </a:p>
        </p:txBody>
      </p:sp>
      <p:sp>
        <p:nvSpPr>
          <p:cNvPr id="3" name="Content Placeholder 2">
            <a:extLst>
              <a:ext uri="{FF2B5EF4-FFF2-40B4-BE49-F238E27FC236}">
                <a16:creationId xmlns:a16="http://schemas.microsoft.com/office/drawing/2014/main" id="{0EC6BAE3-1888-9C4A-84FE-EF8C9FC7EDA7}"/>
              </a:ext>
            </a:extLst>
          </p:cNvPr>
          <p:cNvSpPr>
            <a:spLocks noGrp="1"/>
          </p:cNvSpPr>
          <p:nvPr>
            <p:ph idx="1"/>
          </p:nvPr>
        </p:nvSpPr>
        <p:spPr>
          <a:xfrm>
            <a:off x="6477270" y="1130846"/>
            <a:ext cx="4974771" cy="4351338"/>
          </a:xfrm>
        </p:spPr>
        <p:txBody>
          <a:bodyPr>
            <a:normAutofit/>
          </a:bodyPr>
          <a:lstStyle/>
          <a:p>
            <a:pPr>
              <a:spcBef>
                <a:spcPct val="0"/>
              </a:spcBef>
              <a:spcAft>
                <a:spcPts val="600"/>
              </a:spcAft>
            </a:pPr>
            <a:r>
              <a:rPr lang="en-US" altLang="en-US" sz="1800">
                <a:solidFill>
                  <a:schemeClr val="bg1"/>
                </a:solidFill>
              </a:rPr>
              <a:t>Conflicts of Interest – do you have multiple roles that may influence people or how data is used.</a:t>
            </a:r>
          </a:p>
          <a:p>
            <a:pPr>
              <a:spcBef>
                <a:spcPct val="0"/>
              </a:spcBef>
              <a:spcAft>
                <a:spcPts val="600"/>
              </a:spcAft>
            </a:pPr>
            <a:r>
              <a:rPr lang="en-US" altLang="en-US" sz="1800">
                <a:solidFill>
                  <a:schemeClr val="bg1"/>
                </a:solidFill>
              </a:rPr>
              <a:t>Focus Group Participant Identification- all participants in a focus group will hear what others have said, thus how can the information remain confidential or anonymous?</a:t>
            </a:r>
          </a:p>
          <a:p>
            <a:pPr>
              <a:spcBef>
                <a:spcPct val="0"/>
              </a:spcBef>
              <a:spcAft>
                <a:spcPts val="600"/>
              </a:spcAft>
            </a:pPr>
            <a:r>
              <a:rPr lang="en-US" altLang="en-US" sz="1800">
                <a:solidFill>
                  <a:schemeClr val="bg1"/>
                </a:solidFill>
              </a:rPr>
              <a:t>Deceit- in some instances telling people what you are doing will effect how thy respond and thus you might want to not accurately inform them what the research is about.</a:t>
            </a:r>
          </a:p>
          <a:p>
            <a:pPr>
              <a:spcBef>
                <a:spcPct val="0"/>
              </a:spcBef>
              <a:spcAft>
                <a:spcPts val="600"/>
              </a:spcAft>
            </a:pPr>
            <a:r>
              <a:rPr lang="en-US" altLang="en-US" sz="1800">
                <a:solidFill>
                  <a:schemeClr val="bg1"/>
                </a:solidFill>
              </a:rPr>
              <a:t>Observation – in some instances you may want to observe how people behave, you generally need to get approval from them or inform them this will occur..</a:t>
            </a:r>
          </a:p>
          <a:p>
            <a:endParaRPr lang="en-US" sz="1800">
              <a:solidFill>
                <a:schemeClr val="bg1"/>
              </a:solidFill>
            </a:endParaRPr>
          </a:p>
        </p:txBody>
      </p:sp>
      <p:sp>
        <p:nvSpPr>
          <p:cNvPr id="33794" name="Rectangle 2">
            <a:extLst>
              <a:ext uri="{FF2B5EF4-FFF2-40B4-BE49-F238E27FC236}">
                <a16:creationId xmlns:a16="http://schemas.microsoft.com/office/drawing/2014/main" id="{563C8254-4BBB-B440-B10D-66AF628F771F}"/>
              </a:ext>
            </a:extLst>
          </p:cNvPr>
          <p:cNvSpPr>
            <a:spLocks noChangeArrowheads="1"/>
          </p:cNvSpPr>
          <p:nvPr/>
        </p:nvSpPr>
        <p:spPr bwMode="auto">
          <a:xfrm>
            <a:off x="6848542" y="1065749"/>
            <a:ext cx="4505258" cy="472650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i="1">
                <a:solidFill>
                  <a:srgbClr val="FFFFFF"/>
                </a:solidFill>
                <a:latin typeface="+mj-lt"/>
                <a:ea typeface="+mj-ea"/>
                <a:cs typeface="+mj-cs"/>
              </a:rPr>
              <a:t>Other Issues </a:t>
            </a:r>
            <a:endParaRPr lang="en-US" altLang="en-US" sz="4000" b="1" i="1">
              <a:solidFill>
                <a:srgbClr val="FFFFFF"/>
              </a:solidFill>
              <a:latin typeface="+mj-lt"/>
              <a:ea typeface="+mj-ea"/>
              <a:cs typeface="+mj-cs"/>
            </a:endParaRPr>
          </a:p>
        </p:txBody>
      </p:sp>
      <p:sp>
        <p:nvSpPr>
          <p:cNvPr id="33796" name="Text Box 4">
            <a:extLst>
              <a:ext uri="{FF2B5EF4-FFF2-40B4-BE49-F238E27FC236}">
                <a16:creationId xmlns:a16="http://schemas.microsoft.com/office/drawing/2014/main" id="{709320BC-F67F-B04E-974A-F0747F6417E8}"/>
              </a:ext>
            </a:extLst>
          </p:cNvPr>
          <p:cNvSpPr txBox="1">
            <a:spLocks noChangeArrowheads="1"/>
          </p:cNvSpPr>
          <p:nvPr/>
        </p:nvSpPr>
        <p:spPr bwMode="auto">
          <a:xfrm>
            <a:off x="838200" y="713313"/>
            <a:ext cx="3815778" cy="54313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0"/>
              </a:spcBef>
              <a:spcAft>
                <a:spcPts val="600"/>
              </a:spcAft>
              <a:buFont typeface="Arial" panose="020B0604020202020204" pitchFamily="34" charset="0"/>
              <a:buChar char="•"/>
            </a:pPr>
            <a:endParaRPr lang="en-US" altLang="en-US" sz="1000" dirty="0">
              <a:latin typeface="+mn-lt"/>
            </a:endParaRPr>
          </a:p>
        </p:txBody>
      </p:sp>
      <p:sp>
        <p:nvSpPr>
          <p:cNvPr id="33795" name="Rectangle 3">
            <a:extLst>
              <a:ext uri="{FF2B5EF4-FFF2-40B4-BE49-F238E27FC236}">
                <a16:creationId xmlns:a16="http://schemas.microsoft.com/office/drawing/2014/main" id="{9A13DD98-734E-1E47-B2EC-8BAB694328C0}"/>
              </a:ext>
            </a:extLst>
          </p:cNvPr>
          <p:cNvSpPr>
            <a:spLocks noChangeArrowheads="1"/>
          </p:cNvSpPr>
          <p:nvPr/>
        </p:nvSpPr>
        <p:spPr bwMode="auto">
          <a:xfrm>
            <a:off x="1981200" y="1484313"/>
            <a:ext cx="8229600" cy="464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AU" altLang="en-US"/>
          </a:p>
          <a:p>
            <a:pPr eaLnBrk="1" hangingPunct="1">
              <a:buFontTx/>
              <a:buNone/>
            </a:pPr>
            <a:endParaRPr lang="en-AU" altLang="en-US"/>
          </a:p>
          <a:p>
            <a:pPr eaLnBrk="1" hangingPunct="1">
              <a:buFontTx/>
              <a:buNone/>
            </a:pPr>
            <a:endParaRPr lang="en-AU" altLang="en-US"/>
          </a:p>
        </p:txBody>
      </p:sp>
    </p:spTree>
    <p:extLst>
      <p:ext uri="{BB962C8B-B14F-4D97-AF65-F5344CB8AC3E}">
        <p14:creationId xmlns:p14="http://schemas.microsoft.com/office/powerpoint/2010/main" val="11655653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17" name="Freeform: Shape 16">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8" name="Freeform: Shape 17">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20"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4"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25" name="Freeform: Shape 24">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2" name="Title 1">
            <a:extLst>
              <a:ext uri="{FF2B5EF4-FFF2-40B4-BE49-F238E27FC236}">
                <a16:creationId xmlns:a16="http://schemas.microsoft.com/office/drawing/2014/main" id="{638E0BC8-3DA8-4B4A-B0E3-E03E04B87A02}"/>
              </a:ext>
            </a:extLst>
          </p:cNvPr>
          <p:cNvSpPr>
            <a:spLocks noGrp="1"/>
          </p:cNvSpPr>
          <p:nvPr>
            <p:ph type="title"/>
          </p:nvPr>
        </p:nvSpPr>
        <p:spPr>
          <a:xfrm>
            <a:off x="838200" y="1391619"/>
            <a:ext cx="4905401" cy="4042196"/>
          </a:xfrm>
        </p:spPr>
        <p:txBody>
          <a:bodyPr>
            <a:normAutofit/>
          </a:bodyPr>
          <a:lstStyle/>
          <a:p>
            <a:pPr algn="ctr"/>
            <a:r>
              <a:rPr lang="en-US">
                <a:solidFill>
                  <a:schemeClr val="bg1"/>
                </a:solidFill>
              </a:rPr>
              <a:t>Continued</a:t>
            </a:r>
          </a:p>
        </p:txBody>
      </p:sp>
      <p:sp>
        <p:nvSpPr>
          <p:cNvPr id="3" name="Content Placeholder 2">
            <a:extLst>
              <a:ext uri="{FF2B5EF4-FFF2-40B4-BE49-F238E27FC236}">
                <a16:creationId xmlns:a16="http://schemas.microsoft.com/office/drawing/2014/main" id="{2D101511-B615-B04E-89B8-F7F26254AAFC}"/>
              </a:ext>
            </a:extLst>
          </p:cNvPr>
          <p:cNvSpPr>
            <a:spLocks noGrp="1"/>
          </p:cNvSpPr>
          <p:nvPr>
            <p:ph idx="1"/>
          </p:nvPr>
        </p:nvSpPr>
        <p:spPr>
          <a:xfrm>
            <a:off x="6477270" y="1130846"/>
            <a:ext cx="4974771" cy="4351338"/>
          </a:xfrm>
        </p:spPr>
        <p:txBody>
          <a:bodyPr>
            <a:normAutofit/>
          </a:bodyPr>
          <a:lstStyle/>
          <a:p>
            <a:pPr>
              <a:spcBef>
                <a:spcPct val="0"/>
              </a:spcBef>
              <a:spcAft>
                <a:spcPts val="600"/>
              </a:spcAft>
            </a:pPr>
            <a:endParaRPr lang="en-US" altLang="en-US" sz="2000">
              <a:solidFill>
                <a:schemeClr val="bg1"/>
              </a:solidFill>
            </a:endParaRPr>
          </a:p>
          <a:p>
            <a:pPr>
              <a:spcBef>
                <a:spcPct val="0"/>
              </a:spcBef>
              <a:spcAft>
                <a:spcPts val="600"/>
              </a:spcAft>
            </a:pPr>
            <a:r>
              <a:rPr lang="en-US" altLang="en-US" sz="2000">
                <a:solidFill>
                  <a:schemeClr val="bg1"/>
                </a:solidFill>
              </a:rPr>
              <a:t>Permission from Organization/Location- even when undertaking research in ‘public places’ you often need permission.</a:t>
            </a:r>
          </a:p>
          <a:p>
            <a:pPr>
              <a:spcBef>
                <a:spcPct val="0"/>
              </a:spcBef>
              <a:spcAft>
                <a:spcPts val="600"/>
              </a:spcAft>
            </a:pPr>
            <a:r>
              <a:rPr lang="en-US" altLang="en-US" sz="2000">
                <a:solidFill>
                  <a:schemeClr val="bg1"/>
                </a:solidFill>
              </a:rPr>
              <a:t>Video/Audio Taping – always get written permission in advance to tape people and clarify how the material will be used and destroyed.</a:t>
            </a:r>
          </a:p>
          <a:p>
            <a:pPr>
              <a:spcBef>
                <a:spcPct val="0"/>
              </a:spcBef>
              <a:spcAft>
                <a:spcPts val="600"/>
              </a:spcAft>
            </a:pPr>
            <a:r>
              <a:rPr lang="en-US" altLang="en-US" sz="2000">
                <a:solidFill>
                  <a:schemeClr val="bg1"/>
                </a:solidFill>
              </a:rPr>
              <a:t>Consent Forms – getting signed agreement to participate is always valuable. This generally covers the issue in the information sheet, ending with people signing that they understand the issues and agree to participate</a:t>
            </a:r>
            <a:endParaRPr lang="en-US" sz="2000">
              <a:solidFill>
                <a:schemeClr val="bg1"/>
              </a:solidFill>
            </a:endParaRPr>
          </a:p>
        </p:txBody>
      </p:sp>
    </p:spTree>
    <p:extLst>
      <p:ext uri="{BB962C8B-B14F-4D97-AF65-F5344CB8AC3E}">
        <p14:creationId xmlns:p14="http://schemas.microsoft.com/office/powerpoint/2010/main" val="33508552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0"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81" name="Freeform: Shape 80">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84"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6"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88"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89" name="Freeform: Shape 88">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35842" name="Rectangle 2">
            <a:extLst>
              <a:ext uri="{FF2B5EF4-FFF2-40B4-BE49-F238E27FC236}">
                <a16:creationId xmlns:a16="http://schemas.microsoft.com/office/drawing/2014/main" id="{2CE511C2-5D4A-744D-9302-A9FA85E0A692}"/>
              </a:ext>
            </a:extLst>
          </p:cNvPr>
          <p:cNvSpPr>
            <a:spLocks noChangeArrowheads="1"/>
          </p:cNvSpPr>
          <p:nvPr/>
        </p:nvSpPr>
        <p:spPr bwMode="auto">
          <a:xfrm>
            <a:off x="838200" y="1391619"/>
            <a:ext cx="4905401" cy="404219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ct val="0"/>
              </a:spcBef>
              <a:spcAft>
                <a:spcPts val="600"/>
              </a:spcAft>
              <a:buNone/>
            </a:pPr>
            <a:r>
              <a:rPr lang="en-US" altLang="en-US" sz="4400" b="1" i="1" kern="1200">
                <a:solidFill>
                  <a:schemeClr val="bg1"/>
                </a:solidFill>
                <a:latin typeface="+mj-lt"/>
                <a:ea typeface="+mj-ea"/>
                <a:cs typeface="+mj-cs"/>
              </a:rPr>
              <a:t>Potential Issues in Communicating Results</a:t>
            </a:r>
            <a:r>
              <a:rPr lang="en-US" altLang="en-US" sz="4400" i="1" kern="1200">
                <a:solidFill>
                  <a:schemeClr val="bg1"/>
                </a:solidFill>
                <a:latin typeface="+mj-lt"/>
                <a:ea typeface="+mj-ea"/>
                <a:cs typeface="+mj-cs"/>
              </a:rPr>
              <a:t> </a:t>
            </a:r>
            <a:br>
              <a:rPr lang="en-US" altLang="en-US" sz="4400" b="1" i="1" kern="1200">
                <a:solidFill>
                  <a:schemeClr val="bg1"/>
                </a:solidFill>
                <a:latin typeface="+mj-lt"/>
                <a:ea typeface="+mj-ea"/>
                <a:cs typeface="+mj-cs"/>
              </a:rPr>
            </a:br>
            <a:endParaRPr lang="en-US" altLang="en-US" sz="4400" b="1" i="1" kern="1200">
              <a:solidFill>
                <a:schemeClr val="bg1"/>
              </a:solidFill>
              <a:latin typeface="+mj-lt"/>
              <a:ea typeface="+mj-ea"/>
              <a:cs typeface="+mj-cs"/>
            </a:endParaRPr>
          </a:p>
        </p:txBody>
      </p:sp>
      <p:sp>
        <p:nvSpPr>
          <p:cNvPr id="35843" name="Text Box 4">
            <a:extLst>
              <a:ext uri="{FF2B5EF4-FFF2-40B4-BE49-F238E27FC236}">
                <a16:creationId xmlns:a16="http://schemas.microsoft.com/office/drawing/2014/main" id="{ECEF287A-1F5F-104D-BA30-A91A29067891}"/>
              </a:ext>
            </a:extLst>
          </p:cNvPr>
          <p:cNvSpPr txBox="1">
            <a:spLocks noChangeArrowheads="1"/>
          </p:cNvSpPr>
          <p:nvPr/>
        </p:nvSpPr>
        <p:spPr bwMode="auto">
          <a:xfrm>
            <a:off x="6477270" y="1130846"/>
            <a:ext cx="4974771"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50000"/>
              </a:spcBef>
              <a:buFont typeface="Arial" panose="020B0604020202020204" pitchFamily="34" charset="0"/>
              <a:buChar char="•"/>
            </a:pPr>
            <a:r>
              <a:rPr lang="en-US" altLang="en-US" sz="2200">
                <a:solidFill>
                  <a:schemeClr val="bg1"/>
                </a:solidFill>
                <a:latin typeface="+mn-lt"/>
              </a:rPr>
              <a:t>Plagiarism- you do not misrepresent someone else’s work as your own. </a:t>
            </a:r>
          </a:p>
          <a:p>
            <a:pPr indent="-228600">
              <a:lnSpc>
                <a:spcPct val="90000"/>
              </a:lnSpc>
              <a:spcBef>
                <a:spcPct val="50000"/>
              </a:spcBef>
              <a:buFont typeface="Arial" panose="020B0604020202020204" pitchFamily="34" charset="0"/>
              <a:buChar char="•"/>
            </a:pPr>
            <a:r>
              <a:rPr lang="en-US" altLang="en-US" sz="2200">
                <a:solidFill>
                  <a:schemeClr val="bg1"/>
                </a:solidFill>
                <a:latin typeface="+mn-lt"/>
              </a:rPr>
              <a:t>Academic fraud - involves the intentional misrepresentation of what has been done. This would include making up data and/or results from the data or purposefully putting forward conclusions that are not accurate. </a:t>
            </a:r>
          </a:p>
          <a:p>
            <a:pPr indent="-228600">
              <a:lnSpc>
                <a:spcPct val="90000"/>
              </a:lnSpc>
              <a:spcBef>
                <a:spcPct val="50000"/>
              </a:spcBef>
              <a:buFont typeface="Arial" panose="020B0604020202020204" pitchFamily="34" charset="0"/>
              <a:buChar char="•"/>
            </a:pPr>
            <a:r>
              <a:rPr lang="en-US" altLang="en-US" sz="2200">
                <a:solidFill>
                  <a:schemeClr val="bg1"/>
                </a:solidFill>
                <a:latin typeface="+mn-lt"/>
              </a:rPr>
              <a:t>Misrepresenting results – be careful in over claiming what has been done or the implications.</a:t>
            </a:r>
          </a:p>
        </p:txBody>
      </p:sp>
    </p:spTree>
    <p:extLst>
      <p:ext uri="{BB962C8B-B14F-4D97-AF65-F5344CB8AC3E}">
        <p14:creationId xmlns:p14="http://schemas.microsoft.com/office/powerpoint/2010/main" val="13031129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232B152-3720-4D3B-97ED-45CE5483F1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11BAB570-FF10-4E96-8A3F-FA9804702B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693698" cy="6858000"/>
          </a:xfrm>
          <a:custGeom>
            <a:avLst/>
            <a:gdLst>
              <a:gd name="connsiteX0" fmla="*/ 0 w 4693698"/>
              <a:gd name="connsiteY0" fmla="*/ 0 h 6858000"/>
              <a:gd name="connsiteX1" fmla="*/ 420914 w 4693698"/>
              <a:gd name="connsiteY1" fmla="*/ 0 h 6858000"/>
              <a:gd name="connsiteX2" fmla="*/ 1582057 w 4693698"/>
              <a:gd name="connsiteY2" fmla="*/ 0 h 6858000"/>
              <a:gd name="connsiteX3" fmla="*/ 4503903 w 4693698"/>
              <a:gd name="connsiteY3" fmla="*/ 0 h 6858000"/>
              <a:gd name="connsiteX4" fmla="*/ 4508943 w 4693698"/>
              <a:gd name="connsiteY4" fmla="*/ 66675 h 6858000"/>
              <a:gd name="connsiteX5" fmla="*/ 4517340 w 4693698"/>
              <a:gd name="connsiteY5" fmla="*/ 122237 h 6858000"/>
              <a:gd name="connsiteX6" fmla="*/ 4527418 w 4693698"/>
              <a:gd name="connsiteY6" fmla="*/ 174625 h 6858000"/>
              <a:gd name="connsiteX7" fmla="*/ 4544214 w 4693698"/>
              <a:gd name="connsiteY7" fmla="*/ 217487 h 6858000"/>
              <a:gd name="connsiteX8" fmla="*/ 4561010 w 4693698"/>
              <a:gd name="connsiteY8" fmla="*/ 260350 h 6858000"/>
              <a:gd name="connsiteX9" fmla="*/ 4581165 w 4693698"/>
              <a:gd name="connsiteY9" fmla="*/ 296862 h 6858000"/>
              <a:gd name="connsiteX10" fmla="*/ 4601320 w 4693698"/>
              <a:gd name="connsiteY10" fmla="*/ 334962 h 6858000"/>
              <a:gd name="connsiteX11" fmla="*/ 4619796 w 4693698"/>
              <a:gd name="connsiteY11" fmla="*/ 369887 h 6858000"/>
              <a:gd name="connsiteX12" fmla="*/ 4638271 w 4693698"/>
              <a:gd name="connsiteY12" fmla="*/ 409575 h 6858000"/>
              <a:gd name="connsiteX13" fmla="*/ 4655067 w 4693698"/>
              <a:gd name="connsiteY13" fmla="*/ 450850 h 6858000"/>
              <a:gd name="connsiteX14" fmla="*/ 4670184 w 4693698"/>
              <a:gd name="connsiteY14" fmla="*/ 496887 h 6858000"/>
              <a:gd name="connsiteX15" fmla="*/ 4681941 w 4693698"/>
              <a:gd name="connsiteY15" fmla="*/ 546100 h 6858000"/>
              <a:gd name="connsiteX16" fmla="*/ 4690339 w 4693698"/>
              <a:gd name="connsiteY16" fmla="*/ 606425 h 6858000"/>
              <a:gd name="connsiteX17" fmla="*/ 4693698 w 4693698"/>
              <a:gd name="connsiteY17" fmla="*/ 673100 h 6858000"/>
              <a:gd name="connsiteX18" fmla="*/ 4690339 w 4693698"/>
              <a:gd name="connsiteY18" fmla="*/ 744537 h 6858000"/>
              <a:gd name="connsiteX19" fmla="*/ 4681941 w 4693698"/>
              <a:gd name="connsiteY19" fmla="*/ 801687 h 6858000"/>
              <a:gd name="connsiteX20" fmla="*/ 4670184 w 4693698"/>
              <a:gd name="connsiteY20" fmla="*/ 854075 h 6858000"/>
              <a:gd name="connsiteX21" fmla="*/ 4655067 w 4693698"/>
              <a:gd name="connsiteY21" fmla="*/ 901700 h 6858000"/>
              <a:gd name="connsiteX22" fmla="*/ 4638271 w 4693698"/>
              <a:gd name="connsiteY22" fmla="*/ 942975 h 6858000"/>
              <a:gd name="connsiteX23" fmla="*/ 4618116 w 4693698"/>
              <a:gd name="connsiteY23" fmla="*/ 981075 h 6858000"/>
              <a:gd name="connsiteX24" fmla="*/ 4597961 w 4693698"/>
              <a:gd name="connsiteY24" fmla="*/ 1017587 h 6858000"/>
              <a:gd name="connsiteX25" fmla="*/ 4577806 w 4693698"/>
              <a:gd name="connsiteY25" fmla="*/ 1055687 h 6858000"/>
              <a:gd name="connsiteX26" fmla="*/ 4559330 w 4693698"/>
              <a:gd name="connsiteY26" fmla="*/ 1095375 h 6858000"/>
              <a:gd name="connsiteX27" fmla="*/ 4540854 w 4693698"/>
              <a:gd name="connsiteY27" fmla="*/ 1136650 h 6858000"/>
              <a:gd name="connsiteX28" fmla="*/ 4525739 w 4693698"/>
              <a:gd name="connsiteY28" fmla="*/ 1182687 h 6858000"/>
              <a:gd name="connsiteX29" fmla="*/ 4515661 w 4693698"/>
              <a:gd name="connsiteY29" fmla="*/ 1235075 h 6858000"/>
              <a:gd name="connsiteX30" fmla="*/ 4505583 w 4693698"/>
              <a:gd name="connsiteY30" fmla="*/ 1295400 h 6858000"/>
              <a:gd name="connsiteX31" fmla="*/ 4503903 w 4693698"/>
              <a:gd name="connsiteY31" fmla="*/ 1363662 h 6858000"/>
              <a:gd name="connsiteX32" fmla="*/ 4505583 w 4693698"/>
              <a:gd name="connsiteY32" fmla="*/ 1431925 h 6858000"/>
              <a:gd name="connsiteX33" fmla="*/ 4515661 w 4693698"/>
              <a:gd name="connsiteY33" fmla="*/ 1492250 h 6858000"/>
              <a:gd name="connsiteX34" fmla="*/ 4525739 w 4693698"/>
              <a:gd name="connsiteY34" fmla="*/ 1544637 h 6858000"/>
              <a:gd name="connsiteX35" fmla="*/ 4540854 w 4693698"/>
              <a:gd name="connsiteY35" fmla="*/ 1589087 h 6858000"/>
              <a:gd name="connsiteX36" fmla="*/ 4559330 w 4693698"/>
              <a:gd name="connsiteY36" fmla="*/ 1631950 h 6858000"/>
              <a:gd name="connsiteX37" fmla="*/ 4577806 w 4693698"/>
              <a:gd name="connsiteY37" fmla="*/ 1671637 h 6858000"/>
              <a:gd name="connsiteX38" fmla="*/ 4597961 w 4693698"/>
              <a:gd name="connsiteY38" fmla="*/ 1708150 h 6858000"/>
              <a:gd name="connsiteX39" fmla="*/ 4618116 w 4693698"/>
              <a:gd name="connsiteY39" fmla="*/ 1743075 h 6858000"/>
              <a:gd name="connsiteX40" fmla="*/ 4638271 w 4693698"/>
              <a:gd name="connsiteY40" fmla="*/ 1782762 h 6858000"/>
              <a:gd name="connsiteX41" fmla="*/ 4655067 w 4693698"/>
              <a:gd name="connsiteY41" fmla="*/ 1824037 h 6858000"/>
              <a:gd name="connsiteX42" fmla="*/ 4670184 w 4693698"/>
              <a:gd name="connsiteY42" fmla="*/ 1870075 h 6858000"/>
              <a:gd name="connsiteX43" fmla="*/ 4681941 w 4693698"/>
              <a:gd name="connsiteY43" fmla="*/ 1922462 h 6858000"/>
              <a:gd name="connsiteX44" fmla="*/ 4690339 w 4693698"/>
              <a:gd name="connsiteY44" fmla="*/ 1982787 h 6858000"/>
              <a:gd name="connsiteX45" fmla="*/ 4693698 w 4693698"/>
              <a:gd name="connsiteY45" fmla="*/ 2051050 h 6858000"/>
              <a:gd name="connsiteX46" fmla="*/ 4690339 w 4693698"/>
              <a:gd name="connsiteY46" fmla="*/ 2119312 h 6858000"/>
              <a:gd name="connsiteX47" fmla="*/ 4681941 w 4693698"/>
              <a:gd name="connsiteY47" fmla="*/ 2179637 h 6858000"/>
              <a:gd name="connsiteX48" fmla="*/ 4670184 w 4693698"/>
              <a:gd name="connsiteY48" fmla="*/ 2232025 h 6858000"/>
              <a:gd name="connsiteX49" fmla="*/ 4655067 w 4693698"/>
              <a:gd name="connsiteY49" fmla="*/ 2278062 h 6858000"/>
              <a:gd name="connsiteX50" fmla="*/ 4638271 w 4693698"/>
              <a:gd name="connsiteY50" fmla="*/ 2319337 h 6858000"/>
              <a:gd name="connsiteX51" fmla="*/ 4618116 w 4693698"/>
              <a:gd name="connsiteY51" fmla="*/ 2359025 h 6858000"/>
              <a:gd name="connsiteX52" fmla="*/ 4597961 w 4693698"/>
              <a:gd name="connsiteY52" fmla="*/ 2395537 h 6858000"/>
              <a:gd name="connsiteX53" fmla="*/ 4577806 w 4693698"/>
              <a:gd name="connsiteY53" fmla="*/ 2433637 h 6858000"/>
              <a:gd name="connsiteX54" fmla="*/ 4559330 w 4693698"/>
              <a:gd name="connsiteY54" fmla="*/ 2471737 h 6858000"/>
              <a:gd name="connsiteX55" fmla="*/ 4540854 w 4693698"/>
              <a:gd name="connsiteY55" fmla="*/ 2513012 h 6858000"/>
              <a:gd name="connsiteX56" fmla="*/ 4525739 w 4693698"/>
              <a:gd name="connsiteY56" fmla="*/ 2560637 h 6858000"/>
              <a:gd name="connsiteX57" fmla="*/ 4515661 w 4693698"/>
              <a:gd name="connsiteY57" fmla="*/ 2613025 h 6858000"/>
              <a:gd name="connsiteX58" fmla="*/ 4505583 w 4693698"/>
              <a:gd name="connsiteY58" fmla="*/ 2671762 h 6858000"/>
              <a:gd name="connsiteX59" fmla="*/ 4503903 w 4693698"/>
              <a:gd name="connsiteY59" fmla="*/ 2741612 h 6858000"/>
              <a:gd name="connsiteX60" fmla="*/ 4505583 w 4693698"/>
              <a:gd name="connsiteY60" fmla="*/ 2809875 h 6858000"/>
              <a:gd name="connsiteX61" fmla="*/ 4515661 w 4693698"/>
              <a:gd name="connsiteY61" fmla="*/ 2868612 h 6858000"/>
              <a:gd name="connsiteX62" fmla="*/ 4525739 w 4693698"/>
              <a:gd name="connsiteY62" fmla="*/ 2922587 h 6858000"/>
              <a:gd name="connsiteX63" fmla="*/ 4540854 w 4693698"/>
              <a:gd name="connsiteY63" fmla="*/ 2967037 h 6858000"/>
              <a:gd name="connsiteX64" fmla="*/ 4559330 w 4693698"/>
              <a:gd name="connsiteY64" fmla="*/ 3009900 h 6858000"/>
              <a:gd name="connsiteX65" fmla="*/ 4577806 w 4693698"/>
              <a:gd name="connsiteY65" fmla="*/ 3046412 h 6858000"/>
              <a:gd name="connsiteX66" fmla="*/ 4597961 w 4693698"/>
              <a:gd name="connsiteY66" fmla="*/ 3084512 h 6858000"/>
              <a:gd name="connsiteX67" fmla="*/ 4618116 w 4693698"/>
              <a:gd name="connsiteY67" fmla="*/ 3121025 h 6858000"/>
              <a:gd name="connsiteX68" fmla="*/ 4638271 w 4693698"/>
              <a:gd name="connsiteY68" fmla="*/ 3160712 h 6858000"/>
              <a:gd name="connsiteX69" fmla="*/ 4655067 w 4693698"/>
              <a:gd name="connsiteY69" fmla="*/ 3201987 h 6858000"/>
              <a:gd name="connsiteX70" fmla="*/ 4670184 w 4693698"/>
              <a:gd name="connsiteY70" fmla="*/ 3248025 h 6858000"/>
              <a:gd name="connsiteX71" fmla="*/ 4681941 w 4693698"/>
              <a:gd name="connsiteY71" fmla="*/ 3300412 h 6858000"/>
              <a:gd name="connsiteX72" fmla="*/ 4690339 w 4693698"/>
              <a:gd name="connsiteY72" fmla="*/ 3360737 h 6858000"/>
              <a:gd name="connsiteX73" fmla="*/ 4693698 w 4693698"/>
              <a:gd name="connsiteY73" fmla="*/ 3427412 h 6858000"/>
              <a:gd name="connsiteX74" fmla="*/ 4690339 w 4693698"/>
              <a:gd name="connsiteY74" fmla="*/ 3497262 h 6858000"/>
              <a:gd name="connsiteX75" fmla="*/ 4681941 w 4693698"/>
              <a:gd name="connsiteY75" fmla="*/ 3557587 h 6858000"/>
              <a:gd name="connsiteX76" fmla="*/ 4670184 w 4693698"/>
              <a:gd name="connsiteY76" fmla="*/ 3609975 h 6858000"/>
              <a:gd name="connsiteX77" fmla="*/ 4655067 w 4693698"/>
              <a:gd name="connsiteY77" fmla="*/ 3656012 h 6858000"/>
              <a:gd name="connsiteX78" fmla="*/ 4638271 w 4693698"/>
              <a:gd name="connsiteY78" fmla="*/ 3697287 h 6858000"/>
              <a:gd name="connsiteX79" fmla="*/ 4618116 w 4693698"/>
              <a:gd name="connsiteY79" fmla="*/ 3736975 h 6858000"/>
              <a:gd name="connsiteX80" fmla="*/ 4577806 w 4693698"/>
              <a:gd name="connsiteY80" fmla="*/ 3811587 h 6858000"/>
              <a:gd name="connsiteX81" fmla="*/ 4559330 w 4693698"/>
              <a:gd name="connsiteY81" fmla="*/ 3848100 h 6858000"/>
              <a:gd name="connsiteX82" fmla="*/ 4540854 w 4693698"/>
              <a:gd name="connsiteY82" fmla="*/ 3890962 h 6858000"/>
              <a:gd name="connsiteX83" fmla="*/ 4525739 w 4693698"/>
              <a:gd name="connsiteY83" fmla="*/ 3935412 h 6858000"/>
              <a:gd name="connsiteX84" fmla="*/ 4515661 w 4693698"/>
              <a:gd name="connsiteY84" fmla="*/ 3987800 h 6858000"/>
              <a:gd name="connsiteX85" fmla="*/ 4505583 w 4693698"/>
              <a:gd name="connsiteY85" fmla="*/ 4048125 h 6858000"/>
              <a:gd name="connsiteX86" fmla="*/ 4503903 w 4693698"/>
              <a:gd name="connsiteY86" fmla="*/ 4116387 h 6858000"/>
              <a:gd name="connsiteX87" fmla="*/ 4505583 w 4693698"/>
              <a:gd name="connsiteY87" fmla="*/ 4186237 h 6858000"/>
              <a:gd name="connsiteX88" fmla="*/ 4515661 w 4693698"/>
              <a:gd name="connsiteY88" fmla="*/ 4244975 h 6858000"/>
              <a:gd name="connsiteX89" fmla="*/ 4525739 w 4693698"/>
              <a:gd name="connsiteY89" fmla="*/ 4297362 h 6858000"/>
              <a:gd name="connsiteX90" fmla="*/ 4540854 w 4693698"/>
              <a:gd name="connsiteY90" fmla="*/ 4343400 h 6858000"/>
              <a:gd name="connsiteX91" fmla="*/ 4559330 w 4693698"/>
              <a:gd name="connsiteY91" fmla="*/ 4386262 h 6858000"/>
              <a:gd name="connsiteX92" fmla="*/ 4577806 w 4693698"/>
              <a:gd name="connsiteY92" fmla="*/ 4424362 h 6858000"/>
              <a:gd name="connsiteX93" fmla="*/ 4618116 w 4693698"/>
              <a:gd name="connsiteY93" fmla="*/ 4498975 h 6858000"/>
              <a:gd name="connsiteX94" fmla="*/ 4638271 w 4693698"/>
              <a:gd name="connsiteY94" fmla="*/ 4537075 h 6858000"/>
              <a:gd name="connsiteX95" fmla="*/ 4655067 w 4693698"/>
              <a:gd name="connsiteY95" fmla="*/ 4579937 h 6858000"/>
              <a:gd name="connsiteX96" fmla="*/ 4670184 w 4693698"/>
              <a:gd name="connsiteY96" fmla="*/ 4625975 h 6858000"/>
              <a:gd name="connsiteX97" fmla="*/ 4681941 w 4693698"/>
              <a:gd name="connsiteY97" fmla="*/ 4678362 h 6858000"/>
              <a:gd name="connsiteX98" fmla="*/ 4690339 w 4693698"/>
              <a:gd name="connsiteY98" fmla="*/ 4738687 h 6858000"/>
              <a:gd name="connsiteX99" fmla="*/ 4693698 w 4693698"/>
              <a:gd name="connsiteY99" fmla="*/ 4806950 h 6858000"/>
              <a:gd name="connsiteX100" fmla="*/ 4690339 w 4693698"/>
              <a:gd name="connsiteY100" fmla="*/ 4875212 h 6858000"/>
              <a:gd name="connsiteX101" fmla="*/ 4681941 w 4693698"/>
              <a:gd name="connsiteY101" fmla="*/ 4935537 h 6858000"/>
              <a:gd name="connsiteX102" fmla="*/ 4670184 w 4693698"/>
              <a:gd name="connsiteY102" fmla="*/ 4987925 h 6858000"/>
              <a:gd name="connsiteX103" fmla="*/ 4655067 w 4693698"/>
              <a:gd name="connsiteY103" fmla="*/ 5033962 h 6858000"/>
              <a:gd name="connsiteX104" fmla="*/ 4638271 w 4693698"/>
              <a:gd name="connsiteY104" fmla="*/ 5075237 h 6858000"/>
              <a:gd name="connsiteX105" fmla="*/ 4618116 w 4693698"/>
              <a:gd name="connsiteY105" fmla="*/ 5114925 h 6858000"/>
              <a:gd name="connsiteX106" fmla="*/ 4597961 w 4693698"/>
              <a:gd name="connsiteY106" fmla="*/ 5149850 h 6858000"/>
              <a:gd name="connsiteX107" fmla="*/ 4577806 w 4693698"/>
              <a:gd name="connsiteY107" fmla="*/ 5186362 h 6858000"/>
              <a:gd name="connsiteX108" fmla="*/ 4559330 w 4693698"/>
              <a:gd name="connsiteY108" fmla="*/ 5226050 h 6858000"/>
              <a:gd name="connsiteX109" fmla="*/ 4540854 w 4693698"/>
              <a:gd name="connsiteY109" fmla="*/ 5268912 h 6858000"/>
              <a:gd name="connsiteX110" fmla="*/ 4525739 w 4693698"/>
              <a:gd name="connsiteY110" fmla="*/ 5313362 h 6858000"/>
              <a:gd name="connsiteX111" fmla="*/ 4515661 w 4693698"/>
              <a:gd name="connsiteY111" fmla="*/ 5365750 h 6858000"/>
              <a:gd name="connsiteX112" fmla="*/ 4505583 w 4693698"/>
              <a:gd name="connsiteY112" fmla="*/ 5426075 h 6858000"/>
              <a:gd name="connsiteX113" fmla="*/ 4503903 w 4693698"/>
              <a:gd name="connsiteY113" fmla="*/ 5494337 h 6858000"/>
              <a:gd name="connsiteX114" fmla="*/ 4505583 w 4693698"/>
              <a:gd name="connsiteY114" fmla="*/ 5562600 h 6858000"/>
              <a:gd name="connsiteX115" fmla="*/ 4515661 w 4693698"/>
              <a:gd name="connsiteY115" fmla="*/ 5622925 h 6858000"/>
              <a:gd name="connsiteX116" fmla="*/ 4525739 w 4693698"/>
              <a:gd name="connsiteY116" fmla="*/ 5675312 h 6858000"/>
              <a:gd name="connsiteX117" fmla="*/ 4540854 w 4693698"/>
              <a:gd name="connsiteY117" fmla="*/ 5721350 h 6858000"/>
              <a:gd name="connsiteX118" fmla="*/ 4559330 w 4693698"/>
              <a:gd name="connsiteY118" fmla="*/ 5762625 h 6858000"/>
              <a:gd name="connsiteX119" fmla="*/ 4577806 w 4693698"/>
              <a:gd name="connsiteY119" fmla="*/ 5802312 h 6858000"/>
              <a:gd name="connsiteX120" fmla="*/ 4597961 w 4693698"/>
              <a:gd name="connsiteY120" fmla="*/ 5840412 h 6858000"/>
              <a:gd name="connsiteX121" fmla="*/ 4618116 w 4693698"/>
              <a:gd name="connsiteY121" fmla="*/ 5876925 h 6858000"/>
              <a:gd name="connsiteX122" fmla="*/ 4638271 w 4693698"/>
              <a:gd name="connsiteY122" fmla="*/ 5915025 h 6858000"/>
              <a:gd name="connsiteX123" fmla="*/ 4655067 w 4693698"/>
              <a:gd name="connsiteY123" fmla="*/ 5956300 h 6858000"/>
              <a:gd name="connsiteX124" fmla="*/ 4670184 w 4693698"/>
              <a:gd name="connsiteY124" fmla="*/ 6003925 h 6858000"/>
              <a:gd name="connsiteX125" fmla="*/ 4681941 w 4693698"/>
              <a:gd name="connsiteY125" fmla="*/ 6056312 h 6858000"/>
              <a:gd name="connsiteX126" fmla="*/ 4690339 w 4693698"/>
              <a:gd name="connsiteY126" fmla="*/ 6113462 h 6858000"/>
              <a:gd name="connsiteX127" fmla="*/ 4693698 w 4693698"/>
              <a:gd name="connsiteY127" fmla="*/ 6183312 h 6858000"/>
              <a:gd name="connsiteX128" fmla="*/ 4690339 w 4693698"/>
              <a:gd name="connsiteY128" fmla="*/ 6251575 h 6858000"/>
              <a:gd name="connsiteX129" fmla="*/ 4681941 w 4693698"/>
              <a:gd name="connsiteY129" fmla="*/ 6311900 h 6858000"/>
              <a:gd name="connsiteX130" fmla="*/ 4670184 w 4693698"/>
              <a:gd name="connsiteY130" fmla="*/ 6361112 h 6858000"/>
              <a:gd name="connsiteX131" fmla="*/ 4655067 w 4693698"/>
              <a:gd name="connsiteY131" fmla="*/ 6407150 h 6858000"/>
              <a:gd name="connsiteX132" fmla="*/ 4638271 w 4693698"/>
              <a:gd name="connsiteY132" fmla="*/ 6448425 h 6858000"/>
              <a:gd name="connsiteX133" fmla="*/ 4619796 w 4693698"/>
              <a:gd name="connsiteY133" fmla="*/ 6488112 h 6858000"/>
              <a:gd name="connsiteX134" fmla="*/ 4601320 w 4693698"/>
              <a:gd name="connsiteY134" fmla="*/ 6523037 h 6858000"/>
              <a:gd name="connsiteX135" fmla="*/ 4581165 w 4693698"/>
              <a:gd name="connsiteY135" fmla="*/ 6561137 h 6858000"/>
              <a:gd name="connsiteX136" fmla="*/ 4561010 w 4693698"/>
              <a:gd name="connsiteY136" fmla="*/ 6597650 h 6858000"/>
              <a:gd name="connsiteX137" fmla="*/ 4544214 w 4693698"/>
              <a:gd name="connsiteY137" fmla="*/ 6640512 h 6858000"/>
              <a:gd name="connsiteX138" fmla="*/ 4527418 w 4693698"/>
              <a:gd name="connsiteY138" fmla="*/ 6683375 h 6858000"/>
              <a:gd name="connsiteX139" fmla="*/ 4517340 w 4693698"/>
              <a:gd name="connsiteY139" fmla="*/ 6735762 h 6858000"/>
              <a:gd name="connsiteX140" fmla="*/ 4508943 w 4693698"/>
              <a:gd name="connsiteY140" fmla="*/ 6791325 h 6858000"/>
              <a:gd name="connsiteX141" fmla="*/ 4503903 w 4693698"/>
              <a:gd name="connsiteY141" fmla="*/ 6858000 h 6858000"/>
              <a:gd name="connsiteX142" fmla="*/ 1582057 w 4693698"/>
              <a:gd name="connsiteY142" fmla="*/ 6858000 h 6858000"/>
              <a:gd name="connsiteX143" fmla="*/ 420914 w 4693698"/>
              <a:gd name="connsiteY143" fmla="*/ 6858000 h 6858000"/>
              <a:gd name="connsiteX144" fmla="*/ 0 w 4693698"/>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693698" h="6858000">
                <a:moveTo>
                  <a:pt x="0" y="0"/>
                </a:moveTo>
                <a:lnTo>
                  <a:pt x="420914" y="0"/>
                </a:lnTo>
                <a:lnTo>
                  <a:pt x="1582057" y="0"/>
                </a:lnTo>
                <a:lnTo>
                  <a:pt x="4503903" y="0"/>
                </a:lnTo>
                <a:lnTo>
                  <a:pt x="4508943" y="66675"/>
                </a:lnTo>
                <a:lnTo>
                  <a:pt x="4517340" y="122237"/>
                </a:lnTo>
                <a:lnTo>
                  <a:pt x="4527418" y="174625"/>
                </a:lnTo>
                <a:lnTo>
                  <a:pt x="4544214" y="217487"/>
                </a:lnTo>
                <a:lnTo>
                  <a:pt x="4561010" y="260350"/>
                </a:lnTo>
                <a:lnTo>
                  <a:pt x="4581165" y="296862"/>
                </a:lnTo>
                <a:lnTo>
                  <a:pt x="4601320" y="334962"/>
                </a:lnTo>
                <a:lnTo>
                  <a:pt x="4619796" y="369887"/>
                </a:lnTo>
                <a:lnTo>
                  <a:pt x="4638271" y="409575"/>
                </a:lnTo>
                <a:lnTo>
                  <a:pt x="4655067" y="450850"/>
                </a:lnTo>
                <a:lnTo>
                  <a:pt x="4670184" y="496887"/>
                </a:lnTo>
                <a:lnTo>
                  <a:pt x="4681941" y="546100"/>
                </a:lnTo>
                <a:lnTo>
                  <a:pt x="4690339" y="606425"/>
                </a:lnTo>
                <a:lnTo>
                  <a:pt x="4693698" y="673100"/>
                </a:lnTo>
                <a:lnTo>
                  <a:pt x="4690339" y="744537"/>
                </a:lnTo>
                <a:lnTo>
                  <a:pt x="4681941" y="801687"/>
                </a:lnTo>
                <a:lnTo>
                  <a:pt x="4670184" y="854075"/>
                </a:lnTo>
                <a:lnTo>
                  <a:pt x="4655067" y="901700"/>
                </a:lnTo>
                <a:lnTo>
                  <a:pt x="4638271" y="942975"/>
                </a:lnTo>
                <a:lnTo>
                  <a:pt x="4618116" y="981075"/>
                </a:lnTo>
                <a:lnTo>
                  <a:pt x="4597961" y="1017587"/>
                </a:lnTo>
                <a:lnTo>
                  <a:pt x="4577806" y="1055687"/>
                </a:lnTo>
                <a:lnTo>
                  <a:pt x="4559330" y="1095375"/>
                </a:lnTo>
                <a:lnTo>
                  <a:pt x="4540854" y="1136650"/>
                </a:lnTo>
                <a:lnTo>
                  <a:pt x="4525739" y="1182687"/>
                </a:lnTo>
                <a:lnTo>
                  <a:pt x="4515661" y="1235075"/>
                </a:lnTo>
                <a:lnTo>
                  <a:pt x="4505583" y="1295400"/>
                </a:lnTo>
                <a:lnTo>
                  <a:pt x="4503903" y="1363662"/>
                </a:lnTo>
                <a:lnTo>
                  <a:pt x="4505583" y="1431925"/>
                </a:lnTo>
                <a:lnTo>
                  <a:pt x="4515661" y="1492250"/>
                </a:lnTo>
                <a:lnTo>
                  <a:pt x="4525739" y="1544637"/>
                </a:lnTo>
                <a:lnTo>
                  <a:pt x="4540854" y="1589087"/>
                </a:lnTo>
                <a:lnTo>
                  <a:pt x="4559330" y="1631950"/>
                </a:lnTo>
                <a:lnTo>
                  <a:pt x="4577806" y="1671637"/>
                </a:lnTo>
                <a:lnTo>
                  <a:pt x="4597961" y="1708150"/>
                </a:lnTo>
                <a:lnTo>
                  <a:pt x="4618116" y="1743075"/>
                </a:lnTo>
                <a:lnTo>
                  <a:pt x="4638271" y="1782762"/>
                </a:lnTo>
                <a:lnTo>
                  <a:pt x="4655067" y="1824037"/>
                </a:lnTo>
                <a:lnTo>
                  <a:pt x="4670184" y="1870075"/>
                </a:lnTo>
                <a:lnTo>
                  <a:pt x="4681941" y="1922462"/>
                </a:lnTo>
                <a:lnTo>
                  <a:pt x="4690339" y="1982787"/>
                </a:lnTo>
                <a:lnTo>
                  <a:pt x="4693698" y="2051050"/>
                </a:lnTo>
                <a:lnTo>
                  <a:pt x="4690339" y="2119312"/>
                </a:lnTo>
                <a:lnTo>
                  <a:pt x="4681941" y="2179637"/>
                </a:lnTo>
                <a:lnTo>
                  <a:pt x="4670184" y="2232025"/>
                </a:lnTo>
                <a:lnTo>
                  <a:pt x="4655067" y="2278062"/>
                </a:lnTo>
                <a:lnTo>
                  <a:pt x="4638271" y="2319337"/>
                </a:lnTo>
                <a:lnTo>
                  <a:pt x="4618116" y="2359025"/>
                </a:lnTo>
                <a:lnTo>
                  <a:pt x="4597961" y="2395537"/>
                </a:lnTo>
                <a:lnTo>
                  <a:pt x="4577806" y="2433637"/>
                </a:lnTo>
                <a:lnTo>
                  <a:pt x="4559330" y="2471737"/>
                </a:lnTo>
                <a:lnTo>
                  <a:pt x="4540854" y="2513012"/>
                </a:lnTo>
                <a:lnTo>
                  <a:pt x="4525739" y="2560637"/>
                </a:lnTo>
                <a:lnTo>
                  <a:pt x="4515661" y="2613025"/>
                </a:lnTo>
                <a:lnTo>
                  <a:pt x="4505583" y="2671762"/>
                </a:lnTo>
                <a:lnTo>
                  <a:pt x="4503903" y="2741612"/>
                </a:lnTo>
                <a:lnTo>
                  <a:pt x="4505583" y="2809875"/>
                </a:lnTo>
                <a:lnTo>
                  <a:pt x="4515661" y="2868612"/>
                </a:lnTo>
                <a:lnTo>
                  <a:pt x="4525739" y="2922587"/>
                </a:lnTo>
                <a:lnTo>
                  <a:pt x="4540854" y="2967037"/>
                </a:lnTo>
                <a:lnTo>
                  <a:pt x="4559330" y="3009900"/>
                </a:lnTo>
                <a:lnTo>
                  <a:pt x="4577806" y="3046412"/>
                </a:lnTo>
                <a:lnTo>
                  <a:pt x="4597961" y="3084512"/>
                </a:lnTo>
                <a:lnTo>
                  <a:pt x="4618116" y="3121025"/>
                </a:lnTo>
                <a:lnTo>
                  <a:pt x="4638271" y="3160712"/>
                </a:lnTo>
                <a:lnTo>
                  <a:pt x="4655067" y="3201987"/>
                </a:lnTo>
                <a:lnTo>
                  <a:pt x="4670184" y="3248025"/>
                </a:lnTo>
                <a:lnTo>
                  <a:pt x="4681941" y="3300412"/>
                </a:lnTo>
                <a:lnTo>
                  <a:pt x="4690339" y="3360737"/>
                </a:lnTo>
                <a:lnTo>
                  <a:pt x="4693698" y="3427412"/>
                </a:lnTo>
                <a:lnTo>
                  <a:pt x="4690339" y="3497262"/>
                </a:lnTo>
                <a:lnTo>
                  <a:pt x="4681941" y="3557587"/>
                </a:lnTo>
                <a:lnTo>
                  <a:pt x="4670184" y="3609975"/>
                </a:lnTo>
                <a:lnTo>
                  <a:pt x="4655067" y="3656012"/>
                </a:lnTo>
                <a:lnTo>
                  <a:pt x="4638271" y="3697287"/>
                </a:lnTo>
                <a:lnTo>
                  <a:pt x="4618116" y="3736975"/>
                </a:lnTo>
                <a:lnTo>
                  <a:pt x="4577806" y="3811587"/>
                </a:lnTo>
                <a:lnTo>
                  <a:pt x="4559330" y="3848100"/>
                </a:lnTo>
                <a:lnTo>
                  <a:pt x="4540854" y="3890962"/>
                </a:lnTo>
                <a:lnTo>
                  <a:pt x="4525739" y="3935412"/>
                </a:lnTo>
                <a:lnTo>
                  <a:pt x="4515661" y="3987800"/>
                </a:lnTo>
                <a:lnTo>
                  <a:pt x="4505583" y="4048125"/>
                </a:lnTo>
                <a:lnTo>
                  <a:pt x="4503903" y="4116387"/>
                </a:lnTo>
                <a:lnTo>
                  <a:pt x="4505583" y="4186237"/>
                </a:lnTo>
                <a:lnTo>
                  <a:pt x="4515661" y="4244975"/>
                </a:lnTo>
                <a:lnTo>
                  <a:pt x="4525739" y="4297362"/>
                </a:lnTo>
                <a:lnTo>
                  <a:pt x="4540854" y="4343400"/>
                </a:lnTo>
                <a:lnTo>
                  <a:pt x="4559330" y="4386262"/>
                </a:lnTo>
                <a:lnTo>
                  <a:pt x="4577806" y="4424362"/>
                </a:lnTo>
                <a:lnTo>
                  <a:pt x="4618116" y="4498975"/>
                </a:lnTo>
                <a:lnTo>
                  <a:pt x="4638271" y="4537075"/>
                </a:lnTo>
                <a:lnTo>
                  <a:pt x="4655067" y="4579937"/>
                </a:lnTo>
                <a:lnTo>
                  <a:pt x="4670184" y="4625975"/>
                </a:lnTo>
                <a:lnTo>
                  <a:pt x="4681941" y="4678362"/>
                </a:lnTo>
                <a:lnTo>
                  <a:pt x="4690339" y="4738687"/>
                </a:lnTo>
                <a:lnTo>
                  <a:pt x="4693698" y="4806950"/>
                </a:lnTo>
                <a:lnTo>
                  <a:pt x="4690339" y="4875212"/>
                </a:lnTo>
                <a:lnTo>
                  <a:pt x="4681941" y="4935537"/>
                </a:lnTo>
                <a:lnTo>
                  <a:pt x="4670184" y="4987925"/>
                </a:lnTo>
                <a:lnTo>
                  <a:pt x="4655067" y="5033962"/>
                </a:lnTo>
                <a:lnTo>
                  <a:pt x="4638271" y="5075237"/>
                </a:lnTo>
                <a:lnTo>
                  <a:pt x="4618116" y="5114925"/>
                </a:lnTo>
                <a:lnTo>
                  <a:pt x="4597961" y="5149850"/>
                </a:lnTo>
                <a:lnTo>
                  <a:pt x="4577806" y="5186362"/>
                </a:lnTo>
                <a:lnTo>
                  <a:pt x="4559330" y="5226050"/>
                </a:lnTo>
                <a:lnTo>
                  <a:pt x="4540854" y="5268912"/>
                </a:lnTo>
                <a:lnTo>
                  <a:pt x="4525739" y="5313362"/>
                </a:lnTo>
                <a:lnTo>
                  <a:pt x="4515661" y="5365750"/>
                </a:lnTo>
                <a:lnTo>
                  <a:pt x="4505583" y="5426075"/>
                </a:lnTo>
                <a:lnTo>
                  <a:pt x="4503903" y="5494337"/>
                </a:lnTo>
                <a:lnTo>
                  <a:pt x="4505583" y="5562600"/>
                </a:lnTo>
                <a:lnTo>
                  <a:pt x="4515661" y="5622925"/>
                </a:lnTo>
                <a:lnTo>
                  <a:pt x="4525739" y="5675312"/>
                </a:lnTo>
                <a:lnTo>
                  <a:pt x="4540854" y="5721350"/>
                </a:lnTo>
                <a:lnTo>
                  <a:pt x="4559330" y="5762625"/>
                </a:lnTo>
                <a:lnTo>
                  <a:pt x="4577806" y="5802312"/>
                </a:lnTo>
                <a:lnTo>
                  <a:pt x="4597961" y="5840412"/>
                </a:lnTo>
                <a:lnTo>
                  <a:pt x="4618116" y="5876925"/>
                </a:lnTo>
                <a:lnTo>
                  <a:pt x="4638271" y="5915025"/>
                </a:lnTo>
                <a:lnTo>
                  <a:pt x="4655067" y="5956300"/>
                </a:lnTo>
                <a:lnTo>
                  <a:pt x="4670184" y="6003925"/>
                </a:lnTo>
                <a:lnTo>
                  <a:pt x="4681941" y="6056312"/>
                </a:lnTo>
                <a:lnTo>
                  <a:pt x="4690339" y="6113462"/>
                </a:lnTo>
                <a:lnTo>
                  <a:pt x="4693698" y="6183312"/>
                </a:lnTo>
                <a:lnTo>
                  <a:pt x="4690339" y="6251575"/>
                </a:lnTo>
                <a:lnTo>
                  <a:pt x="4681941" y="6311900"/>
                </a:lnTo>
                <a:lnTo>
                  <a:pt x="4670184" y="6361112"/>
                </a:lnTo>
                <a:lnTo>
                  <a:pt x="4655067" y="6407150"/>
                </a:lnTo>
                <a:lnTo>
                  <a:pt x="4638271" y="6448425"/>
                </a:lnTo>
                <a:lnTo>
                  <a:pt x="4619796" y="6488112"/>
                </a:lnTo>
                <a:lnTo>
                  <a:pt x="4601320" y="6523037"/>
                </a:lnTo>
                <a:lnTo>
                  <a:pt x="4581165" y="6561137"/>
                </a:lnTo>
                <a:lnTo>
                  <a:pt x="4561010" y="6597650"/>
                </a:lnTo>
                <a:lnTo>
                  <a:pt x="4544214" y="6640512"/>
                </a:lnTo>
                <a:lnTo>
                  <a:pt x="4527418" y="6683375"/>
                </a:lnTo>
                <a:lnTo>
                  <a:pt x="4517340" y="6735762"/>
                </a:lnTo>
                <a:lnTo>
                  <a:pt x="4508943" y="6791325"/>
                </a:lnTo>
                <a:lnTo>
                  <a:pt x="4503903" y="6858000"/>
                </a:lnTo>
                <a:lnTo>
                  <a:pt x="1582057" y="6858000"/>
                </a:lnTo>
                <a:lnTo>
                  <a:pt x="420914" y="6858000"/>
                </a:lnTo>
                <a:lnTo>
                  <a:pt x="0" y="6858000"/>
                </a:lnTo>
                <a:close/>
              </a:path>
            </a:pathLst>
          </a:custGeom>
          <a:solidFill>
            <a:schemeClr val="tx1"/>
          </a:solidFill>
          <a:ln w="0">
            <a:noFill/>
            <a:prstDash val="solid"/>
            <a:round/>
            <a:headEnd/>
            <a:tailEnd/>
          </a:ln>
        </p:spPr>
        <p:txBody>
          <a:bodyPr wrap="square">
            <a:noAutofit/>
          </a:bodyPr>
          <a:lstStyle/>
          <a:p>
            <a:endParaRPr lang="en-US" dirty="0"/>
          </a:p>
        </p:txBody>
      </p:sp>
      <p:sp>
        <p:nvSpPr>
          <p:cNvPr id="75" name="Freeform: Shape 74">
            <a:extLst>
              <a:ext uri="{FF2B5EF4-FFF2-40B4-BE49-F238E27FC236}">
                <a16:creationId xmlns:a16="http://schemas.microsoft.com/office/drawing/2014/main" id="{4B9FAFB2-BEB5-4848-8018-BCAD99E2E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838076" cy="6858000"/>
          </a:xfrm>
          <a:custGeom>
            <a:avLst/>
            <a:gdLst>
              <a:gd name="connsiteX0" fmla="*/ 4838076 w 4838076"/>
              <a:gd name="connsiteY0" fmla="*/ 0 h 6858000"/>
              <a:gd name="connsiteX1" fmla="*/ 4417162 w 4838076"/>
              <a:gd name="connsiteY1" fmla="*/ 0 h 6858000"/>
              <a:gd name="connsiteX2" fmla="*/ 3459219 w 4838076"/>
              <a:gd name="connsiteY2" fmla="*/ 0 h 6858000"/>
              <a:gd name="connsiteX3" fmla="*/ 334174 w 4838076"/>
              <a:gd name="connsiteY3" fmla="*/ 0 h 6858000"/>
              <a:gd name="connsiteX4" fmla="*/ 334173 w 4838076"/>
              <a:gd name="connsiteY4" fmla="*/ 0 h 6858000"/>
              <a:gd name="connsiteX5" fmla="*/ 189795 w 4838076"/>
              <a:gd name="connsiteY5" fmla="*/ 0 h 6858000"/>
              <a:gd name="connsiteX6" fmla="*/ 184756 w 4838076"/>
              <a:gd name="connsiteY6" fmla="*/ 66675 h 6858000"/>
              <a:gd name="connsiteX7" fmla="*/ 176358 w 4838076"/>
              <a:gd name="connsiteY7" fmla="*/ 122237 h 6858000"/>
              <a:gd name="connsiteX8" fmla="*/ 166281 w 4838076"/>
              <a:gd name="connsiteY8" fmla="*/ 174625 h 6858000"/>
              <a:gd name="connsiteX9" fmla="*/ 149485 w 4838076"/>
              <a:gd name="connsiteY9" fmla="*/ 217487 h 6858000"/>
              <a:gd name="connsiteX10" fmla="*/ 132689 w 4838076"/>
              <a:gd name="connsiteY10" fmla="*/ 260350 h 6858000"/>
              <a:gd name="connsiteX11" fmla="*/ 112534 w 4838076"/>
              <a:gd name="connsiteY11" fmla="*/ 296862 h 6858000"/>
              <a:gd name="connsiteX12" fmla="*/ 92379 w 4838076"/>
              <a:gd name="connsiteY12" fmla="*/ 334962 h 6858000"/>
              <a:gd name="connsiteX13" fmla="*/ 73903 w 4838076"/>
              <a:gd name="connsiteY13" fmla="*/ 369887 h 6858000"/>
              <a:gd name="connsiteX14" fmla="*/ 55427 w 4838076"/>
              <a:gd name="connsiteY14" fmla="*/ 409575 h 6858000"/>
              <a:gd name="connsiteX15" fmla="*/ 38632 w 4838076"/>
              <a:gd name="connsiteY15" fmla="*/ 450850 h 6858000"/>
              <a:gd name="connsiteX16" fmla="*/ 23515 w 4838076"/>
              <a:gd name="connsiteY16" fmla="*/ 496887 h 6858000"/>
              <a:gd name="connsiteX17" fmla="*/ 11758 w 4838076"/>
              <a:gd name="connsiteY17" fmla="*/ 546100 h 6858000"/>
              <a:gd name="connsiteX18" fmla="*/ 3359 w 4838076"/>
              <a:gd name="connsiteY18" fmla="*/ 606425 h 6858000"/>
              <a:gd name="connsiteX19" fmla="*/ 0 w 4838076"/>
              <a:gd name="connsiteY19" fmla="*/ 673100 h 6858000"/>
              <a:gd name="connsiteX20" fmla="*/ 3359 w 4838076"/>
              <a:gd name="connsiteY20" fmla="*/ 744537 h 6858000"/>
              <a:gd name="connsiteX21" fmla="*/ 11758 w 4838076"/>
              <a:gd name="connsiteY21" fmla="*/ 801687 h 6858000"/>
              <a:gd name="connsiteX22" fmla="*/ 23515 w 4838076"/>
              <a:gd name="connsiteY22" fmla="*/ 854075 h 6858000"/>
              <a:gd name="connsiteX23" fmla="*/ 38632 w 4838076"/>
              <a:gd name="connsiteY23" fmla="*/ 901700 h 6858000"/>
              <a:gd name="connsiteX24" fmla="*/ 55427 w 4838076"/>
              <a:gd name="connsiteY24" fmla="*/ 942975 h 6858000"/>
              <a:gd name="connsiteX25" fmla="*/ 75583 w 4838076"/>
              <a:gd name="connsiteY25" fmla="*/ 981075 h 6858000"/>
              <a:gd name="connsiteX26" fmla="*/ 95738 w 4838076"/>
              <a:gd name="connsiteY26" fmla="*/ 1017587 h 6858000"/>
              <a:gd name="connsiteX27" fmla="*/ 115893 w 4838076"/>
              <a:gd name="connsiteY27" fmla="*/ 1055687 h 6858000"/>
              <a:gd name="connsiteX28" fmla="*/ 134368 w 4838076"/>
              <a:gd name="connsiteY28" fmla="*/ 1095375 h 6858000"/>
              <a:gd name="connsiteX29" fmla="*/ 152844 w 4838076"/>
              <a:gd name="connsiteY29" fmla="*/ 1136650 h 6858000"/>
              <a:gd name="connsiteX30" fmla="*/ 167960 w 4838076"/>
              <a:gd name="connsiteY30" fmla="*/ 1182687 h 6858000"/>
              <a:gd name="connsiteX31" fmla="*/ 178038 w 4838076"/>
              <a:gd name="connsiteY31" fmla="*/ 1235075 h 6858000"/>
              <a:gd name="connsiteX32" fmla="*/ 188115 w 4838076"/>
              <a:gd name="connsiteY32" fmla="*/ 1295400 h 6858000"/>
              <a:gd name="connsiteX33" fmla="*/ 189795 w 4838076"/>
              <a:gd name="connsiteY33" fmla="*/ 1363662 h 6858000"/>
              <a:gd name="connsiteX34" fmla="*/ 188115 w 4838076"/>
              <a:gd name="connsiteY34" fmla="*/ 1431925 h 6858000"/>
              <a:gd name="connsiteX35" fmla="*/ 178038 w 4838076"/>
              <a:gd name="connsiteY35" fmla="*/ 1492250 h 6858000"/>
              <a:gd name="connsiteX36" fmla="*/ 167960 w 4838076"/>
              <a:gd name="connsiteY36" fmla="*/ 1544637 h 6858000"/>
              <a:gd name="connsiteX37" fmla="*/ 152844 w 4838076"/>
              <a:gd name="connsiteY37" fmla="*/ 1589087 h 6858000"/>
              <a:gd name="connsiteX38" fmla="*/ 134368 w 4838076"/>
              <a:gd name="connsiteY38" fmla="*/ 1631950 h 6858000"/>
              <a:gd name="connsiteX39" fmla="*/ 115893 w 4838076"/>
              <a:gd name="connsiteY39" fmla="*/ 1671637 h 6858000"/>
              <a:gd name="connsiteX40" fmla="*/ 95738 w 4838076"/>
              <a:gd name="connsiteY40" fmla="*/ 1708150 h 6858000"/>
              <a:gd name="connsiteX41" fmla="*/ 75583 w 4838076"/>
              <a:gd name="connsiteY41" fmla="*/ 1743075 h 6858000"/>
              <a:gd name="connsiteX42" fmla="*/ 55427 w 4838076"/>
              <a:gd name="connsiteY42" fmla="*/ 1782762 h 6858000"/>
              <a:gd name="connsiteX43" fmla="*/ 38632 w 4838076"/>
              <a:gd name="connsiteY43" fmla="*/ 1824037 h 6858000"/>
              <a:gd name="connsiteX44" fmla="*/ 23515 w 4838076"/>
              <a:gd name="connsiteY44" fmla="*/ 1870075 h 6858000"/>
              <a:gd name="connsiteX45" fmla="*/ 11758 w 4838076"/>
              <a:gd name="connsiteY45" fmla="*/ 1922462 h 6858000"/>
              <a:gd name="connsiteX46" fmla="*/ 3359 w 4838076"/>
              <a:gd name="connsiteY46" fmla="*/ 1982787 h 6858000"/>
              <a:gd name="connsiteX47" fmla="*/ 0 w 4838076"/>
              <a:gd name="connsiteY47" fmla="*/ 2051050 h 6858000"/>
              <a:gd name="connsiteX48" fmla="*/ 3359 w 4838076"/>
              <a:gd name="connsiteY48" fmla="*/ 2119312 h 6858000"/>
              <a:gd name="connsiteX49" fmla="*/ 11758 w 4838076"/>
              <a:gd name="connsiteY49" fmla="*/ 2179637 h 6858000"/>
              <a:gd name="connsiteX50" fmla="*/ 23515 w 4838076"/>
              <a:gd name="connsiteY50" fmla="*/ 2232025 h 6858000"/>
              <a:gd name="connsiteX51" fmla="*/ 38632 w 4838076"/>
              <a:gd name="connsiteY51" fmla="*/ 2278062 h 6858000"/>
              <a:gd name="connsiteX52" fmla="*/ 55427 w 4838076"/>
              <a:gd name="connsiteY52" fmla="*/ 2319337 h 6858000"/>
              <a:gd name="connsiteX53" fmla="*/ 75583 w 4838076"/>
              <a:gd name="connsiteY53" fmla="*/ 2359025 h 6858000"/>
              <a:gd name="connsiteX54" fmla="*/ 95738 w 4838076"/>
              <a:gd name="connsiteY54" fmla="*/ 2395537 h 6858000"/>
              <a:gd name="connsiteX55" fmla="*/ 115893 w 4838076"/>
              <a:gd name="connsiteY55" fmla="*/ 2433637 h 6858000"/>
              <a:gd name="connsiteX56" fmla="*/ 134368 w 4838076"/>
              <a:gd name="connsiteY56" fmla="*/ 2471737 h 6858000"/>
              <a:gd name="connsiteX57" fmla="*/ 152844 w 4838076"/>
              <a:gd name="connsiteY57" fmla="*/ 2513012 h 6858000"/>
              <a:gd name="connsiteX58" fmla="*/ 167960 w 4838076"/>
              <a:gd name="connsiteY58" fmla="*/ 2560637 h 6858000"/>
              <a:gd name="connsiteX59" fmla="*/ 178038 w 4838076"/>
              <a:gd name="connsiteY59" fmla="*/ 2613025 h 6858000"/>
              <a:gd name="connsiteX60" fmla="*/ 188115 w 4838076"/>
              <a:gd name="connsiteY60" fmla="*/ 2671762 h 6858000"/>
              <a:gd name="connsiteX61" fmla="*/ 189795 w 4838076"/>
              <a:gd name="connsiteY61" fmla="*/ 2741612 h 6858000"/>
              <a:gd name="connsiteX62" fmla="*/ 188115 w 4838076"/>
              <a:gd name="connsiteY62" fmla="*/ 2809875 h 6858000"/>
              <a:gd name="connsiteX63" fmla="*/ 178038 w 4838076"/>
              <a:gd name="connsiteY63" fmla="*/ 2868612 h 6858000"/>
              <a:gd name="connsiteX64" fmla="*/ 167960 w 4838076"/>
              <a:gd name="connsiteY64" fmla="*/ 2922587 h 6858000"/>
              <a:gd name="connsiteX65" fmla="*/ 152844 w 4838076"/>
              <a:gd name="connsiteY65" fmla="*/ 2967037 h 6858000"/>
              <a:gd name="connsiteX66" fmla="*/ 134368 w 4838076"/>
              <a:gd name="connsiteY66" fmla="*/ 3009900 h 6858000"/>
              <a:gd name="connsiteX67" fmla="*/ 115893 w 4838076"/>
              <a:gd name="connsiteY67" fmla="*/ 3046412 h 6858000"/>
              <a:gd name="connsiteX68" fmla="*/ 95738 w 4838076"/>
              <a:gd name="connsiteY68" fmla="*/ 3084512 h 6858000"/>
              <a:gd name="connsiteX69" fmla="*/ 75583 w 4838076"/>
              <a:gd name="connsiteY69" fmla="*/ 3121025 h 6858000"/>
              <a:gd name="connsiteX70" fmla="*/ 55427 w 4838076"/>
              <a:gd name="connsiteY70" fmla="*/ 3160712 h 6858000"/>
              <a:gd name="connsiteX71" fmla="*/ 38632 w 4838076"/>
              <a:gd name="connsiteY71" fmla="*/ 3201987 h 6858000"/>
              <a:gd name="connsiteX72" fmla="*/ 23515 w 4838076"/>
              <a:gd name="connsiteY72" fmla="*/ 3248025 h 6858000"/>
              <a:gd name="connsiteX73" fmla="*/ 11758 w 4838076"/>
              <a:gd name="connsiteY73" fmla="*/ 3300412 h 6858000"/>
              <a:gd name="connsiteX74" fmla="*/ 3359 w 4838076"/>
              <a:gd name="connsiteY74" fmla="*/ 3360737 h 6858000"/>
              <a:gd name="connsiteX75" fmla="*/ 0 w 4838076"/>
              <a:gd name="connsiteY75" fmla="*/ 3427412 h 6858000"/>
              <a:gd name="connsiteX76" fmla="*/ 3359 w 4838076"/>
              <a:gd name="connsiteY76" fmla="*/ 3497262 h 6858000"/>
              <a:gd name="connsiteX77" fmla="*/ 11758 w 4838076"/>
              <a:gd name="connsiteY77" fmla="*/ 3557587 h 6858000"/>
              <a:gd name="connsiteX78" fmla="*/ 23515 w 4838076"/>
              <a:gd name="connsiteY78" fmla="*/ 3609975 h 6858000"/>
              <a:gd name="connsiteX79" fmla="*/ 38632 w 4838076"/>
              <a:gd name="connsiteY79" fmla="*/ 3656012 h 6858000"/>
              <a:gd name="connsiteX80" fmla="*/ 55427 w 4838076"/>
              <a:gd name="connsiteY80" fmla="*/ 3697287 h 6858000"/>
              <a:gd name="connsiteX81" fmla="*/ 75583 w 4838076"/>
              <a:gd name="connsiteY81" fmla="*/ 3736975 h 6858000"/>
              <a:gd name="connsiteX82" fmla="*/ 115893 w 4838076"/>
              <a:gd name="connsiteY82" fmla="*/ 3811587 h 6858000"/>
              <a:gd name="connsiteX83" fmla="*/ 134368 w 4838076"/>
              <a:gd name="connsiteY83" fmla="*/ 3848100 h 6858000"/>
              <a:gd name="connsiteX84" fmla="*/ 152844 w 4838076"/>
              <a:gd name="connsiteY84" fmla="*/ 3890962 h 6858000"/>
              <a:gd name="connsiteX85" fmla="*/ 167960 w 4838076"/>
              <a:gd name="connsiteY85" fmla="*/ 3935412 h 6858000"/>
              <a:gd name="connsiteX86" fmla="*/ 178038 w 4838076"/>
              <a:gd name="connsiteY86" fmla="*/ 3987800 h 6858000"/>
              <a:gd name="connsiteX87" fmla="*/ 188115 w 4838076"/>
              <a:gd name="connsiteY87" fmla="*/ 4048125 h 6858000"/>
              <a:gd name="connsiteX88" fmla="*/ 189795 w 4838076"/>
              <a:gd name="connsiteY88" fmla="*/ 4116387 h 6858000"/>
              <a:gd name="connsiteX89" fmla="*/ 188115 w 4838076"/>
              <a:gd name="connsiteY89" fmla="*/ 4186237 h 6858000"/>
              <a:gd name="connsiteX90" fmla="*/ 178038 w 4838076"/>
              <a:gd name="connsiteY90" fmla="*/ 4244975 h 6858000"/>
              <a:gd name="connsiteX91" fmla="*/ 167960 w 4838076"/>
              <a:gd name="connsiteY91" fmla="*/ 4297362 h 6858000"/>
              <a:gd name="connsiteX92" fmla="*/ 152844 w 4838076"/>
              <a:gd name="connsiteY92" fmla="*/ 4343400 h 6858000"/>
              <a:gd name="connsiteX93" fmla="*/ 134368 w 4838076"/>
              <a:gd name="connsiteY93" fmla="*/ 4386262 h 6858000"/>
              <a:gd name="connsiteX94" fmla="*/ 115893 w 4838076"/>
              <a:gd name="connsiteY94" fmla="*/ 4424362 h 6858000"/>
              <a:gd name="connsiteX95" fmla="*/ 75583 w 4838076"/>
              <a:gd name="connsiteY95" fmla="*/ 4498975 h 6858000"/>
              <a:gd name="connsiteX96" fmla="*/ 55427 w 4838076"/>
              <a:gd name="connsiteY96" fmla="*/ 4537075 h 6858000"/>
              <a:gd name="connsiteX97" fmla="*/ 38632 w 4838076"/>
              <a:gd name="connsiteY97" fmla="*/ 4579937 h 6858000"/>
              <a:gd name="connsiteX98" fmla="*/ 23515 w 4838076"/>
              <a:gd name="connsiteY98" fmla="*/ 4625975 h 6858000"/>
              <a:gd name="connsiteX99" fmla="*/ 11758 w 4838076"/>
              <a:gd name="connsiteY99" fmla="*/ 4678362 h 6858000"/>
              <a:gd name="connsiteX100" fmla="*/ 3359 w 4838076"/>
              <a:gd name="connsiteY100" fmla="*/ 4738687 h 6858000"/>
              <a:gd name="connsiteX101" fmla="*/ 0 w 4838076"/>
              <a:gd name="connsiteY101" fmla="*/ 4806950 h 6858000"/>
              <a:gd name="connsiteX102" fmla="*/ 3359 w 4838076"/>
              <a:gd name="connsiteY102" fmla="*/ 4875212 h 6858000"/>
              <a:gd name="connsiteX103" fmla="*/ 11758 w 4838076"/>
              <a:gd name="connsiteY103" fmla="*/ 4935537 h 6858000"/>
              <a:gd name="connsiteX104" fmla="*/ 23515 w 4838076"/>
              <a:gd name="connsiteY104" fmla="*/ 4987925 h 6858000"/>
              <a:gd name="connsiteX105" fmla="*/ 38632 w 4838076"/>
              <a:gd name="connsiteY105" fmla="*/ 5033962 h 6858000"/>
              <a:gd name="connsiteX106" fmla="*/ 55427 w 4838076"/>
              <a:gd name="connsiteY106" fmla="*/ 5075237 h 6858000"/>
              <a:gd name="connsiteX107" fmla="*/ 75583 w 4838076"/>
              <a:gd name="connsiteY107" fmla="*/ 5114925 h 6858000"/>
              <a:gd name="connsiteX108" fmla="*/ 95738 w 4838076"/>
              <a:gd name="connsiteY108" fmla="*/ 5149850 h 6858000"/>
              <a:gd name="connsiteX109" fmla="*/ 115893 w 4838076"/>
              <a:gd name="connsiteY109" fmla="*/ 5186362 h 6858000"/>
              <a:gd name="connsiteX110" fmla="*/ 134368 w 4838076"/>
              <a:gd name="connsiteY110" fmla="*/ 5226050 h 6858000"/>
              <a:gd name="connsiteX111" fmla="*/ 152844 w 4838076"/>
              <a:gd name="connsiteY111" fmla="*/ 5268912 h 6858000"/>
              <a:gd name="connsiteX112" fmla="*/ 167960 w 4838076"/>
              <a:gd name="connsiteY112" fmla="*/ 5313362 h 6858000"/>
              <a:gd name="connsiteX113" fmla="*/ 178038 w 4838076"/>
              <a:gd name="connsiteY113" fmla="*/ 5365750 h 6858000"/>
              <a:gd name="connsiteX114" fmla="*/ 188115 w 4838076"/>
              <a:gd name="connsiteY114" fmla="*/ 5426075 h 6858000"/>
              <a:gd name="connsiteX115" fmla="*/ 189795 w 4838076"/>
              <a:gd name="connsiteY115" fmla="*/ 5494337 h 6858000"/>
              <a:gd name="connsiteX116" fmla="*/ 188115 w 4838076"/>
              <a:gd name="connsiteY116" fmla="*/ 5562600 h 6858000"/>
              <a:gd name="connsiteX117" fmla="*/ 178038 w 4838076"/>
              <a:gd name="connsiteY117" fmla="*/ 5622925 h 6858000"/>
              <a:gd name="connsiteX118" fmla="*/ 167960 w 4838076"/>
              <a:gd name="connsiteY118" fmla="*/ 5675312 h 6858000"/>
              <a:gd name="connsiteX119" fmla="*/ 152844 w 4838076"/>
              <a:gd name="connsiteY119" fmla="*/ 5721350 h 6858000"/>
              <a:gd name="connsiteX120" fmla="*/ 134368 w 4838076"/>
              <a:gd name="connsiteY120" fmla="*/ 5762625 h 6858000"/>
              <a:gd name="connsiteX121" fmla="*/ 115893 w 4838076"/>
              <a:gd name="connsiteY121" fmla="*/ 5802312 h 6858000"/>
              <a:gd name="connsiteX122" fmla="*/ 95738 w 4838076"/>
              <a:gd name="connsiteY122" fmla="*/ 5840412 h 6858000"/>
              <a:gd name="connsiteX123" fmla="*/ 75583 w 4838076"/>
              <a:gd name="connsiteY123" fmla="*/ 5876925 h 6858000"/>
              <a:gd name="connsiteX124" fmla="*/ 55427 w 4838076"/>
              <a:gd name="connsiteY124" fmla="*/ 5915025 h 6858000"/>
              <a:gd name="connsiteX125" fmla="*/ 38632 w 4838076"/>
              <a:gd name="connsiteY125" fmla="*/ 5956300 h 6858000"/>
              <a:gd name="connsiteX126" fmla="*/ 23515 w 4838076"/>
              <a:gd name="connsiteY126" fmla="*/ 6003925 h 6858000"/>
              <a:gd name="connsiteX127" fmla="*/ 11758 w 4838076"/>
              <a:gd name="connsiteY127" fmla="*/ 6056312 h 6858000"/>
              <a:gd name="connsiteX128" fmla="*/ 3359 w 4838076"/>
              <a:gd name="connsiteY128" fmla="*/ 6113462 h 6858000"/>
              <a:gd name="connsiteX129" fmla="*/ 0 w 4838076"/>
              <a:gd name="connsiteY129" fmla="*/ 6183312 h 6858000"/>
              <a:gd name="connsiteX130" fmla="*/ 3359 w 4838076"/>
              <a:gd name="connsiteY130" fmla="*/ 6251575 h 6858000"/>
              <a:gd name="connsiteX131" fmla="*/ 11758 w 4838076"/>
              <a:gd name="connsiteY131" fmla="*/ 6311900 h 6858000"/>
              <a:gd name="connsiteX132" fmla="*/ 23515 w 4838076"/>
              <a:gd name="connsiteY132" fmla="*/ 6361112 h 6858000"/>
              <a:gd name="connsiteX133" fmla="*/ 38632 w 4838076"/>
              <a:gd name="connsiteY133" fmla="*/ 6407150 h 6858000"/>
              <a:gd name="connsiteX134" fmla="*/ 55427 w 4838076"/>
              <a:gd name="connsiteY134" fmla="*/ 6448425 h 6858000"/>
              <a:gd name="connsiteX135" fmla="*/ 73903 w 4838076"/>
              <a:gd name="connsiteY135" fmla="*/ 6488112 h 6858000"/>
              <a:gd name="connsiteX136" fmla="*/ 92379 w 4838076"/>
              <a:gd name="connsiteY136" fmla="*/ 6523037 h 6858000"/>
              <a:gd name="connsiteX137" fmla="*/ 112534 w 4838076"/>
              <a:gd name="connsiteY137" fmla="*/ 6561137 h 6858000"/>
              <a:gd name="connsiteX138" fmla="*/ 132689 w 4838076"/>
              <a:gd name="connsiteY138" fmla="*/ 6597650 h 6858000"/>
              <a:gd name="connsiteX139" fmla="*/ 149485 w 4838076"/>
              <a:gd name="connsiteY139" fmla="*/ 6640512 h 6858000"/>
              <a:gd name="connsiteX140" fmla="*/ 166281 w 4838076"/>
              <a:gd name="connsiteY140" fmla="*/ 6683375 h 6858000"/>
              <a:gd name="connsiteX141" fmla="*/ 176358 w 4838076"/>
              <a:gd name="connsiteY141" fmla="*/ 6735762 h 6858000"/>
              <a:gd name="connsiteX142" fmla="*/ 184756 w 4838076"/>
              <a:gd name="connsiteY142" fmla="*/ 6791325 h 6858000"/>
              <a:gd name="connsiteX143" fmla="*/ 189795 w 4838076"/>
              <a:gd name="connsiteY143" fmla="*/ 6858000 h 6858000"/>
              <a:gd name="connsiteX144" fmla="*/ 334173 w 4838076"/>
              <a:gd name="connsiteY144" fmla="*/ 6858000 h 6858000"/>
              <a:gd name="connsiteX145" fmla="*/ 334174 w 4838076"/>
              <a:gd name="connsiteY145" fmla="*/ 6858000 h 6858000"/>
              <a:gd name="connsiteX146" fmla="*/ 3459219 w 4838076"/>
              <a:gd name="connsiteY146" fmla="*/ 6858000 h 6858000"/>
              <a:gd name="connsiteX147" fmla="*/ 4417162 w 4838076"/>
              <a:gd name="connsiteY147" fmla="*/ 6858000 h 6858000"/>
              <a:gd name="connsiteX148" fmla="*/ 4838076 w 4838076"/>
              <a:gd name="connsiteY14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4838076" h="6858000">
                <a:moveTo>
                  <a:pt x="4838076" y="0"/>
                </a:moveTo>
                <a:lnTo>
                  <a:pt x="4417162" y="0"/>
                </a:lnTo>
                <a:lnTo>
                  <a:pt x="3459219" y="0"/>
                </a:ln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3459219" y="6858000"/>
                </a:lnTo>
                <a:lnTo>
                  <a:pt x="4417162" y="6858000"/>
                </a:lnTo>
                <a:lnTo>
                  <a:pt x="4838076"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Rectangle 8">
            <a:extLst>
              <a:ext uri="{FF2B5EF4-FFF2-40B4-BE49-F238E27FC236}">
                <a16:creationId xmlns:a16="http://schemas.microsoft.com/office/drawing/2014/main" id="{9CE01228-4BF1-3E43-9A2B-593CADFD5CED}"/>
              </a:ext>
            </a:extLst>
          </p:cNvPr>
          <p:cNvSpPr/>
          <p:nvPr/>
        </p:nvSpPr>
        <p:spPr>
          <a:xfrm>
            <a:off x="765051" y="2286000"/>
            <a:ext cx="3384000" cy="3844800"/>
          </a:xfrm>
          <a:prstGeom prst="rect">
            <a:avLst/>
          </a:prstGeom>
        </p:spPr>
        <p:txBody>
          <a:bodyPr vert="horz" lIns="91440" tIns="45720" rIns="91440" bIns="45720" rtlCol="0">
            <a:normAutofit/>
          </a:bodyPr>
          <a:lstStyle/>
          <a:p>
            <a:pPr indent="-228600">
              <a:lnSpc>
                <a:spcPct val="90000"/>
              </a:lnSpc>
              <a:buFont typeface="Arial" panose="020B0604020202020204" pitchFamily="34" charset="0"/>
              <a:buChar char="•"/>
              <a:defRPr/>
            </a:pPr>
            <a:r>
              <a:rPr lang="en-US" sz="2000" b="1" spc="-5">
                <a:solidFill>
                  <a:schemeClr val="bg1">
                    <a:alpha val="60000"/>
                  </a:schemeClr>
                </a:solidFill>
              </a:rPr>
              <a:t>The 10 Most Common Types of Plagiarism </a:t>
            </a:r>
            <a:endParaRPr lang="en-US" sz="2000" b="1">
              <a:solidFill>
                <a:schemeClr val="bg1">
                  <a:alpha val="60000"/>
                </a:schemeClr>
              </a:solidFill>
            </a:endParaRPr>
          </a:p>
          <a:p>
            <a:pPr indent="-228600">
              <a:lnSpc>
                <a:spcPct val="90000"/>
              </a:lnSpc>
              <a:spcAft>
                <a:spcPts val="1000"/>
              </a:spcAft>
              <a:buFont typeface="Arial" panose="020B0604020202020204" pitchFamily="34" charset="0"/>
              <a:buChar char="•"/>
              <a:defRPr/>
            </a:pPr>
            <a:r>
              <a:rPr lang="en-US" sz="2000">
                <a:solidFill>
                  <a:schemeClr val="bg1">
                    <a:alpha val="60000"/>
                  </a:schemeClr>
                </a:solidFill>
              </a:rPr>
              <a:t>Plagerison.org (2013): Types of Plagiarism, </a:t>
            </a:r>
            <a:r>
              <a:rPr lang="en-US" sz="2000" u="sng">
                <a:solidFill>
                  <a:schemeClr val="bg1">
                    <a:alpha val="60000"/>
                  </a:schemeClr>
                </a:solidFill>
                <a:hlinkClick r:id="rId2"/>
              </a:rPr>
              <a:t>http://plagiarism.org/plagiarism-101/types-of-plagiarism/</a:t>
            </a:r>
            <a:r>
              <a:rPr lang="en-US" sz="2000">
                <a:solidFill>
                  <a:schemeClr val="bg1">
                    <a:alpha val="60000"/>
                  </a:schemeClr>
                </a:solidFill>
              </a:rPr>
              <a:t>. Accessed July 2013 </a:t>
            </a:r>
          </a:p>
        </p:txBody>
      </p:sp>
      <p:sp>
        <p:nvSpPr>
          <p:cNvPr id="36866" name="Rectangle 2">
            <a:extLst>
              <a:ext uri="{FF2B5EF4-FFF2-40B4-BE49-F238E27FC236}">
                <a16:creationId xmlns:a16="http://schemas.microsoft.com/office/drawing/2014/main" id="{4FD3CE99-1723-C645-9FA7-6403BD29926B}"/>
              </a:ext>
            </a:extLst>
          </p:cNvPr>
          <p:cNvSpPr>
            <a:spLocks noChangeArrowheads="1"/>
          </p:cNvSpPr>
          <p:nvPr/>
        </p:nvSpPr>
        <p:spPr bwMode="auto">
          <a:xfrm>
            <a:off x="1981200" y="620714"/>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spcAft>
                <a:spcPts val="600"/>
              </a:spcAft>
              <a:buFontTx/>
              <a:buNone/>
            </a:pPr>
            <a:br>
              <a:rPr lang="en-US" altLang="en-US" sz="4800" b="1">
                <a:solidFill>
                  <a:schemeClr val="tx2"/>
                </a:solidFill>
              </a:rPr>
            </a:br>
            <a:endParaRPr lang="en-AU" altLang="en-US" sz="4800" b="1">
              <a:solidFill>
                <a:schemeClr val="tx2"/>
              </a:solidFill>
            </a:endParaRPr>
          </a:p>
        </p:txBody>
      </p:sp>
      <p:graphicFrame>
        <p:nvGraphicFramePr>
          <p:cNvPr id="7" name="Table 6">
            <a:extLst>
              <a:ext uri="{FF2B5EF4-FFF2-40B4-BE49-F238E27FC236}">
                <a16:creationId xmlns:a16="http://schemas.microsoft.com/office/drawing/2014/main" id="{CE3DBD28-6805-5042-9A50-4CED3775DE39}"/>
              </a:ext>
            </a:extLst>
          </p:cNvPr>
          <p:cNvGraphicFramePr>
            <a:graphicFrameLocks noGrp="1"/>
          </p:cNvGraphicFramePr>
          <p:nvPr>
            <p:extLst>
              <p:ext uri="{D42A27DB-BD31-4B8C-83A1-F6EECF244321}">
                <p14:modId xmlns:p14="http://schemas.microsoft.com/office/powerpoint/2010/main" val="4067657831"/>
              </p:ext>
            </p:extLst>
          </p:nvPr>
        </p:nvGraphicFramePr>
        <p:xfrm>
          <a:off x="5411053" y="1057886"/>
          <a:ext cx="6014186" cy="4742229"/>
        </p:xfrm>
        <a:graphic>
          <a:graphicData uri="http://schemas.openxmlformats.org/drawingml/2006/table">
            <a:tbl>
              <a:tblPr firstRow="1" firstCol="1" bandRow="1"/>
              <a:tblGrid>
                <a:gridCol w="422347">
                  <a:extLst>
                    <a:ext uri="{9D8B030D-6E8A-4147-A177-3AD203B41FA5}">
                      <a16:colId xmlns:a16="http://schemas.microsoft.com/office/drawing/2014/main" val="20000"/>
                    </a:ext>
                  </a:extLst>
                </a:gridCol>
                <a:gridCol w="1080860">
                  <a:extLst>
                    <a:ext uri="{9D8B030D-6E8A-4147-A177-3AD203B41FA5}">
                      <a16:colId xmlns:a16="http://schemas.microsoft.com/office/drawing/2014/main" val="20001"/>
                    </a:ext>
                  </a:extLst>
                </a:gridCol>
                <a:gridCol w="4510979">
                  <a:extLst>
                    <a:ext uri="{9D8B030D-6E8A-4147-A177-3AD203B41FA5}">
                      <a16:colId xmlns:a16="http://schemas.microsoft.com/office/drawing/2014/main" val="20002"/>
                    </a:ext>
                  </a:extLst>
                </a:gridCol>
              </a:tblGrid>
              <a:tr h="285414">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Clone </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Submitting another’s work, word-for-word, as one’s own</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CTRL-C</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Contains significant portions of text from a single source without alterations</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Find – Replace</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Changing key words and phrases but retaining the essential content of the source</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85414">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Remix</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Paraphrases from multiple sources, made to fit together</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Recycle</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Borrows generously from the writer’s previous work without citation</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6</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Hybrid</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Combines perfectly cited sources with copied passages without citation</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85414">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7</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Mashup</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Mixes copied material from multiple sources</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8</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404 Error</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Includes citations to non-existent or inaccurate information about sources</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9</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Aggregator</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Includes proper citation to sources but the paper contains almost no original work</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555141">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Re-tweet</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5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Includes proper citation, but relies too closely on the text’s original wording and/or structure</a:t>
                      </a:r>
                      <a:endParaRPr lang="en-AU" sz="1500">
                        <a:solidFill>
                          <a:srgbClr val="000000"/>
                        </a:solidFill>
                        <a:effectLst/>
                        <a:latin typeface="Sabon"/>
                        <a:ea typeface="Times New Roman" panose="02020603050405020304" pitchFamily="18" charset="0"/>
                        <a:cs typeface="Sabon"/>
                      </a:endParaRPr>
                    </a:p>
                  </a:txBody>
                  <a:tcPr marL="63227" marR="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6746695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17" name="Freeform: Shape 16">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8" name="Freeform: Shape 17">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20"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4"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25" name="Freeform: Shape 24">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2" name="Title 1">
            <a:extLst>
              <a:ext uri="{FF2B5EF4-FFF2-40B4-BE49-F238E27FC236}">
                <a16:creationId xmlns:a16="http://schemas.microsoft.com/office/drawing/2014/main" id="{86932FE8-BC67-F446-A0DE-9768F3778C03}"/>
              </a:ext>
            </a:extLst>
          </p:cNvPr>
          <p:cNvSpPr>
            <a:spLocks noGrp="1"/>
          </p:cNvSpPr>
          <p:nvPr>
            <p:ph type="title"/>
          </p:nvPr>
        </p:nvSpPr>
        <p:spPr>
          <a:xfrm>
            <a:off x="838200" y="1391619"/>
            <a:ext cx="4905401" cy="4042196"/>
          </a:xfrm>
        </p:spPr>
        <p:txBody>
          <a:bodyPr>
            <a:normAutofit/>
          </a:bodyPr>
          <a:lstStyle/>
          <a:p>
            <a:pPr algn="ctr"/>
            <a:r>
              <a:rPr lang="en-GB">
                <a:solidFill>
                  <a:schemeClr val="bg1"/>
                </a:solidFill>
              </a:rPr>
              <a:t>HEIDDEGER </a:t>
            </a:r>
            <a:endParaRPr lang="en-US">
              <a:solidFill>
                <a:schemeClr val="bg1"/>
              </a:solidFill>
            </a:endParaRPr>
          </a:p>
        </p:txBody>
      </p:sp>
      <p:sp>
        <p:nvSpPr>
          <p:cNvPr id="3" name="Content Placeholder 2">
            <a:extLst>
              <a:ext uri="{FF2B5EF4-FFF2-40B4-BE49-F238E27FC236}">
                <a16:creationId xmlns:a16="http://schemas.microsoft.com/office/drawing/2014/main" id="{3DDBFC03-D4E5-1A4D-98B7-03D66B13F3C4}"/>
              </a:ext>
            </a:extLst>
          </p:cNvPr>
          <p:cNvSpPr>
            <a:spLocks noGrp="1"/>
          </p:cNvSpPr>
          <p:nvPr>
            <p:ph idx="1"/>
          </p:nvPr>
        </p:nvSpPr>
        <p:spPr>
          <a:xfrm>
            <a:off x="6477270" y="1130846"/>
            <a:ext cx="4974771" cy="4351338"/>
          </a:xfrm>
        </p:spPr>
        <p:txBody>
          <a:bodyPr>
            <a:normAutofit/>
          </a:bodyPr>
          <a:lstStyle/>
          <a:p>
            <a:r>
              <a:rPr lang="en-GB" sz="2600">
                <a:solidFill>
                  <a:schemeClr val="bg1"/>
                </a:solidFill>
              </a:rPr>
              <a:t>The question concerning Technology </a:t>
            </a:r>
          </a:p>
          <a:p>
            <a:r>
              <a:rPr lang="en-GB" sz="2600">
                <a:solidFill>
                  <a:schemeClr val="bg1"/>
                </a:solidFill>
              </a:rPr>
              <a:t>Published in 1954 </a:t>
            </a:r>
          </a:p>
          <a:p>
            <a:r>
              <a:rPr lang="en-GB" sz="2600">
                <a:solidFill>
                  <a:schemeClr val="bg1"/>
                </a:solidFill>
              </a:rPr>
              <a:t>Heidegger observes that because of technology, “all distances in time and space are shrinking” and “yet the hasty setting aside of all distances brings no nearness; for nearness does not consist in a small amount of distance.”</a:t>
            </a:r>
            <a:endParaRPr lang="en-US" sz="2600">
              <a:solidFill>
                <a:schemeClr val="bg1"/>
              </a:solidFill>
            </a:endParaRPr>
          </a:p>
        </p:txBody>
      </p:sp>
    </p:spTree>
    <p:extLst>
      <p:ext uri="{BB962C8B-B14F-4D97-AF65-F5344CB8AC3E}">
        <p14:creationId xmlns:p14="http://schemas.microsoft.com/office/powerpoint/2010/main" val="8455382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9B907B-F9A2-45A5-BDBA-C371127CA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ln w="0">
            <a:noFill/>
            <a:prstDash val="solid"/>
            <a:round/>
            <a:headEnd/>
            <a:tailEnd/>
          </a:ln>
        </p:spPr>
        <p:txBody>
          <a:bodyPr rtlCol="0" anchor="ctr"/>
          <a:lstStyle/>
          <a:p>
            <a:pPr algn="ctr" defTabSz="457200"/>
            <a:endParaRPr lang="en-US">
              <a:solidFill>
                <a:schemeClr val="tx1"/>
              </a:solidFill>
            </a:endParaRPr>
          </a:p>
        </p:txBody>
      </p:sp>
      <p:sp>
        <p:nvSpPr>
          <p:cNvPr id="2" name="Title 1">
            <a:extLst>
              <a:ext uri="{FF2B5EF4-FFF2-40B4-BE49-F238E27FC236}">
                <a16:creationId xmlns:a16="http://schemas.microsoft.com/office/drawing/2014/main" id="{2EDB9D84-FFE9-0B4E-8CC0-BD93762F2A4E}"/>
              </a:ext>
            </a:extLst>
          </p:cNvPr>
          <p:cNvSpPr>
            <a:spLocks noGrp="1"/>
          </p:cNvSpPr>
          <p:nvPr>
            <p:ph type="title"/>
          </p:nvPr>
        </p:nvSpPr>
        <p:spPr>
          <a:xfrm>
            <a:off x="4916251" y="662400"/>
            <a:ext cx="6614814" cy="1492132"/>
          </a:xfrm>
        </p:spPr>
        <p:txBody>
          <a:bodyPr anchor="t">
            <a:normAutofit/>
          </a:bodyPr>
          <a:lstStyle/>
          <a:p>
            <a:r>
              <a:rPr lang="en-US"/>
              <a:t>Technology Issues</a:t>
            </a:r>
            <a:endParaRPr lang="en-US" dirty="0"/>
          </a:p>
        </p:txBody>
      </p:sp>
      <p:pic>
        <p:nvPicPr>
          <p:cNvPr id="5" name="Picture 4" descr="Computer script on a screen">
            <a:extLst>
              <a:ext uri="{FF2B5EF4-FFF2-40B4-BE49-F238E27FC236}">
                <a16:creationId xmlns:a16="http://schemas.microsoft.com/office/drawing/2014/main" id="{DBCEC78C-6D9A-4A90-B4D9-A6A3F474A5FA}"/>
              </a:ext>
            </a:extLst>
          </p:cNvPr>
          <p:cNvPicPr>
            <a:picLocks noChangeAspect="1"/>
          </p:cNvPicPr>
          <p:nvPr/>
        </p:nvPicPr>
        <p:blipFill rotWithShape="1">
          <a:blip r:embed="rId3"/>
          <a:srcRect l="12692" r="52465"/>
          <a:stretch/>
        </p:blipFill>
        <p:spPr>
          <a:xfrm>
            <a:off x="688434" y="-9525"/>
            <a:ext cx="3584766" cy="6867525"/>
          </a:xfrm>
          <a:prstGeom prst="rect">
            <a:avLst/>
          </a:prstGeom>
        </p:spPr>
      </p:pic>
      <p:sp>
        <p:nvSpPr>
          <p:cNvPr id="11" name="Freeform 6">
            <a:extLst>
              <a:ext uri="{FF2B5EF4-FFF2-40B4-BE49-F238E27FC236}">
                <a16:creationId xmlns:a16="http://schemas.microsoft.com/office/drawing/2014/main" id="{FC72A6E7-EEB3-4011-AFDE-5D01CF93E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1"/>
          </a:solidFill>
          <a:ln w="0">
            <a:noFill/>
            <a:prstDash val="solid"/>
            <a:round/>
            <a:headEnd/>
            <a:tailEnd/>
          </a:ln>
        </p:spPr>
      </p:sp>
      <p:sp>
        <p:nvSpPr>
          <p:cNvPr id="13" name="Freeform 6">
            <a:extLst>
              <a:ext uri="{FF2B5EF4-FFF2-40B4-BE49-F238E27FC236}">
                <a16:creationId xmlns:a16="http://schemas.microsoft.com/office/drawing/2014/main" id="{8CD93300-52E3-4A04-AB11-4E86A29BE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txBody>
          <a:bodyPr/>
          <a:lstStyle/>
          <a:p>
            <a:endParaRPr lang="en-US" dirty="0"/>
          </a:p>
        </p:txBody>
      </p:sp>
      <p:sp>
        <p:nvSpPr>
          <p:cNvPr id="3" name="Content Placeholder 2">
            <a:extLst>
              <a:ext uri="{FF2B5EF4-FFF2-40B4-BE49-F238E27FC236}">
                <a16:creationId xmlns:a16="http://schemas.microsoft.com/office/drawing/2014/main" id="{21B5C6E7-369B-434D-9CEC-004326489DFD}"/>
              </a:ext>
            </a:extLst>
          </p:cNvPr>
          <p:cNvSpPr>
            <a:spLocks noGrp="1"/>
          </p:cNvSpPr>
          <p:nvPr>
            <p:ph idx="1"/>
          </p:nvPr>
        </p:nvSpPr>
        <p:spPr>
          <a:xfrm>
            <a:off x="4916251" y="2286000"/>
            <a:ext cx="6614814" cy="3844800"/>
          </a:xfrm>
        </p:spPr>
        <p:txBody>
          <a:bodyPr>
            <a:normAutofit/>
          </a:bodyPr>
          <a:lstStyle/>
          <a:p>
            <a:r>
              <a:rPr lang="en-US" sz="2000">
                <a:solidFill>
                  <a:schemeClr val="tx1">
                    <a:alpha val="60000"/>
                  </a:schemeClr>
                </a:solidFill>
              </a:rPr>
              <a:t>Privacy</a:t>
            </a:r>
          </a:p>
          <a:p>
            <a:r>
              <a:rPr lang="en-US" sz="2000">
                <a:solidFill>
                  <a:schemeClr val="tx1">
                    <a:alpha val="60000"/>
                  </a:schemeClr>
                </a:solidFill>
              </a:rPr>
              <a:t>Misinformation</a:t>
            </a:r>
          </a:p>
          <a:p>
            <a:r>
              <a:rPr lang="en-US" sz="2000">
                <a:solidFill>
                  <a:schemeClr val="tx1">
                    <a:alpha val="60000"/>
                  </a:schemeClr>
                </a:solidFill>
              </a:rPr>
              <a:t>Ownership</a:t>
            </a:r>
          </a:p>
          <a:p>
            <a:r>
              <a:rPr lang="en-US" sz="2000">
                <a:solidFill>
                  <a:schemeClr val="tx1">
                    <a:alpha val="60000"/>
                  </a:schemeClr>
                </a:solidFill>
              </a:rPr>
              <a:t>Access</a:t>
            </a:r>
          </a:p>
          <a:p>
            <a:pPr marL="0" indent="0">
              <a:buNone/>
            </a:pPr>
            <a:endParaRPr lang="en-US" sz="2000">
              <a:solidFill>
                <a:schemeClr val="tx1">
                  <a:alpha val="60000"/>
                </a:schemeClr>
              </a:solidFill>
            </a:endParaRPr>
          </a:p>
        </p:txBody>
      </p:sp>
    </p:spTree>
    <p:extLst>
      <p:ext uri="{BB962C8B-B14F-4D97-AF65-F5344CB8AC3E}">
        <p14:creationId xmlns:p14="http://schemas.microsoft.com/office/powerpoint/2010/main" val="6678078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0809"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6814848-248A-47DD-88E0-95099D951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301" y="1178924"/>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718BDA89-0D2C-4C4E-99F6-D7A220FE4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3787" y="1130846"/>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0" name="Graphic 38">
            <a:extLst>
              <a:ext uri="{FF2B5EF4-FFF2-40B4-BE49-F238E27FC236}">
                <a16:creationId xmlns:a16="http://schemas.microsoft.com/office/drawing/2014/main" id="{6B67BE95-96EF-433C-9F29-B0732AA6B6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040" y="1424181"/>
            <a:ext cx="1355538" cy="503582"/>
            <a:chOff x="2267504" y="2540250"/>
            <a:chExt cx="1990951" cy="739640"/>
          </a:xfrm>
          <a:solidFill>
            <a:schemeClr val="bg1"/>
          </a:solidFill>
        </p:grpSpPr>
        <p:sp>
          <p:nvSpPr>
            <p:cNvPr id="81" name="Freeform: Shape 80">
              <a:extLst>
                <a:ext uri="{FF2B5EF4-FFF2-40B4-BE49-F238E27FC236}">
                  <a16:creationId xmlns:a16="http://schemas.microsoft.com/office/drawing/2014/main" id="{AD324976-1596-4B76-A61C-5626816B2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44DEF24-FB22-48A2-8257-B97AD7E1A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84" name="Graphic 212">
            <a:extLst>
              <a:ext uri="{FF2B5EF4-FFF2-40B4-BE49-F238E27FC236}">
                <a16:creationId xmlns:a16="http://schemas.microsoft.com/office/drawing/2014/main" id="{7CE98B01-ED41-482F-AFA1-19C7FA7C04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6" name="Graphic 212">
            <a:extLst>
              <a:ext uri="{FF2B5EF4-FFF2-40B4-BE49-F238E27FC236}">
                <a16:creationId xmlns:a16="http://schemas.microsoft.com/office/drawing/2014/main" id="{B9CABDD0-8DF6-4974-A224-9A2A8177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502" y="629793"/>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88" name="Graphic 4">
            <a:extLst>
              <a:ext uri="{FF2B5EF4-FFF2-40B4-BE49-F238E27FC236}">
                <a16:creationId xmlns:a16="http://schemas.microsoft.com/office/drawing/2014/main" id="{D6E8B984-55B9-4A62-A043-997D00F0A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32680" y="5188771"/>
            <a:ext cx="1076787" cy="1076789"/>
            <a:chOff x="5829300" y="3162300"/>
            <a:chExt cx="532256" cy="532257"/>
          </a:xfrm>
          <a:solidFill>
            <a:schemeClr val="bg1"/>
          </a:solidFill>
        </p:grpSpPr>
        <p:sp>
          <p:nvSpPr>
            <p:cNvPr id="89" name="Freeform: Shape 88">
              <a:extLst>
                <a:ext uri="{FF2B5EF4-FFF2-40B4-BE49-F238E27FC236}">
                  <a16:creationId xmlns:a16="http://schemas.microsoft.com/office/drawing/2014/main" id="{D4FAF4A8-82EB-4F6F-B601-43EBF0BD12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26F2473F-E069-4558-9B41-E285BBE03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FC9A4A76-2C9F-486C-9663-6A30A022D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8431DC7-D4CB-479A-AFA4-5B0C597A2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0755DA1-6F28-4612-A4A7-B915468C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4616ED79-5475-49E6-A5FE-8D9DB12FB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21DCEB47-7140-4682-8DBF-7667BE28F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EA931BD3-5A56-42F2-B6B5-647B28D1C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820E4C8E-4190-498D-9556-6DA668A81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4B2F30F-0B57-4D60-A087-CD6A471F68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FC5E8C73-ED41-4214-AEE6-3C5F493846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B1F94534-FE3E-476C-870B-E714E4A66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8DE6C1B0-4D58-4937-B2B7-B1207CA18F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37890" name="Rectangle 2">
            <a:extLst>
              <a:ext uri="{FF2B5EF4-FFF2-40B4-BE49-F238E27FC236}">
                <a16:creationId xmlns:a16="http://schemas.microsoft.com/office/drawing/2014/main" id="{59931008-2300-2849-A5A9-48D9026621D3}"/>
              </a:ext>
            </a:extLst>
          </p:cNvPr>
          <p:cNvSpPr>
            <a:spLocks noGrp="1" noChangeArrowheads="1"/>
          </p:cNvSpPr>
          <p:nvPr>
            <p:ph type="title"/>
          </p:nvPr>
        </p:nvSpPr>
        <p:spPr>
          <a:xfrm>
            <a:off x="838200" y="1391619"/>
            <a:ext cx="4905401" cy="4042196"/>
          </a:xfrm>
        </p:spPr>
        <p:txBody>
          <a:bodyPr>
            <a:normAutofit/>
          </a:bodyPr>
          <a:lstStyle/>
          <a:p>
            <a:pPr algn="ctr" eaLnBrk="1" hangingPunct="1"/>
            <a:r>
              <a:rPr lang="en-US" altLang="en-US" b="1">
                <a:solidFill>
                  <a:schemeClr val="bg1"/>
                </a:solidFill>
              </a:rPr>
              <a:t>Your Checklist</a:t>
            </a:r>
            <a:r>
              <a:rPr lang="en-US" altLang="en-US">
                <a:solidFill>
                  <a:schemeClr val="bg1"/>
                </a:solidFill>
              </a:rPr>
              <a:t> </a:t>
            </a:r>
          </a:p>
        </p:txBody>
      </p:sp>
      <p:sp>
        <p:nvSpPr>
          <p:cNvPr id="37891" name="Rectangle 3">
            <a:extLst>
              <a:ext uri="{FF2B5EF4-FFF2-40B4-BE49-F238E27FC236}">
                <a16:creationId xmlns:a16="http://schemas.microsoft.com/office/drawing/2014/main" id="{5342CCE5-087B-B94A-AADC-560EB5037DF5}"/>
              </a:ext>
            </a:extLst>
          </p:cNvPr>
          <p:cNvSpPr>
            <a:spLocks noGrp="1" noChangeArrowheads="1"/>
          </p:cNvSpPr>
          <p:nvPr>
            <p:ph type="body" idx="1"/>
          </p:nvPr>
        </p:nvSpPr>
        <p:spPr>
          <a:xfrm>
            <a:off x="6477270" y="1130846"/>
            <a:ext cx="4974771" cy="4351338"/>
          </a:xfrm>
        </p:spPr>
        <p:txBody>
          <a:bodyPr>
            <a:normAutofit/>
          </a:bodyPr>
          <a:lstStyle/>
          <a:p>
            <a:pPr eaLnBrk="1" hangingPunct="1"/>
            <a:r>
              <a:rPr lang="en-US" altLang="en-US" sz="2600">
                <a:solidFill>
                  <a:schemeClr val="bg1"/>
                </a:solidFill>
              </a:rPr>
              <a:t>Is there any human intervention in this project?</a:t>
            </a:r>
          </a:p>
          <a:p>
            <a:pPr eaLnBrk="1" hangingPunct="1"/>
            <a:r>
              <a:rPr lang="en-US" altLang="en-US" sz="2600">
                <a:solidFill>
                  <a:schemeClr val="bg1"/>
                </a:solidFill>
              </a:rPr>
              <a:t>What ethical issues must you consider?</a:t>
            </a:r>
          </a:p>
          <a:p>
            <a:pPr eaLnBrk="1" hangingPunct="1"/>
            <a:r>
              <a:rPr lang="en-US" altLang="en-US" sz="2600">
                <a:solidFill>
                  <a:schemeClr val="bg1"/>
                </a:solidFill>
              </a:rPr>
              <a:t>Is there any areas of ‘conflict of interest’?</a:t>
            </a:r>
          </a:p>
          <a:p>
            <a:pPr eaLnBrk="1" hangingPunct="1"/>
            <a:r>
              <a:rPr lang="en-US" altLang="en-US" sz="2600">
                <a:solidFill>
                  <a:schemeClr val="bg1"/>
                </a:solidFill>
              </a:rPr>
              <a:t>Does the project need ethics approval?</a:t>
            </a:r>
          </a:p>
          <a:p>
            <a:pPr eaLnBrk="1" hangingPunct="1"/>
            <a:r>
              <a:rPr lang="en-US" altLang="en-US" sz="2600">
                <a:solidFill>
                  <a:schemeClr val="bg1"/>
                </a:solidFill>
              </a:rPr>
              <a:t>Does there need to be consent forms or an information sheet? </a:t>
            </a:r>
          </a:p>
        </p:txBody>
      </p:sp>
    </p:spTree>
    <p:extLst>
      <p:ext uri="{BB962C8B-B14F-4D97-AF65-F5344CB8AC3E}">
        <p14:creationId xmlns:p14="http://schemas.microsoft.com/office/powerpoint/2010/main" val="896717789"/>
      </p:ext>
    </p:extLst>
  </p:cSld>
  <p:clrMapOvr>
    <a:masterClrMapping/>
  </p:clrMapOvr>
</p:sld>
</file>

<file path=ppt/theme/theme1.xml><?xml version="1.0" encoding="utf-8"?>
<a:theme xmlns:a="http://schemas.openxmlformats.org/drawingml/2006/main" name="Office Them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BEBE1B5A18CA4D82AA3EC25D86BF17" ma:contentTypeVersion="13" ma:contentTypeDescription="Create a new document." ma:contentTypeScope="" ma:versionID="ee0779e7325908ee6b23f490a7a86e4c">
  <xsd:schema xmlns:xsd="http://www.w3.org/2001/XMLSchema" xmlns:xs="http://www.w3.org/2001/XMLSchema" xmlns:p="http://schemas.microsoft.com/office/2006/metadata/properties" xmlns:ns3="175a304c-2342-45ef-8dc6-82622f85b28d" xmlns:ns4="30bab34e-cbd2-460d-9227-52c21590b64b" targetNamespace="http://schemas.microsoft.com/office/2006/metadata/properties" ma:root="true" ma:fieldsID="74b8224a884fd72eef46864c0283a950" ns3:_="" ns4:_="">
    <xsd:import namespace="175a304c-2342-45ef-8dc6-82622f85b28d"/>
    <xsd:import namespace="30bab34e-cbd2-460d-9227-52c21590b64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5a304c-2342-45ef-8dc6-82622f85b2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bab34e-cbd2-460d-9227-52c21590b64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21D773F-62D7-45FD-85E2-79DD03C78F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5a304c-2342-45ef-8dc6-82622f85b28d"/>
    <ds:schemaRef ds:uri="30bab34e-cbd2-460d-9227-52c21590b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2FCF20-489D-4AF6-809F-96418694F0CD}">
  <ds:schemaRefs>
    <ds:schemaRef ds:uri="http://schemas.microsoft.com/sharepoint/v3/contenttype/forms"/>
  </ds:schemaRefs>
</ds:datastoreItem>
</file>

<file path=customXml/itemProps3.xml><?xml version="1.0" encoding="utf-8"?>
<ds:datastoreItem xmlns:ds="http://schemas.openxmlformats.org/officeDocument/2006/customXml" ds:itemID="{5ACB4F22-0FC1-495C-A051-A2DE879D2458}">
  <ds:schemaRefs>
    <ds:schemaRef ds:uri="http://purl.org/dc/elements/1.1/"/>
    <ds:schemaRef ds:uri="http://schemas.openxmlformats.org/package/2006/metadata/core-properties"/>
    <ds:schemaRef ds:uri="30bab34e-cbd2-460d-9227-52c21590b64b"/>
    <ds:schemaRef ds:uri="http://purl.org/dc/terms/"/>
    <ds:schemaRef ds:uri="http://schemas.microsoft.com/office/infopath/2007/PartnerControls"/>
    <ds:schemaRef ds:uri="175a304c-2342-45ef-8dc6-82622f85b28d"/>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TotalTime>
  <Words>7775</Words>
  <Application>Microsoft Office PowerPoint</Application>
  <PresentationFormat>Widescreen</PresentationFormat>
  <Paragraphs>675</Paragraphs>
  <Slides>59</Slides>
  <Notes>44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Sabon</vt:lpstr>
      <vt:lpstr>Arial</vt:lpstr>
      <vt:lpstr>Calibri</vt:lpstr>
      <vt:lpstr>Calibri Light</vt:lpstr>
      <vt:lpstr>Office Theme</vt:lpstr>
      <vt:lpstr>DBA IDENTITY AND APPROACHES TO APPLIED BUSINESS RESEARCH</vt:lpstr>
      <vt:lpstr>Introduction (1 of 2)</vt:lpstr>
      <vt:lpstr>Introduction</vt:lpstr>
      <vt:lpstr>Musing Upon the Everyday: What Would You Do? (1 of 4)</vt:lpstr>
      <vt:lpstr>Examples 1 and 2</vt:lpstr>
      <vt:lpstr>Examples 3 and 4</vt:lpstr>
      <vt:lpstr>Musing Upon the Everyday: What Would You Do? </vt:lpstr>
      <vt:lpstr>Musing Upon the Everyday: What Would You Do? </vt:lpstr>
      <vt:lpstr>Musing Upon the Everyday: What Would You Do? </vt:lpstr>
      <vt:lpstr>Narratives and Conceptual Interludes: On Being Ethical in Research Practices (1 of 11)</vt:lpstr>
      <vt:lpstr>Narratives and Conceptual Interludes: On Being Ethical in Research Practices (2 of 11)</vt:lpstr>
      <vt:lpstr>Narratives and Conceptual Interludes: On Being Ethical in Research Practices (3 of 11)</vt:lpstr>
      <vt:lpstr>Narratives and Conceptual Interludes: On Being Ethical in Research Practices (4 of 11)</vt:lpstr>
      <vt:lpstr>Narratives and Conceptual Interludes: On Being Ethical in Research Practices (5 of 11)</vt:lpstr>
      <vt:lpstr>Narratives and Conceptual Interludes: On Being Ethical in Research Practices (6 of 11)</vt:lpstr>
      <vt:lpstr>Narratives and Conceptual Interludes: On Being Ethical in Research Practices (7 of 11)</vt:lpstr>
      <vt:lpstr>Narratives and Conceptual Interludes: On Being Ethical in Research Practices (8 of 11)</vt:lpstr>
      <vt:lpstr>Narratives and Conceptual Interludes: On Being Ethical in Research Practices (9 of 11)</vt:lpstr>
      <vt:lpstr>Narratives and Conceptual Interludes: On Being Ethical in Research Practices (10 of 11)</vt:lpstr>
      <vt:lpstr>Narratives and Conceptual Interludes: On Being Ethical in Research Practices (11 of 11)</vt:lpstr>
      <vt:lpstr>Research Scenario: Marginalia: Sara McClelland (1 of 3)</vt:lpstr>
      <vt:lpstr>Research Scenario: Marginalia: Sara McClelland (2 of 3)</vt:lpstr>
      <vt:lpstr>Research Scenario: Marginalia: Sara McClelland (3 of 3)</vt:lpstr>
      <vt:lpstr>Synthesis: Points for Reflection  (1 of 4)</vt:lpstr>
      <vt:lpstr>Synthesis: Points for Reflection (2 of 4)</vt:lpstr>
      <vt:lpstr>Synthesis: Points for Reflection (3 of 4)</vt:lpstr>
      <vt:lpstr>Synthesis: Points for Reflection (4 of 4)</vt:lpstr>
      <vt:lpstr>PRACTICALITIES</vt:lpstr>
      <vt:lpstr>“You will need to ensure that no harm occurs”</vt:lpstr>
      <vt:lpstr>FOR EXAMPLE:</vt:lpstr>
      <vt:lpstr>Research Approval </vt:lpstr>
      <vt:lpstr>Who Approves the Research</vt:lpstr>
      <vt:lpstr>PowerPoint Presentation</vt:lpstr>
      <vt:lpstr>Importance of human participant protection</vt:lpstr>
      <vt:lpstr>Declaration of Helsinki</vt:lpstr>
      <vt:lpstr>Belmont report – Link below 3 basic ethical principles</vt:lpstr>
      <vt:lpstr>Continued</vt:lpstr>
      <vt:lpstr>Continued</vt:lpstr>
      <vt:lpstr>CONFIDENTIAL</vt:lpstr>
      <vt:lpstr>About the survey</vt:lpstr>
      <vt:lpstr>PowerPoint Presentation</vt:lpstr>
      <vt:lpstr>PowerPoint Presentation</vt:lpstr>
      <vt:lpstr>PowerPoint Presentation</vt:lpstr>
      <vt:lpstr>Activity</vt:lpstr>
      <vt:lpstr>PowerPoint Presentation</vt:lpstr>
      <vt:lpstr>PowerPoint Presentation</vt:lpstr>
      <vt:lpstr>Ethical Issues to Consider </vt:lpstr>
      <vt:lpstr>PowerPoint Presentation</vt:lpstr>
      <vt:lpstr>PowerPoint Presentation</vt:lpstr>
      <vt:lpstr>Information sheets should include: </vt:lpstr>
      <vt:lpstr>PowerPoint Presentation</vt:lpstr>
      <vt:lpstr>PowerPoint Presentation</vt:lpstr>
      <vt:lpstr>Other Issues</vt:lpstr>
      <vt:lpstr>Continued</vt:lpstr>
      <vt:lpstr>PowerPoint Presentation</vt:lpstr>
      <vt:lpstr>PowerPoint Presentation</vt:lpstr>
      <vt:lpstr>HEIDDEGER </vt:lpstr>
      <vt:lpstr>Technology Issues</vt:lpstr>
      <vt:lpstr>Your Checklist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DBA IDENTITY AND APPROACHES TO APPLIED BUSINESS RESEARCH</dc:title>
  <dc:creator>Caroline</dc:creator>
  <cp:lastModifiedBy>Caroline</cp:lastModifiedBy>
  <cp:revision>2</cp:revision>
  <dcterms:created xsi:type="dcterms:W3CDTF">2021-02-22T11:37:05Z</dcterms:created>
  <dcterms:modified xsi:type="dcterms:W3CDTF">2021-02-22T11:51:58Z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0x0101008CBEBE1B5A18CA4D82AA3EC25D86BF17</vt:lpwstr>
  </property>
</Properties>
</file>