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4286" r:id="rId1"/>
  </p:sldMasterIdLst>
  <p:sldIdLst>
    <p:sldId id="256" r:id="rId2"/>
    <p:sldId id="297" r:id="rId3"/>
    <p:sldId id="259" r:id="rId4"/>
    <p:sldId id="276" r:id="rId5"/>
    <p:sldId id="285" r:id="rId6"/>
    <p:sldId id="298" r:id="rId7"/>
    <p:sldId id="287" r:id="rId8"/>
    <p:sldId id="288" r:id="rId9"/>
    <p:sldId id="261" r:id="rId10"/>
    <p:sldId id="299" r:id="rId11"/>
    <p:sldId id="300" r:id="rId12"/>
    <p:sldId id="270" r:id="rId13"/>
    <p:sldId id="269" r:id="rId14"/>
    <p:sldId id="289" r:id="rId15"/>
    <p:sldId id="301" r:id="rId16"/>
    <p:sldId id="302" r:id="rId17"/>
    <p:sldId id="271" r:id="rId18"/>
    <p:sldId id="304" r:id="rId19"/>
    <p:sldId id="272" r:id="rId20"/>
    <p:sldId id="273" r:id="rId21"/>
    <p:sldId id="291" r:id="rId22"/>
    <p:sldId id="260" r:id="rId23"/>
    <p:sldId id="292" r:id="rId24"/>
    <p:sldId id="305" r:id="rId25"/>
    <p:sldId id="293" r:id="rId26"/>
    <p:sldId id="267" r:id="rId27"/>
    <p:sldId id="265" r:id="rId28"/>
    <p:sldId id="268" r:id="rId29"/>
    <p:sldId id="274" r:id="rId30"/>
    <p:sldId id="275" r:id="rId31"/>
    <p:sldId id="296" r:id="rId32"/>
  </p:sldIdLst>
  <p:sldSz cx="9144000" cy="6858000" type="screen4x3"/>
  <p:notesSz cx="6858000" cy="9144000"/>
  <p:embeddedFontLst>
    <p:embeddedFont>
      <p:font typeface="MS PGothic" panose="020B0600070205080204" pitchFamily="34" charset="-128"/>
      <p:regular r:id="rId33"/>
    </p:embeddedFont>
    <p:embeddedFont>
      <p:font typeface="Wingdings 3" pitchFamily="2" charset="2"/>
      <p:regular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76"/>
  </p:normalViewPr>
  <p:slideViewPr>
    <p:cSldViewPr snapToGrid="0" snapToObjects="1">
      <p:cViewPr varScale="1">
        <p:scale>
          <a:sx n="106" d="100"/>
          <a:sy n="106" d="100"/>
        </p:scale>
        <p:origin x="296"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B7A6E5-C423-4A6B-8A1A-5F5E78BE47E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E4CCE8F-1665-4CB0-A8B3-91DD7B31E9C8}">
      <dgm:prSet/>
      <dgm:spPr/>
      <dgm:t>
        <a:bodyPr/>
        <a:lstStyle/>
        <a:p>
          <a:r>
            <a:rPr lang="en-GB" b="1"/>
            <a:t>Section H</a:t>
          </a:r>
          <a:r>
            <a:rPr lang="en-GB"/>
            <a:t> is about </a:t>
          </a:r>
          <a:r>
            <a:rPr lang="en-GB" b="1" i="1"/>
            <a:t>Anticipated Risks</a:t>
          </a:r>
          <a:r>
            <a:rPr lang="en-GB"/>
            <a:t>.  Students need to be reminded that all research (primary data collection) carries some sort of risk.  It is not acceptable to just answer no to each of the questions.   Students must show evidence that they understand the risks and will actively seek to minimise these.   </a:t>
          </a:r>
          <a:endParaRPr lang="en-US"/>
        </a:p>
      </dgm:t>
    </dgm:pt>
    <dgm:pt modelId="{8B1D4C31-E646-4825-99D7-967FC93F59EA}" type="parTrans" cxnId="{BB6A7C85-E2B8-4EA4-B51C-66FDFA3B847E}">
      <dgm:prSet/>
      <dgm:spPr/>
      <dgm:t>
        <a:bodyPr/>
        <a:lstStyle/>
        <a:p>
          <a:endParaRPr lang="en-US"/>
        </a:p>
      </dgm:t>
    </dgm:pt>
    <dgm:pt modelId="{92D8FFB3-82EE-4235-ADF4-642EE74F758A}" type="sibTrans" cxnId="{BB6A7C85-E2B8-4EA4-B51C-66FDFA3B847E}">
      <dgm:prSet/>
      <dgm:spPr/>
      <dgm:t>
        <a:bodyPr/>
        <a:lstStyle/>
        <a:p>
          <a:endParaRPr lang="en-US"/>
        </a:p>
      </dgm:t>
    </dgm:pt>
    <dgm:pt modelId="{0114F974-31E1-4D45-B4F2-ECE968A17B55}">
      <dgm:prSet/>
      <dgm:spPr/>
      <dgm:t>
        <a:bodyPr/>
        <a:lstStyle/>
        <a:p>
          <a:r>
            <a:rPr lang="en-GB"/>
            <a:t>We are expecting researchers to think about and recognise the potential impact of their work on participants…</a:t>
          </a:r>
          <a:endParaRPr lang="en-US"/>
        </a:p>
      </dgm:t>
    </dgm:pt>
    <dgm:pt modelId="{36D6D1EF-3F73-4AD9-A403-2763EFC23CC4}" type="parTrans" cxnId="{5FD1A8A5-711A-49B4-8224-BFCDA9F19C64}">
      <dgm:prSet/>
      <dgm:spPr/>
      <dgm:t>
        <a:bodyPr/>
        <a:lstStyle/>
        <a:p>
          <a:endParaRPr lang="en-US"/>
        </a:p>
      </dgm:t>
    </dgm:pt>
    <dgm:pt modelId="{1ABA4428-3D0D-4731-A3D5-A887DF626D12}" type="sibTrans" cxnId="{5FD1A8A5-711A-49B4-8224-BFCDA9F19C64}">
      <dgm:prSet/>
      <dgm:spPr/>
      <dgm:t>
        <a:bodyPr/>
        <a:lstStyle/>
        <a:p>
          <a:endParaRPr lang="en-US"/>
        </a:p>
      </dgm:t>
    </dgm:pt>
    <dgm:pt modelId="{BF45C090-31E5-4327-B847-00179A1E8EAC}">
      <dgm:prSet/>
      <dgm:spPr/>
      <dgm:t>
        <a:bodyPr/>
        <a:lstStyle/>
        <a:p>
          <a:r>
            <a:rPr lang="en-GB"/>
            <a:t>For example, if a questionnaire or interview asks respondents about reward systems in the work place. </a:t>
          </a:r>
          <a:endParaRPr lang="en-US"/>
        </a:p>
      </dgm:t>
    </dgm:pt>
    <dgm:pt modelId="{DE5F6CAA-EF62-434C-87EA-1DE4C4255F7F}" type="parTrans" cxnId="{95BD92A5-20C0-4C9D-B42D-0F48406C3730}">
      <dgm:prSet/>
      <dgm:spPr/>
      <dgm:t>
        <a:bodyPr/>
        <a:lstStyle/>
        <a:p>
          <a:endParaRPr lang="en-US"/>
        </a:p>
      </dgm:t>
    </dgm:pt>
    <dgm:pt modelId="{1230122B-0272-4F63-B1D9-1D06A8E8392F}" type="sibTrans" cxnId="{95BD92A5-20C0-4C9D-B42D-0F48406C3730}">
      <dgm:prSet/>
      <dgm:spPr/>
      <dgm:t>
        <a:bodyPr/>
        <a:lstStyle/>
        <a:p>
          <a:endParaRPr lang="en-US"/>
        </a:p>
      </dgm:t>
    </dgm:pt>
    <dgm:pt modelId="{FFD30C13-FD56-49F3-B729-9CF913828844}">
      <dgm:prSet/>
      <dgm:spPr/>
      <dgm:t>
        <a:bodyPr/>
        <a:lstStyle/>
        <a:p>
          <a:r>
            <a:rPr lang="en-GB"/>
            <a:t>The respondent may (before the event) be very happy with their workplace, but after such data collection might start to be less happy and more aware of all the rewards that are not open to them in their workplace.</a:t>
          </a:r>
          <a:endParaRPr lang="en-US"/>
        </a:p>
      </dgm:t>
    </dgm:pt>
    <dgm:pt modelId="{4D208B2D-F38F-4BF7-8A8C-AA5F330B3906}" type="parTrans" cxnId="{C5F03D1C-06BC-4893-94F6-2DAC5D30BBAD}">
      <dgm:prSet/>
      <dgm:spPr/>
      <dgm:t>
        <a:bodyPr/>
        <a:lstStyle/>
        <a:p>
          <a:endParaRPr lang="en-US"/>
        </a:p>
      </dgm:t>
    </dgm:pt>
    <dgm:pt modelId="{EA11BDFF-524D-4B5E-9C23-A0152FA886BC}" type="sibTrans" cxnId="{C5F03D1C-06BC-4893-94F6-2DAC5D30BBAD}">
      <dgm:prSet/>
      <dgm:spPr/>
      <dgm:t>
        <a:bodyPr/>
        <a:lstStyle/>
        <a:p>
          <a:endParaRPr lang="en-US"/>
        </a:p>
      </dgm:t>
    </dgm:pt>
    <dgm:pt modelId="{BA4842EB-F17E-4C54-9896-022243FDABCE}" type="pres">
      <dgm:prSet presAssocID="{2FB7A6E5-C423-4A6B-8A1A-5F5E78BE47EA}" presName="root" presStyleCnt="0">
        <dgm:presLayoutVars>
          <dgm:dir/>
          <dgm:resizeHandles val="exact"/>
        </dgm:presLayoutVars>
      </dgm:prSet>
      <dgm:spPr/>
    </dgm:pt>
    <dgm:pt modelId="{4A72D5BF-7B5C-4B07-922B-7F7C9078CA5B}" type="pres">
      <dgm:prSet presAssocID="{6E4CCE8F-1665-4CB0-A8B3-91DD7B31E9C8}" presName="compNode" presStyleCnt="0"/>
      <dgm:spPr/>
    </dgm:pt>
    <dgm:pt modelId="{1BAD0E87-6D0D-4F42-8007-2BB073CA5ADB}" type="pres">
      <dgm:prSet presAssocID="{6E4CCE8F-1665-4CB0-A8B3-91DD7B31E9C8}" presName="bgRect" presStyleLbl="bgShp" presStyleIdx="0" presStyleCnt="4"/>
      <dgm:spPr/>
    </dgm:pt>
    <dgm:pt modelId="{BD6DD397-BBB2-470D-9F7F-0638C11DE25E}" type="pres">
      <dgm:prSet presAssocID="{6E4CCE8F-1665-4CB0-A8B3-91DD7B31E9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78A2AB7F-D713-4563-A98B-27ABEE6168CF}" type="pres">
      <dgm:prSet presAssocID="{6E4CCE8F-1665-4CB0-A8B3-91DD7B31E9C8}" presName="spaceRect" presStyleCnt="0"/>
      <dgm:spPr/>
    </dgm:pt>
    <dgm:pt modelId="{B5483C24-B81E-44E2-9400-30E04B84E5DF}" type="pres">
      <dgm:prSet presAssocID="{6E4CCE8F-1665-4CB0-A8B3-91DD7B31E9C8}" presName="parTx" presStyleLbl="revTx" presStyleIdx="0" presStyleCnt="4">
        <dgm:presLayoutVars>
          <dgm:chMax val="0"/>
          <dgm:chPref val="0"/>
        </dgm:presLayoutVars>
      </dgm:prSet>
      <dgm:spPr/>
    </dgm:pt>
    <dgm:pt modelId="{96A22F17-D2AB-4879-BDA5-2BE7B6FD9224}" type="pres">
      <dgm:prSet presAssocID="{92D8FFB3-82EE-4235-ADF4-642EE74F758A}" presName="sibTrans" presStyleCnt="0"/>
      <dgm:spPr/>
    </dgm:pt>
    <dgm:pt modelId="{994FFFDC-281B-42A2-BCEA-B2D298AA3030}" type="pres">
      <dgm:prSet presAssocID="{0114F974-31E1-4D45-B4F2-ECE968A17B55}" presName="compNode" presStyleCnt="0"/>
      <dgm:spPr/>
    </dgm:pt>
    <dgm:pt modelId="{B94BEE0E-80DD-4F1B-A85E-0FCAA9452AFB}" type="pres">
      <dgm:prSet presAssocID="{0114F974-31E1-4D45-B4F2-ECE968A17B55}" presName="bgRect" presStyleLbl="bgShp" presStyleIdx="1" presStyleCnt="4"/>
      <dgm:spPr/>
    </dgm:pt>
    <dgm:pt modelId="{8659C39C-0C05-47DB-BAA0-D76F9F53A849}" type="pres">
      <dgm:prSet presAssocID="{0114F974-31E1-4D45-B4F2-ECE968A17B5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8B00D574-6656-4244-BD62-65E7F9CC1E94}" type="pres">
      <dgm:prSet presAssocID="{0114F974-31E1-4D45-B4F2-ECE968A17B55}" presName="spaceRect" presStyleCnt="0"/>
      <dgm:spPr/>
    </dgm:pt>
    <dgm:pt modelId="{92456A5C-193A-4875-8006-70E850F18CF4}" type="pres">
      <dgm:prSet presAssocID="{0114F974-31E1-4D45-B4F2-ECE968A17B55}" presName="parTx" presStyleLbl="revTx" presStyleIdx="1" presStyleCnt="4">
        <dgm:presLayoutVars>
          <dgm:chMax val="0"/>
          <dgm:chPref val="0"/>
        </dgm:presLayoutVars>
      </dgm:prSet>
      <dgm:spPr/>
    </dgm:pt>
    <dgm:pt modelId="{EF46A50F-9779-4AE5-8E42-9A270ECBE2EB}" type="pres">
      <dgm:prSet presAssocID="{1ABA4428-3D0D-4731-A3D5-A887DF626D12}" presName="sibTrans" presStyleCnt="0"/>
      <dgm:spPr/>
    </dgm:pt>
    <dgm:pt modelId="{AFA22EEA-DAAD-4B80-96C5-9F942C3CABFF}" type="pres">
      <dgm:prSet presAssocID="{BF45C090-31E5-4327-B847-00179A1E8EAC}" presName="compNode" presStyleCnt="0"/>
      <dgm:spPr/>
    </dgm:pt>
    <dgm:pt modelId="{DC8EFF85-4909-4266-BBCE-7B319B5FBA53}" type="pres">
      <dgm:prSet presAssocID="{BF45C090-31E5-4327-B847-00179A1E8EAC}" presName="bgRect" presStyleLbl="bgShp" presStyleIdx="2" presStyleCnt="4"/>
      <dgm:spPr/>
    </dgm:pt>
    <dgm:pt modelId="{F9FCC5B1-B95E-4EC6-B650-91DDF27FC062}" type="pres">
      <dgm:prSet presAssocID="{BF45C090-31E5-4327-B847-00179A1E8E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9B0AF218-2726-4D50-B6AF-66CB9C3495EB}" type="pres">
      <dgm:prSet presAssocID="{BF45C090-31E5-4327-B847-00179A1E8EAC}" presName="spaceRect" presStyleCnt="0"/>
      <dgm:spPr/>
    </dgm:pt>
    <dgm:pt modelId="{57456336-600A-4F1E-876A-DEDFC9D5E0B0}" type="pres">
      <dgm:prSet presAssocID="{BF45C090-31E5-4327-B847-00179A1E8EAC}" presName="parTx" presStyleLbl="revTx" presStyleIdx="2" presStyleCnt="4">
        <dgm:presLayoutVars>
          <dgm:chMax val="0"/>
          <dgm:chPref val="0"/>
        </dgm:presLayoutVars>
      </dgm:prSet>
      <dgm:spPr/>
    </dgm:pt>
    <dgm:pt modelId="{2297EA1E-E5A5-4EAF-B0CD-0E568A1E1324}" type="pres">
      <dgm:prSet presAssocID="{1230122B-0272-4F63-B1D9-1D06A8E8392F}" presName="sibTrans" presStyleCnt="0"/>
      <dgm:spPr/>
    </dgm:pt>
    <dgm:pt modelId="{D255F6A3-CC92-406D-A93F-1204412E1DC9}" type="pres">
      <dgm:prSet presAssocID="{FFD30C13-FD56-49F3-B729-9CF913828844}" presName="compNode" presStyleCnt="0"/>
      <dgm:spPr/>
    </dgm:pt>
    <dgm:pt modelId="{F6A9C3BB-B992-4B71-BEDA-92CFB852102D}" type="pres">
      <dgm:prSet presAssocID="{FFD30C13-FD56-49F3-B729-9CF913828844}" presName="bgRect" presStyleLbl="bgShp" presStyleIdx="3" presStyleCnt="4"/>
      <dgm:spPr/>
    </dgm:pt>
    <dgm:pt modelId="{8B46F648-2E85-4C45-9A82-8252EB666E49}" type="pres">
      <dgm:prSet presAssocID="{FFD30C13-FD56-49F3-B729-9CF91382884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nglasses Face Outline"/>
        </a:ext>
      </dgm:extLst>
    </dgm:pt>
    <dgm:pt modelId="{88CF0E69-301B-4C32-A7C6-9B1F91C156B7}" type="pres">
      <dgm:prSet presAssocID="{FFD30C13-FD56-49F3-B729-9CF913828844}" presName="spaceRect" presStyleCnt="0"/>
      <dgm:spPr/>
    </dgm:pt>
    <dgm:pt modelId="{5FFBB15B-C497-49AB-AD44-4B9978AF3DAE}" type="pres">
      <dgm:prSet presAssocID="{FFD30C13-FD56-49F3-B729-9CF913828844}" presName="parTx" presStyleLbl="revTx" presStyleIdx="3" presStyleCnt="4">
        <dgm:presLayoutVars>
          <dgm:chMax val="0"/>
          <dgm:chPref val="0"/>
        </dgm:presLayoutVars>
      </dgm:prSet>
      <dgm:spPr/>
    </dgm:pt>
  </dgm:ptLst>
  <dgm:cxnLst>
    <dgm:cxn modelId="{C5F03D1C-06BC-4893-94F6-2DAC5D30BBAD}" srcId="{2FB7A6E5-C423-4A6B-8A1A-5F5E78BE47EA}" destId="{FFD30C13-FD56-49F3-B729-9CF913828844}" srcOrd="3" destOrd="0" parTransId="{4D208B2D-F38F-4BF7-8A8C-AA5F330B3906}" sibTransId="{EA11BDFF-524D-4B5E-9C23-A0152FA886BC}"/>
    <dgm:cxn modelId="{F0D2E841-D7E5-4B6A-B926-C656DB373DC9}" type="presOf" srcId="{2FB7A6E5-C423-4A6B-8A1A-5F5E78BE47EA}" destId="{BA4842EB-F17E-4C54-9896-022243FDABCE}" srcOrd="0" destOrd="0" presId="urn:microsoft.com/office/officeart/2018/2/layout/IconVerticalSolidList"/>
    <dgm:cxn modelId="{292B0154-712B-4B48-A1D4-6A0FB41D6818}" type="presOf" srcId="{FFD30C13-FD56-49F3-B729-9CF913828844}" destId="{5FFBB15B-C497-49AB-AD44-4B9978AF3DAE}" srcOrd="0" destOrd="0" presId="urn:microsoft.com/office/officeart/2018/2/layout/IconVerticalSolidList"/>
    <dgm:cxn modelId="{7814A06C-8CA4-4295-BDC5-1BA18404D45C}" type="presOf" srcId="{0114F974-31E1-4D45-B4F2-ECE968A17B55}" destId="{92456A5C-193A-4875-8006-70E850F18CF4}" srcOrd="0" destOrd="0" presId="urn:microsoft.com/office/officeart/2018/2/layout/IconVerticalSolidList"/>
    <dgm:cxn modelId="{BB6A7C85-E2B8-4EA4-B51C-66FDFA3B847E}" srcId="{2FB7A6E5-C423-4A6B-8A1A-5F5E78BE47EA}" destId="{6E4CCE8F-1665-4CB0-A8B3-91DD7B31E9C8}" srcOrd="0" destOrd="0" parTransId="{8B1D4C31-E646-4825-99D7-967FC93F59EA}" sibTransId="{92D8FFB3-82EE-4235-ADF4-642EE74F758A}"/>
    <dgm:cxn modelId="{95BD92A5-20C0-4C9D-B42D-0F48406C3730}" srcId="{2FB7A6E5-C423-4A6B-8A1A-5F5E78BE47EA}" destId="{BF45C090-31E5-4327-B847-00179A1E8EAC}" srcOrd="2" destOrd="0" parTransId="{DE5F6CAA-EF62-434C-87EA-1DE4C4255F7F}" sibTransId="{1230122B-0272-4F63-B1D9-1D06A8E8392F}"/>
    <dgm:cxn modelId="{5FD1A8A5-711A-49B4-8224-BFCDA9F19C64}" srcId="{2FB7A6E5-C423-4A6B-8A1A-5F5E78BE47EA}" destId="{0114F974-31E1-4D45-B4F2-ECE968A17B55}" srcOrd="1" destOrd="0" parTransId="{36D6D1EF-3F73-4AD9-A403-2763EFC23CC4}" sibTransId="{1ABA4428-3D0D-4731-A3D5-A887DF626D12}"/>
    <dgm:cxn modelId="{ABF5E1C2-7844-4F5F-ABEF-A97D2BD19330}" type="presOf" srcId="{BF45C090-31E5-4327-B847-00179A1E8EAC}" destId="{57456336-600A-4F1E-876A-DEDFC9D5E0B0}" srcOrd="0" destOrd="0" presId="urn:microsoft.com/office/officeart/2018/2/layout/IconVerticalSolidList"/>
    <dgm:cxn modelId="{1E75D8E8-D42C-41E1-98E2-A2A7B287504B}" type="presOf" srcId="{6E4CCE8F-1665-4CB0-A8B3-91DD7B31E9C8}" destId="{B5483C24-B81E-44E2-9400-30E04B84E5DF}" srcOrd="0" destOrd="0" presId="urn:microsoft.com/office/officeart/2018/2/layout/IconVerticalSolidList"/>
    <dgm:cxn modelId="{D2F5C94F-27B8-4525-B8F2-0D7171AFA9FF}" type="presParOf" srcId="{BA4842EB-F17E-4C54-9896-022243FDABCE}" destId="{4A72D5BF-7B5C-4B07-922B-7F7C9078CA5B}" srcOrd="0" destOrd="0" presId="urn:microsoft.com/office/officeart/2018/2/layout/IconVerticalSolidList"/>
    <dgm:cxn modelId="{7102D14A-983D-4A89-9429-14831308B0A0}" type="presParOf" srcId="{4A72D5BF-7B5C-4B07-922B-7F7C9078CA5B}" destId="{1BAD0E87-6D0D-4F42-8007-2BB073CA5ADB}" srcOrd="0" destOrd="0" presId="urn:microsoft.com/office/officeart/2018/2/layout/IconVerticalSolidList"/>
    <dgm:cxn modelId="{7C7AF9A4-33E3-4098-BF78-0C5A9887E1E5}" type="presParOf" srcId="{4A72D5BF-7B5C-4B07-922B-7F7C9078CA5B}" destId="{BD6DD397-BBB2-470D-9F7F-0638C11DE25E}" srcOrd="1" destOrd="0" presId="urn:microsoft.com/office/officeart/2018/2/layout/IconVerticalSolidList"/>
    <dgm:cxn modelId="{D147B72D-CC15-4296-A124-F12263376748}" type="presParOf" srcId="{4A72D5BF-7B5C-4B07-922B-7F7C9078CA5B}" destId="{78A2AB7F-D713-4563-A98B-27ABEE6168CF}" srcOrd="2" destOrd="0" presId="urn:microsoft.com/office/officeart/2018/2/layout/IconVerticalSolidList"/>
    <dgm:cxn modelId="{C98F7F89-45A1-4080-8D69-98998901BDBE}" type="presParOf" srcId="{4A72D5BF-7B5C-4B07-922B-7F7C9078CA5B}" destId="{B5483C24-B81E-44E2-9400-30E04B84E5DF}" srcOrd="3" destOrd="0" presId="urn:microsoft.com/office/officeart/2018/2/layout/IconVerticalSolidList"/>
    <dgm:cxn modelId="{B16EEFFB-7932-41ED-B445-0D14419CBF0B}" type="presParOf" srcId="{BA4842EB-F17E-4C54-9896-022243FDABCE}" destId="{96A22F17-D2AB-4879-BDA5-2BE7B6FD9224}" srcOrd="1" destOrd="0" presId="urn:microsoft.com/office/officeart/2018/2/layout/IconVerticalSolidList"/>
    <dgm:cxn modelId="{519E655C-91C9-4407-9878-6CB5A344C27A}" type="presParOf" srcId="{BA4842EB-F17E-4C54-9896-022243FDABCE}" destId="{994FFFDC-281B-42A2-BCEA-B2D298AA3030}" srcOrd="2" destOrd="0" presId="urn:microsoft.com/office/officeart/2018/2/layout/IconVerticalSolidList"/>
    <dgm:cxn modelId="{012B421E-4956-4FF1-995D-A9ED5C55B72D}" type="presParOf" srcId="{994FFFDC-281B-42A2-BCEA-B2D298AA3030}" destId="{B94BEE0E-80DD-4F1B-A85E-0FCAA9452AFB}" srcOrd="0" destOrd="0" presId="urn:microsoft.com/office/officeart/2018/2/layout/IconVerticalSolidList"/>
    <dgm:cxn modelId="{123EAF31-F580-4B26-8E95-FEBF4D76AAB6}" type="presParOf" srcId="{994FFFDC-281B-42A2-BCEA-B2D298AA3030}" destId="{8659C39C-0C05-47DB-BAA0-D76F9F53A849}" srcOrd="1" destOrd="0" presId="urn:microsoft.com/office/officeart/2018/2/layout/IconVerticalSolidList"/>
    <dgm:cxn modelId="{6A475FB2-8E25-4433-96AF-46F6B35C4EF2}" type="presParOf" srcId="{994FFFDC-281B-42A2-BCEA-B2D298AA3030}" destId="{8B00D574-6656-4244-BD62-65E7F9CC1E94}" srcOrd="2" destOrd="0" presId="urn:microsoft.com/office/officeart/2018/2/layout/IconVerticalSolidList"/>
    <dgm:cxn modelId="{02A99B19-9553-4D85-9D5C-64683493206A}" type="presParOf" srcId="{994FFFDC-281B-42A2-BCEA-B2D298AA3030}" destId="{92456A5C-193A-4875-8006-70E850F18CF4}" srcOrd="3" destOrd="0" presId="urn:microsoft.com/office/officeart/2018/2/layout/IconVerticalSolidList"/>
    <dgm:cxn modelId="{C2EA8AE5-6D1F-4202-AE7A-8B36EDD6BFFE}" type="presParOf" srcId="{BA4842EB-F17E-4C54-9896-022243FDABCE}" destId="{EF46A50F-9779-4AE5-8E42-9A270ECBE2EB}" srcOrd="3" destOrd="0" presId="urn:microsoft.com/office/officeart/2018/2/layout/IconVerticalSolidList"/>
    <dgm:cxn modelId="{E0622D16-3495-4F41-A250-D5E26446AB55}" type="presParOf" srcId="{BA4842EB-F17E-4C54-9896-022243FDABCE}" destId="{AFA22EEA-DAAD-4B80-96C5-9F942C3CABFF}" srcOrd="4" destOrd="0" presId="urn:microsoft.com/office/officeart/2018/2/layout/IconVerticalSolidList"/>
    <dgm:cxn modelId="{5A09ECFD-9027-40CA-B05D-16C3E2A1A3FE}" type="presParOf" srcId="{AFA22EEA-DAAD-4B80-96C5-9F942C3CABFF}" destId="{DC8EFF85-4909-4266-BBCE-7B319B5FBA53}" srcOrd="0" destOrd="0" presId="urn:microsoft.com/office/officeart/2018/2/layout/IconVerticalSolidList"/>
    <dgm:cxn modelId="{4BB05BC8-11E3-4237-841B-4B58B59379D3}" type="presParOf" srcId="{AFA22EEA-DAAD-4B80-96C5-9F942C3CABFF}" destId="{F9FCC5B1-B95E-4EC6-B650-91DDF27FC062}" srcOrd="1" destOrd="0" presId="urn:microsoft.com/office/officeart/2018/2/layout/IconVerticalSolidList"/>
    <dgm:cxn modelId="{415C0220-45E0-4B24-A5C9-6F0CE594CFBC}" type="presParOf" srcId="{AFA22EEA-DAAD-4B80-96C5-9F942C3CABFF}" destId="{9B0AF218-2726-4D50-B6AF-66CB9C3495EB}" srcOrd="2" destOrd="0" presId="urn:microsoft.com/office/officeart/2018/2/layout/IconVerticalSolidList"/>
    <dgm:cxn modelId="{A204872B-07AA-4268-B5C4-608B36A6B3AA}" type="presParOf" srcId="{AFA22EEA-DAAD-4B80-96C5-9F942C3CABFF}" destId="{57456336-600A-4F1E-876A-DEDFC9D5E0B0}" srcOrd="3" destOrd="0" presId="urn:microsoft.com/office/officeart/2018/2/layout/IconVerticalSolidList"/>
    <dgm:cxn modelId="{141FD085-3409-49DC-9D17-295196955392}" type="presParOf" srcId="{BA4842EB-F17E-4C54-9896-022243FDABCE}" destId="{2297EA1E-E5A5-4EAF-B0CD-0E568A1E1324}" srcOrd="5" destOrd="0" presId="urn:microsoft.com/office/officeart/2018/2/layout/IconVerticalSolidList"/>
    <dgm:cxn modelId="{72B4A324-A977-4A4B-B5D5-90835BF2CD29}" type="presParOf" srcId="{BA4842EB-F17E-4C54-9896-022243FDABCE}" destId="{D255F6A3-CC92-406D-A93F-1204412E1DC9}" srcOrd="6" destOrd="0" presId="urn:microsoft.com/office/officeart/2018/2/layout/IconVerticalSolidList"/>
    <dgm:cxn modelId="{476B83CB-9A83-4011-8D61-E34FE0656E21}" type="presParOf" srcId="{D255F6A3-CC92-406D-A93F-1204412E1DC9}" destId="{F6A9C3BB-B992-4B71-BEDA-92CFB852102D}" srcOrd="0" destOrd="0" presId="urn:microsoft.com/office/officeart/2018/2/layout/IconVerticalSolidList"/>
    <dgm:cxn modelId="{56CD7739-EDC8-483C-A9A3-0B5A860B0222}" type="presParOf" srcId="{D255F6A3-CC92-406D-A93F-1204412E1DC9}" destId="{8B46F648-2E85-4C45-9A82-8252EB666E49}" srcOrd="1" destOrd="0" presId="urn:microsoft.com/office/officeart/2018/2/layout/IconVerticalSolidList"/>
    <dgm:cxn modelId="{02BAF2C9-A84D-43A8-8E0E-866715799939}" type="presParOf" srcId="{D255F6A3-CC92-406D-A93F-1204412E1DC9}" destId="{88CF0E69-301B-4C32-A7C6-9B1F91C156B7}" srcOrd="2" destOrd="0" presId="urn:microsoft.com/office/officeart/2018/2/layout/IconVerticalSolidList"/>
    <dgm:cxn modelId="{73456EF0-D9AD-47AA-8061-E13A962B6950}" type="presParOf" srcId="{D255F6A3-CC92-406D-A93F-1204412E1DC9}" destId="{5FFBB15B-C497-49AB-AD44-4B9978AF3D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029180-0D7A-4E32-A1D9-94D2CBA9A51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DFF5937-FF24-4020-89FF-94E0EBA2CCBE}">
      <dgm:prSet/>
      <dgm:spPr/>
      <dgm:t>
        <a:bodyPr/>
        <a:lstStyle/>
        <a:p>
          <a:r>
            <a:rPr lang="en-GB"/>
            <a:t>In terms of ‘risk’ to the University it is important that students recognise their obligation to behave professionally at all times, to ensure that all paperwork and contacts are to the highest possible standard and that they do nothing that might influence the name of the University.</a:t>
          </a:r>
          <a:endParaRPr lang="en-US"/>
        </a:p>
      </dgm:t>
    </dgm:pt>
    <dgm:pt modelId="{4651C8AD-6000-40CB-8270-530D02B9B87E}" type="parTrans" cxnId="{5F3CEB54-8DAF-490F-A18F-4893B3B8A7DE}">
      <dgm:prSet/>
      <dgm:spPr/>
      <dgm:t>
        <a:bodyPr/>
        <a:lstStyle/>
        <a:p>
          <a:endParaRPr lang="en-US"/>
        </a:p>
      </dgm:t>
    </dgm:pt>
    <dgm:pt modelId="{C9B2DCD1-145E-47DB-8A2F-3156EE6916A2}" type="sibTrans" cxnId="{5F3CEB54-8DAF-490F-A18F-4893B3B8A7DE}">
      <dgm:prSet/>
      <dgm:spPr/>
      <dgm:t>
        <a:bodyPr/>
        <a:lstStyle/>
        <a:p>
          <a:endParaRPr lang="en-US"/>
        </a:p>
      </dgm:t>
    </dgm:pt>
    <dgm:pt modelId="{BB9FF160-7943-401B-8CEB-943D61FE7A82}">
      <dgm:prSet/>
      <dgm:spPr/>
      <dgm:t>
        <a:bodyPr/>
        <a:lstStyle/>
        <a:p>
          <a:r>
            <a:rPr lang="en-GB"/>
            <a:t>In terms of risk to themselves, students need to consider if there is any physical risk in relation to locations or respondents and explain how that will minimise this. </a:t>
          </a:r>
          <a:endParaRPr lang="en-US"/>
        </a:p>
      </dgm:t>
    </dgm:pt>
    <dgm:pt modelId="{5AAC3C32-B7F8-411A-845E-21E8DFFBA394}" type="parTrans" cxnId="{3BAFF549-7722-4A48-B1B5-ED70F6348C86}">
      <dgm:prSet/>
      <dgm:spPr/>
      <dgm:t>
        <a:bodyPr/>
        <a:lstStyle/>
        <a:p>
          <a:endParaRPr lang="en-US"/>
        </a:p>
      </dgm:t>
    </dgm:pt>
    <dgm:pt modelId="{E6E8700D-F64D-4445-BC48-2AFE0E127510}" type="sibTrans" cxnId="{3BAFF549-7722-4A48-B1B5-ED70F6348C86}">
      <dgm:prSet/>
      <dgm:spPr/>
      <dgm:t>
        <a:bodyPr/>
        <a:lstStyle/>
        <a:p>
          <a:endParaRPr lang="en-US"/>
        </a:p>
      </dgm:t>
    </dgm:pt>
    <dgm:pt modelId="{E1EE27A5-3D8F-4163-B637-DB9F47554062}">
      <dgm:prSet/>
      <dgm:spPr/>
      <dgm:t>
        <a:bodyPr/>
        <a:lstStyle/>
        <a:p>
          <a:r>
            <a:rPr lang="en-GB"/>
            <a:t>what would happen if potential respondents did not respond, is there a ‘plan B’;  </a:t>
          </a:r>
          <a:endParaRPr lang="en-US"/>
        </a:p>
      </dgm:t>
    </dgm:pt>
    <dgm:pt modelId="{D2B0D4A8-1050-49B4-9D03-68FC0F003DE6}" type="parTrans" cxnId="{8DDB4A38-2C1B-416C-810C-6623C34E938E}">
      <dgm:prSet/>
      <dgm:spPr/>
      <dgm:t>
        <a:bodyPr/>
        <a:lstStyle/>
        <a:p>
          <a:endParaRPr lang="en-US"/>
        </a:p>
      </dgm:t>
    </dgm:pt>
    <dgm:pt modelId="{BA69F511-BAC2-46CF-B884-664C2BF1B470}" type="sibTrans" cxnId="{8DDB4A38-2C1B-416C-810C-6623C34E938E}">
      <dgm:prSet/>
      <dgm:spPr/>
      <dgm:t>
        <a:bodyPr/>
        <a:lstStyle/>
        <a:p>
          <a:endParaRPr lang="en-US"/>
        </a:p>
      </dgm:t>
    </dgm:pt>
    <dgm:pt modelId="{B832BB60-FECB-42A6-ABEA-076DE6B80F0D}">
      <dgm:prSet/>
      <dgm:spPr/>
      <dgm:t>
        <a:bodyPr/>
        <a:lstStyle/>
        <a:p>
          <a:r>
            <a:rPr lang="en-GB"/>
            <a:t>how will they keep data safe and secure and ensure anonymity etc.</a:t>
          </a:r>
          <a:endParaRPr lang="en-US"/>
        </a:p>
      </dgm:t>
    </dgm:pt>
    <dgm:pt modelId="{37A4BBC8-DE62-47AD-8B30-581E65D2E85F}" type="parTrans" cxnId="{0061DA27-4BA9-43CC-A95F-ABC8F4414F87}">
      <dgm:prSet/>
      <dgm:spPr/>
      <dgm:t>
        <a:bodyPr/>
        <a:lstStyle/>
        <a:p>
          <a:endParaRPr lang="en-US"/>
        </a:p>
      </dgm:t>
    </dgm:pt>
    <dgm:pt modelId="{B00D035D-E12D-4E81-8CF3-55CBA0536017}" type="sibTrans" cxnId="{0061DA27-4BA9-43CC-A95F-ABC8F4414F87}">
      <dgm:prSet/>
      <dgm:spPr/>
      <dgm:t>
        <a:bodyPr/>
        <a:lstStyle/>
        <a:p>
          <a:endParaRPr lang="en-US"/>
        </a:p>
      </dgm:t>
    </dgm:pt>
    <dgm:pt modelId="{6501B0ED-1EF2-4EF2-BA76-17FD3C43F957}">
      <dgm:prSet/>
      <dgm:spPr/>
      <dgm:t>
        <a:bodyPr/>
        <a:lstStyle/>
        <a:p>
          <a:r>
            <a:rPr lang="en-GB"/>
            <a:t>All students within the School are expected to have completed the DBS process</a:t>
          </a:r>
          <a:endParaRPr lang="en-US"/>
        </a:p>
      </dgm:t>
    </dgm:pt>
    <dgm:pt modelId="{8E40FACE-3611-45B2-9A33-B71E542980A7}" type="parTrans" cxnId="{A231F76F-EDE9-4224-8B33-8C6318463BAA}">
      <dgm:prSet/>
      <dgm:spPr/>
      <dgm:t>
        <a:bodyPr/>
        <a:lstStyle/>
        <a:p>
          <a:endParaRPr lang="en-US"/>
        </a:p>
      </dgm:t>
    </dgm:pt>
    <dgm:pt modelId="{DE513E8C-9415-4F34-AA20-FA2ECDDC60EE}" type="sibTrans" cxnId="{A231F76F-EDE9-4224-8B33-8C6318463BAA}">
      <dgm:prSet/>
      <dgm:spPr/>
      <dgm:t>
        <a:bodyPr/>
        <a:lstStyle/>
        <a:p>
          <a:endParaRPr lang="en-US"/>
        </a:p>
      </dgm:t>
    </dgm:pt>
    <dgm:pt modelId="{D0A8D723-8B85-2240-B10C-066DFFBA5CEF}" type="pres">
      <dgm:prSet presAssocID="{F9029180-0D7A-4E32-A1D9-94D2CBA9A512}" presName="linear" presStyleCnt="0">
        <dgm:presLayoutVars>
          <dgm:animLvl val="lvl"/>
          <dgm:resizeHandles val="exact"/>
        </dgm:presLayoutVars>
      </dgm:prSet>
      <dgm:spPr/>
    </dgm:pt>
    <dgm:pt modelId="{CED1230A-9F57-9D4A-A46D-521138055B37}" type="pres">
      <dgm:prSet presAssocID="{5DFF5937-FF24-4020-89FF-94E0EBA2CCBE}" presName="parentText" presStyleLbl="node1" presStyleIdx="0" presStyleCnt="2">
        <dgm:presLayoutVars>
          <dgm:chMax val="0"/>
          <dgm:bulletEnabled val="1"/>
        </dgm:presLayoutVars>
      </dgm:prSet>
      <dgm:spPr/>
    </dgm:pt>
    <dgm:pt modelId="{F0694BA0-F5DA-8049-A2B2-53D4847D9FB4}" type="pres">
      <dgm:prSet presAssocID="{5DFF5937-FF24-4020-89FF-94E0EBA2CCBE}" presName="childText" presStyleLbl="revTx" presStyleIdx="0" presStyleCnt="1">
        <dgm:presLayoutVars>
          <dgm:bulletEnabled val="1"/>
        </dgm:presLayoutVars>
      </dgm:prSet>
      <dgm:spPr/>
    </dgm:pt>
    <dgm:pt modelId="{58DD041B-E99D-364B-8ED8-F607D77BDEC8}" type="pres">
      <dgm:prSet presAssocID="{6501B0ED-1EF2-4EF2-BA76-17FD3C43F957}" presName="parentText" presStyleLbl="node1" presStyleIdx="1" presStyleCnt="2">
        <dgm:presLayoutVars>
          <dgm:chMax val="0"/>
          <dgm:bulletEnabled val="1"/>
        </dgm:presLayoutVars>
      </dgm:prSet>
      <dgm:spPr/>
    </dgm:pt>
  </dgm:ptLst>
  <dgm:cxnLst>
    <dgm:cxn modelId="{2EDCA616-6FF3-EB4F-87B1-343FAA21426C}" type="presOf" srcId="{F9029180-0D7A-4E32-A1D9-94D2CBA9A512}" destId="{D0A8D723-8B85-2240-B10C-066DFFBA5CEF}" srcOrd="0" destOrd="0" presId="urn:microsoft.com/office/officeart/2005/8/layout/vList2"/>
    <dgm:cxn modelId="{0061DA27-4BA9-43CC-A95F-ABC8F4414F87}" srcId="{5DFF5937-FF24-4020-89FF-94E0EBA2CCBE}" destId="{B832BB60-FECB-42A6-ABEA-076DE6B80F0D}" srcOrd="2" destOrd="0" parTransId="{37A4BBC8-DE62-47AD-8B30-581E65D2E85F}" sibTransId="{B00D035D-E12D-4E81-8CF3-55CBA0536017}"/>
    <dgm:cxn modelId="{8DDB4A38-2C1B-416C-810C-6623C34E938E}" srcId="{5DFF5937-FF24-4020-89FF-94E0EBA2CCBE}" destId="{E1EE27A5-3D8F-4163-B637-DB9F47554062}" srcOrd="1" destOrd="0" parTransId="{D2B0D4A8-1050-49B4-9D03-68FC0F003DE6}" sibTransId="{BA69F511-BAC2-46CF-B884-664C2BF1B470}"/>
    <dgm:cxn modelId="{3BAFF549-7722-4A48-B1B5-ED70F6348C86}" srcId="{5DFF5937-FF24-4020-89FF-94E0EBA2CCBE}" destId="{BB9FF160-7943-401B-8CEB-943D61FE7A82}" srcOrd="0" destOrd="0" parTransId="{5AAC3C32-B7F8-411A-845E-21E8DFFBA394}" sibTransId="{E6E8700D-F64D-4445-BC48-2AFE0E127510}"/>
    <dgm:cxn modelId="{5F3CEB54-8DAF-490F-A18F-4893B3B8A7DE}" srcId="{F9029180-0D7A-4E32-A1D9-94D2CBA9A512}" destId="{5DFF5937-FF24-4020-89FF-94E0EBA2CCBE}" srcOrd="0" destOrd="0" parTransId="{4651C8AD-6000-40CB-8270-530D02B9B87E}" sibTransId="{C9B2DCD1-145E-47DB-8A2F-3156EE6916A2}"/>
    <dgm:cxn modelId="{A231F76F-EDE9-4224-8B33-8C6318463BAA}" srcId="{F9029180-0D7A-4E32-A1D9-94D2CBA9A512}" destId="{6501B0ED-1EF2-4EF2-BA76-17FD3C43F957}" srcOrd="1" destOrd="0" parTransId="{8E40FACE-3611-45B2-9A33-B71E542980A7}" sibTransId="{DE513E8C-9415-4F34-AA20-FA2ECDDC60EE}"/>
    <dgm:cxn modelId="{A45C46AB-7873-9A48-96F4-32F2EBDBACE4}" type="presOf" srcId="{E1EE27A5-3D8F-4163-B637-DB9F47554062}" destId="{F0694BA0-F5DA-8049-A2B2-53D4847D9FB4}" srcOrd="0" destOrd="1" presId="urn:microsoft.com/office/officeart/2005/8/layout/vList2"/>
    <dgm:cxn modelId="{7CFAA7DB-2EAD-AA4D-AD25-11C1A4963DF7}" type="presOf" srcId="{6501B0ED-1EF2-4EF2-BA76-17FD3C43F957}" destId="{58DD041B-E99D-364B-8ED8-F607D77BDEC8}" srcOrd="0" destOrd="0" presId="urn:microsoft.com/office/officeart/2005/8/layout/vList2"/>
    <dgm:cxn modelId="{9CB913EF-C720-6944-A6B0-94C19A54B81C}" type="presOf" srcId="{B832BB60-FECB-42A6-ABEA-076DE6B80F0D}" destId="{F0694BA0-F5DA-8049-A2B2-53D4847D9FB4}" srcOrd="0" destOrd="2" presId="urn:microsoft.com/office/officeart/2005/8/layout/vList2"/>
    <dgm:cxn modelId="{774C12F7-74D0-4E4D-9E35-1BDAFFCAF712}" type="presOf" srcId="{BB9FF160-7943-401B-8CEB-943D61FE7A82}" destId="{F0694BA0-F5DA-8049-A2B2-53D4847D9FB4}" srcOrd="0" destOrd="0" presId="urn:microsoft.com/office/officeart/2005/8/layout/vList2"/>
    <dgm:cxn modelId="{49EA74FB-7469-F345-8EF3-0B0296EEF2B2}" type="presOf" srcId="{5DFF5937-FF24-4020-89FF-94E0EBA2CCBE}" destId="{CED1230A-9F57-9D4A-A46D-521138055B37}" srcOrd="0" destOrd="0" presId="urn:microsoft.com/office/officeart/2005/8/layout/vList2"/>
    <dgm:cxn modelId="{D39FD9E9-EE4D-DF43-8290-84D41AD1018C}" type="presParOf" srcId="{D0A8D723-8B85-2240-B10C-066DFFBA5CEF}" destId="{CED1230A-9F57-9D4A-A46D-521138055B37}" srcOrd="0" destOrd="0" presId="urn:microsoft.com/office/officeart/2005/8/layout/vList2"/>
    <dgm:cxn modelId="{F530A774-BF88-764C-B49D-7E2374C879AF}" type="presParOf" srcId="{D0A8D723-8B85-2240-B10C-066DFFBA5CEF}" destId="{F0694BA0-F5DA-8049-A2B2-53D4847D9FB4}" srcOrd="1" destOrd="0" presId="urn:microsoft.com/office/officeart/2005/8/layout/vList2"/>
    <dgm:cxn modelId="{221CA415-3BD4-C14D-8EFA-83581126E53C}" type="presParOf" srcId="{D0A8D723-8B85-2240-B10C-066DFFBA5CEF}" destId="{58DD041B-E99D-364B-8ED8-F607D77BDEC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D0E87-6D0D-4F42-8007-2BB073CA5ADB}">
      <dsp:nvSpPr>
        <dsp:cNvPr id="0" name=""/>
        <dsp:cNvSpPr/>
      </dsp:nvSpPr>
      <dsp:spPr>
        <a:xfrm>
          <a:off x="0" y="3934"/>
          <a:ext cx="7886700" cy="8372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DD397-BBB2-470D-9F7F-0638C11DE25E}">
      <dsp:nvSpPr>
        <dsp:cNvPr id="0" name=""/>
        <dsp:cNvSpPr/>
      </dsp:nvSpPr>
      <dsp:spPr>
        <a:xfrm>
          <a:off x="253261" y="192310"/>
          <a:ext cx="460924" cy="460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83C24-B81E-44E2-9400-30E04B84E5DF}">
      <dsp:nvSpPr>
        <dsp:cNvPr id="0" name=""/>
        <dsp:cNvSpPr/>
      </dsp:nvSpPr>
      <dsp:spPr>
        <a:xfrm>
          <a:off x="967447" y="3934"/>
          <a:ext cx="68755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b="1" kern="1200"/>
            <a:t>Section H</a:t>
          </a:r>
          <a:r>
            <a:rPr lang="en-GB" sz="1400" kern="1200"/>
            <a:t> is about </a:t>
          </a:r>
          <a:r>
            <a:rPr lang="en-GB" sz="1400" b="1" i="1" kern="1200"/>
            <a:t>Anticipated Risks</a:t>
          </a:r>
          <a:r>
            <a:rPr lang="en-GB" sz="1400" kern="1200"/>
            <a:t>.  Students need to be reminded that all research (primary data collection) carries some sort of risk.  It is not acceptable to just answer no to each of the questions.   Students must show evidence that they understand the risks and will actively seek to minimise these.   </a:t>
          </a:r>
          <a:endParaRPr lang="en-US" sz="1400" kern="1200"/>
        </a:p>
      </dsp:txBody>
      <dsp:txXfrm>
        <a:off x="967447" y="3934"/>
        <a:ext cx="6875546" cy="915716"/>
      </dsp:txXfrm>
    </dsp:sp>
    <dsp:sp modelId="{B94BEE0E-80DD-4F1B-A85E-0FCAA9452AFB}">
      <dsp:nvSpPr>
        <dsp:cNvPr id="0" name=""/>
        <dsp:cNvSpPr/>
      </dsp:nvSpPr>
      <dsp:spPr>
        <a:xfrm>
          <a:off x="0" y="1148580"/>
          <a:ext cx="7886700" cy="8372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9C39C-0C05-47DB-BAA0-D76F9F53A849}">
      <dsp:nvSpPr>
        <dsp:cNvPr id="0" name=""/>
        <dsp:cNvSpPr/>
      </dsp:nvSpPr>
      <dsp:spPr>
        <a:xfrm>
          <a:off x="253261" y="1336956"/>
          <a:ext cx="460924" cy="460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56A5C-193A-4875-8006-70E850F18CF4}">
      <dsp:nvSpPr>
        <dsp:cNvPr id="0" name=""/>
        <dsp:cNvSpPr/>
      </dsp:nvSpPr>
      <dsp:spPr>
        <a:xfrm>
          <a:off x="967447" y="1148580"/>
          <a:ext cx="68755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kern="1200"/>
            <a:t>We are expecting researchers to think about and recognise the potential impact of their work on participants…</a:t>
          </a:r>
          <a:endParaRPr lang="en-US" sz="1400" kern="1200"/>
        </a:p>
      </dsp:txBody>
      <dsp:txXfrm>
        <a:off x="967447" y="1148580"/>
        <a:ext cx="6875546" cy="915716"/>
      </dsp:txXfrm>
    </dsp:sp>
    <dsp:sp modelId="{DC8EFF85-4909-4266-BBCE-7B319B5FBA53}">
      <dsp:nvSpPr>
        <dsp:cNvPr id="0" name=""/>
        <dsp:cNvSpPr/>
      </dsp:nvSpPr>
      <dsp:spPr>
        <a:xfrm>
          <a:off x="0" y="2293226"/>
          <a:ext cx="7886700" cy="8372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CC5B1-B95E-4EC6-B650-91DDF27FC062}">
      <dsp:nvSpPr>
        <dsp:cNvPr id="0" name=""/>
        <dsp:cNvSpPr/>
      </dsp:nvSpPr>
      <dsp:spPr>
        <a:xfrm>
          <a:off x="253261" y="2481602"/>
          <a:ext cx="460924" cy="460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456336-600A-4F1E-876A-DEDFC9D5E0B0}">
      <dsp:nvSpPr>
        <dsp:cNvPr id="0" name=""/>
        <dsp:cNvSpPr/>
      </dsp:nvSpPr>
      <dsp:spPr>
        <a:xfrm>
          <a:off x="967447" y="2293226"/>
          <a:ext cx="68755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kern="1200"/>
            <a:t>For example, if a questionnaire or interview asks respondents about reward systems in the work place. </a:t>
          </a:r>
          <a:endParaRPr lang="en-US" sz="1400" kern="1200"/>
        </a:p>
      </dsp:txBody>
      <dsp:txXfrm>
        <a:off x="967447" y="2293226"/>
        <a:ext cx="6875546" cy="915716"/>
      </dsp:txXfrm>
    </dsp:sp>
    <dsp:sp modelId="{F6A9C3BB-B992-4B71-BEDA-92CFB852102D}">
      <dsp:nvSpPr>
        <dsp:cNvPr id="0" name=""/>
        <dsp:cNvSpPr/>
      </dsp:nvSpPr>
      <dsp:spPr>
        <a:xfrm>
          <a:off x="0" y="3437872"/>
          <a:ext cx="7886700" cy="8372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46F648-2E85-4C45-9A82-8252EB666E49}">
      <dsp:nvSpPr>
        <dsp:cNvPr id="0" name=""/>
        <dsp:cNvSpPr/>
      </dsp:nvSpPr>
      <dsp:spPr>
        <a:xfrm>
          <a:off x="253261" y="3626248"/>
          <a:ext cx="460924" cy="4604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FBB15B-C497-49AB-AD44-4B9978AF3DAE}">
      <dsp:nvSpPr>
        <dsp:cNvPr id="0" name=""/>
        <dsp:cNvSpPr/>
      </dsp:nvSpPr>
      <dsp:spPr>
        <a:xfrm>
          <a:off x="967447" y="3437872"/>
          <a:ext cx="68755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GB" sz="1400" kern="1200"/>
            <a:t>The respondent may (before the event) be very happy with their workplace, but after such data collection might start to be less happy and more aware of all the rewards that are not open to them in their workplace.</a:t>
          </a:r>
          <a:endParaRPr lang="en-US" sz="1400" kern="1200"/>
        </a:p>
      </dsp:txBody>
      <dsp:txXfrm>
        <a:off x="967447" y="3437872"/>
        <a:ext cx="6875546" cy="915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1230A-9F57-9D4A-A46D-521138055B37}">
      <dsp:nvSpPr>
        <dsp:cNvPr id="0" name=""/>
        <dsp:cNvSpPr/>
      </dsp:nvSpPr>
      <dsp:spPr>
        <a:xfrm>
          <a:off x="0" y="111088"/>
          <a:ext cx="5669628" cy="2162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terms of ‘risk’ to the University it is important that students recognise their obligation to behave professionally at all times, to ensure that all paperwork and contacts are to the highest possible standard and that they do nothing that might influence the name of the University.</a:t>
          </a:r>
          <a:endParaRPr lang="en-US" sz="2100" kern="1200"/>
        </a:p>
      </dsp:txBody>
      <dsp:txXfrm>
        <a:off x="105548" y="216636"/>
        <a:ext cx="5458532" cy="1951064"/>
      </dsp:txXfrm>
    </dsp:sp>
    <dsp:sp modelId="{F0694BA0-F5DA-8049-A2B2-53D4847D9FB4}">
      <dsp:nvSpPr>
        <dsp:cNvPr id="0" name=""/>
        <dsp:cNvSpPr/>
      </dsp:nvSpPr>
      <dsp:spPr>
        <a:xfrm>
          <a:off x="0" y="2273248"/>
          <a:ext cx="5669628" cy="173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011"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In terms of risk to themselves, students need to consider if there is any physical risk in relation to locations or respondents and explain how that will minimise this. </a:t>
          </a:r>
          <a:endParaRPr lang="en-US" sz="1600" kern="1200"/>
        </a:p>
        <a:p>
          <a:pPr marL="171450" lvl="1" indent="-171450" algn="l" defTabSz="711200">
            <a:lnSpc>
              <a:spcPct val="90000"/>
            </a:lnSpc>
            <a:spcBef>
              <a:spcPct val="0"/>
            </a:spcBef>
            <a:spcAft>
              <a:spcPct val="20000"/>
            </a:spcAft>
            <a:buChar char="•"/>
          </a:pPr>
          <a:r>
            <a:rPr lang="en-GB" sz="1600" kern="1200"/>
            <a:t>what would happen if potential respondents did not respond, is there a ‘plan B’;  </a:t>
          </a:r>
          <a:endParaRPr lang="en-US" sz="1600" kern="1200"/>
        </a:p>
        <a:p>
          <a:pPr marL="171450" lvl="1" indent="-171450" algn="l" defTabSz="711200">
            <a:lnSpc>
              <a:spcPct val="90000"/>
            </a:lnSpc>
            <a:spcBef>
              <a:spcPct val="0"/>
            </a:spcBef>
            <a:spcAft>
              <a:spcPct val="20000"/>
            </a:spcAft>
            <a:buChar char="•"/>
          </a:pPr>
          <a:r>
            <a:rPr lang="en-GB" sz="1600" kern="1200"/>
            <a:t>how will they keep data safe and secure and ensure anonymity etc.</a:t>
          </a:r>
          <a:endParaRPr lang="en-US" sz="1600" kern="1200"/>
        </a:p>
      </dsp:txBody>
      <dsp:txXfrm>
        <a:off x="0" y="2273248"/>
        <a:ext cx="5669628" cy="1738800"/>
      </dsp:txXfrm>
    </dsp:sp>
    <dsp:sp modelId="{58DD041B-E99D-364B-8ED8-F607D77BDEC8}">
      <dsp:nvSpPr>
        <dsp:cNvPr id="0" name=""/>
        <dsp:cNvSpPr/>
      </dsp:nvSpPr>
      <dsp:spPr>
        <a:xfrm>
          <a:off x="0" y="4012048"/>
          <a:ext cx="5669628" cy="21621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All students within the School are expected to have completed the DBS process</a:t>
          </a:r>
          <a:endParaRPr lang="en-US" sz="2100" kern="1200"/>
        </a:p>
      </dsp:txBody>
      <dsp:txXfrm>
        <a:off x="105548" y="4117596"/>
        <a:ext cx="5458532" cy="19510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E7DB-1A4A-88BF-BC0B-64D421B6B0CA}"/>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0F48C451-6406-97C8-1244-911974756AF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F7EADCF-6665-9DE1-1E10-66AA189012DB}"/>
              </a:ext>
            </a:extLst>
          </p:cNvPr>
          <p:cNvSpPr>
            <a:spLocks noGrp="1"/>
          </p:cNvSpPr>
          <p:nvPr>
            <p:ph type="dt" sz="half" idx="10"/>
          </p:nvPr>
        </p:nvSpPr>
        <p:spPr/>
        <p:txBody>
          <a:bodyPr/>
          <a:lstStyle/>
          <a:p>
            <a:pPr>
              <a:defRPr/>
            </a:pPr>
            <a:fld id="{1F723F48-ACD2-A643-A6B7-14D15623F9EE}" type="datetimeFigureOut">
              <a:rPr lang="en-US" altLang="en-US" smtClean="0"/>
              <a:pPr>
                <a:defRPr/>
              </a:pPr>
              <a:t>11/1/25</a:t>
            </a:fld>
            <a:endParaRPr lang="en-US" altLang="en-US"/>
          </a:p>
        </p:txBody>
      </p:sp>
      <p:sp>
        <p:nvSpPr>
          <p:cNvPr id="5" name="Footer Placeholder 4">
            <a:extLst>
              <a:ext uri="{FF2B5EF4-FFF2-40B4-BE49-F238E27FC236}">
                <a16:creationId xmlns:a16="http://schemas.microsoft.com/office/drawing/2014/main" id="{6CCF2383-908D-B419-1D9D-B4D672730BAA}"/>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F78B1432-E7B2-1B65-EF5C-870ACCDB567C}"/>
              </a:ext>
            </a:extLst>
          </p:cNvPr>
          <p:cNvSpPr>
            <a:spLocks noGrp="1"/>
          </p:cNvSpPr>
          <p:nvPr>
            <p:ph type="sldNum" sz="quarter" idx="12"/>
          </p:nvPr>
        </p:nvSpPr>
        <p:spPr/>
        <p:txBody>
          <a:bodyPr/>
          <a:lstStyle/>
          <a:p>
            <a:fld id="{650DCC10-6F11-7340-8B33-B82C349D89BD}" type="slidenum">
              <a:rPr lang="en-US" altLang="en-US" smtClean="0"/>
              <a:pPr/>
              <a:t>‹#›</a:t>
            </a:fld>
            <a:endParaRPr lang="en-US" altLang="en-US">
              <a:solidFill>
                <a:srgbClr val="54492B"/>
              </a:solidFill>
            </a:endParaRPr>
          </a:p>
        </p:txBody>
      </p:sp>
    </p:spTree>
    <p:extLst>
      <p:ext uri="{BB962C8B-B14F-4D97-AF65-F5344CB8AC3E}">
        <p14:creationId xmlns:p14="http://schemas.microsoft.com/office/powerpoint/2010/main" val="3266300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64A9-EA37-AF9D-BAA5-5C175CAF4A3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D25FE1-F5C2-1F45-9203-8EDA88FC8B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648050-8B3E-B852-6B94-DB0749AA40A2}"/>
              </a:ext>
            </a:extLst>
          </p:cNvPr>
          <p:cNvSpPr>
            <a:spLocks noGrp="1"/>
          </p:cNvSpPr>
          <p:nvPr>
            <p:ph type="dt" sz="half" idx="10"/>
          </p:nvPr>
        </p:nvSpPr>
        <p:spPr/>
        <p:txBody>
          <a:bodyPr/>
          <a:lstStyle/>
          <a:p>
            <a:pPr>
              <a:defRPr/>
            </a:pPr>
            <a:fld id="{C6F28EF3-048B-5346-94B6-144A5FDE2F2E}" type="datetimeFigureOut">
              <a:rPr lang="en-US" altLang="en-US" smtClean="0"/>
              <a:pPr>
                <a:defRPr/>
              </a:pPr>
              <a:t>11/1/25</a:t>
            </a:fld>
            <a:endParaRPr lang="en-US" altLang="en-US"/>
          </a:p>
        </p:txBody>
      </p:sp>
      <p:sp>
        <p:nvSpPr>
          <p:cNvPr id="5" name="Footer Placeholder 4">
            <a:extLst>
              <a:ext uri="{FF2B5EF4-FFF2-40B4-BE49-F238E27FC236}">
                <a16:creationId xmlns:a16="http://schemas.microsoft.com/office/drawing/2014/main" id="{FAB37CD2-2197-657A-9746-2FE7495644FF}"/>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6AE28CE-1757-74AB-B34E-80DCC09CF5F6}"/>
              </a:ext>
            </a:extLst>
          </p:cNvPr>
          <p:cNvSpPr>
            <a:spLocks noGrp="1"/>
          </p:cNvSpPr>
          <p:nvPr>
            <p:ph type="sldNum" sz="quarter" idx="12"/>
          </p:nvPr>
        </p:nvSpPr>
        <p:spPr/>
        <p:txBody>
          <a:bodyPr/>
          <a:lstStyle/>
          <a:p>
            <a:fld id="{042DB6FE-8542-584D-8D85-2AF28DB31611}" type="slidenum">
              <a:rPr lang="en-US" altLang="en-US" smtClean="0"/>
              <a:pPr/>
              <a:t>‹#›</a:t>
            </a:fld>
            <a:endParaRPr lang="en-US" altLang="en-US"/>
          </a:p>
        </p:txBody>
      </p:sp>
    </p:spTree>
    <p:extLst>
      <p:ext uri="{BB962C8B-B14F-4D97-AF65-F5344CB8AC3E}">
        <p14:creationId xmlns:p14="http://schemas.microsoft.com/office/powerpoint/2010/main" val="45349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AC5F-CCB8-D196-DCC4-FDB0752F0DA6}"/>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38625DE-B1AD-24FB-93DC-1793DEE3DA3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8EF6509-BA08-A43B-A18C-DEADF4F0ACEE}"/>
              </a:ext>
            </a:extLst>
          </p:cNvPr>
          <p:cNvSpPr>
            <a:spLocks noGrp="1"/>
          </p:cNvSpPr>
          <p:nvPr>
            <p:ph type="dt" sz="half" idx="10"/>
          </p:nvPr>
        </p:nvSpPr>
        <p:spPr/>
        <p:txBody>
          <a:bodyPr/>
          <a:lstStyle/>
          <a:p>
            <a:pPr>
              <a:defRPr/>
            </a:pPr>
            <a:fld id="{9FC8B462-90B5-5F43-BB02-640082E481CD}" type="datetimeFigureOut">
              <a:rPr lang="en-US" altLang="en-US" smtClean="0"/>
              <a:pPr>
                <a:defRPr/>
              </a:pPr>
              <a:t>11/1/25</a:t>
            </a:fld>
            <a:endParaRPr lang="en-US" altLang="en-US"/>
          </a:p>
        </p:txBody>
      </p:sp>
      <p:sp>
        <p:nvSpPr>
          <p:cNvPr id="5" name="Footer Placeholder 4">
            <a:extLst>
              <a:ext uri="{FF2B5EF4-FFF2-40B4-BE49-F238E27FC236}">
                <a16:creationId xmlns:a16="http://schemas.microsoft.com/office/drawing/2014/main" id="{DD14D140-095C-FDFD-56F4-EDE05CD87F8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054AC1CD-D2A6-8694-8BF9-0B3D60B2FBE0}"/>
              </a:ext>
            </a:extLst>
          </p:cNvPr>
          <p:cNvSpPr>
            <a:spLocks noGrp="1"/>
          </p:cNvSpPr>
          <p:nvPr>
            <p:ph type="sldNum" sz="quarter" idx="12"/>
          </p:nvPr>
        </p:nvSpPr>
        <p:spPr/>
        <p:txBody>
          <a:bodyPr/>
          <a:lstStyle/>
          <a:p>
            <a:fld id="{D9975004-05D7-F341-8926-2D31356CE03F}" type="slidenum">
              <a:rPr lang="en-US" altLang="en-US" smtClean="0"/>
              <a:pPr/>
              <a:t>‹#›</a:t>
            </a:fld>
            <a:endParaRPr lang="en-US" altLang="en-US"/>
          </a:p>
        </p:txBody>
      </p:sp>
    </p:spTree>
    <p:extLst>
      <p:ext uri="{BB962C8B-B14F-4D97-AF65-F5344CB8AC3E}">
        <p14:creationId xmlns:p14="http://schemas.microsoft.com/office/powerpoint/2010/main" val="141280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8832-0B7C-DF75-A0BB-A5519A38FD2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F520FF-63E0-59EC-9DD9-E5BC9363F929}"/>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BEE343-3EA2-9C93-577A-AA3B5825F000}"/>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F46F320-A7A3-168A-5AC8-94D667831A4E}"/>
              </a:ext>
            </a:extLst>
          </p:cNvPr>
          <p:cNvSpPr>
            <a:spLocks noGrp="1"/>
          </p:cNvSpPr>
          <p:nvPr>
            <p:ph type="dt" sz="half" idx="10"/>
          </p:nvPr>
        </p:nvSpPr>
        <p:spPr/>
        <p:txBody>
          <a:bodyPr/>
          <a:lstStyle/>
          <a:p>
            <a:pPr>
              <a:defRPr/>
            </a:pPr>
            <a:fld id="{DC8920AD-B5E8-B749-B2E1-16A49EB6152B}" type="datetimeFigureOut">
              <a:rPr lang="en-US" altLang="en-US" smtClean="0"/>
              <a:pPr>
                <a:defRPr/>
              </a:pPr>
              <a:t>11/1/25</a:t>
            </a:fld>
            <a:endParaRPr lang="en-US" altLang="en-US"/>
          </a:p>
        </p:txBody>
      </p:sp>
      <p:sp>
        <p:nvSpPr>
          <p:cNvPr id="6" name="Footer Placeholder 5">
            <a:extLst>
              <a:ext uri="{FF2B5EF4-FFF2-40B4-BE49-F238E27FC236}">
                <a16:creationId xmlns:a16="http://schemas.microsoft.com/office/drawing/2014/main" id="{CA0411F1-424B-F492-1B8D-EC2FADB06D3D}"/>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7C406D15-6D3F-4CE6-C1D3-A260FD11E037}"/>
              </a:ext>
            </a:extLst>
          </p:cNvPr>
          <p:cNvSpPr>
            <a:spLocks noGrp="1"/>
          </p:cNvSpPr>
          <p:nvPr>
            <p:ph type="sldNum" sz="quarter" idx="12"/>
          </p:nvPr>
        </p:nvSpPr>
        <p:spPr/>
        <p:txBody>
          <a:bodyPr/>
          <a:lstStyle/>
          <a:p>
            <a:fld id="{58D63F23-03F5-FE44-A8C5-A8449F097B3D}" type="slidenum">
              <a:rPr lang="en-US" altLang="en-US" smtClean="0"/>
              <a:pPr/>
              <a:t>‹#›</a:t>
            </a:fld>
            <a:endParaRPr lang="en-US" altLang="en-US"/>
          </a:p>
        </p:txBody>
      </p:sp>
    </p:spTree>
    <p:extLst>
      <p:ext uri="{BB962C8B-B14F-4D97-AF65-F5344CB8AC3E}">
        <p14:creationId xmlns:p14="http://schemas.microsoft.com/office/powerpoint/2010/main" val="262055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9ED8A-5C31-A782-54CF-5FFAFA660506}"/>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53F416-3A35-A9C9-FCCE-41E7CC7F023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6E8E4EEE-2967-9A49-6E64-CECCA436DA0C}"/>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4AB44A-E221-7547-B907-32AD9784832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F89B338-AE2E-F5F4-C5B3-061FA0E5C80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1626457-0DC0-CDFA-F560-B248D193427E}"/>
              </a:ext>
            </a:extLst>
          </p:cNvPr>
          <p:cNvSpPr>
            <a:spLocks noGrp="1"/>
          </p:cNvSpPr>
          <p:nvPr>
            <p:ph type="dt" sz="half" idx="10"/>
          </p:nvPr>
        </p:nvSpPr>
        <p:spPr/>
        <p:txBody>
          <a:bodyPr/>
          <a:lstStyle/>
          <a:p>
            <a:pPr>
              <a:defRPr/>
            </a:pPr>
            <a:fld id="{B7292EE8-610C-A64D-95C0-4795546F40C9}" type="datetimeFigureOut">
              <a:rPr lang="en-US" altLang="en-US" smtClean="0"/>
              <a:pPr>
                <a:defRPr/>
              </a:pPr>
              <a:t>11/1/25</a:t>
            </a:fld>
            <a:endParaRPr lang="en-US" altLang="en-US"/>
          </a:p>
        </p:txBody>
      </p:sp>
      <p:sp>
        <p:nvSpPr>
          <p:cNvPr id="8" name="Footer Placeholder 7">
            <a:extLst>
              <a:ext uri="{FF2B5EF4-FFF2-40B4-BE49-F238E27FC236}">
                <a16:creationId xmlns:a16="http://schemas.microsoft.com/office/drawing/2014/main" id="{EEDA4B17-AB2E-B744-D60E-7F10564E69D2}"/>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C324A674-9448-534C-B3F2-17D1248A6247}"/>
              </a:ext>
            </a:extLst>
          </p:cNvPr>
          <p:cNvSpPr>
            <a:spLocks noGrp="1"/>
          </p:cNvSpPr>
          <p:nvPr>
            <p:ph type="sldNum" sz="quarter" idx="12"/>
          </p:nvPr>
        </p:nvSpPr>
        <p:spPr/>
        <p:txBody>
          <a:bodyPr/>
          <a:lstStyle/>
          <a:p>
            <a:fld id="{A8C4ED18-AF8C-BD47-88C5-23F231991F33}" type="slidenum">
              <a:rPr lang="en-US" altLang="en-US" smtClean="0"/>
              <a:pPr/>
              <a:t>‹#›</a:t>
            </a:fld>
            <a:endParaRPr lang="en-US" altLang="en-US"/>
          </a:p>
        </p:txBody>
      </p:sp>
    </p:spTree>
    <p:extLst>
      <p:ext uri="{BB962C8B-B14F-4D97-AF65-F5344CB8AC3E}">
        <p14:creationId xmlns:p14="http://schemas.microsoft.com/office/powerpoint/2010/main" val="2002013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B6489-D3CD-9627-7D57-706D6B21DA1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472034B-8CD7-4265-B23A-BD6AFCC182FB}"/>
              </a:ext>
            </a:extLst>
          </p:cNvPr>
          <p:cNvSpPr>
            <a:spLocks noGrp="1"/>
          </p:cNvSpPr>
          <p:nvPr>
            <p:ph type="dt" sz="half" idx="10"/>
          </p:nvPr>
        </p:nvSpPr>
        <p:spPr/>
        <p:txBody>
          <a:bodyPr/>
          <a:lstStyle/>
          <a:p>
            <a:pPr>
              <a:defRPr/>
            </a:pPr>
            <a:fld id="{C8E6BC1C-CDA1-B648-A782-C67BA8B1274D}" type="datetimeFigureOut">
              <a:rPr lang="en-US" altLang="en-US" smtClean="0"/>
              <a:pPr>
                <a:defRPr/>
              </a:pPr>
              <a:t>11/1/25</a:t>
            </a:fld>
            <a:endParaRPr lang="en-US" altLang="en-US"/>
          </a:p>
        </p:txBody>
      </p:sp>
      <p:sp>
        <p:nvSpPr>
          <p:cNvPr id="4" name="Footer Placeholder 3">
            <a:extLst>
              <a:ext uri="{FF2B5EF4-FFF2-40B4-BE49-F238E27FC236}">
                <a16:creationId xmlns:a16="http://schemas.microsoft.com/office/drawing/2014/main" id="{79D8EF23-99C7-2B8D-BC64-6945E841D22C}"/>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BD05C60C-7C2B-A49C-9D0C-DA254C0EACE7}"/>
              </a:ext>
            </a:extLst>
          </p:cNvPr>
          <p:cNvSpPr>
            <a:spLocks noGrp="1"/>
          </p:cNvSpPr>
          <p:nvPr>
            <p:ph type="sldNum" sz="quarter" idx="12"/>
          </p:nvPr>
        </p:nvSpPr>
        <p:spPr/>
        <p:txBody>
          <a:bodyPr/>
          <a:lstStyle/>
          <a:p>
            <a:fld id="{71EC7050-4425-E047-BB48-C51BC3EAB7C9}" type="slidenum">
              <a:rPr lang="en-US" altLang="en-US" smtClean="0"/>
              <a:pPr/>
              <a:t>‹#›</a:t>
            </a:fld>
            <a:endParaRPr lang="en-US" altLang="en-US"/>
          </a:p>
        </p:txBody>
      </p:sp>
    </p:spTree>
    <p:extLst>
      <p:ext uri="{BB962C8B-B14F-4D97-AF65-F5344CB8AC3E}">
        <p14:creationId xmlns:p14="http://schemas.microsoft.com/office/powerpoint/2010/main" val="3597247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1F9F3B-59A1-BEC2-A7E3-A85DAFEBED7B}"/>
              </a:ext>
            </a:extLst>
          </p:cNvPr>
          <p:cNvSpPr>
            <a:spLocks noGrp="1"/>
          </p:cNvSpPr>
          <p:nvPr>
            <p:ph type="dt" sz="half" idx="10"/>
          </p:nvPr>
        </p:nvSpPr>
        <p:spPr/>
        <p:txBody>
          <a:bodyPr/>
          <a:lstStyle/>
          <a:p>
            <a:pPr>
              <a:defRPr/>
            </a:pPr>
            <a:fld id="{5818038E-1E87-AC41-9580-2DB5156DD0D8}" type="datetimeFigureOut">
              <a:rPr lang="en-US" altLang="en-US" smtClean="0"/>
              <a:pPr>
                <a:defRPr/>
              </a:pPr>
              <a:t>11/1/25</a:t>
            </a:fld>
            <a:endParaRPr lang="en-US" altLang="en-US"/>
          </a:p>
        </p:txBody>
      </p:sp>
      <p:sp>
        <p:nvSpPr>
          <p:cNvPr id="3" name="Footer Placeholder 2">
            <a:extLst>
              <a:ext uri="{FF2B5EF4-FFF2-40B4-BE49-F238E27FC236}">
                <a16:creationId xmlns:a16="http://schemas.microsoft.com/office/drawing/2014/main" id="{92407D82-2986-E913-C2C6-E98C9C0F1F7C}"/>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3B0218F3-12B4-7E00-F9FD-C212615E8A8E}"/>
              </a:ext>
            </a:extLst>
          </p:cNvPr>
          <p:cNvSpPr>
            <a:spLocks noGrp="1"/>
          </p:cNvSpPr>
          <p:nvPr>
            <p:ph type="sldNum" sz="quarter" idx="12"/>
          </p:nvPr>
        </p:nvSpPr>
        <p:spPr/>
        <p:txBody>
          <a:bodyPr/>
          <a:lstStyle/>
          <a:p>
            <a:fld id="{47A6B3FF-2851-EE4D-885D-BF95270002C1}" type="slidenum">
              <a:rPr lang="en-US" altLang="en-US" smtClean="0"/>
              <a:pPr/>
              <a:t>‹#›</a:t>
            </a:fld>
            <a:endParaRPr lang="en-US" altLang="en-US"/>
          </a:p>
        </p:txBody>
      </p:sp>
    </p:spTree>
    <p:extLst>
      <p:ext uri="{BB962C8B-B14F-4D97-AF65-F5344CB8AC3E}">
        <p14:creationId xmlns:p14="http://schemas.microsoft.com/office/powerpoint/2010/main" val="508062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0752-5771-18AE-95D5-5480B48758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F0AE5AE-6F13-A4CB-3F1A-F595BADE9F2A}"/>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6EAF7-83E4-1A27-B78D-EB33259A716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AFA3CF3-5665-EDDD-721B-29F7FFB39436}"/>
              </a:ext>
            </a:extLst>
          </p:cNvPr>
          <p:cNvSpPr>
            <a:spLocks noGrp="1"/>
          </p:cNvSpPr>
          <p:nvPr>
            <p:ph type="dt" sz="half" idx="10"/>
          </p:nvPr>
        </p:nvSpPr>
        <p:spPr/>
        <p:txBody>
          <a:bodyPr/>
          <a:lstStyle/>
          <a:p>
            <a:pPr>
              <a:defRPr/>
            </a:pPr>
            <a:fld id="{7BC86448-FAEC-2646-B288-66B348D8F56F}" type="datetimeFigureOut">
              <a:rPr lang="en-US" altLang="en-US" smtClean="0"/>
              <a:pPr>
                <a:defRPr/>
              </a:pPr>
              <a:t>11/1/25</a:t>
            </a:fld>
            <a:endParaRPr lang="en-US" altLang="en-US"/>
          </a:p>
        </p:txBody>
      </p:sp>
      <p:sp>
        <p:nvSpPr>
          <p:cNvPr id="6" name="Footer Placeholder 5">
            <a:extLst>
              <a:ext uri="{FF2B5EF4-FFF2-40B4-BE49-F238E27FC236}">
                <a16:creationId xmlns:a16="http://schemas.microsoft.com/office/drawing/2014/main" id="{04CA93A7-A6E3-BC55-9126-F320F523102A}"/>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35B76FD2-F2E4-7664-65BA-DD6B59EC6255}"/>
              </a:ext>
            </a:extLst>
          </p:cNvPr>
          <p:cNvSpPr>
            <a:spLocks noGrp="1"/>
          </p:cNvSpPr>
          <p:nvPr>
            <p:ph type="sldNum" sz="quarter" idx="12"/>
          </p:nvPr>
        </p:nvSpPr>
        <p:spPr/>
        <p:txBody>
          <a:bodyPr/>
          <a:lstStyle/>
          <a:p>
            <a:fld id="{B321A11C-3FF1-0241-9B79-0EE50F69A19E}" type="slidenum">
              <a:rPr lang="en-US" altLang="en-US" smtClean="0"/>
              <a:pPr/>
              <a:t>‹#›</a:t>
            </a:fld>
            <a:endParaRPr lang="en-US" altLang="en-US"/>
          </a:p>
        </p:txBody>
      </p:sp>
    </p:spTree>
    <p:extLst>
      <p:ext uri="{BB962C8B-B14F-4D97-AF65-F5344CB8AC3E}">
        <p14:creationId xmlns:p14="http://schemas.microsoft.com/office/powerpoint/2010/main" val="1536442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18178-81FC-F85F-AEDC-48E343334A69}"/>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8284A47-5EEF-20FB-EA06-78A9F051CF41}"/>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7F632C4E-E4C3-5D7E-CAD8-3527147A24B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EAC6BB8-6318-6DCC-610D-091E881DF37A}"/>
              </a:ext>
            </a:extLst>
          </p:cNvPr>
          <p:cNvSpPr>
            <a:spLocks noGrp="1"/>
          </p:cNvSpPr>
          <p:nvPr>
            <p:ph type="dt" sz="half" idx="10"/>
          </p:nvPr>
        </p:nvSpPr>
        <p:spPr/>
        <p:txBody>
          <a:bodyPr/>
          <a:lstStyle/>
          <a:p>
            <a:pPr>
              <a:defRPr/>
            </a:pPr>
            <a:fld id="{C9E83887-B1B4-0941-AF4C-D27917D09016}" type="datetimeFigureOut">
              <a:rPr lang="en-US" altLang="en-US" smtClean="0"/>
              <a:pPr>
                <a:defRPr/>
              </a:pPr>
              <a:t>11/1/25</a:t>
            </a:fld>
            <a:endParaRPr lang="en-US" altLang="en-US"/>
          </a:p>
        </p:txBody>
      </p:sp>
      <p:sp>
        <p:nvSpPr>
          <p:cNvPr id="6" name="Footer Placeholder 5">
            <a:extLst>
              <a:ext uri="{FF2B5EF4-FFF2-40B4-BE49-F238E27FC236}">
                <a16:creationId xmlns:a16="http://schemas.microsoft.com/office/drawing/2014/main" id="{D02C5BB5-642E-7B5D-CE34-086F686879AC}"/>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65808857-8206-2A0E-4B80-7F4972F89FC0}"/>
              </a:ext>
            </a:extLst>
          </p:cNvPr>
          <p:cNvSpPr>
            <a:spLocks noGrp="1"/>
          </p:cNvSpPr>
          <p:nvPr>
            <p:ph type="sldNum" sz="quarter" idx="12"/>
          </p:nvPr>
        </p:nvSpPr>
        <p:spPr/>
        <p:txBody>
          <a:bodyPr/>
          <a:lstStyle/>
          <a:p>
            <a:fld id="{C3DB2F57-FACD-7D41-9A66-A0E664DF82A3}" type="slidenum">
              <a:rPr lang="en-US" altLang="en-US" smtClean="0"/>
              <a:pPr/>
              <a:t>‹#›</a:t>
            </a:fld>
            <a:endParaRPr lang="en-US" altLang="en-US"/>
          </a:p>
        </p:txBody>
      </p:sp>
    </p:spTree>
    <p:extLst>
      <p:ext uri="{BB962C8B-B14F-4D97-AF65-F5344CB8AC3E}">
        <p14:creationId xmlns:p14="http://schemas.microsoft.com/office/powerpoint/2010/main" val="3295189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9D74B-3B27-0A4E-EAC4-BFC8A1940C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66902B-6D27-C4E1-BE36-6C5BFC22B0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CE3FAB-0DC7-5AC5-741A-DBC8F3127BCC}"/>
              </a:ext>
            </a:extLst>
          </p:cNvPr>
          <p:cNvSpPr>
            <a:spLocks noGrp="1"/>
          </p:cNvSpPr>
          <p:nvPr>
            <p:ph type="dt" sz="half" idx="10"/>
          </p:nvPr>
        </p:nvSpPr>
        <p:spPr/>
        <p:txBody>
          <a:bodyPr/>
          <a:lstStyle/>
          <a:p>
            <a:pPr>
              <a:defRPr/>
            </a:pPr>
            <a:fld id="{5DEF143B-A3BD-794F-A3ED-E3775E739D89}" type="datetimeFigureOut">
              <a:rPr lang="en-US" altLang="en-US" smtClean="0"/>
              <a:pPr>
                <a:defRPr/>
              </a:pPr>
              <a:t>11/1/25</a:t>
            </a:fld>
            <a:endParaRPr lang="en-US" altLang="en-US"/>
          </a:p>
        </p:txBody>
      </p:sp>
      <p:sp>
        <p:nvSpPr>
          <p:cNvPr id="5" name="Footer Placeholder 4">
            <a:extLst>
              <a:ext uri="{FF2B5EF4-FFF2-40B4-BE49-F238E27FC236}">
                <a16:creationId xmlns:a16="http://schemas.microsoft.com/office/drawing/2014/main" id="{35D570B7-8581-E736-F0D0-8A6DAABCC3CC}"/>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D0FA2627-0AAF-3248-A3AA-47DBD7B5251F}"/>
              </a:ext>
            </a:extLst>
          </p:cNvPr>
          <p:cNvSpPr>
            <a:spLocks noGrp="1"/>
          </p:cNvSpPr>
          <p:nvPr>
            <p:ph type="sldNum" sz="quarter" idx="12"/>
          </p:nvPr>
        </p:nvSpPr>
        <p:spPr/>
        <p:txBody>
          <a:bodyPr/>
          <a:lstStyle/>
          <a:p>
            <a:fld id="{391B7B46-A51F-324E-93DF-3DA004EA01A0}" type="slidenum">
              <a:rPr lang="en-US" altLang="en-US" smtClean="0"/>
              <a:pPr/>
              <a:t>‹#›</a:t>
            </a:fld>
            <a:endParaRPr lang="en-US" altLang="en-US"/>
          </a:p>
        </p:txBody>
      </p:sp>
    </p:spTree>
    <p:extLst>
      <p:ext uri="{BB962C8B-B14F-4D97-AF65-F5344CB8AC3E}">
        <p14:creationId xmlns:p14="http://schemas.microsoft.com/office/powerpoint/2010/main" val="2952816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4C6ECF-F961-CFD0-7945-B2A3C9B9D18C}"/>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B2386F-B138-99DC-E67F-BF0F379D7F31}"/>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CD94A4-4426-73F0-3D1E-D23DE8E18DC5}"/>
              </a:ext>
            </a:extLst>
          </p:cNvPr>
          <p:cNvSpPr>
            <a:spLocks noGrp="1"/>
          </p:cNvSpPr>
          <p:nvPr>
            <p:ph type="dt" sz="half" idx="10"/>
          </p:nvPr>
        </p:nvSpPr>
        <p:spPr/>
        <p:txBody>
          <a:bodyPr/>
          <a:lstStyle/>
          <a:p>
            <a:pPr>
              <a:defRPr/>
            </a:pPr>
            <a:fld id="{C343FC87-53DB-3242-85FE-31D71FF9857B}" type="datetimeFigureOut">
              <a:rPr lang="en-US" altLang="en-US" smtClean="0"/>
              <a:pPr>
                <a:defRPr/>
              </a:pPr>
              <a:t>11/1/25</a:t>
            </a:fld>
            <a:endParaRPr lang="en-US" altLang="en-US"/>
          </a:p>
        </p:txBody>
      </p:sp>
      <p:sp>
        <p:nvSpPr>
          <p:cNvPr id="5" name="Footer Placeholder 4">
            <a:extLst>
              <a:ext uri="{FF2B5EF4-FFF2-40B4-BE49-F238E27FC236}">
                <a16:creationId xmlns:a16="http://schemas.microsoft.com/office/drawing/2014/main" id="{2730F4C9-4B16-0461-4B5E-8F8D9BE0980A}"/>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18D3962C-DFF0-68C1-B08C-BC5E2F636282}"/>
              </a:ext>
            </a:extLst>
          </p:cNvPr>
          <p:cNvSpPr>
            <a:spLocks noGrp="1"/>
          </p:cNvSpPr>
          <p:nvPr>
            <p:ph type="sldNum" sz="quarter" idx="12"/>
          </p:nvPr>
        </p:nvSpPr>
        <p:spPr/>
        <p:txBody>
          <a:bodyPr/>
          <a:lstStyle/>
          <a:p>
            <a:fld id="{87DAF1EC-F410-A149-9B97-EBC76CB25ADC}" type="slidenum">
              <a:rPr lang="en-US" altLang="en-US" smtClean="0"/>
              <a:pPr/>
              <a:t>‹#›</a:t>
            </a:fld>
            <a:endParaRPr lang="en-US" altLang="en-US"/>
          </a:p>
        </p:txBody>
      </p:sp>
    </p:spTree>
    <p:extLst>
      <p:ext uri="{BB962C8B-B14F-4D97-AF65-F5344CB8AC3E}">
        <p14:creationId xmlns:p14="http://schemas.microsoft.com/office/powerpoint/2010/main" val="2853063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977855-296C-4E6F-CC55-690ABBB147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459FD8-230A-DC53-B034-29548AAEDC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C789BA-D9C8-A866-5915-079903E48622}"/>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2115A1AC-21A3-F443-9199-AC9F321A91AE}" type="datetimeFigureOut">
              <a:rPr lang="en-US" altLang="en-US" smtClean="0"/>
              <a:pPr>
                <a:defRPr/>
              </a:pPr>
              <a:t>11/1/25</a:t>
            </a:fld>
            <a:endParaRPr lang="en-US" altLang="en-US"/>
          </a:p>
        </p:txBody>
      </p:sp>
      <p:sp>
        <p:nvSpPr>
          <p:cNvPr id="5" name="Footer Placeholder 4">
            <a:extLst>
              <a:ext uri="{FF2B5EF4-FFF2-40B4-BE49-F238E27FC236}">
                <a16:creationId xmlns:a16="http://schemas.microsoft.com/office/drawing/2014/main" id="{02671D3D-EF56-CD03-FFF6-D3FB93B7212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713437FB-2CF1-718B-E752-7F84B3E7CDB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BD34E4B-DE79-434A-B776-363734E8DF48}" type="slidenum">
              <a:rPr lang="en-US" altLang="en-US" smtClean="0"/>
              <a:pPr/>
              <a:t>‹#›</a:t>
            </a:fld>
            <a:endParaRPr lang="en-US" altLang="en-US"/>
          </a:p>
        </p:txBody>
      </p:sp>
    </p:spTree>
    <p:extLst>
      <p:ext uri="{BB962C8B-B14F-4D97-AF65-F5344CB8AC3E}">
        <p14:creationId xmlns:p14="http://schemas.microsoft.com/office/powerpoint/2010/main" val="3810866094"/>
      </p:ext>
    </p:extLst>
  </p:cSld>
  <p:clrMap bg1="lt1" tx1="dk1" bg2="lt2" tx2="dk2" accent1="accent1" accent2="accent2" accent3="accent3" accent4="accent4" accent5="accent5" accent6="accent6" hlink="hlink" folHlink="folHlink"/>
  <p:sldLayoutIdLst>
    <p:sldLayoutId id="2147484287" r:id="rId1"/>
    <p:sldLayoutId id="2147484288" r:id="rId2"/>
    <p:sldLayoutId id="2147484289" r:id="rId3"/>
    <p:sldLayoutId id="2147484290" r:id="rId4"/>
    <p:sldLayoutId id="2147484291" r:id="rId5"/>
    <p:sldLayoutId id="2147484292" r:id="rId6"/>
    <p:sldLayoutId id="2147484293" r:id="rId7"/>
    <p:sldLayoutId id="2147484294" r:id="rId8"/>
    <p:sldLayoutId id="2147484295" r:id="rId9"/>
    <p:sldLayoutId id="2147484296" r:id="rId10"/>
    <p:sldLayoutId id="214748429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uwtsd.ac.uk/media/uwtsd-website/content-assets/documents/academic-office/misc-forms/REICoP-17-20-v3-Final.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igitalservices.uwtsd.ac.uk/library/open-access-and-research/research-data-managemen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532" name="Picture 22531" descr="Magnifying glass showing decling performance">
            <a:extLst>
              <a:ext uri="{FF2B5EF4-FFF2-40B4-BE49-F238E27FC236}">
                <a16:creationId xmlns:a16="http://schemas.microsoft.com/office/drawing/2014/main" id="{6DB37A0D-430A-CD03-2278-E8809EE20C43}"/>
              </a:ext>
            </a:extLst>
          </p:cNvPr>
          <p:cNvPicPr>
            <a:picLocks noChangeAspect="1"/>
          </p:cNvPicPr>
          <p:nvPr/>
        </p:nvPicPr>
        <p:blipFill rotWithShape="1">
          <a:blip r:embed="rId2">
            <a:alphaModFix amt="40000"/>
          </a:blip>
          <a:srcRect r="10999" b="-1"/>
          <a:stretch/>
        </p:blipFill>
        <p:spPr>
          <a:xfrm>
            <a:off x="20" y="10"/>
            <a:ext cx="9143980" cy="6857990"/>
          </a:xfrm>
          <a:prstGeom prst="rect">
            <a:avLst/>
          </a:prstGeom>
        </p:spPr>
      </p:pic>
      <p:sp>
        <p:nvSpPr>
          <p:cNvPr id="22529" name="Title 1">
            <a:extLst>
              <a:ext uri="{FF2B5EF4-FFF2-40B4-BE49-F238E27FC236}">
                <a16:creationId xmlns:a16="http://schemas.microsoft.com/office/drawing/2014/main" id="{21E4E198-E69C-6BEB-EE47-8782FCCA11D2}"/>
              </a:ext>
            </a:extLst>
          </p:cNvPr>
          <p:cNvSpPr>
            <a:spLocks noGrp="1"/>
          </p:cNvSpPr>
          <p:nvPr>
            <p:ph type="ctrTitle"/>
          </p:nvPr>
        </p:nvSpPr>
        <p:spPr>
          <a:xfrm>
            <a:off x="1941909" y="2514600"/>
            <a:ext cx="6686550" cy="2262781"/>
          </a:xfrm>
        </p:spPr>
        <p:txBody>
          <a:bodyPr rtlCol="0">
            <a:normAutofit/>
          </a:bodyPr>
          <a:lstStyle/>
          <a:p>
            <a:pPr eaLnBrk="1" fontAlgn="auto" hangingPunct="1">
              <a:lnSpc>
                <a:spcPct val="90000"/>
              </a:lnSpc>
              <a:spcAft>
                <a:spcPts val="0"/>
              </a:spcAft>
              <a:defRPr/>
            </a:pPr>
            <a:r>
              <a:rPr lang="en-US" sz="5000">
                <a:solidFill>
                  <a:schemeClr val="tx1"/>
                </a:solidFill>
                <a:ea typeface="ＭＳ Ｐゴシック" pitchFamily="6" charset="-128"/>
              </a:rPr>
              <a:t>Gaining Ethical Approval For Your Research</a:t>
            </a:r>
          </a:p>
        </p:txBody>
      </p:sp>
      <p:sp>
        <p:nvSpPr>
          <p:cNvPr id="22530" name="Subtitle 2">
            <a:extLst>
              <a:ext uri="{FF2B5EF4-FFF2-40B4-BE49-F238E27FC236}">
                <a16:creationId xmlns:a16="http://schemas.microsoft.com/office/drawing/2014/main" id="{BE4DA8F2-9008-1D52-D175-D5FE0E9E79FD}"/>
              </a:ext>
            </a:extLst>
          </p:cNvPr>
          <p:cNvSpPr>
            <a:spLocks noGrp="1"/>
          </p:cNvSpPr>
          <p:nvPr>
            <p:ph type="subTitle" idx="1"/>
          </p:nvPr>
        </p:nvSpPr>
        <p:spPr>
          <a:xfrm>
            <a:off x="1941909" y="4777379"/>
            <a:ext cx="6686550" cy="1126283"/>
          </a:xfrm>
        </p:spPr>
        <p:txBody>
          <a:bodyPr rtlCol="0">
            <a:normAutofit/>
          </a:bodyPr>
          <a:lstStyle/>
          <a:p>
            <a:pPr eaLnBrk="1" fontAlgn="auto" hangingPunct="1">
              <a:spcBef>
                <a:spcPct val="0"/>
              </a:spcBef>
              <a:spcAft>
                <a:spcPts val="600"/>
              </a:spcAft>
              <a:buFont typeface="Wingdings 3" charset="2"/>
              <a:buNone/>
              <a:defRPr/>
            </a:pPr>
            <a:r>
              <a:rPr lang="en-US" altLang="en-US">
                <a:ea typeface="MS PGothic" panose="020B0600070205080204" pitchFamily="34" charset="-128"/>
              </a:rPr>
              <a:t>Week 6</a:t>
            </a:r>
          </a:p>
          <a:p>
            <a:pPr eaLnBrk="1" fontAlgn="auto" hangingPunct="1">
              <a:spcBef>
                <a:spcPct val="0"/>
              </a:spcBef>
              <a:spcAft>
                <a:spcPts val="600"/>
              </a:spcAft>
              <a:buFont typeface="Wingdings 3" charset="2"/>
              <a:buNone/>
              <a:defRPr/>
            </a:pPr>
            <a:r>
              <a:rPr lang="en-US" altLang="en-US" dirty="0">
                <a:ea typeface="MS PGothic" panose="020B0600070205080204" pitchFamily="34" charset="-128"/>
              </a:rPr>
              <a:t>Alison Connaughton</a:t>
            </a:r>
          </a:p>
        </p:txBody>
      </p:sp>
    </p:spTree>
  </p:cSld>
  <p:clrMapOvr>
    <a:overrideClrMapping bg1="dk1" tx1="lt1" bg2="dk2" tx2="lt2" accent1="accent1" accent2="accent2" accent3="accent3" accent4="accent4" accent5="accent5" accent6="accent6" hlink="hlink" folHlink="folHlink"/>
  </p:clrMapOvr>
  <p:transition spd="slow"/>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2529"/>
                                        </p:tgtEl>
                                        <p:attrNameLst>
                                          <p:attrName>style.visibility</p:attrName>
                                        </p:attrNameLst>
                                      </p:cBhvr>
                                      <p:to>
                                        <p:strVal val="visible"/>
                                      </p:to>
                                    </p:set>
                                    <p:animEffect transition="in" filter="fade">
                                      <p:cBhvr>
                                        <p:cTn id="7" dur="700"/>
                                        <p:tgtEl>
                                          <p:spTgt spid="2252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22530">
                                            <p:txEl>
                                              <p:pRg st="0" end="0"/>
                                            </p:txEl>
                                          </p:spTgt>
                                        </p:tgtEl>
                                        <p:attrNameLst>
                                          <p:attrName>style.visibility</p:attrName>
                                        </p:attrNameLst>
                                      </p:cBhvr>
                                      <p:to>
                                        <p:strVal val="visible"/>
                                      </p:to>
                                    </p:set>
                                    <p:animEffect transition="in" filter="fade">
                                      <p:cBhvr>
                                        <p:cTn id="10" dur="700"/>
                                        <p:tgtEl>
                                          <p:spTgt spid="22530">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22530">
                                            <p:txEl>
                                              <p:pRg st="1" end="1"/>
                                            </p:txEl>
                                          </p:spTgt>
                                        </p:tgtEl>
                                        <p:attrNameLst>
                                          <p:attrName>style.visibility</p:attrName>
                                        </p:attrNameLst>
                                      </p:cBhvr>
                                      <p:to>
                                        <p:strVal val="visible"/>
                                      </p:to>
                                    </p:set>
                                    <p:animEffect transition="in" filter="fade">
                                      <p:cBhvr>
                                        <p:cTn id="15" dur="700"/>
                                        <p:tgtEl>
                                          <p:spTgt spid="2253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9" grpId="0"/>
      <p:bldP spid="2253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CF0FB54-D230-C15B-3922-9C7A48F94D48}"/>
              </a:ext>
            </a:extLst>
          </p:cNvPr>
          <p:cNvSpPr>
            <a:spLocks noGrp="1"/>
          </p:cNvSpPr>
          <p:nvPr>
            <p:ph type="title"/>
          </p:nvPr>
        </p:nvSpPr>
        <p:spPr>
          <a:xfrm>
            <a:off x="4779195" y="0"/>
            <a:ext cx="3766137" cy="1280890"/>
          </a:xfrm>
        </p:spPr>
        <p:txBody>
          <a:bodyPr>
            <a:normAutofit/>
          </a:bodyPr>
          <a:lstStyle/>
          <a:p>
            <a:r>
              <a:rPr lang="en-GB" altLang="en-US" dirty="0"/>
              <a:t>See week 6 on Moodle </a:t>
            </a:r>
          </a:p>
        </p:txBody>
      </p:sp>
      <p:sp>
        <p:nvSpPr>
          <p:cNvPr id="19459" name="Content Placeholder 2">
            <a:extLst>
              <a:ext uri="{FF2B5EF4-FFF2-40B4-BE49-F238E27FC236}">
                <a16:creationId xmlns:a16="http://schemas.microsoft.com/office/drawing/2014/main" id="{81C226DD-5523-BE6D-8F83-0CF4C4C8B44B}"/>
              </a:ext>
            </a:extLst>
          </p:cNvPr>
          <p:cNvSpPr>
            <a:spLocks noGrp="1"/>
          </p:cNvSpPr>
          <p:nvPr>
            <p:ph idx="1"/>
          </p:nvPr>
        </p:nvSpPr>
        <p:spPr>
          <a:xfrm>
            <a:off x="3907604" y="1280890"/>
            <a:ext cx="4637728" cy="4719653"/>
          </a:xfrm>
        </p:spPr>
        <p:txBody>
          <a:bodyPr>
            <a:noAutofit/>
          </a:bodyPr>
          <a:lstStyle/>
          <a:p>
            <a:pPr>
              <a:lnSpc>
                <a:spcPct val="90000"/>
              </a:lnSpc>
            </a:pPr>
            <a:r>
              <a:rPr lang="en-GB" altLang="en-US" sz="1600" dirty="0"/>
              <a:t>Read through the UWTSD research ethics integrity code of practice</a:t>
            </a:r>
          </a:p>
          <a:p>
            <a:pPr>
              <a:lnSpc>
                <a:spcPct val="90000"/>
              </a:lnSpc>
            </a:pPr>
            <a:r>
              <a:rPr lang="en-GB" altLang="en-US" sz="1600" dirty="0"/>
              <a:t>Also read the ethical guidelines that are closest to your own subject area…</a:t>
            </a:r>
          </a:p>
          <a:p>
            <a:pPr lvl="1">
              <a:lnSpc>
                <a:spcPct val="90000"/>
              </a:lnSpc>
            </a:pPr>
            <a:r>
              <a:rPr lang="en-GB" altLang="en-US" sz="1600" dirty="0"/>
              <a:t>British Educational Research Association (BERA)</a:t>
            </a:r>
          </a:p>
          <a:p>
            <a:pPr lvl="2">
              <a:lnSpc>
                <a:spcPct val="90000"/>
              </a:lnSpc>
            </a:pPr>
            <a:r>
              <a:rPr lang="en-GB" altLang="en-US" sz="1600" dirty="0"/>
              <a:t>The intended audience for these guidelines is anyone undertaking educational research – be they people whose job description includes research, or others who, for a variety of reasons (including studying for a qualification or with the intention of improving practice), conduct research within the field. </a:t>
            </a:r>
            <a:r>
              <a:rPr lang="en-GB" altLang="en-US" sz="1600" b="1" dirty="0"/>
              <a:t>This includes both independent researchers and those based in educational institutions of any kind (including but not limited to early years settings, schools, colleges and universities).</a:t>
            </a:r>
          </a:p>
          <a:p>
            <a:pPr lvl="1">
              <a:lnSpc>
                <a:spcPct val="90000"/>
              </a:lnSpc>
            </a:pPr>
            <a:r>
              <a:rPr lang="en-GB" altLang="en-US" sz="1600" dirty="0" err="1"/>
              <a:t>AfN</a:t>
            </a:r>
            <a:r>
              <a:rPr lang="en-GB" altLang="en-US" sz="1600" dirty="0"/>
              <a:t> (p.16 in particular)</a:t>
            </a:r>
          </a:p>
          <a:p>
            <a:pPr lvl="1">
              <a:lnSpc>
                <a:spcPct val="90000"/>
              </a:lnSpc>
            </a:pPr>
            <a:r>
              <a:rPr lang="en-GB" altLang="en-US" sz="1600" dirty="0"/>
              <a:t>BASES code of conduct for research (now CASES)</a:t>
            </a:r>
          </a:p>
          <a:p>
            <a:pPr lvl="1">
              <a:lnSpc>
                <a:spcPct val="90000"/>
              </a:lnSpc>
            </a:pPr>
            <a:r>
              <a:rPr lang="en-GB" altLang="en-US" sz="1600" dirty="0"/>
              <a:t>SET – The Society of Sports Therapists. </a:t>
            </a:r>
          </a:p>
        </p:txBody>
      </p:sp>
      <p:pic>
        <p:nvPicPr>
          <p:cNvPr id="19461" name="Picture 19460" descr="Abstract blurred public library with bookshelves">
            <a:extLst>
              <a:ext uri="{FF2B5EF4-FFF2-40B4-BE49-F238E27FC236}">
                <a16:creationId xmlns:a16="http://schemas.microsoft.com/office/drawing/2014/main" id="{2C44E96C-7442-463B-A62A-EF9DCB63CCE6}"/>
              </a:ext>
            </a:extLst>
          </p:cNvPr>
          <p:cNvPicPr>
            <a:picLocks noChangeAspect="1"/>
          </p:cNvPicPr>
          <p:nvPr/>
        </p:nvPicPr>
        <p:blipFill rotWithShape="1">
          <a:blip r:embed="rId2"/>
          <a:srcRect l="21781" r="44120" b="-2"/>
          <a:stretch/>
        </p:blipFill>
        <p:spPr>
          <a:xfrm>
            <a:off x="-1166" y="1731"/>
            <a:ext cx="350331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0" name="Rectangle 2048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954B532A-6482-6460-8815-7D89CE21D6C8}"/>
              </a:ext>
            </a:extLst>
          </p:cNvPr>
          <p:cNvSpPr>
            <a:spLocks noGrp="1"/>
          </p:cNvSpPr>
          <p:nvPr>
            <p:ph type="title"/>
          </p:nvPr>
        </p:nvSpPr>
        <p:spPr>
          <a:xfrm>
            <a:off x="4885341" y="365125"/>
            <a:ext cx="3630007" cy="1807305"/>
          </a:xfrm>
        </p:spPr>
        <p:txBody>
          <a:bodyPr>
            <a:normAutofit/>
          </a:bodyPr>
          <a:lstStyle/>
          <a:p>
            <a:pPr eaLnBrk="1" hangingPunct="1"/>
            <a:r>
              <a:rPr lang="en-US" altLang="en-US"/>
              <a:t>Ethics Form</a:t>
            </a:r>
          </a:p>
        </p:txBody>
      </p:sp>
      <p:pic>
        <p:nvPicPr>
          <p:cNvPr id="20485" name="Picture 20484" descr="Pen placed on top of a signature line">
            <a:extLst>
              <a:ext uri="{FF2B5EF4-FFF2-40B4-BE49-F238E27FC236}">
                <a16:creationId xmlns:a16="http://schemas.microsoft.com/office/drawing/2014/main" id="{BC4EA729-D95A-8F1E-6E7C-C6BF0EC6A0C8}"/>
              </a:ext>
            </a:extLst>
          </p:cNvPr>
          <p:cNvPicPr>
            <a:picLocks noChangeAspect="1"/>
          </p:cNvPicPr>
          <p:nvPr/>
        </p:nvPicPr>
        <p:blipFill rotWithShape="1">
          <a:blip r:embed="rId2"/>
          <a:srcRect l="52618" r="2731" b="-1"/>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0483" name="Content Placeholder 2">
            <a:extLst>
              <a:ext uri="{FF2B5EF4-FFF2-40B4-BE49-F238E27FC236}">
                <a16:creationId xmlns:a16="http://schemas.microsoft.com/office/drawing/2014/main" id="{C1EECA19-76FE-5BB9-7DBD-F35A8D724015}"/>
              </a:ext>
            </a:extLst>
          </p:cNvPr>
          <p:cNvSpPr>
            <a:spLocks noGrp="1"/>
          </p:cNvSpPr>
          <p:nvPr>
            <p:ph idx="1"/>
          </p:nvPr>
        </p:nvSpPr>
        <p:spPr>
          <a:xfrm>
            <a:off x="4363420" y="2002208"/>
            <a:ext cx="5002301" cy="4490667"/>
          </a:xfrm>
        </p:spPr>
        <p:txBody>
          <a:bodyPr>
            <a:normAutofit/>
          </a:bodyPr>
          <a:lstStyle/>
          <a:p>
            <a:pPr eaLnBrk="1" hangingPunct="1"/>
            <a:endParaRPr lang="en-US" altLang="en-US" sz="1600" dirty="0"/>
          </a:p>
          <a:p>
            <a:pPr eaLnBrk="1" hangingPunct="1"/>
            <a:r>
              <a:rPr lang="en-US" altLang="en-US" sz="1600" dirty="0"/>
              <a:t>You will be completing the ethics forms imminently</a:t>
            </a:r>
          </a:p>
          <a:p>
            <a:pPr eaLnBrk="1" hangingPunct="1"/>
            <a:r>
              <a:rPr lang="en-US" altLang="en-US" sz="1600" dirty="0"/>
              <a:t>Several pages of information to complete</a:t>
            </a:r>
          </a:p>
          <a:p>
            <a:pPr lvl="1" eaLnBrk="1" hangingPunct="1"/>
            <a:r>
              <a:rPr lang="en-US" altLang="en-US" sz="1600" dirty="0"/>
              <a:t>Latest version of form – some changes</a:t>
            </a:r>
          </a:p>
          <a:p>
            <a:pPr eaLnBrk="1" hangingPunct="1"/>
            <a:r>
              <a:rPr lang="en-US" altLang="en-US" sz="1600" dirty="0"/>
              <a:t>Why bother?! Compulsory </a:t>
            </a:r>
          </a:p>
          <a:p>
            <a:pPr lvl="1" eaLnBrk="1" hangingPunct="1"/>
            <a:r>
              <a:rPr lang="en-US" altLang="en-US" sz="1600" dirty="0"/>
              <a:t>Also…</a:t>
            </a:r>
          </a:p>
          <a:p>
            <a:pPr eaLnBrk="1" hangingPunct="1"/>
            <a:r>
              <a:rPr lang="en-US" altLang="en-US" sz="1600" dirty="0"/>
              <a:t>Anything you consider now will help to </a:t>
            </a:r>
            <a:r>
              <a:rPr lang="en-US" altLang="en-US" sz="1600" dirty="0" err="1"/>
              <a:t>finalise</a:t>
            </a:r>
            <a:r>
              <a:rPr lang="en-US" altLang="en-US" sz="1600" dirty="0"/>
              <a:t> methodology, rationale, data </a:t>
            </a:r>
            <a:r>
              <a:rPr lang="en-US" altLang="en-US" sz="1600" dirty="0" err="1"/>
              <a:t>anlaysis</a:t>
            </a:r>
            <a:r>
              <a:rPr lang="en-US" altLang="en-US" sz="1600" dirty="0"/>
              <a:t>, participant information amongst other things.</a:t>
            </a:r>
          </a:p>
          <a:p>
            <a:pPr eaLnBrk="1" hangingPunct="1"/>
            <a:r>
              <a:rPr lang="en-US" altLang="en-US" sz="1600" dirty="0"/>
              <a:t>Justification for everything!</a:t>
            </a:r>
          </a:p>
          <a:p>
            <a:pPr eaLnBrk="1" hangingPunct="1"/>
            <a:endParaRPr lang="en-US" altLang="en-US" sz="1600" dirty="0"/>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C3689237-68E0-F3AB-6BE9-4A44E14AAC55}"/>
              </a:ext>
            </a:extLst>
          </p:cNvPr>
          <p:cNvSpPr>
            <a:spLocks noGrp="1"/>
          </p:cNvSpPr>
          <p:nvPr>
            <p:ph type="title"/>
          </p:nvPr>
        </p:nvSpPr>
        <p:spPr>
          <a:xfrm>
            <a:off x="4885341" y="365125"/>
            <a:ext cx="3630007" cy="1807305"/>
          </a:xfrm>
        </p:spPr>
        <p:txBody>
          <a:bodyPr>
            <a:normAutofit/>
          </a:bodyPr>
          <a:lstStyle/>
          <a:p>
            <a:pPr eaLnBrk="1" hangingPunct="1"/>
            <a:r>
              <a:rPr lang="en-US" altLang="en-US"/>
              <a:t>In terms of your project, think about the following…</a:t>
            </a:r>
          </a:p>
        </p:txBody>
      </p:sp>
      <p:pic>
        <p:nvPicPr>
          <p:cNvPr id="21509" name="Picture 21508" descr="Light bulb on yellow background with sketched light beams and cord">
            <a:extLst>
              <a:ext uri="{FF2B5EF4-FFF2-40B4-BE49-F238E27FC236}">
                <a16:creationId xmlns:a16="http://schemas.microsoft.com/office/drawing/2014/main" id="{D69C6CDF-3800-9108-375C-6AA28A2CA62B}"/>
              </a:ext>
            </a:extLst>
          </p:cNvPr>
          <p:cNvPicPr>
            <a:picLocks noChangeAspect="1"/>
          </p:cNvPicPr>
          <p:nvPr/>
        </p:nvPicPr>
        <p:blipFill rotWithShape="1">
          <a:blip r:embed="rId2"/>
          <a:srcRect l="51560" r="7302"/>
          <a:stretch/>
        </p:blipFill>
        <p:spPr>
          <a:xfrm>
            <a:off x="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1507" name="Content Placeholder 2">
            <a:extLst>
              <a:ext uri="{FF2B5EF4-FFF2-40B4-BE49-F238E27FC236}">
                <a16:creationId xmlns:a16="http://schemas.microsoft.com/office/drawing/2014/main" id="{47863A3C-13B8-BED6-63B3-D7EFCE65675F}"/>
              </a:ext>
            </a:extLst>
          </p:cNvPr>
          <p:cNvSpPr>
            <a:spLocks noGrp="1"/>
          </p:cNvSpPr>
          <p:nvPr>
            <p:ph idx="1"/>
          </p:nvPr>
        </p:nvSpPr>
        <p:spPr>
          <a:xfrm>
            <a:off x="4476997" y="2333296"/>
            <a:ext cx="4381995" cy="4524703"/>
          </a:xfrm>
        </p:spPr>
        <p:txBody>
          <a:bodyPr>
            <a:normAutofit/>
          </a:bodyPr>
          <a:lstStyle/>
          <a:p>
            <a:pPr eaLnBrk="1" hangingPunct="1"/>
            <a:r>
              <a:rPr lang="en-US" altLang="en-US" sz="1800" dirty="0"/>
              <a:t>What do they mean? </a:t>
            </a:r>
          </a:p>
          <a:p>
            <a:pPr lvl="1" eaLnBrk="1" hangingPunct="1"/>
            <a:r>
              <a:rPr lang="en-US" altLang="en-US" dirty="0"/>
              <a:t>Confidentiality – clients data  - interviews - Anonymous not Confidential</a:t>
            </a:r>
          </a:p>
          <a:p>
            <a:pPr lvl="1" eaLnBrk="1" hangingPunct="1"/>
            <a:r>
              <a:rPr lang="en-US" altLang="en-US" dirty="0"/>
              <a:t>Anonymity – identity not revealed (except extreme situations)</a:t>
            </a:r>
          </a:p>
          <a:p>
            <a:pPr lvl="1" eaLnBrk="1" hangingPunct="1"/>
            <a:r>
              <a:rPr lang="en-US" altLang="en-US" dirty="0"/>
              <a:t>Informed consent / assent</a:t>
            </a:r>
          </a:p>
          <a:p>
            <a:pPr lvl="1" eaLnBrk="1" hangingPunct="1"/>
            <a:r>
              <a:rPr lang="en-US" altLang="en-US" dirty="0"/>
              <a:t>Deception</a:t>
            </a:r>
          </a:p>
          <a:p>
            <a:pPr lvl="1" eaLnBrk="1" hangingPunct="1"/>
            <a:r>
              <a:rPr lang="en-US" altLang="en-US" dirty="0"/>
              <a:t>Debriefing – informing participants and returning them to their pre-test state.</a:t>
            </a:r>
          </a:p>
          <a:p>
            <a:pPr lvl="1" eaLnBrk="1" hangingPunct="1"/>
            <a:r>
              <a:rPr lang="en-US" altLang="en-US" dirty="0"/>
              <a:t>Participants right to withdraw from the study</a:t>
            </a:r>
          </a:p>
          <a:p>
            <a:pPr lvl="1" eaLnBrk="1" hangingPunct="1"/>
            <a:r>
              <a:rPr lang="en-US" altLang="en-US" dirty="0"/>
              <a:t>Power of the investigator – teacher / lecturer / employer </a:t>
            </a:r>
          </a:p>
          <a:p>
            <a:pPr eaLnBrk="1" hangingPunct="1"/>
            <a:r>
              <a:rPr lang="en-US" altLang="en-US" sz="1800" dirty="0"/>
              <a:t>Which are relevant to your study?</a:t>
            </a:r>
          </a:p>
          <a:p>
            <a:pPr lvl="1" eaLnBrk="1" hangingPunct="1"/>
            <a:endParaRPr lang="en-US" altLang="en-US" sz="1400" dirty="0"/>
          </a:p>
          <a:p>
            <a:pPr lvl="1" eaLnBrk="1" hangingPunct="1"/>
            <a:endParaRPr lang="en-US" alt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47C7378-36FB-0355-0BA7-1862B37C0994}"/>
              </a:ext>
            </a:extLst>
          </p:cNvPr>
          <p:cNvSpPr>
            <a:spLocks noGrp="1"/>
          </p:cNvSpPr>
          <p:nvPr>
            <p:ph type="title"/>
          </p:nvPr>
        </p:nvSpPr>
        <p:spPr>
          <a:xfrm>
            <a:off x="766763" y="188913"/>
            <a:ext cx="8609012" cy="868362"/>
          </a:xfrm>
        </p:spPr>
        <p:txBody>
          <a:bodyPr rtlCol="0">
            <a:normAutofit fontScale="90000"/>
          </a:bodyPr>
          <a:lstStyle/>
          <a:p>
            <a:pPr eaLnBrk="1" fontAlgn="auto" hangingPunct="1">
              <a:spcAft>
                <a:spcPts val="0"/>
              </a:spcAft>
              <a:defRPr/>
            </a:pPr>
            <a:r>
              <a:rPr lang="en-GB" altLang="en-US" b="1" i="1" dirty="0">
                <a:solidFill>
                  <a:schemeClr val="tx1">
                    <a:lumMod val="85000"/>
                    <a:lumOff val="15000"/>
                  </a:schemeClr>
                </a:solidFill>
              </a:rPr>
              <a:t>Section A:</a:t>
            </a:r>
            <a:r>
              <a:rPr lang="en-GB" altLang="en-US" dirty="0">
                <a:solidFill>
                  <a:schemeClr val="tx1">
                    <a:lumMod val="85000"/>
                    <a:lumOff val="15000"/>
                  </a:schemeClr>
                </a:solidFill>
              </a:rPr>
              <a:t> student and topic details.</a:t>
            </a:r>
            <a:br>
              <a:rPr lang="en-GB" altLang="en-US" dirty="0">
                <a:solidFill>
                  <a:schemeClr val="tx1">
                    <a:lumMod val="85000"/>
                    <a:lumOff val="15000"/>
                  </a:schemeClr>
                </a:solidFill>
              </a:rPr>
            </a:br>
            <a:endParaRPr lang="en-GB" altLang="en-US" dirty="0">
              <a:solidFill>
                <a:schemeClr val="tx1">
                  <a:lumMod val="85000"/>
                  <a:lumOff val="15000"/>
                </a:schemeClr>
              </a:solidFill>
            </a:endParaRPr>
          </a:p>
        </p:txBody>
      </p:sp>
      <p:pic>
        <p:nvPicPr>
          <p:cNvPr id="22531" name="Content Placeholder 3">
            <a:extLst>
              <a:ext uri="{FF2B5EF4-FFF2-40B4-BE49-F238E27FC236}">
                <a16:creationId xmlns:a16="http://schemas.microsoft.com/office/drawing/2014/main" id="{C7C3CC70-0B2C-B30A-F043-5F6FB0732BF0}"/>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58394" y="961023"/>
            <a:ext cx="7526338" cy="53340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5046-FFFE-979F-F7EC-49B9A4695D40}"/>
              </a:ext>
            </a:extLst>
          </p:cNvPr>
          <p:cNvSpPr>
            <a:spLocks noGrp="1"/>
          </p:cNvSpPr>
          <p:nvPr>
            <p:ph type="title"/>
          </p:nvPr>
        </p:nvSpPr>
        <p:spPr>
          <a:xfrm>
            <a:off x="471612" y="1228258"/>
            <a:ext cx="7886700" cy="1325563"/>
          </a:xfrm>
        </p:spPr>
        <p:txBody>
          <a:bodyPr>
            <a:normAutofit fontScale="90000"/>
          </a:bodyPr>
          <a:lstStyle/>
          <a:p>
            <a:r>
              <a:rPr lang="en-US" altLang="en-US" b="1" dirty="0">
                <a:latin typeface="Arial" panose="020B0604020202020204" pitchFamily="34" charset="0"/>
                <a:ea typeface="Times New Roman" panose="02020603050405020304" pitchFamily="18" charset="0"/>
                <a:cs typeface="Arial" panose="020B0604020202020204" pitchFamily="34" charset="0"/>
              </a:rPr>
              <a:t>SECTION A: About You (Principal Researcher)</a:t>
            </a:r>
            <a:br>
              <a:rPr lang="en-US" altLang="en-US" dirty="0"/>
            </a:br>
            <a:endParaRPr lang="en-US" dirty="0"/>
          </a:p>
        </p:txBody>
      </p:sp>
      <p:graphicFrame>
        <p:nvGraphicFramePr>
          <p:cNvPr id="4" name="Content Placeholder 3">
            <a:extLst>
              <a:ext uri="{FF2B5EF4-FFF2-40B4-BE49-F238E27FC236}">
                <a16:creationId xmlns:a16="http://schemas.microsoft.com/office/drawing/2014/main" id="{5BB1247E-B355-279B-79A4-C439CE276C38}"/>
              </a:ext>
            </a:extLst>
          </p:cNvPr>
          <p:cNvGraphicFramePr>
            <a:graphicFrameLocks noGrp="1"/>
          </p:cNvGraphicFramePr>
          <p:nvPr>
            <p:ph idx="1"/>
          </p:nvPr>
        </p:nvGraphicFramePr>
        <p:xfrm>
          <a:off x="1252537" y="3712051"/>
          <a:ext cx="6638925" cy="578485"/>
        </p:xfrm>
        <a:graphic>
          <a:graphicData uri="http://schemas.openxmlformats.org/drawingml/2006/table">
            <a:tbl>
              <a:tblPr>
                <a:tableStyleId>{5C22544A-7EE6-4342-B048-85BDC9FD1C3A}</a:tableStyleId>
              </a:tblPr>
              <a:tblGrid>
                <a:gridCol w="355203">
                  <a:extLst>
                    <a:ext uri="{9D8B030D-6E8A-4147-A177-3AD203B41FA5}">
                      <a16:colId xmlns:a16="http://schemas.microsoft.com/office/drawing/2014/main" val="336090326"/>
                    </a:ext>
                  </a:extLst>
                </a:gridCol>
                <a:gridCol w="1616522">
                  <a:extLst>
                    <a:ext uri="{9D8B030D-6E8A-4147-A177-3AD203B41FA5}">
                      <a16:colId xmlns:a16="http://schemas.microsoft.com/office/drawing/2014/main" val="2833823200"/>
                    </a:ext>
                  </a:extLst>
                </a:gridCol>
                <a:gridCol w="450517">
                  <a:extLst>
                    <a:ext uri="{9D8B030D-6E8A-4147-A177-3AD203B41FA5}">
                      <a16:colId xmlns:a16="http://schemas.microsoft.com/office/drawing/2014/main" val="630271732"/>
                    </a:ext>
                  </a:extLst>
                </a:gridCol>
                <a:gridCol w="4216683">
                  <a:extLst>
                    <a:ext uri="{9D8B030D-6E8A-4147-A177-3AD203B41FA5}">
                      <a16:colId xmlns:a16="http://schemas.microsoft.com/office/drawing/2014/main" val="3429155634"/>
                    </a:ext>
                  </a:extLst>
                </a:gridCol>
              </a:tblGrid>
              <a:tr h="278765">
                <a:tc>
                  <a:txBody>
                    <a:bodyPr/>
                    <a:lstStyle/>
                    <a:p>
                      <a:pPr>
                        <a:buNone/>
                      </a:pPr>
                      <a:r>
                        <a:rPr lang="en-GB" sz="1100">
                          <a:effectLst/>
                        </a:rPr>
                        <a:t>1</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gridSpan="2">
                  <a:txBody>
                    <a:bodyPr/>
                    <a:lstStyle/>
                    <a:p>
                      <a:pPr>
                        <a:buNone/>
                      </a:pPr>
                      <a:r>
                        <a:rPr lang="en-GB" sz="1100">
                          <a:effectLst/>
                        </a:rPr>
                        <a:t>Full Name:</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hMerge="1">
                  <a:txBody>
                    <a:bodyPr/>
                    <a:lstStyle/>
                    <a:p>
                      <a:endParaRPr lang="en-US"/>
                    </a:p>
                  </a:txBody>
                  <a:tcPr/>
                </a:tc>
                <a:tc>
                  <a:txBody>
                    <a:bodyPr/>
                    <a:lstStyle/>
                    <a:p>
                      <a:pPr>
                        <a:buNone/>
                      </a:pPr>
                      <a:r>
                        <a:rPr lang="en-GB" sz="11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343557017"/>
                  </a:ext>
                </a:extLst>
              </a:tr>
              <a:tr h="299720">
                <a:tc>
                  <a:txBody>
                    <a:bodyPr/>
                    <a:lstStyle/>
                    <a:p>
                      <a:pPr>
                        <a:buNone/>
                      </a:pPr>
                      <a:r>
                        <a:rPr lang="en-GB" sz="1100">
                          <a:effectLst/>
                        </a:rPr>
                        <a:t>2</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Undergraduate Student</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US" sz="1100">
                          <a:effectLst/>
                        </a:rPr>
                        <a:t>☐</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1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686989600"/>
                  </a:ext>
                </a:extLst>
              </a:tr>
            </a:tbl>
          </a:graphicData>
        </a:graphic>
      </p:graphicFrame>
      <p:graphicFrame>
        <p:nvGraphicFramePr>
          <p:cNvPr id="5" name="Table 4">
            <a:extLst>
              <a:ext uri="{FF2B5EF4-FFF2-40B4-BE49-F238E27FC236}">
                <a16:creationId xmlns:a16="http://schemas.microsoft.com/office/drawing/2014/main" id="{01BC58C7-4D5B-3AC2-E6B0-18425F262F06}"/>
              </a:ext>
            </a:extLst>
          </p:cNvPr>
          <p:cNvGraphicFramePr>
            <a:graphicFrameLocks noGrp="1"/>
          </p:cNvGraphicFramePr>
          <p:nvPr>
            <p:extLst>
              <p:ext uri="{D42A27DB-BD31-4B8C-83A1-F6EECF244321}">
                <p14:modId xmlns:p14="http://schemas.microsoft.com/office/powerpoint/2010/main" val="1953965641"/>
              </p:ext>
            </p:extLst>
          </p:nvPr>
        </p:nvGraphicFramePr>
        <p:xfrm>
          <a:off x="938463" y="3425664"/>
          <a:ext cx="6952999" cy="1954759"/>
        </p:xfrm>
        <a:graphic>
          <a:graphicData uri="http://schemas.openxmlformats.org/drawingml/2006/table">
            <a:tbl>
              <a:tblPr>
                <a:tableStyleId>{5C22544A-7EE6-4342-B048-85BDC9FD1C3A}</a:tableStyleId>
              </a:tblPr>
              <a:tblGrid>
                <a:gridCol w="372007">
                  <a:extLst>
                    <a:ext uri="{9D8B030D-6E8A-4147-A177-3AD203B41FA5}">
                      <a16:colId xmlns:a16="http://schemas.microsoft.com/office/drawing/2014/main" val="1601343719"/>
                    </a:ext>
                  </a:extLst>
                </a:gridCol>
                <a:gridCol w="2164826">
                  <a:extLst>
                    <a:ext uri="{9D8B030D-6E8A-4147-A177-3AD203B41FA5}">
                      <a16:colId xmlns:a16="http://schemas.microsoft.com/office/drawing/2014/main" val="496555091"/>
                    </a:ext>
                  </a:extLst>
                </a:gridCol>
                <a:gridCol w="4416166">
                  <a:extLst>
                    <a:ext uri="{9D8B030D-6E8A-4147-A177-3AD203B41FA5}">
                      <a16:colId xmlns:a16="http://schemas.microsoft.com/office/drawing/2014/main" val="3452714740"/>
                    </a:ext>
                  </a:extLst>
                </a:gridCol>
              </a:tblGrid>
              <a:tr h="254796">
                <a:tc>
                  <a:txBody>
                    <a:bodyPr/>
                    <a:lstStyle/>
                    <a:p>
                      <a:pPr>
                        <a:buNone/>
                      </a:pPr>
                      <a:r>
                        <a:rPr lang="en-GB" sz="1100">
                          <a:effectLst/>
                        </a:rPr>
                        <a:t>3</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dirty="0">
                          <a:effectLst/>
                        </a:rPr>
                        <a:t>Institute/Academic Discipline/Centre:</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dirty="0">
                          <a:effectLst/>
                        </a:rPr>
                        <a:t> </a:t>
                      </a:r>
                      <a:endParaRPr lang="en-GB" sz="1000" dirty="0">
                        <a:effectLst/>
                      </a:endParaRPr>
                    </a:p>
                    <a:p>
                      <a:pPr>
                        <a:buNone/>
                      </a:pPr>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984592494"/>
                  </a:ext>
                </a:extLst>
              </a:tr>
              <a:tr h="254796">
                <a:tc>
                  <a:txBody>
                    <a:bodyPr/>
                    <a:lstStyle/>
                    <a:p>
                      <a:pPr>
                        <a:buNone/>
                      </a:pPr>
                      <a:r>
                        <a:rPr lang="en-GB" sz="1100">
                          <a:effectLst/>
                        </a:rPr>
                        <a:t>4</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Campus: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 </a:t>
                      </a:r>
                      <a:endParaRPr lang="en-GB" sz="1000">
                        <a:effectLst/>
                      </a:endParaRPr>
                    </a:p>
                    <a:p>
                      <a:pPr>
                        <a:buNone/>
                      </a:pPr>
                      <a:r>
                        <a:rPr lang="en-GB" sz="11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553272140"/>
                  </a:ext>
                </a:extLst>
              </a:tr>
              <a:tr h="254796">
                <a:tc>
                  <a:txBody>
                    <a:bodyPr/>
                    <a:lstStyle/>
                    <a:p>
                      <a:pPr>
                        <a:buNone/>
                      </a:pPr>
                      <a:r>
                        <a:rPr lang="en-GB" sz="1100">
                          <a:effectLst/>
                        </a:rPr>
                        <a:t>5</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E-mail address: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dirty="0">
                          <a:effectLst/>
                        </a:rPr>
                        <a:t> </a:t>
                      </a:r>
                      <a:endParaRPr lang="en-GB" sz="1000" dirty="0">
                        <a:effectLst/>
                      </a:endParaRPr>
                    </a:p>
                    <a:p>
                      <a:pPr>
                        <a:buNone/>
                      </a:pPr>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5629992"/>
                  </a:ext>
                </a:extLst>
              </a:tr>
              <a:tr h="127398">
                <a:tc>
                  <a:txBody>
                    <a:bodyPr/>
                    <a:lstStyle/>
                    <a:p>
                      <a:pPr>
                        <a:buNone/>
                      </a:pPr>
                      <a:r>
                        <a:rPr lang="en-GB" sz="11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gridSpan="2">
                  <a:txBody>
                    <a:bodyPr/>
                    <a:lstStyle/>
                    <a:p>
                      <a:pPr>
                        <a:buNone/>
                      </a:pPr>
                      <a:r>
                        <a:rPr lang="en-GB" sz="1100">
                          <a:effectLst/>
                        </a:rPr>
                        <a:t>For students: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hMerge="1">
                  <a:txBody>
                    <a:bodyPr/>
                    <a:lstStyle/>
                    <a:p>
                      <a:endParaRPr lang="en-US"/>
                    </a:p>
                  </a:txBody>
                  <a:tcPr/>
                </a:tc>
                <a:extLst>
                  <a:ext uri="{0D108BD9-81ED-4DB2-BD59-A6C34878D82A}">
                    <a16:rowId xmlns:a16="http://schemas.microsoft.com/office/drawing/2014/main" val="2882696853"/>
                  </a:ext>
                </a:extLst>
              </a:tr>
              <a:tr h="247558">
                <a:tc>
                  <a:txBody>
                    <a:bodyPr/>
                    <a:lstStyle/>
                    <a:p>
                      <a:pPr>
                        <a:buNone/>
                      </a:pPr>
                      <a:r>
                        <a:rPr lang="en-GB" sz="1100">
                          <a:effectLst/>
                        </a:rPr>
                        <a:t>7</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Student Number:</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937997463"/>
                  </a:ext>
                </a:extLst>
              </a:tr>
              <a:tr h="264930">
                <a:tc>
                  <a:txBody>
                    <a:bodyPr/>
                    <a:lstStyle/>
                    <a:p>
                      <a:pPr>
                        <a:buNone/>
                      </a:pPr>
                      <a:r>
                        <a:rPr lang="en-GB" sz="1100">
                          <a:effectLst/>
                        </a:rPr>
                        <a:t>8</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Programme of Study:</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267239711"/>
                  </a:ext>
                </a:extLst>
              </a:tr>
              <a:tr h="268791">
                <a:tc>
                  <a:txBody>
                    <a:bodyPr/>
                    <a:lstStyle/>
                    <a:p>
                      <a:pPr>
                        <a:buNone/>
                      </a:pPr>
                      <a:r>
                        <a:rPr lang="en-GB" sz="1100">
                          <a:effectLst/>
                        </a:rPr>
                        <a:t>9</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Project Supervisor:</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4180672609"/>
                  </a:ext>
                </a:extLst>
              </a:tr>
            </a:tbl>
          </a:graphicData>
        </a:graphic>
      </p:graphicFrame>
      <p:sp>
        <p:nvSpPr>
          <p:cNvPr id="6" name="Rectangle 1">
            <a:extLst>
              <a:ext uri="{FF2B5EF4-FFF2-40B4-BE49-F238E27FC236}">
                <a16:creationId xmlns:a16="http://schemas.microsoft.com/office/drawing/2014/main" id="{77CB9BCB-2870-5515-9766-CBFCF1F5A0F3}"/>
              </a:ext>
            </a:extLst>
          </p:cNvPr>
          <p:cNvSpPr>
            <a:spLocks noChangeArrowheads="1"/>
          </p:cNvSpPr>
          <p:nvPr/>
        </p:nvSpPr>
        <p:spPr bwMode="auto">
          <a:xfrm>
            <a:off x="0" y="-1565956"/>
            <a:ext cx="851535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7" name="Table 6">
            <a:extLst>
              <a:ext uri="{FF2B5EF4-FFF2-40B4-BE49-F238E27FC236}">
                <a16:creationId xmlns:a16="http://schemas.microsoft.com/office/drawing/2014/main" id="{F6F6ACF9-2F92-055C-4590-1E4AC5C0C588}"/>
              </a:ext>
            </a:extLst>
          </p:cNvPr>
          <p:cNvGraphicFramePr>
            <a:graphicFrameLocks noGrp="1"/>
          </p:cNvGraphicFramePr>
          <p:nvPr>
            <p:extLst>
              <p:ext uri="{D42A27DB-BD31-4B8C-83A1-F6EECF244321}">
                <p14:modId xmlns:p14="http://schemas.microsoft.com/office/powerpoint/2010/main" val="998243900"/>
              </p:ext>
            </p:extLst>
          </p:nvPr>
        </p:nvGraphicFramePr>
        <p:xfrm>
          <a:off x="938463" y="2553821"/>
          <a:ext cx="6952998" cy="578485"/>
        </p:xfrm>
        <a:graphic>
          <a:graphicData uri="http://schemas.openxmlformats.org/drawingml/2006/table">
            <a:tbl>
              <a:tblPr>
                <a:tableStyleId>{5C22544A-7EE6-4342-B048-85BDC9FD1C3A}</a:tableStyleId>
              </a:tblPr>
              <a:tblGrid>
                <a:gridCol w="372007">
                  <a:extLst>
                    <a:ext uri="{9D8B030D-6E8A-4147-A177-3AD203B41FA5}">
                      <a16:colId xmlns:a16="http://schemas.microsoft.com/office/drawing/2014/main" val="1261668335"/>
                    </a:ext>
                  </a:extLst>
                </a:gridCol>
                <a:gridCol w="1692996">
                  <a:extLst>
                    <a:ext uri="{9D8B030D-6E8A-4147-A177-3AD203B41FA5}">
                      <a16:colId xmlns:a16="http://schemas.microsoft.com/office/drawing/2014/main" val="359398993"/>
                    </a:ext>
                  </a:extLst>
                </a:gridCol>
                <a:gridCol w="471830">
                  <a:extLst>
                    <a:ext uri="{9D8B030D-6E8A-4147-A177-3AD203B41FA5}">
                      <a16:colId xmlns:a16="http://schemas.microsoft.com/office/drawing/2014/main" val="3040732551"/>
                    </a:ext>
                  </a:extLst>
                </a:gridCol>
                <a:gridCol w="4416165">
                  <a:extLst>
                    <a:ext uri="{9D8B030D-6E8A-4147-A177-3AD203B41FA5}">
                      <a16:colId xmlns:a16="http://schemas.microsoft.com/office/drawing/2014/main" val="3881927104"/>
                    </a:ext>
                  </a:extLst>
                </a:gridCol>
              </a:tblGrid>
              <a:tr h="278765">
                <a:tc>
                  <a:txBody>
                    <a:bodyPr/>
                    <a:lstStyle/>
                    <a:p>
                      <a:pPr>
                        <a:buNone/>
                      </a:pPr>
                      <a:r>
                        <a:rPr lang="en-GB" sz="1100">
                          <a:effectLst/>
                        </a:rPr>
                        <a:t>1</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gridSpan="2">
                  <a:txBody>
                    <a:bodyPr/>
                    <a:lstStyle/>
                    <a:p>
                      <a:pPr>
                        <a:buNone/>
                      </a:pPr>
                      <a:r>
                        <a:rPr lang="en-GB" sz="1100">
                          <a:effectLst/>
                        </a:rPr>
                        <a:t>Full Name:</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hMerge="1">
                  <a:txBody>
                    <a:bodyPr/>
                    <a:lstStyle/>
                    <a:p>
                      <a:endParaRPr lang="en-US"/>
                    </a:p>
                  </a:txBody>
                  <a:tcPr/>
                </a:tc>
                <a:tc>
                  <a:txBody>
                    <a:bodyPr/>
                    <a:lstStyle/>
                    <a:p>
                      <a:pPr>
                        <a:buNone/>
                      </a:pPr>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4061426719"/>
                  </a:ext>
                </a:extLst>
              </a:tr>
              <a:tr h="299720">
                <a:tc>
                  <a:txBody>
                    <a:bodyPr/>
                    <a:lstStyle/>
                    <a:p>
                      <a:pPr>
                        <a:buNone/>
                      </a:pPr>
                      <a:r>
                        <a:rPr lang="en-GB" sz="1100">
                          <a:effectLst/>
                        </a:rPr>
                        <a:t>2</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buNone/>
                      </a:pPr>
                      <a:r>
                        <a:rPr lang="en-GB" sz="1100">
                          <a:effectLst/>
                        </a:rPr>
                        <a:t>Undergraduate Student</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US" sz="1100">
                          <a:effectLst/>
                        </a:rPr>
                        <a:t>☐</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100" dirty="0">
                          <a:effectLst/>
                        </a:rPr>
                        <a:t> </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04192495"/>
                  </a:ext>
                </a:extLst>
              </a:tr>
            </a:tbl>
          </a:graphicData>
        </a:graphic>
      </p:graphicFrame>
    </p:spTree>
    <p:extLst>
      <p:ext uri="{BB962C8B-B14F-4D97-AF65-F5344CB8AC3E}">
        <p14:creationId xmlns:p14="http://schemas.microsoft.com/office/powerpoint/2010/main" val="180180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9428B28-8333-81CF-D372-3DCB13BB0A22}"/>
              </a:ext>
            </a:extLst>
          </p:cNvPr>
          <p:cNvSpPr>
            <a:spLocks noGrp="1"/>
          </p:cNvSpPr>
          <p:nvPr>
            <p:ph type="title"/>
          </p:nvPr>
        </p:nvSpPr>
        <p:spPr>
          <a:xfrm>
            <a:off x="1041812" y="1292431"/>
            <a:ext cx="7313613" cy="866775"/>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rPr>
              <a:t>Section B: Other – Name of supervisor. </a:t>
            </a:r>
            <a:br>
              <a:rPr lang="en-GB" altLang="en-US" dirty="0">
                <a:solidFill>
                  <a:schemeClr val="tx1">
                    <a:lumMod val="85000"/>
                    <a:lumOff val="15000"/>
                  </a:schemeClr>
                </a:solidFill>
              </a:rPr>
            </a:br>
            <a:r>
              <a:rPr lang="en-GB" altLang="en-US" dirty="0">
                <a:solidFill>
                  <a:schemeClr val="tx1">
                    <a:lumMod val="85000"/>
                    <a:lumOff val="15000"/>
                  </a:schemeClr>
                </a:solidFill>
              </a:rPr>
              <a:t>Section C: Refer to 1 – On Moodle (plus link below).</a:t>
            </a:r>
            <a:br>
              <a:rPr lang="en-GB" altLang="en-US" sz="2800" dirty="0">
                <a:solidFill>
                  <a:schemeClr val="tx1">
                    <a:lumMod val="85000"/>
                    <a:lumOff val="15000"/>
                  </a:schemeClr>
                </a:solidFill>
              </a:rPr>
            </a:br>
            <a:r>
              <a:rPr lang="en-GB" altLang="en-US" sz="1800" dirty="0">
                <a:solidFill>
                  <a:schemeClr val="tx1">
                    <a:lumMod val="85000"/>
                    <a:lumOff val="15000"/>
                  </a:schemeClr>
                </a:solidFill>
                <a:hlinkClick r:id="rId2"/>
              </a:rPr>
              <a:t>https://www.uwtsd.ac.uk/media/uwtsd-website/content-assets/documents/academic-office/misc-forms/REICoP-17-20-v3-Final.pdf</a:t>
            </a:r>
            <a:br>
              <a:rPr lang="en-GB" altLang="en-US" sz="1800" dirty="0">
                <a:solidFill>
                  <a:schemeClr val="tx1">
                    <a:lumMod val="85000"/>
                    <a:lumOff val="15000"/>
                  </a:schemeClr>
                </a:solidFill>
              </a:rPr>
            </a:br>
            <a:r>
              <a:rPr lang="en-GB" altLang="en-US" sz="2800" dirty="0">
                <a:solidFill>
                  <a:schemeClr val="tx1">
                    <a:lumMod val="85000"/>
                    <a:lumOff val="15000"/>
                  </a:schemeClr>
                </a:solidFill>
              </a:rPr>
              <a:t> </a:t>
            </a:r>
          </a:p>
        </p:txBody>
      </p:sp>
      <p:pic>
        <p:nvPicPr>
          <p:cNvPr id="23555" name="Content Placeholder 3">
            <a:extLst>
              <a:ext uri="{FF2B5EF4-FFF2-40B4-BE49-F238E27FC236}">
                <a16:creationId xmlns:a16="http://schemas.microsoft.com/office/drawing/2014/main" id="{89443BFF-7D77-F1AF-0E6D-CFD44C1620D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725655" y="2616952"/>
            <a:ext cx="8097837" cy="3778250"/>
          </a:xfrm>
        </p:spPr>
      </p:pic>
      <p:sp>
        <p:nvSpPr>
          <p:cNvPr id="8" name="Rectangle 7">
            <a:extLst>
              <a:ext uri="{FF2B5EF4-FFF2-40B4-BE49-F238E27FC236}">
                <a16:creationId xmlns:a16="http://schemas.microsoft.com/office/drawing/2014/main" id="{D57586B9-31CE-66C7-5C0F-6855CF3BEAF9}"/>
              </a:ext>
            </a:extLst>
          </p:cNvPr>
          <p:cNvSpPr/>
          <p:nvPr/>
        </p:nvSpPr>
        <p:spPr>
          <a:xfrm>
            <a:off x="1191126" y="3717758"/>
            <a:ext cx="7507705" cy="685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1E8AB0FE-F944-3FDC-CBB3-37C6456E52D1}"/>
              </a:ext>
            </a:extLst>
          </p:cNvPr>
          <p:cNvSpPr>
            <a:spLocks noGrp="1"/>
          </p:cNvSpPr>
          <p:nvPr>
            <p:ph type="title"/>
          </p:nvPr>
        </p:nvSpPr>
        <p:spPr>
          <a:xfrm>
            <a:off x="678280" y="547689"/>
            <a:ext cx="7943850" cy="1281112"/>
          </a:xfrm>
        </p:spPr>
        <p:txBody>
          <a:bodyPr>
            <a:normAutofit fontScale="90000"/>
          </a:bodyPr>
          <a:lstStyle/>
          <a:p>
            <a:r>
              <a:rPr lang="en-GB" altLang="en-US" dirty="0"/>
              <a:t>Section D: </a:t>
            </a:r>
            <a:r>
              <a:rPr lang="en-GB" b="1" dirty="0"/>
              <a:t>Details of Research Activity</a:t>
            </a:r>
            <a:br>
              <a:rPr lang="en-GB" b="1" dirty="0"/>
            </a:br>
            <a:r>
              <a:rPr lang="en-GB" altLang="en-US" sz="3600" dirty="0">
                <a:solidFill>
                  <a:schemeClr val="tx1">
                    <a:lumMod val="85000"/>
                    <a:lumOff val="15000"/>
                  </a:schemeClr>
                </a:solidFill>
              </a:rPr>
              <a:t>From marked and revised proposal </a:t>
            </a:r>
            <a:br>
              <a:rPr lang="en-GB" altLang="en-US" sz="3600" dirty="0">
                <a:solidFill>
                  <a:schemeClr val="tx1">
                    <a:lumMod val="85000"/>
                    <a:lumOff val="15000"/>
                  </a:schemeClr>
                </a:solidFill>
              </a:rPr>
            </a:br>
            <a:r>
              <a:rPr lang="en-GB" altLang="en-US" sz="3600" dirty="0">
                <a:solidFill>
                  <a:schemeClr val="tx1">
                    <a:lumMod val="85000"/>
                    <a:lumOff val="15000"/>
                  </a:schemeClr>
                </a:solidFill>
              </a:rPr>
              <a:t>Consult your supervisor regarding this section.</a:t>
            </a:r>
            <a:r>
              <a:rPr lang="en-GB" dirty="0"/>
              <a:t> </a:t>
            </a:r>
            <a:endParaRPr lang="en-GB" altLang="en-US" dirty="0"/>
          </a:p>
        </p:txBody>
      </p:sp>
      <p:pic>
        <p:nvPicPr>
          <p:cNvPr id="4" name="Content Placeholder 3">
            <a:extLst>
              <a:ext uri="{FF2B5EF4-FFF2-40B4-BE49-F238E27FC236}">
                <a16:creationId xmlns:a16="http://schemas.microsoft.com/office/drawing/2014/main" id="{5620B1DA-A73A-2952-2774-E55DC0D25A8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89547" y="1925053"/>
            <a:ext cx="8121316" cy="4752473"/>
          </a:xfrm>
        </p:spPr>
      </p:pic>
      <p:sp>
        <p:nvSpPr>
          <p:cNvPr id="5" name="Rectangle 4">
            <a:extLst>
              <a:ext uri="{FF2B5EF4-FFF2-40B4-BE49-F238E27FC236}">
                <a16:creationId xmlns:a16="http://schemas.microsoft.com/office/drawing/2014/main" id="{BE2A8520-66E0-E51E-6DCA-FC01A5604CE0}"/>
              </a:ext>
            </a:extLst>
          </p:cNvPr>
          <p:cNvSpPr/>
          <p:nvPr/>
        </p:nvSpPr>
        <p:spPr>
          <a:xfrm flipV="1">
            <a:off x="1034717" y="2117558"/>
            <a:ext cx="3031958" cy="1925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635" name="Rectangle 2663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0CF1EED3-8373-716B-76EA-3684C9ECC6A1}"/>
              </a:ext>
            </a:extLst>
          </p:cNvPr>
          <p:cNvSpPr>
            <a:spLocks noGrp="1"/>
          </p:cNvSpPr>
          <p:nvPr>
            <p:ph type="title"/>
          </p:nvPr>
        </p:nvSpPr>
        <p:spPr>
          <a:xfrm>
            <a:off x="571352" y="362071"/>
            <a:ext cx="5021926" cy="1624520"/>
          </a:xfrm>
        </p:spPr>
        <p:txBody>
          <a:bodyPr rtlCol="0" anchor="ctr">
            <a:normAutofit/>
          </a:bodyPr>
          <a:lstStyle/>
          <a:p>
            <a:pPr eaLnBrk="1" fontAlgn="auto" hangingPunct="1">
              <a:spcAft>
                <a:spcPts val="0"/>
              </a:spcAft>
              <a:defRPr/>
            </a:pPr>
            <a:r>
              <a:rPr lang="en-GB" altLang="en-US" sz="1800" b="1" dirty="0"/>
              <a:t>Aims and Justification for the Project - proposal</a:t>
            </a:r>
            <a:r>
              <a:rPr lang="en-GB" altLang="en-US" sz="1800" dirty="0"/>
              <a:t>: </a:t>
            </a:r>
            <a:r>
              <a:rPr lang="en-GB" altLang="en-US" sz="1800" i="1" dirty="0"/>
              <a:t>State</a:t>
            </a:r>
            <a:br>
              <a:rPr lang="en-GB" altLang="en-US" sz="1800" i="1" dirty="0"/>
            </a:br>
            <a:r>
              <a:rPr lang="en-GB" altLang="en-US" sz="1800" i="1" dirty="0"/>
              <a:t> the aims of the project and rationalise why it should take place, clearly indicating the potential benefits to the community.</a:t>
            </a:r>
            <a:br>
              <a:rPr lang="en-GB" altLang="en-US" sz="1800" dirty="0"/>
            </a:br>
            <a:endParaRPr lang="en-US" altLang="en-US" sz="1800" dirty="0"/>
          </a:p>
        </p:txBody>
      </p:sp>
      <p:sp>
        <p:nvSpPr>
          <p:cNvPr id="26627" name="Content Placeholder 2">
            <a:extLst>
              <a:ext uri="{FF2B5EF4-FFF2-40B4-BE49-F238E27FC236}">
                <a16:creationId xmlns:a16="http://schemas.microsoft.com/office/drawing/2014/main" id="{C7119361-10E2-B857-DAAB-60E4E83FA518}"/>
              </a:ext>
            </a:extLst>
          </p:cNvPr>
          <p:cNvSpPr>
            <a:spLocks noGrp="1"/>
          </p:cNvSpPr>
          <p:nvPr>
            <p:ph idx="1"/>
          </p:nvPr>
        </p:nvSpPr>
        <p:spPr>
          <a:xfrm>
            <a:off x="571351" y="2743200"/>
            <a:ext cx="5271309" cy="3613149"/>
          </a:xfrm>
        </p:spPr>
        <p:txBody>
          <a:bodyPr anchor="ctr">
            <a:normAutofit/>
          </a:bodyPr>
          <a:lstStyle/>
          <a:p>
            <a:pPr eaLnBrk="1" hangingPunct="1"/>
            <a:r>
              <a:rPr lang="en-US" altLang="en-US" sz="1700" dirty="0"/>
              <a:t>Why is it important – justify why it is worth taking up your participants time.</a:t>
            </a:r>
          </a:p>
          <a:p>
            <a:pPr eaLnBrk="1" hangingPunct="1"/>
            <a:r>
              <a:rPr lang="en-US" altLang="en-US" sz="1700" dirty="0"/>
              <a:t>Patients / school teachers / athletes / etc.</a:t>
            </a:r>
          </a:p>
          <a:p>
            <a:pPr eaLnBrk="1" hangingPunct="1"/>
            <a:r>
              <a:rPr lang="en-US" altLang="en-US" sz="1700" dirty="0"/>
              <a:t>What new information will this bring?</a:t>
            </a:r>
          </a:p>
          <a:p>
            <a:pPr eaLnBrk="1" hangingPunct="1"/>
            <a:r>
              <a:rPr lang="en-US" altLang="en-US" sz="1700" dirty="0"/>
              <a:t>The costs have to be outweighed by the gains</a:t>
            </a:r>
          </a:p>
          <a:p>
            <a:pPr eaLnBrk="1" hangingPunct="1"/>
            <a:r>
              <a:rPr lang="en-US" altLang="en-US" sz="1700" dirty="0"/>
              <a:t>Risks within medical research – e.g. vaccine development </a:t>
            </a:r>
          </a:p>
        </p:txBody>
      </p:sp>
      <p:pic>
        <p:nvPicPr>
          <p:cNvPr id="26629" name="Picture 26628" descr="Graph on document with pen">
            <a:extLst>
              <a:ext uri="{FF2B5EF4-FFF2-40B4-BE49-F238E27FC236}">
                <a16:creationId xmlns:a16="http://schemas.microsoft.com/office/drawing/2014/main" id="{16A8E4AC-4DCA-4B47-A464-6F36B875B5D0}"/>
              </a:ext>
            </a:extLst>
          </p:cNvPr>
          <p:cNvPicPr>
            <a:picLocks noChangeAspect="1"/>
          </p:cNvPicPr>
          <p:nvPr/>
        </p:nvPicPr>
        <p:blipFill rotWithShape="1">
          <a:blip r:embed="rId2"/>
          <a:srcRect l="34586" r="20863" b="-2"/>
          <a:stretch/>
        </p:blipFill>
        <p:spPr>
          <a:xfrm>
            <a:off x="6305796" y="1"/>
            <a:ext cx="2843321" cy="6858000"/>
          </a:xfrm>
          <a:prstGeom prst="rect">
            <a:avLst/>
          </a:prstGeom>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7126"/>
            <a:ext cx="8375586"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48056470-6CAA-C3B7-9F3A-1924B38D3CCD}"/>
              </a:ext>
            </a:extLst>
          </p:cNvPr>
          <p:cNvGraphicFramePr>
            <a:graphicFrameLocks noGrp="1"/>
          </p:cNvGraphicFramePr>
          <p:nvPr>
            <p:ph idx="1"/>
            <p:extLst>
              <p:ext uri="{D42A27DB-BD31-4B8C-83A1-F6EECF244321}">
                <p14:modId xmlns:p14="http://schemas.microsoft.com/office/powerpoint/2010/main" val="1550073279"/>
              </p:ext>
            </p:extLst>
          </p:nvPr>
        </p:nvGraphicFramePr>
        <p:xfrm>
          <a:off x="1097938" y="902368"/>
          <a:ext cx="7103573" cy="4033278"/>
        </p:xfrm>
        <a:graphic>
          <a:graphicData uri="http://schemas.openxmlformats.org/drawingml/2006/table">
            <a:tbl>
              <a:tblPr firstRow="1" firstCol="1" bandRow="1" bandCol="1"/>
              <a:tblGrid>
                <a:gridCol w="7103573">
                  <a:extLst>
                    <a:ext uri="{9D8B030D-6E8A-4147-A177-3AD203B41FA5}">
                      <a16:colId xmlns:a16="http://schemas.microsoft.com/office/drawing/2014/main" val="2229193189"/>
                    </a:ext>
                  </a:extLst>
                </a:gridCol>
              </a:tblGrid>
              <a:tr h="624370">
                <a:tc>
                  <a:txBody>
                    <a:bodyPr/>
                    <a:lstStyle/>
                    <a:p>
                      <a:pPr algn="l" fontAlgn="ctr">
                        <a:buNone/>
                      </a:pPr>
                      <a:r>
                        <a:rPr lang="en-GB" sz="1000" b="1" i="0" u="none" strike="noStrike">
                          <a:effectLst/>
                          <a:latin typeface="Arial" panose="020B0604020202020204" pitchFamily="34" charset="0"/>
                          <a:ea typeface="Times New Roman" panose="02020603050405020304" pitchFamily="18" charset="0"/>
                        </a:rPr>
                        <a:t>Objectives of Research Activity</a:t>
                      </a:r>
                      <a:endParaRPr lang="en-GB" sz="1600" b="0" i="0" u="none" strike="noStrike">
                        <a:effectLst/>
                        <a:latin typeface="Arial" panose="020B0604020202020204" pitchFamily="34" charset="0"/>
                      </a:endParaRPr>
                    </a:p>
                    <a:p>
                      <a:pPr algn="l" fontAlgn="ctr">
                        <a:buNone/>
                      </a:pPr>
                      <a:r>
                        <a:rPr lang="en-GB" sz="1000" b="0" i="0" u="none" strike="noStrike">
                          <a:effectLst/>
                          <a:latin typeface="Arial" panose="020B0604020202020204" pitchFamily="34" charset="0"/>
                          <a:ea typeface="Times New Roman" panose="02020603050405020304" pitchFamily="18" charset="0"/>
                        </a:rPr>
                        <a:t> </a:t>
                      </a:r>
                      <a:endParaRPr lang="en-GB" sz="1600" b="0" i="0" u="none" strike="noStrike">
                        <a:effectLst/>
                        <a:latin typeface="Arial" panose="020B0604020202020204" pitchFamily="34" charset="0"/>
                      </a:endParaRPr>
                    </a:p>
                    <a:p>
                      <a:pPr algn="l" fontAlgn="ctr">
                        <a:buNone/>
                      </a:pPr>
                      <a:r>
                        <a:rPr lang="en-GB" sz="1000" b="0" i="0" u="none" strike="noStrike">
                          <a:effectLst/>
                          <a:latin typeface="Arial" panose="020B0604020202020204" pitchFamily="34" charset="0"/>
                          <a:ea typeface="Times New Roman" panose="02020603050405020304" pitchFamily="18" charset="0"/>
                        </a:rPr>
                        <a:t> </a:t>
                      </a:r>
                      <a:endParaRPr lang="en-GB" sz="1600" b="0" i="0" u="none" strike="noStrike">
                        <a:effectLst/>
                        <a:latin typeface="Arial" panose="020B0604020202020204" pitchFamily="34" charset="0"/>
                      </a:endParaRPr>
                    </a:p>
                    <a:p>
                      <a:pPr algn="l" fontAlgn="ctr">
                        <a:buNone/>
                      </a:pPr>
                      <a:r>
                        <a:rPr lang="en-GB" sz="800" b="0" i="0" u="none" strike="noStrike">
                          <a:solidFill>
                            <a:srgbClr val="808080"/>
                          </a:solidFill>
                          <a:effectLst/>
                          <a:latin typeface="Arial" panose="020B0604020202020204" pitchFamily="34" charset="0"/>
                          <a:ea typeface="Times New Roman" panose="02020603050405020304" pitchFamily="18" charset="0"/>
                        </a:rPr>
                        <a:t>(this box should expand as you type)</a:t>
                      </a:r>
                      <a:endParaRPr lang="en-GB" sz="1600" b="0" i="0" u="none" strike="noStrike">
                        <a:effectLst/>
                        <a:latin typeface="Arial" panose="020B0604020202020204" pitchFamily="34" charset="0"/>
                      </a:endParaRPr>
                    </a:p>
                  </a:txBody>
                  <a:tcPr marL="32249" marR="15842" marT="15842" marB="158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93414471"/>
                  </a:ext>
                </a:extLst>
              </a:tr>
              <a:tr h="864855">
                <a:tc>
                  <a:txBody>
                    <a:bodyPr/>
                    <a:lstStyle/>
                    <a:p>
                      <a:pPr algn="l" fontAlgn="ctr">
                        <a:spcBef>
                          <a:spcPts val="600"/>
                        </a:spcBef>
                        <a:spcAft>
                          <a:spcPts val="600"/>
                        </a:spcAft>
                        <a:buNone/>
                      </a:pPr>
                      <a:r>
                        <a:rPr lang="en-GB" sz="1000" b="1" i="0" u="none" strike="noStrike">
                          <a:solidFill>
                            <a:srgbClr val="000000"/>
                          </a:solidFill>
                          <a:effectLst/>
                          <a:latin typeface="Arial" panose="020B0604020202020204" pitchFamily="34" charset="0"/>
                          <a:ea typeface="Times New Roman" panose="02020603050405020304" pitchFamily="18" charset="0"/>
                        </a:rPr>
                        <a:t>Proposed methods (maximum 600 words)</a:t>
                      </a:r>
                      <a:endParaRPr lang="en-GB" sz="1600" b="0" i="0" u="none" strike="noStrike">
                        <a:effectLst/>
                        <a:latin typeface="Arial" panose="020B0604020202020204" pitchFamily="34" charset="0"/>
                      </a:endParaRPr>
                    </a:p>
                    <a:p>
                      <a:pPr algn="l" fontAlgn="ctr">
                        <a:buNone/>
                      </a:pPr>
                      <a:r>
                        <a:rPr lang="en-GB" sz="1000" b="0" i="0" u="none" strike="noStrike">
                          <a:solidFill>
                            <a:srgbClr val="000000"/>
                          </a:solidFill>
                          <a:effectLst/>
                          <a:latin typeface="Arial" panose="020B0604020202020204" pitchFamily="34" charset="0"/>
                          <a:ea typeface="Times New Roman" panose="02020603050405020304" pitchFamily="18" charset="0"/>
                        </a:rPr>
                        <a:t>Provide a brief summary of all the methods that </a:t>
                      </a:r>
                      <a:r>
                        <a:rPr lang="en-GB" sz="1000" b="1" i="0" u="none" strike="noStrike">
                          <a:solidFill>
                            <a:srgbClr val="000000"/>
                          </a:solidFill>
                          <a:effectLst/>
                          <a:latin typeface="Arial" panose="020B0604020202020204" pitchFamily="34" charset="0"/>
                          <a:ea typeface="Times New Roman" panose="02020603050405020304" pitchFamily="18" charset="0"/>
                        </a:rPr>
                        <a:t>may</a:t>
                      </a:r>
                      <a:r>
                        <a:rPr lang="en-GB" sz="1000" b="0" i="0" u="none" strike="noStrike">
                          <a:solidFill>
                            <a:srgbClr val="000000"/>
                          </a:solidFill>
                          <a:effectLst/>
                          <a:latin typeface="Arial" panose="020B0604020202020204" pitchFamily="34" charset="0"/>
                          <a:ea typeface="Times New Roman" panose="02020603050405020304" pitchFamily="18" charset="0"/>
                        </a:rPr>
                        <a:t> be used in the research activity, making it clear what specific techniques may be used. If methods other than those listed in this section are deemed appropriate later, additional ethical approval for those methods will be needed. You do not need to justify the methods here, but should instead describe how you intend to collect the data necessary for you to complete your project.</a:t>
                      </a:r>
                      <a:endParaRPr lang="en-GB" sz="1600" b="0" i="0" u="none" strike="noStrike">
                        <a:effectLst/>
                        <a:latin typeface="Arial" panose="020B0604020202020204" pitchFamily="34" charset="0"/>
                      </a:endParaRPr>
                    </a:p>
                  </a:txBody>
                  <a:tcPr marL="32249" marR="15842" marT="15842" marB="158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674435857"/>
                  </a:ext>
                </a:extLst>
              </a:tr>
              <a:tr h="183482">
                <a:tc>
                  <a:txBody>
                    <a:bodyPr/>
                    <a:lstStyle/>
                    <a:p>
                      <a:pPr algn="l" fontAlgn="ctr">
                        <a:buNone/>
                      </a:pPr>
                      <a:r>
                        <a:rPr lang="en-GB" sz="800" b="0" i="0" u="none" strike="noStrike" dirty="0">
                          <a:solidFill>
                            <a:srgbClr val="808080"/>
                          </a:solidFill>
                          <a:effectLst/>
                          <a:latin typeface="Arial" panose="020B0604020202020204" pitchFamily="34" charset="0"/>
                          <a:ea typeface="Times New Roman" panose="02020603050405020304" pitchFamily="18" charset="0"/>
                        </a:rPr>
                        <a:t>(this box should expand as you type)</a:t>
                      </a:r>
                    </a:p>
                    <a:p>
                      <a:pPr algn="l" fontAlgn="ctr">
                        <a:buNone/>
                      </a:pPr>
                      <a:r>
                        <a:rPr lang="en-GB" sz="800" b="0" i="0" u="none" strike="noStrike" dirty="0">
                          <a:solidFill>
                            <a:srgbClr val="808080"/>
                          </a:solidFill>
                          <a:effectLst/>
                          <a:latin typeface="Arial" panose="020B0604020202020204" pitchFamily="34" charset="0"/>
                        </a:rPr>
                        <a:t>7.</a:t>
                      </a:r>
                      <a:endParaRPr lang="en-GB" sz="1600" b="0" i="0" u="none" strike="noStrike" dirty="0">
                        <a:effectLst/>
                        <a:latin typeface="Arial" panose="020B0604020202020204" pitchFamily="34" charset="0"/>
                      </a:endParaRPr>
                    </a:p>
                  </a:txBody>
                  <a:tcPr marL="32249" marR="15842" marT="15842" marB="158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2939046"/>
                  </a:ext>
                </a:extLst>
              </a:tr>
              <a:tr h="357165">
                <a:tc>
                  <a:txBody>
                    <a:bodyPr/>
                    <a:lstStyle/>
                    <a:p>
                      <a:pPr algn="l" fontAlgn="ctr">
                        <a:spcBef>
                          <a:spcPts val="600"/>
                        </a:spcBef>
                        <a:buNone/>
                      </a:pPr>
                      <a:r>
                        <a:rPr lang="en-GB" sz="1000" b="1" i="0" u="none" strike="noStrike" dirty="0">
                          <a:solidFill>
                            <a:srgbClr val="000000"/>
                          </a:solidFill>
                          <a:effectLst/>
                          <a:latin typeface="Arial" panose="020B0604020202020204" pitchFamily="34" charset="0"/>
                          <a:ea typeface="Times New Roman" panose="02020603050405020304" pitchFamily="18" charset="0"/>
                        </a:rPr>
                        <a:t>Location of research activity</a:t>
                      </a:r>
                      <a:endParaRPr lang="en-GB" sz="1600" b="0" i="0" u="none" strike="noStrike" dirty="0">
                        <a:effectLst/>
                        <a:latin typeface="Arial" panose="020B0604020202020204" pitchFamily="34" charset="0"/>
                      </a:endParaRPr>
                    </a:p>
                    <a:p>
                      <a:pPr algn="l" fontAlgn="ctr">
                        <a:buNone/>
                      </a:pPr>
                      <a:r>
                        <a:rPr lang="en-GB" sz="1000" b="0" i="0" u="none" strike="noStrike" dirty="0">
                          <a:solidFill>
                            <a:srgbClr val="000000"/>
                          </a:solidFill>
                          <a:effectLst/>
                          <a:latin typeface="Arial" panose="020B0604020202020204" pitchFamily="34" charset="0"/>
                          <a:ea typeface="Times New Roman" panose="02020603050405020304" pitchFamily="18" charset="0"/>
                        </a:rPr>
                        <a:t>Identify all locations where research activity will take place.</a:t>
                      </a:r>
                      <a:endParaRPr lang="en-GB" sz="1600" b="0" i="0" u="none" strike="noStrike" dirty="0">
                        <a:effectLst/>
                        <a:latin typeface="Arial" panose="020B0604020202020204" pitchFamily="34" charset="0"/>
                      </a:endParaRPr>
                    </a:p>
                  </a:txBody>
                  <a:tcPr marL="32249" marR="15842" marT="15842" marB="158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41345212"/>
                  </a:ext>
                </a:extLst>
              </a:tr>
              <a:tr h="330444">
                <a:tc>
                  <a:txBody>
                    <a:bodyPr/>
                    <a:lstStyle/>
                    <a:p>
                      <a:pPr algn="l" fontAlgn="ctr">
                        <a:buNone/>
                      </a:pPr>
                      <a:r>
                        <a:rPr lang="en-GB" sz="1000" b="0" i="0" u="none" strike="noStrike" dirty="0">
                          <a:effectLst/>
                          <a:latin typeface="Arial" panose="020B0604020202020204" pitchFamily="34" charset="0"/>
                          <a:ea typeface="Times New Roman" panose="02020603050405020304" pitchFamily="18" charset="0"/>
                        </a:rPr>
                        <a:t> 8.</a:t>
                      </a:r>
                      <a:endParaRPr lang="en-GB" sz="1600" b="0" i="0" u="none" strike="noStrike" dirty="0">
                        <a:effectLst/>
                        <a:latin typeface="Arial" panose="020B0604020202020204" pitchFamily="34" charset="0"/>
                      </a:endParaRPr>
                    </a:p>
                    <a:p>
                      <a:pPr algn="l" fontAlgn="ctr">
                        <a:buNone/>
                      </a:pPr>
                      <a:r>
                        <a:rPr lang="en-GB" sz="800" b="0" i="0" u="none" strike="noStrike" dirty="0">
                          <a:solidFill>
                            <a:srgbClr val="808080"/>
                          </a:solidFill>
                          <a:effectLst/>
                          <a:latin typeface="Arial" panose="020B0604020202020204" pitchFamily="34" charset="0"/>
                          <a:ea typeface="Times New Roman" panose="02020603050405020304" pitchFamily="18" charset="0"/>
                        </a:rPr>
                        <a:t>(this box should expand as you type)</a:t>
                      </a:r>
                      <a:endParaRPr lang="en-GB" sz="1600" b="0" i="0" u="none" strike="noStrike" dirty="0">
                        <a:effectLst/>
                        <a:latin typeface="Arial" panose="020B0604020202020204" pitchFamily="34" charset="0"/>
                      </a:endParaRPr>
                    </a:p>
                  </a:txBody>
                  <a:tcPr marL="32249" marR="15842" marT="15842" marB="158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8896988"/>
                  </a:ext>
                </a:extLst>
              </a:tr>
              <a:tr h="1091978">
                <a:tc>
                  <a:txBody>
                    <a:bodyPr/>
                    <a:lstStyle/>
                    <a:p>
                      <a:pPr algn="l" fontAlgn="ctr">
                        <a:spcBef>
                          <a:spcPts val="600"/>
                        </a:spcBef>
                        <a:buNone/>
                      </a:pPr>
                      <a:r>
                        <a:rPr lang="en-GB" sz="1000" b="1" i="0" u="none" strike="noStrike">
                          <a:solidFill>
                            <a:srgbClr val="000000"/>
                          </a:solidFill>
                          <a:effectLst/>
                          <a:latin typeface="Arial" panose="020B0604020202020204" pitchFamily="34" charset="0"/>
                          <a:ea typeface="Times New Roman" panose="02020603050405020304" pitchFamily="18" charset="0"/>
                        </a:rPr>
                        <a:t>Research activity outside of the UK</a:t>
                      </a:r>
                      <a:endParaRPr lang="en-GB" sz="1600" b="0" i="0" u="none" strike="noStrike">
                        <a:effectLst/>
                        <a:latin typeface="Arial" panose="020B0604020202020204" pitchFamily="34" charset="0"/>
                      </a:endParaRPr>
                    </a:p>
                    <a:p>
                      <a:pPr algn="l" fontAlgn="ctr">
                        <a:buNone/>
                      </a:pPr>
                      <a:r>
                        <a:rPr lang="en-GB" sz="1000" b="0" i="0" u="none" strike="noStrike">
                          <a:solidFill>
                            <a:srgbClr val="000000"/>
                          </a:solidFill>
                          <a:effectLst/>
                          <a:latin typeface="Arial" panose="020B0604020202020204" pitchFamily="34" charset="0"/>
                          <a:ea typeface="Times New Roman" panose="02020603050405020304" pitchFamily="18" charset="0"/>
                        </a:rPr>
                        <a:t>If research activity will take place overseas, you are responsible for ensuring that local ethical considerations are complied with and that the relevant permissions are sought. Specify any local guidelines (e.g. from local professional associations/learned societies/universities) that exist and whether these involve any ethical stipulations beyond those usual in the UK (provide details of any licenses or permissions required). Also specify whether there are any specific ethical issues raised by the local context in which the research activity is taking place, for example, particular cultural and/or legal sensitivities or vulnerabilities of participants. If you live in the country where you will do the research then please state this.</a:t>
                      </a:r>
                      <a:endParaRPr lang="en-GB" sz="1600" b="0" i="0" u="none" strike="noStrike">
                        <a:effectLst/>
                        <a:latin typeface="Arial" panose="020B0604020202020204" pitchFamily="34" charset="0"/>
                      </a:endParaRPr>
                    </a:p>
                  </a:txBody>
                  <a:tcPr marL="32249" marR="15842" marT="15842" marB="158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665852984"/>
                  </a:ext>
                </a:extLst>
              </a:tr>
              <a:tr h="477407">
                <a:tc>
                  <a:txBody>
                    <a:bodyPr/>
                    <a:lstStyle/>
                    <a:p>
                      <a:pPr algn="l" fontAlgn="ctr">
                        <a:buNone/>
                      </a:pPr>
                      <a:r>
                        <a:rPr lang="en-GB" sz="1000" b="0" i="0" u="none" strike="noStrike" dirty="0">
                          <a:effectLst/>
                          <a:latin typeface="Arial" panose="020B0604020202020204" pitchFamily="34" charset="0"/>
                          <a:ea typeface="Times New Roman" panose="02020603050405020304" pitchFamily="18" charset="0"/>
                        </a:rPr>
                        <a:t> </a:t>
                      </a:r>
                      <a:endParaRPr lang="en-GB" sz="1600" b="0" i="0" u="none" strike="noStrike" dirty="0">
                        <a:effectLst/>
                        <a:latin typeface="Arial" panose="020B0604020202020204" pitchFamily="34" charset="0"/>
                      </a:endParaRPr>
                    </a:p>
                    <a:p>
                      <a:pPr algn="l" fontAlgn="ctr">
                        <a:buNone/>
                      </a:pPr>
                      <a:r>
                        <a:rPr lang="en-GB" sz="1000" b="0" i="0" u="none" strike="noStrike" dirty="0">
                          <a:effectLst/>
                          <a:latin typeface="Arial" panose="020B0604020202020204" pitchFamily="34" charset="0"/>
                          <a:ea typeface="Times New Roman" panose="02020603050405020304" pitchFamily="18" charset="0"/>
                        </a:rPr>
                        <a:t> 9.</a:t>
                      </a:r>
                      <a:endParaRPr lang="en-GB" sz="1600" b="0" i="0" u="none" strike="noStrike" dirty="0">
                        <a:effectLst/>
                        <a:latin typeface="Arial" panose="020B0604020202020204" pitchFamily="34" charset="0"/>
                      </a:endParaRPr>
                    </a:p>
                    <a:p>
                      <a:pPr algn="l" fontAlgn="ctr">
                        <a:buNone/>
                      </a:pPr>
                      <a:r>
                        <a:rPr lang="en-GB" sz="800" b="0" i="1" u="none" strike="noStrike" dirty="0">
                          <a:solidFill>
                            <a:srgbClr val="808080"/>
                          </a:solidFill>
                          <a:effectLst/>
                          <a:latin typeface="Arial" panose="020B0604020202020204" pitchFamily="34" charset="0"/>
                          <a:ea typeface="Times New Roman" panose="02020603050405020304" pitchFamily="18" charset="0"/>
                        </a:rPr>
                        <a:t>(this box should expand as you type)</a:t>
                      </a:r>
                      <a:endParaRPr lang="en-GB" sz="1600" b="0" i="0" u="none" strike="noStrike" dirty="0">
                        <a:effectLst/>
                        <a:latin typeface="Arial" panose="020B0604020202020204" pitchFamily="34" charset="0"/>
                      </a:endParaRPr>
                    </a:p>
                  </a:txBody>
                  <a:tcPr marL="32249" marR="15842" marT="15842" marB="1584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34634092"/>
                  </a:ext>
                </a:extLst>
              </a:tr>
            </a:tbl>
          </a:graphicData>
        </a:graphic>
      </p:graphicFrame>
      <p:graphicFrame>
        <p:nvGraphicFramePr>
          <p:cNvPr id="7" name="Table 6">
            <a:extLst>
              <a:ext uri="{FF2B5EF4-FFF2-40B4-BE49-F238E27FC236}">
                <a16:creationId xmlns:a16="http://schemas.microsoft.com/office/drawing/2014/main" id="{F215E3B5-947E-BE89-7264-DD23CC1C4D44}"/>
              </a:ext>
            </a:extLst>
          </p:cNvPr>
          <p:cNvGraphicFramePr>
            <a:graphicFrameLocks noGrp="1"/>
          </p:cNvGraphicFramePr>
          <p:nvPr>
            <p:extLst>
              <p:ext uri="{D42A27DB-BD31-4B8C-83A1-F6EECF244321}">
                <p14:modId xmlns:p14="http://schemas.microsoft.com/office/powerpoint/2010/main" val="1226125344"/>
              </p:ext>
            </p:extLst>
          </p:nvPr>
        </p:nvGraphicFramePr>
        <p:xfrm>
          <a:off x="1097938" y="4933535"/>
          <a:ext cx="7103573" cy="1645920"/>
        </p:xfrm>
        <a:graphic>
          <a:graphicData uri="http://schemas.openxmlformats.org/drawingml/2006/table">
            <a:tbl>
              <a:tblPr firstRow="1" firstCol="1" bandRow="1">
                <a:tableStyleId>{5C22544A-7EE6-4342-B048-85BDC9FD1C3A}</a:tableStyleId>
              </a:tblPr>
              <a:tblGrid>
                <a:gridCol w="809806">
                  <a:extLst>
                    <a:ext uri="{9D8B030D-6E8A-4147-A177-3AD203B41FA5}">
                      <a16:colId xmlns:a16="http://schemas.microsoft.com/office/drawing/2014/main" val="1687736211"/>
                    </a:ext>
                  </a:extLst>
                </a:gridCol>
                <a:gridCol w="4674155">
                  <a:extLst>
                    <a:ext uri="{9D8B030D-6E8A-4147-A177-3AD203B41FA5}">
                      <a16:colId xmlns:a16="http://schemas.microsoft.com/office/drawing/2014/main" val="492869569"/>
                    </a:ext>
                  </a:extLst>
                </a:gridCol>
                <a:gridCol w="809806">
                  <a:extLst>
                    <a:ext uri="{9D8B030D-6E8A-4147-A177-3AD203B41FA5}">
                      <a16:colId xmlns:a16="http://schemas.microsoft.com/office/drawing/2014/main" val="3273258586"/>
                    </a:ext>
                  </a:extLst>
                </a:gridCol>
                <a:gridCol w="809806">
                  <a:extLst>
                    <a:ext uri="{9D8B030D-6E8A-4147-A177-3AD203B41FA5}">
                      <a16:colId xmlns:a16="http://schemas.microsoft.com/office/drawing/2014/main" val="2112965052"/>
                    </a:ext>
                  </a:extLst>
                </a:gridCol>
              </a:tblGrid>
              <a:tr h="243205">
                <a:tc rowSpan="2">
                  <a:txBody>
                    <a:bodyPr/>
                    <a:lstStyle/>
                    <a:p>
                      <a:pPr>
                        <a:buNone/>
                      </a:pPr>
                      <a:r>
                        <a:rPr lang="en-GB" sz="1100" dirty="0">
                          <a:effectLst/>
                        </a:rPr>
                        <a:t>10</a:t>
                      </a:r>
                      <a:endParaRPr lang="en-GB" sz="1000" dirty="0">
                        <a:effectLst/>
                        <a:latin typeface="Times New Roman" panose="02020603050405020304" pitchFamily="18" charset="0"/>
                        <a:ea typeface="Times New Roman" panose="02020603050405020304" pitchFamily="18" charset="0"/>
                      </a:endParaRPr>
                    </a:p>
                  </a:txBody>
                  <a:tcPr marL="68580" marR="68580" marT="0" marB="0" anchor="ctr"/>
                </a:tc>
                <a:tc rowSpan="2">
                  <a:txBody>
                    <a:bodyPr/>
                    <a:lstStyle/>
                    <a:p>
                      <a:pPr>
                        <a:buNone/>
                      </a:pPr>
                      <a:r>
                        <a:rPr lang="en-GB" sz="1100">
                          <a:effectLst/>
                        </a:rPr>
                        <a:t>Use of documentation not in the public domain: Are any documents </a:t>
                      </a:r>
                      <a:r>
                        <a:rPr lang="en-GB" sz="1100" u="sng">
                          <a:effectLst/>
                        </a:rPr>
                        <a:t>NOT</a:t>
                      </a:r>
                      <a:r>
                        <a:rPr lang="en-GB" sz="1100">
                          <a:effectLst/>
                        </a:rPr>
                        <a:t> publicly available? </a:t>
                      </a:r>
                      <a:endParaRPr lang="en-GB" sz="1000">
                        <a:effectLst/>
                      </a:endParaRPr>
                    </a:p>
                    <a:p>
                      <a:pPr>
                        <a:buNone/>
                      </a:pPr>
                      <a:r>
                        <a:rPr lang="en-GB" sz="1100">
                          <a:effectLst/>
                        </a:rPr>
                        <a:t> </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GB" sz="1100">
                          <a:effectLst/>
                        </a:rPr>
                        <a:t>NO</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US" sz="1100">
                          <a:effectLst/>
                        </a:rPr>
                        <a:t>☐</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045596201"/>
                  </a:ext>
                </a:extLst>
              </a:tr>
              <a:tr h="138430">
                <a:tc vMerge="1">
                  <a:txBody>
                    <a:bodyPr/>
                    <a:lstStyle/>
                    <a:p>
                      <a:endParaRPr lang="en-US"/>
                    </a:p>
                  </a:txBody>
                  <a:tcPr/>
                </a:tc>
                <a:tc vMerge="1">
                  <a:txBody>
                    <a:bodyPr/>
                    <a:lstStyle/>
                    <a:p>
                      <a:endParaRPr lang="en-US"/>
                    </a:p>
                  </a:txBody>
                  <a:tcPr/>
                </a:tc>
                <a:tc>
                  <a:txBody>
                    <a:bodyPr/>
                    <a:lstStyle/>
                    <a:p>
                      <a:pPr algn="ctr">
                        <a:buNone/>
                      </a:pPr>
                      <a:r>
                        <a:rPr lang="en-GB" sz="1100">
                          <a:effectLst/>
                        </a:rPr>
                        <a:t>YES</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buNone/>
                      </a:pPr>
                      <a:r>
                        <a:rPr lang="en-US" sz="1100">
                          <a:effectLst/>
                        </a:rPr>
                        <a:t>☐</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289902728"/>
                  </a:ext>
                </a:extLst>
              </a:tr>
              <a:tr h="0">
                <a:tc>
                  <a:txBody>
                    <a:bodyPr/>
                    <a:lstStyle/>
                    <a:p>
                      <a:pPr>
                        <a:buNone/>
                      </a:pPr>
                      <a:r>
                        <a:rPr lang="en-GB" sz="1100">
                          <a:effectLst/>
                        </a:rPr>
                        <a:t>11</a:t>
                      </a:r>
                      <a:endParaRPr lang="en-GB" sz="1000">
                        <a:effectLst/>
                        <a:latin typeface="Times New Roman" panose="02020603050405020304" pitchFamily="18" charset="0"/>
                        <a:ea typeface="Times New Roman" panose="02020603050405020304" pitchFamily="18" charset="0"/>
                      </a:endParaRPr>
                    </a:p>
                  </a:txBody>
                  <a:tcPr marL="68580" marR="68580" marT="0" marB="0" anchor="ctr"/>
                </a:tc>
                <a:tc gridSpan="3">
                  <a:txBody>
                    <a:bodyPr/>
                    <a:lstStyle/>
                    <a:p>
                      <a:pPr>
                        <a:buNone/>
                      </a:pPr>
                      <a:r>
                        <a:rPr lang="en-GB" sz="1100" dirty="0">
                          <a:effectLst/>
                        </a:rPr>
                        <a:t>If Yes, please provide details here of how you will gain access to specific documentation that is not in the public domain and that this is in accordance with the current data protection law of the country in question and that of England and Wales.</a:t>
                      </a:r>
                      <a:endParaRPr lang="en-GB" sz="1000" dirty="0">
                        <a:effectLst/>
                      </a:endParaRPr>
                    </a:p>
                    <a:p>
                      <a:pPr>
                        <a:buNone/>
                      </a:pPr>
                      <a:r>
                        <a:rPr lang="en-GB" sz="1100" dirty="0">
                          <a:effectLst/>
                        </a:rPr>
                        <a:t> </a:t>
                      </a:r>
                      <a:endParaRPr lang="en-GB" sz="1000" dirty="0">
                        <a:effectLst/>
                      </a:endParaRPr>
                    </a:p>
                    <a:p>
                      <a:pPr>
                        <a:buNone/>
                      </a:pPr>
                      <a:r>
                        <a:rPr lang="en-GB" sz="1100" dirty="0">
                          <a:effectLst/>
                        </a:rPr>
                        <a:t> </a:t>
                      </a:r>
                      <a:endParaRPr lang="en-GB" sz="1000" dirty="0">
                        <a:effectLst/>
                      </a:endParaRPr>
                    </a:p>
                    <a:p>
                      <a:pPr>
                        <a:buNone/>
                      </a:pPr>
                      <a:r>
                        <a:rPr lang="en-GB" sz="1100" dirty="0">
                          <a:effectLst/>
                        </a:rPr>
                        <a:t> </a:t>
                      </a:r>
                      <a:endParaRPr lang="en-GB" sz="1000" dirty="0">
                        <a:effectLst/>
                      </a:endParaRPr>
                    </a:p>
                    <a:p>
                      <a:pPr>
                        <a:buNone/>
                      </a:pPr>
                      <a:r>
                        <a:rPr lang="en-GB" sz="900" dirty="0">
                          <a:effectLst/>
                        </a:rPr>
                        <a:t>(this box should expand as you type)</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017096145"/>
                  </a:ext>
                </a:extLst>
              </a:tr>
            </a:tbl>
          </a:graphicData>
        </a:graphic>
      </p:graphicFrame>
      <p:sp>
        <p:nvSpPr>
          <p:cNvPr id="8" name="Rectangle 2">
            <a:extLst>
              <a:ext uri="{FF2B5EF4-FFF2-40B4-BE49-F238E27FC236}">
                <a16:creationId xmlns:a16="http://schemas.microsoft.com/office/drawing/2014/main" id="{6075F978-85B1-2F25-A05E-3B32B3530EDE}"/>
              </a:ext>
            </a:extLst>
          </p:cNvPr>
          <p:cNvSpPr>
            <a:spLocks noGrp="1" noChangeArrowheads="1"/>
          </p:cNvSpPr>
          <p:nvPr>
            <p:ph type="title"/>
          </p:nvPr>
        </p:nvSpPr>
        <p:spPr bwMode="auto">
          <a:xfrm>
            <a:off x="1478487" y="4065233"/>
            <a:ext cx="8136758" cy="1179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dirty="0"/>
          </a:p>
        </p:txBody>
      </p:sp>
    </p:spTree>
    <p:extLst>
      <p:ext uri="{BB962C8B-B14F-4D97-AF65-F5344CB8AC3E}">
        <p14:creationId xmlns:p14="http://schemas.microsoft.com/office/powerpoint/2010/main" val="2306984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2544415"/>
          </a:xfrm>
          <a:prstGeom prst="rect">
            <a:avLst/>
          </a:prstGeom>
          <a:ln>
            <a:noFill/>
          </a:ln>
          <a:effectLst>
            <a:outerShdw blurRad="203200" dist="88900" dir="5460000" sx="95000" sy="95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E212F3-0F76-36FD-B393-3E302A1BAF34}"/>
              </a:ext>
            </a:extLst>
          </p:cNvPr>
          <p:cNvSpPr>
            <a:spLocks noGrp="1"/>
          </p:cNvSpPr>
          <p:nvPr>
            <p:ph type="title"/>
          </p:nvPr>
        </p:nvSpPr>
        <p:spPr>
          <a:xfrm>
            <a:off x="571499" y="463941"/>
            <a:ext cx="7472632" cy="1616529"/>
          </a:xfrm>
        </p:spPr>
        <p:txBody>
          <a:bodyPr>
            <a:normAutofit fontScale="90000"/>
          </a:bodyPr>
          <a:lstStyle/>
          <a:p>
            <a:r>
              <a:rPr lang="en-GB" sz="3500" b="1"/>
              <a:t>Does your research relate to one or more of the seven aims of the Well-being of Future Generations (Wales) Act 2015?</a:t>
            </a:r>
            <a:endParaRPr lang="en-US" sz="3500"/>
          </a:p>
        </p:txBody>
      </p:sp>
      <p:graphicFrame>
        <p:nvGraphicFramePr>
          <p:cNvPr id="4" name="Content Placeholder 3">
            <a:extLst>
              <a:ext uri="{FF2B5EF4-FFF2-40B4-BE49-F238E27FC236}">
                <a16:creationId xmlns:a16="http://schemas.microsoft.com/office/drawing/2014/main" id="{F808932C-735B-EBA5-FBDD-103CA0561827}"/>
              </a:ext>
            </a:extLst>
          </p:cNvPr>
          <p:cNvGraphicFramePr>
            <a:graphicFrameLocks noGrp="1"/>
          </p:cNvGraphicFramePr>
          <p:nvPr>
            <p:ph idx="1"/>
            <p:extLst>
              <p:ext uri="{D42A27DB-BD31-4B8C-83A1-F6EECF244321}">
                <p14:modId xmlns:p14="http://schemas.microsoft.com/office/powerpoint/2010/main" val="3432651097"/>
              </p:ext>
            </p:extLst>
          </p:nvPr>
        </p:nvGraphicFramePr>
        <p:xfrm>
          <a:off x="679251" y="3317648"/>
          <a:ext cx="7787576" cy="2528697"/>
        </p:xfrm>
        <a:graphic>
          <a:graphicData uri="http://schemas.openxmlformats.org/drawingml/2006/table">
            <a:tbl>
              <a:tblPr firstRow="1" firstCol="1" bandRow="1"/>
              <a:tblGrid>
                <a:gridCol w="537930">
                  <a:extLst>
                    <a:ext uri="{9D8B030D-6E8A-4147-A177-3AD203B41FA5}">
                      <a16:colId xmlns:a16="http://schemas.microsoft.com/office/drawing/2014/main" val="136115093"/>
                    </a:ext>
                  </a:extLst>
                </a:gridCol>
                <a:gridCol w="5932188">
                  <a:extLst>
                    <a:ext uri="{9D8B030D-6E8A-4147-A177-3AD203B41FA5}">
                      <a16:colId xmlns:a16="http://schemas.microsoft.com/office/drawing/2014/main" val="2828169342"/>
                    </a:ext>
                  </a:extLst>
                </a:gridCol>
                <a:gridCol w="706835">
                  <a:extLst>
                    <a:ext uri="{9D8B030D-6E8A-4147-A177-3AD203B41FA5}">
                      <a16:colId xmlns:a16="http://schemas.microsoft.com/office/drawing/2014/main" val="165982575"/>
                    </a:ext>
                  </a:extLst>
                </a:gridCol>
                <a:gridCol w="610623">
                  <a:extLst>
                    <a:ext uri="{9D8B030D-6E8A-4147-A177-3AD203B41FA5}">
                      <a16:colId xmlns:a16="http://schemas.microsoft.com/office/drawing/2014/main" val="1876235738"/>
                    </a:ext>
                  </a:extLst>
                </a:gridCol>
              </a:tblGrid>
              <a:tr h="513642">
                <a:tc>
                  <a:txBody>
                    <a:bodyPr/>
                    <a:lstStyle/>
                    <a:p>
                      <a:pPr algn="ctr" fontAlgn="ctr">
                        <a:buNone/>
                      </a:pPr>
                      <a:r>
                        <a:rPr lang="en-GB" sz="1500" b="1" i="0" u="none" strike="noStrike">
                          <a:effectLst/>
                          <a:latin typeface="Arial" panose="020B0604020202020204" pitchFamily="34" charset="0"/>
                          <a:ea typeface="Times New Roman" panose="02020603050405020304" pitchFamily="18" charset="0"/>
                        </a:rPr>
                        <a:t> </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just" fontAlgn="t">
                        <a:buNone/>
                      </a:pPr>
                      <a:r>
                        <a:rPr lang="en-GB" sz="1500" b="1" i="0" u="none" strike="noStrike">
                          <a:solidFill>
                            <a:srgbClr val="000000"/>
                          </a:solidFill>
                          <a:effectLst/>
                          <a:latin typeface="Arial" panose="020B0604020202020204" pitchFamily="34" charset="0"/>
                          <a:ea typeface="Times New Roman" panose="02020603050405020304" pitchFamily="18" charset="0"/>
                        </a:rPr>
                        <a:t>Does your research relate to one or more of the seven aims of the Well-being of Future Generations (Wales) Act 2015?</a:t>
                      </a:r>
                      <a:endParaRPr lang="en-GB" sz="2400" b="0" i="0" u="none" strike="noStrike">
                        <a:effectLst/>
                        <a:latin typeface="Arial" panose="020B0604020202020204" pitchFamily="34" charset="0"/>
                      </a:endParaRPr>
                    </a:p>
                  </a:txBody>
                  <a:tcPr marL="92363" marR="92363" marT="128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GB" sz="1500" b="1" i="0" u="none" strike="noStrike">
                          <a:effectLst/>
                          <a:latin typeface="Arial" panose="020B0604020202020204" pitchFamily="34" charset="0"/>
                          <a:ea typeface="Times New Roman" panose="02020603050405020304" pitchFamily="18" charset="0"/>
                        </a:rPr>
                        <a:t> </a:t>
                      </a:r>
                      <a:endParaRPr lang="en-GB" sz="2400" b="0" i="0" u="none" strike="noStrike">
                        <a:effectLst/>
                        <a:latin typeface="Arial" panose="020B0604020202020204" pitchFamily="34" charset="0"/>
                      </a:endParaRPr>
                    </a:p>
                    <a:p>
                      <a:pPr algn="ctr" fontAlgn="t">
                        <a:buNone/>
                      </a:pPr>
                      <a:r>
                        <a:rPr lang="en-GB" sz="1500" b="1" i="0" u="none" strike="noStrike">
                          <a:solidFill>
                            <a:srgbClr val="000000"/>
                          </a:solidFill>
                          <a:effectLst/>
                          <a:latin typeface="Arial" panose="020B0604020202020204" pitchFamily="34" charset="0"/>
                          <a:ea typeface="Times New Roman" panose="02020603050405020304" pitchFamily="18" charset="0"/>
                        </a:rPr>
                        <a:t>YES</a:t>
                      </a:r>
                      <a:endParaRPr lang="en-GB" sz="2400" b="0" i="0" u="none" strike="noStrike">
                        <a:effectLst/>
                        <a:latin typeface="Arial" panose="020B0604020202020204" pitchFamily="34" charset="0"/>
                      </a:endParaRPr>
                    </a:p>
                  </a:txBody>
                  <a:tcPr marL="92363" marR="92363" marT="128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GB" sz="1500" b="1" i="0" u="none" strike="noStrike">
                          <a:effectLst/>
                          <a:latin typeface="Arial" panose="020B0604020202020204" pitchFamily="34" charset="0"/>
                          <a:ea typeface="Times New Roman" panose="02020603050405020304" pitchFamily="18" charset="0"/>
                        </a:rPr>
                        <a:t> </a:t>
                      </a:r>
                      <a:endParaRPr lang="en-GB" sz="2400" b="0" i="0" u="none" strike="noStrike">
                        <a:effectLst/>
                        <a:latin typeface="Arial" panose="020B0604020202020204" pitchFamily="34" charset="0"/>
                      </a:endParaRPr>
                    </a:p>
                    <a:p>
                      <a:pPr algn="ctr" fontAlgn="t">
                        <a:buNone/>
                      </a:pPr>
                      <a:r>
                        <a:rPr lang="en-GB" sz="1500" b="1" i="0" u="none" strike="noStrike">
                          <a:solidFill>
                            <a:srgbClr val="000000"/>
                          </a:solidFill>
                          <a:effectLst/>
                          <a:latin typeface="Arial" panose="020B0604020202020204" pitchFamily="34" charset="0"/>
                          <a:ea typeface="Times New Roman" panose="02020603050405020304" pitchFamily="18" charset="0"/>
                        </a:rPr>
                        <a:t>NO</a:t>
                      </a:r>
                      <a:endParaRPr lang="en-GB" sz="2400" b="0" i="0" u="none" strike="noStrike">
                        <a:effectLst/>
                        <a:latin typeface="Arial" panose="020B0604020202020204" pitchFamily="34" charset="0"/>
                      </a:endParaRPr>
                    </a:p>
                  </a:txBody>
                  <a:tcPr marL="92363" marR="92363" marT="128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859578819"/>
                  </a:ext>
                </a:extLst>
              </a:tr>
              <a:tr h="287865">
                <a:tc>
                  <a:txBody>
                    <a:bodyPr/>
                    <a:lstStyle/>
                    <a:p>
                      <a:pPr algn="ctr"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12</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A prosperous Wales</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394404474"/>
                  </a:ext>
                </a:extLst>
              </a:tr>
              <a:tr h="287865">
                <a:tc>
                  <a:txBody>
                    <a:bodyPr/>
                    <a:lstStyle/>
                    <a:p>
                      <a:pPr algn="ctr"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13</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A resilient Wales</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948740815"/>
                  </a:ext>
                </a:extLst>
              </a:tr>
              <a:tr h="287865">
                <a:tc>
                  <a:txBody>
                    <a:bodyPr/>
                    <a:lstStyle/>
                    <a:p>
                      <a:pPr algn="ctr"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14</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A healthier Wales</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188229622"/>
                  </a:ext>
                </a:extLst>
              </a:tr>
              <a:tr h="287865">
                <a:tc>
                  <a:txBody>
                    <a:bodyPr/>
                    <a:lstStyle/>
                    <a:p>
                      <a:pPr algn="ctr"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15</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A more equal Wales</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891575746"/>
                  </a:ext>
                </a:extLst>
              </a:tr>
              <a:tr h="287865">
                <a:tc>
                  <a:txBody>
                    <a:bodyPr/>
                    <a:lstStyle/>
                    <a:p>
                      <a:pPr algn="ctr"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16</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A Wales of cohesive communities</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61022044"/>
                  </a:ext>
                </a:extLst>
              </a:tr>
              <a:tr h="287865">
                <a:tc>
                  <a:txBody>
                    <a:bodyPr/>
                    <a:lstStyle/>
                    <a:p>
                      <a:pPr algn="ctr"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17</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A Wales of vibrant culture and thriving Welsh language</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242736369"/>
                  </a:ext>
                </a:extLst>
              </a:tr>
              <a:tr h="287865">
                <a:tc>
                  <a:txBody>
                    <a:bodyPr/>
                    <a:lstStyle/>
                    <a:p>
                      <a:pPr algn="ctr"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18</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500" b="0" i="0" u="none" strike="noStrike">
                          <a:solidFill>
                            <a:srgbClr val="000000"/>
                          </a:solidFill>
                          <a:effectLst/>
                          <a:latin typeface="Arial" panose="020B0604020202020204" pitchFamily="34" charset="0"/>
                          <a:ea typeface="Times New Roman" panose="02020603050405020304" pitchFamily="18" charset="0"/>
                        </a:rPr>
                        <a:t>A globally responsible Wales</a:t>
                      </a:r>
                      <a:endParaRPr lang="en-GB"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5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500" b="1" i="0" u="none" strike="noStrike"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400" b="0" i="0" u="none" strike="noStrike" dirty="0">
                        <a:effectLst/>
                        <a:latin typeface="Arial" panose="020B0604020202020204" pitchFamily="34" charset="0"/>
                      </a:endParaRPr>
                    </a:p>
                  </a:txBody>
                  <a:tcPr marL="92363" marR="92363" marT="12828"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232797579"/>
                  </a:ext>
                </a:extLst>
              </a:tr>
            </a:tbl>
          </a:graphicData>
        </a:graphic>
      </p:graphicFrame>
    </p:spTree>
    <p:extLst>
      <p:ext uri="{BB962C8B-B14F-4D97-AF65-F5344CB8AC3E}">
        <p14:creationId xmlns:p14="http://schemas.microsoft.com/office/powerpoint/2010/main" val="1215074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98F7271-6D4A-4AF5-90CE-37ACB714C9E0}"/>
              </a:ext>
            </a:extLst>
          </p:cNvPr>
          <p:cNvSpPr>
            <a:spLocks noGrp="1"/>
          </p:cNvSpPr>
          <p:nvPr>
            <p:ph type="title"/>
          </p:nvPr>
        </p:nvSpPr>
        <p:spPr/>
        <p:txBody>
          <a:bodyPr/>
          <a:lstStyle/>
          <a:p>
            <a:pPr eaLnBrk="1" hangingPunct="1"/>
            <a:endParaRPr lang="en-GB" altLang="en-US"/>
          </a:p>
        </p:txBody>
      </p:sp>
      <p:sp>
        <p:nvSpPr>
          <p:cNvPr id="2" name="Content Placeholder 2">
            <a:extLst>
              <a:ext uri="{FF2B5EF4-FFF2-40B4-BE49-F238E27FC236}">
                <a16:creationId xmlns:a16="http://schemas.microsoft.com/office/drawing/2014/main" id="{98D3F778-F059-DF94-C4D6-C31E394E2C2B}"/>
              </a:ext>
            </a:extLst>
          </p:cNvPr>
          <p:cNvSpPr>
            <a:spLocks noGrp="1"/>
          </p:cNvSpPr>
          <p:nvPr>
            <p:ph idx="1"/>
          </p:nvPr>
        </p:nvSpPr>
        <p:spPr>
          <a:xfrm>
            <a:off x="339474" y="255589"/>
            <a:ext cx="8465051" cy="2870200"/>
          </a:xfrm>
        </p:spPr>
        <p:txBody>
          <a:bodyPr rtlCol="0">
            <a:normAutofit/>
          </a:bodyPr>
          <a:lstStyle/>
          <a:p>
            <a:pPr eaLnBrk="1" fontAlgn="auto" hangingPunct="1">
              <a:spcAft>
                <a:spcPts val="0"/>
              </a:spcAft>
              <a:buFont typeface="Wingdings 3" charset="2"/>
              <a:buChar char=""/>
              <a:defRPr/>
            </a:pPr>
            <a:r>
              <a:rPr lang="en-GB" altLang="en-US" sz="1800" b="1" i="1" dirty="0">
                <a:solidFill>
                  <a:schemeClr val="tx1">
                    <a:lumMod val="75000"/>
                    <a:lumOff val="25000"/>
                  </a:schemeClr>
                </a:solidFill>
              </a:rPr>
              <a:t>Section F:</a:t>
            </a:r>
            <a:r>
              <a:rPr lang="en-GB" altLang="en-US" sz="1800" dirty="0">
                <a:solidFill>
                  <a:schemeClr val="tx1">
                    <a:lumMod val="75000"/>
                    <a:lumOff val="25000"/>
                  </a:schemeClr>
                </a:solidFill>
              </a:rPr>
              <a:t>  </a:t>
            </a:r>
          </a:p>
          <a:p>
            <a:r>
              <a:rPr lang="en-GB" altLang="en-US" sz="1800" dirty="0">
                <a:solidFill>
                  <a:schemeClr val="tx1">
                    <a:lumMod val="75000"/>
                    <a:lumOff val="25000"/>
                  </a:schemeClr>
                </a:solidFill>
              </a:rPr>
              <a:t>Students must think carefully about all options in F and answer yes or no to every question. </a:t>
            </a:r>
            <a:r>
              <a:rPr lang="en-GB" sz="1800" dirty="0"/>
              <a:t>If NO to every question, then the research activity is (ethically) low risk and </a:t>
            </a:r>
            <a:r>
              <a:rPr lang="en-GB" sz="1800" b="1" dirty="0"/>
              <a:t>may</a:t>
            </a:r>
            <a:r>
              <a:rPr lang="en-GB" sz="1800" dirty="0"/>
              <a:t> be exempt from </a:t>
            </a:r>
            <a:r>
              <a:rPr lang="en-GB" sz="1800" b="1" dirty="0"/>
              <a:t>some</a:t>
            </a:r>
            <a:r>
              <a:rPr lang="en-GB" sz="1800" dirty="0"/>
              <a:t> of the following sections (please refer to Guidance Notes).</a:t>
            </a:r>
          </a:p>
          <a:p>
            <a:r>
              <a:rPr lang="en-GB" sz="1800" dirty="0"/>
              <a:t>If YES to any question, then no research activity should be undertaken until full ethical approval has been obtained. </a:t>
            </a:r>
          </a:p>
          <a:p>
            <a:pPr marL="0" indent="0" eaLnBrk="1" fontAlgn="auto" hangingPunct="1">
              <a:spcAft>
                <a:spcPts val="0"/>
              </a:spcAft>
              <a:buFontTx/>
              <a:buNone/>
              <a:defRPr/>
            </a:pPr>
            <a:r>
              <a:rPr lang="en-GB" altLang="en-US" dirty="0">
                <a:solidFill>
                  <a:schemeClr val="tx1">
                    <a:lumMod val="75000"/>
                    <a:lumOff val="25000"/>
                  </a:schemeClr>
                </a:solidFill>
              </a:rPr>
              <a:t>.  </a:t>
            </a:r>
          </a:p>
          <a:p>
            <a:pPr eaLnBrk="1" fontAlgn="auto" hangingPunct="1">
              <a:spcAft>
                <a:spcPts val="0"/>
              </a:spcAft>
              <a:buFont typeface="Wingdings 3" charset="2"/>
              <a:buChar char=""/>
              <a:defRPr/>
            </a:pPr>
            <a:endParaRPr lang="en-US" altLang="en-US" dirty="0">
              <a:solidFill>
                <a:schemeClr val="tx1">
                  <a:lumMod val="75000"/>
                  <a:lumOff val="25000"/>
                </a:schemeClr>
              </a:solidFill>
            </a:endParaRPr>
          </a:p>
        </p:txBody>
      </p:sp>
      <p:pic>
        <p:nvPicPr>
          <p:cNvPr id="27652" name="Picture 1">
            <a:extLst>
              <a:ext uri="{FF2B5EF4-FFF2-40B4-BE49-F238E27FC236}">
                <a16:creationId xmlns:a16="http://schemas.microsoft.com/office/drawing/2014/main" id="{61710A7D-CD65-F675-BCE2-2AF041A1A7F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4213" y="2005013"/>
            <a:ext cx="7961312" cy="475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C1B18C8-BF3D-5A13-B6BB-21D724300119}"/>
              </a:ext>
            </a:extLst>
          </p:cNvPr>
          <p:cNvSpPr>
            <a:spLocks noGrp="1"/>
          </p:cNvSpPr>
          <p:nvPr>
            <p:ph type="title"/>
          </p:nvPr>
        </p:nvSpPr>
        <p:spPr/>
        <p:txBody>
          <a:bodyPr/>
          <a:lstStyle/>
          <a:p>
            <a:pPr eaLnBrk="1" hangingPunct="1"/>
            <a:endParaRPr lang="en-GB" altLang="en-US"/>
          </a:p>
        </p:txBody>
      </p:sp>
      <p:sp>
        <p:nvSpPr>
          <p:cNvPr id="28675" name="Content Placeholder 2">
            <a:extLst>
              <a:ext uri="{FF2B5EF4-FFF2-40B4-BE49-F238E27FC236}">
                <a16:creationId xmlns:a16="http://schemas.microsoft.com/office/drawing/2014/main" id="{A95695AB-53E9-95D9-208C-39871984F7F0}"/>
              </a:ext>
            </a:extLst>
          </p:cNvPr>
          <p:cNvSpPr>
            <a:spLocks noGrp="1"/>
          </p:cNvSpPr>
          <p:nvPr>
            <p:ph idx="1"/>
          </p:nvPr>
        </p:nvSpPr>
        <p:spPr>
          <a:xfrm>
            <a:off x="914400" y="268288"/>
            <a:ext cx="7313613" cy="6589712"/>
          </a:xfrm>
        </p:spPr>
        <p:txBody>
          <a:bodyPr/>
          <a:lstStyle/>
          <a:p>
            <a:pPr eaLnBrk="1" hangingPunct="1"/>
            <a:r>
              <a:rPr lang="en-GB" altLang="en-US" sz="2400" b="1" i="1" dirty="0"/>
              <a:t>Section G:</a:t>
            </a:r>
            <a:r>
              <a:rPr lang="en-GB" altLang="en-US" sz="2400" dirty="0"/>
              <a:t>  Intended Participants: Is there is a good reason that data collection should involve individuals under the age of 18? Parental / school consent for any questionnaires to be complete. </a:t>
            </a:r>
          </a:p>
          <a:p>
            <a:pPr marL="0" indent="0" eaLnBrk="1" hangingPunct="1">
              <a:buNone/>
            </a:pPr>
            <a:endParaRPr lang="en-GB" altLang="en-US" sz="2400" dirty="0"/>
          </a:p>
          <a:p>
            <a:pPr eaLnBrk="1" hangingPunct="1"/>
            <a:r>
              <a:rPr lang="en-GB" altLang="en-US" sz="2400" dirty="0"/>
              <a:t>Any issues – referred to via the module coordinator to the IMH Ethics Working Group.   </a:t>
            </a:r>
          </a:p>
          <a:p>
            <a:pPr marL="0" indent="0" eaLnBrk="1" hangingPunct="1">
              <a:buNone/>
            </a:pPr>
            <a:endParaRPr lang="en-GB" altLang="en-US" sz="2400" dirty="0"/>
          </a:p>
          <a:p>
            <a:pPr eaLnBrk="1" hangingPunct="1"/>
            <a:r>
              <a:rPr lang="en-GB" altLang="en-US" sz="2400" dirty="0"/>
              <a:t>Similarly, there is an expectation that research will not need to involve patients/clients of professionals, individuals in custodial care, individuals where others would need to provide consent.  </a:t>
            </a:r>
          </a:p>
          <a:p>
            <a:pPr marL="0" indent="0" eaLnBrk="1" hangingPunct="1">
              <a:buNone/>
            </a:pPr>
            <a:endParaRPr lang="en-GB" altLang="en-US" sz="2400" dirty="0"/>
          </a:p>
          <a:p>
            <a:pPr eaLnBrk="1" hangingPunct="1"/>
            <a:r>
              <a:rPr lang="en-GB" altLang="en-US" sz="2400" dirty="0"/>
              <a:t>Where the supervisor feels this can be justified then again the decision needs to be referred to the IMH Ethics Working Group.</a:t>
            </a:r>
          </a:p>
          <a:p>
            <a:pPr eaLnBrk="1" hangingPunct="1"/>
            <a:endParaRPr lang="en-US"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5220281-18E0-459C-262F-CCCE80A74761}"/>
              </a:ext>
            </a:extLst>
          </p:cNvPr>
          <p:cNvSpPr>
            <a:spLocks noGrp="1"/>
          </p:cNvSpPr>
          <p:nvPr>
            <p:ph type="title"/>
          </p:nvPr>
        </p:nvSpPr>
        <p:spPr/>
        <p:txBody>
          <a:bodyPr/>
          <a:lstStyle/>
          <a:p>
            <a:pPr eaLnBrk="1" hangingPunct="1"/>
            <a:endParaRPr lang="en-GB" altLang="en-US"/>
          </a:p>
        </p:txBody>
      </p:sp>
      <p:pic>
        <p:nvPicPr>
          <p:cNvPr id="29699" name="Content Placeholder 3">
            <a:extLst>
              <a:ext uri="{FF2B5EF4-FFF2-40B4-BE49-F238E27FC236}">
                <a16:creationId xmlns:a16="http://schemas.microsoft.com/office/drawing/2014/main" id="{99384AB5-251E-919C-496F-139E715C02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11200" y="360363"/>
            <a:ext cx="8108950" cy="611505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2544415"/>
          </a:xfrm>
          <a:prstGeom prst="rect">
            <a:avLst/>
          </a:prstGeom>
          <a:ln>
            <a:noFill/>
          </a:ln>
          <a:effectLst>
            <a:outerShdw blurRad="203200" dist="88900" dir="5460000" sx="95000" sy="95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C50DEE-9E04-4CD5-AA72-65A9D27C913F}"/>
              </a:ext>
            </a:extLst>
          </p:cNvPr>
          <p:cNvSpPr>
            <a:spLocks noGrp="1"/>
          </p:cNvSpPr>
          <p:nvPr>
            <p:ph type="title"/>
          </p:nvPr>
        </p:nvSpPr>
        <p:spPr>
          <a:xfrm>
            <a:off x="571499" y="463941"/>
            <a:ext cx="7472632" cy="1616529"/>
          </a:xfrm>
        </p:spPr>
        <p:txBody>
          <a:bodyPr>
            <a:normAutofit/>
          </a:bodyPr>
          <a:lstStyle/>
          <a:p>
            <a:endParaRPr lang="en-US" sz="3500"/>
          </a:p>
        </p:txBody>
      </p:sp>
      <p:graphicFrame>
        <p:nvGraphicFramePr>
          <p:cNvPr id="4" name="Content Placeholder 3">
            <a:extLst>
              <a:ext uri="{FF2B5EF4-FFF2-40B4-BE49-F238E27FC236}">
                <a16:creationId xmlns:a16="http://schemas.microsoft.com/office/drawing/2014/main" id="{094EA9D8-C17B-613F-E67A-2ED970AF2E98}"/>
              </a:ext>
            </a:extLst>
          </p:cNvPr>
          <p:cNvGraphicFramePr>
            <a:graphicFrameLocks noGrp="1"/>
          </p:cNvGraphicFramePr>
          <p:nvPr>
            <p:ph idx="1"/>
            <p:extLst>
              <p:ext uri="{D42A27DB-BD31-4B8C-83A1-F6EECF244321}">
                <p14:modId xmlns:p14="http://schemas.microsoft.com/office/powerpoint/2010/main" val="2845636137"/>
              </p:ext>
            </p:extLst>
          </p:nvPr>
        </p:nvGraphicFramePr>
        <p:xfrm>
          <a:off x="679251" y="3019140"/>
          <a:ext cx="7787577" cy="3240205"/>
        </p:xfrm>
        <a:graphic>
          <a:graphicData uri="http://schemas.openxmlformats.org/drawingml/2006/table">
            <a:tbl>
              <a:tblPr firstRow="1" firstCol="1" bandRow="1"/>
              <a:tblGrid>
                <a:gridCol w="534871">
                  <a:extLst>
                    <a:ext uri="{9D8B030D-6E8A-4147-A177-3AD203B41FA5}">
                      <a16:colId xmlns:a16="http://schemas.microsoft.com/office/drawing/2014/main" val="1559758395"/>
                    </a:ext>
                  </a:extLst>
                </a:gridCol>
                <a:gridCol w="5003759">
                  <a:extLst>
                    <a:ext uri="{9D8B030D-6E8A-4147-A177-3AD203B41FA5}">
                      <a16:colId xmlns:a16="http://schemas.microsoft.com/office/drawing/2014/main" val="3008533897"/>
                    </a:ext>
                  </a:extLst>
                </a:gridCol>
                <a:gridCol w="781594">
                  <a:extLst>
                    <a:ext uri="{9D8B030D-6E8A-4147-A177-3AD203B41FA5}">
                      <a16:colId xmlns:a16="http://schemas.microsoft.com/office/drawing/2014/main" val="2735901791"/>
                    </a:ext>
                  </a:extLst>
                </a:gridCol>
                <a:gridCol w="685759">
                  <a:extLst>
                    <a:ext uri="{9D8B030D-6E8A-4147-A177-3AD203B41FA5}">
                      <a16:colId xmlns:a16="http://schemas.microsoft.com/office/drawing/2014/main" val="2349973494"/>
                    </a:ext>
                  </a:extLst>
                </a:gridCol>
                <a:gridCol w="781594">
                  <a:extLst>
                    <a:ext uri="{9D8B030D-6E8A-4147-A177-3AD203B41FA5}">
                      <a16:colId xmlns:a16="http://schemas.microsoft.com/office/drawing/2014/main" val="89794070"/>
                    </a:ext>
                  </a:extLst>
                </a:gridCol>
              </a:tblGrid>
              <a:tr h="262713">
                <a:tc>
                  <a:txBody>
                    <a:bodyPr/>
                    <a:lstStyle/>
                    <a:p>
                      <a:pPr algn="ctr" fontAlgn="ctr">
                        <a:buNone/>
                      </a:pPr>
                      <a:r>
                        <a:rPr lang="en-GB" sz="900" b="0" i="0" u="none" strike="noStrike">
                          <a:effectLst/>
                          <a:latin typeface="Arial" panose="020B0604020202020204" pitchFamily="34" charset="0"/>
                          <a:ea typeface="Times New Roman" panose="02020603050405020304" pitchFamily="18" charset="0"/>
                        </a:rPr>
                        <a:t> </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just" fontAlgn="t">
                        <a:buNone/>
                      </a:pPr>
                      <a:r>
                        <a:rPr lang="en-GB" sz="900" b="1" i="0" u="none" strike="noStrike">
                          <a:solidFill>
                            <a:srgbClr val="000000"/>
                          </a:solidFill>
                          <a:effectLst/>
                          <a:latin typeface="Arial" panose="020B0604020202020204" pitchFamily="34" charset="0"/>
                          <a:ea typeface="Times New Roman" panose="02020603050405020304" pitchFamily="18" charset="0"/>
                        </a:rPr>
                        <a:t>Information for participants:</a:t>
                      </a:r>
                      <a:endParaRPr lang="en-GB" sz="1400" b="0" i="0" u="none" strike="noStrike">
                        <a:effectLst/>
                        <a:latin typeface="Arial" panose="020B0604020202020204" pitchFamily="34" charset="0"/>
                      </a:endParaRPr>
                    </a:p>
                  </a:txBody>
                  <a:tcPr marL="53676" marR="53676"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b">
                        <a:buNone/>
                      </a:pPr>
                      <a:r>
                        <a:rPr lang="en-GB" sz="600" b="1" i="0" u="none" strike="noStrike">
                          <a:effectLst/>
                          <a:latin typeface="Arial" panose="020B0604020202020204" pitchFamily="34" charset="0"/>
                          <a:ea typeface="Times New Roman" panose="02020603050405020304" pitchFamily="18" charset="0"/>
                        </a:rPr>
                        <a:t> </a:t>
                      </a:r>
                      <a:endParaRPr lang="en-GB" sz="1400" b="0" i="0" u="none" strike="noStrike">
                        <a:effectLst/>
                        <a:latin typeface="Arial" panose="020B0604020202020204" pitchFamily="34" charset="0"/>
                      </a:endParaRPr>
                    </a:p>
                    <a:p>
                      <a:pPr algn="ctr" fontAlgn="b">
                        <a:buNone/>
                      </a:pPr>
                      <a:r>
                        <a:rPr lang="en-GB" sz="900" b="1" i="0" u="none" strike="noStrike">
                          <a:solidFill>
                            <a:srgbClr val="000000"/>
                          </a:solidFill>
                          <a:effectLst/>
                          <a:latin typeface="Arial" panose="020B0604020202020204" pitchFamily="34" charset="0"/>
                          <a:ea typeface="Times New Roman" panose="02020603050405020304" pitchFamily="18" charset="0"/>
                        </a:rPr>
                        <a:t>YES</a:t>
                      </a:r>
                      <a:endParaRPr lang="en-GB" sz="1400" b="0" i="0" u="none" strike="noStrike">
                        <a:effectLst/>
                        <a:latin typeface="Arial" panose="020B0604020202020204" pitchFamily="34" charset="0"/>
                      </a:endParaRPr>
                    </a:p>
                  </a:txBody>
                  <a:tcPr marL="53676" marR="53676" marT="745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b">
                        <a:buNone/>
                      </a:pPr>
                      <a:r>
                        <a:rPr lang="en-GB" sz="900" b="1" i="0" u="none" strike="noStrike">
                          <a:solidFill>
                            <a:srgbClr val="000000"/>
                          </a:solidFill>
                          <a:effectLst/>
                          <a:latin typeface="Arial" panose="020B0604020202020204" pitchFamily="34" charset="0"/>
                          <a:ea typeface="Times New Roman" panose="02020603050405020304" pitchFamily="18" charset="0"/>
                        </a:rPr>
                        <a:t>NO</a:t>
                      </a:r>
                      <a:endParaRPr lang="en-GB" sz="1400" b="0" i="0" u="none" strike="noStrike">
                        <a:effectLst/>
                        <a:latin typeface="Arial" panose="020B0604020202020204" pitchFamily="34" charset="0"/>
                      </a:endParaRPr>
                    </a:p>
                  </a:txBody>
                  <a:tcPr marL="53676" marR="53676" marT="745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GB" sz="600" b="1" i="0" u="none" strike="noStrike">
                          <a:effectLst/>
                          <a:latin typeface="Arial" panose="020B0604020202020204" pitchFamily="34" charset="0"/>
                          <a:ea typeface="Times New Roman" panose="02020603050405020304" pitchFamily="18" charset="0"/>
                        </a:rPr>
                        <a:t> </a:t>
                      </a:r>
                      <a:endParaRPr lang="en-GB" sz="1400" b="0" i="0" u="none" strike="noStrike">
                        <a:effectLst/>
                        <a:latin typeface="Arial" panose="020B0604020202020204" pitchFamily="34" charset="0"/>
                      </a:endParaRPr>
                    </a:p>
                    <a:p>
                      <a:pPr algn="ctr" fontAlgn="t">
                        <a:buNone/>
                      </a:pPr>
                      <a:r>
                        <a:rPr lang="en-GB" sz="900" b="1" i="0" u="none" strike="noStrike">
                          <a:solidFill>
                            <a:srgbClr val="000000"/>
                          </a:solidFill>
                          <a:effectLst/>
                          <a:latin typeface="Arial" panose="020B0604020202020204" pitchFamily="34" charset="0"/>
                          <a:ea typeface="Times New Roman" panose="02020603050405020304" pitchFamily="18" charset="0"/>
                        </a:rPr>
                        <a:t>N/A</a:t>
                      </a:r>
                      <a:endParaRPr lang="en-GB" sz="1400" b="0" i="0" u="none" strike="noStrike">
                        <a:effectLst/>
                        <a:latin typeface="Arial" panose="020B0604020202020204" pitchFamily="34" charset="0"/>
                      </a:endParaRPr>
                    </a:p>
                  </a:txBody>
                  <a:tcPr marL="53676" marR="53676" marT="74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2861177991"/>
                  </a:ext>
                </a:extLst>
              </a:tr>
              <a:tr h="298497">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13</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Will you describe the main research procedures to participants in advance, so that they are informed about what to expect?</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696748098"/>
                  </a:ext>
                </a:extLst>
              </a:tr>
              <a:tr h="167290">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14</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Will you tell participants that their participation is voluntary?</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882491995"/>
                  </a:ext>
                </a:extLst>
              </a:tr>
              <a:tr h="167290">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15</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Will you obtain written consent for participation?</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60686040"/>
                  </a:ext>
                </a:extLst>
              </a:tr>
              <a:tr h="298497">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16</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Will you explain to participants that refusal to participate in the research will not affect their treatment or education (if relevant)?</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675162175"/>
                  </a:ext>
                </a:extLst>
              </a:tr>
              <a:tr h="167290">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17</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If the research is observational, will you ask participants for their consent to being observed?</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322707316"/>
                  </a:ext>
                </a:extLst>
              </a:tr>
              <a:tr h="167290">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18</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Will you tell participants that they may withdraw from the research at any time and for any reason?</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290130137"/>
                  </a:ext>
                </a:extLst>
              </a:tr>
              <a:tr h="298497">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19</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With questionnaires, will you give participants the option of omitting questions they do not want to answer?</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765569498"/>
                  </a:ext>
                </a:extLst>
              </a:tr>
              <a:tr h="298497">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20</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Will you tell participants that their data will be treated with full confidentiality and that, if published, it will not be identifiable as theirs?</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216750410"/>
                  </a:ext>
                </a:extLst>
              </a:tr>
              <a:tr h="298497">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21</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Will you debrief participants at the end of their participation, in a way appropriate to the type of research undertaken?</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9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61845994"/>
                  </a:ext>
                </a:extLst>
              </a:tr>
              <a:tr h="231402">
                <a:tc>
                  <a:txBody>
                    <a:bodyPr/>
                    <a:lstStyle/>
                    <a:p>
                      <a:pPr algn="ctr"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22</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4">
                  <a:txBody>
                    <a:bodyPr/>
                    <a:lstStyle/>
                    <a:p>
                      <a:pPr algn="l" fontAlgn="ctr">
                        <a:buNone/>
                      </a:pPr>
                      <a:r>
                        <a:rPr lang="en-GB" sz="900" b="0" i="0" u="none" strike="noStrike">
                          <a:solidFill>
                            <a:srgbClr val="000000"/>
                          </a:solidFill>
                          <a:effectLst/>
                          <a:latin typeface="Arial" panose="020B0604020202020204" pitchFamily="34" charset="0"/>
                          <a:ea typeface="Times New Roman" panose="02020603050405020304" pitchFamily="18" charset="0"/>
                        </a:rPr>
                        <a:t>If NO</a:t>
                      </a:r>
                      <a:r>
                        <a:rPr lang="en-GB" sz="900" b="1" i="0" u="none" strike="noStrike">
                          <a:solidFill>
                            <a:srgbClr val="000000"/>
                          </a:solidFill>
                          <a:effectLst/>
                          <a:latin typeface="Arial" panose="020B0604020202020204" pitchFamily="34" charset="0"/>
                          <a:ea typeface="Times New Roman" panose="02020603050405020304" pitchFamily="18" charset="0"/>
                        </a:rPr>
                        <a:t> </a:t>
                      </a:r>
                      <a:r>
                        <a:rPr lang="en-GB" sz="900" b="0" i="0" u="none" strike="noStrike">
                          <a:solidFill>
                            <a:srgbClr val="000000"/>
                          </a:solidFill>
                          <a:effectLst/>
                          <a:latin typeface="Arial" panose="020B0604020202020204" pitchFamily="34" charset="0"/>
                          <a:ea typeface="Times New Roman" panose="02020603050405020304" pitchFamily="18" charset="0"/>
                        </a:rPr>
                        <a:t>to any of above questions, please give an explanation </a:t>
                      </a:r>
                      <a:endParaRPr lang="en-GB" sz="1400" b="0" i="0" u="none" strike="noStrike">
                        <a:effectLst/>
                        <a:latin typeface="Arial" panose="020B0604020202020204" pitchFamily="34" charset="0"/>
                      </a:endParaRPr>
                    </a:p>
                  </a:txBody>
                  <a:tcPr marL="71568" marR="71568" marT="35784" marB="3578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46482622"/>
                  </a:ext>
                </a:extLst>
              </a:tr>
              <a:tr h="469960">
                <a:tc>
                  <a:txBody>
                    <a:bodyPr/>
                    <a:lstStyle/>
                    <a:p>
                      <a:pPr algn="ctr" fontAlgn="ctr">
                        <a:buNone/>
                      </a:pPr>
                      <a:r>
                        <a:rPr lang="en-GB" sz="900" b="0" i="0" u="none" strike="noStrike">
                          <a:effectLst/>
                          <a:latin typeface="Arial" panose="020B0604020202020204" pitchFamily="34" charset="0"/>
                          <a:ea typeface="Times New Roman" panose="02020603050405020304" pitchFamily="18" charset="0"/>
                        </a:rPr>
                        <a:t> </a:t>
                      </a:r>
                      <a:endParaRPr lang="en-GB" sz="1400" b="0" i="0" u="none" strike="noStrike">
                        <a:effectLst/>
                        <a:latin typeface="Arial" panose="020B0604020202020204" pitchFamily="34" charset="0"/>
                      </a:endParaRPr>
                    </a:p>
                  </a:txBody>
                  <a:tcPr marL="53676" marR="53676" marT="745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4">
                  <a:txBody>
                    <a:bodyPr/>
                    <a:lstStyle/>
                    <a:p>
                      <a:pPr algn="l" fontAlgn="ctr">
                        <a:buNone/>
                      </a:pPr>
                      <a:r>
                        <a:rPr lang="en-GB" sz="900" b="0" i="0" u="none" strike="noStrike" dirty="0">
                          <a:effectLst/>
                          <a:latin typeface="Arial" panose="020B0604020202020204" pitchFamily="34" charset="0"/>
                          <a:ea typeface="Times New Roman" panose="02020603050405020304" pitchFamily="18" charset="0"/>
                        </a:rPr>
                        <a:t> </a:t>
                      </a:r>
                      <a:endParaRPr lang="en-GB" sz="1400" b="0" i="0" u="none" strike="noStrike" dirty="0">
                        <a:effectLst/>
                        <a:latin typeface="Arial" panose="020B0604020202020204" pitchFamily="34" charset="0"/>
                      </a:endParaRPr>
                    </a:p>
                    <a:p>
                      <a:pPr algn="l" fontAlgn="ctr">
                        <a:buNone/>
                      </a:pPr>
                      <a:r>
                        <a:rPr lang="en-GB" sz="900" b="0" i="0" u="none" strike="noStrike" dirty="0">
                          <a:effectLst/>
                          <a:latin typeface="Arial" panose="020B0604020202020204" pitchFamily="34" charset="0"/>
                          <a:ea typeface="Times New Roman" panose="02020603050405020304" pitchFamily="18" charset="0"/>
                        </a:rPr>
                        <a:t> </a:t>
                      </a:r>
                      <a:endParaRPr lang="en-GB" sz="1400" b="0" i="0" u="none" strike="noStrike" dirty="0">
                        <a:effectLst/>
                        <a:latin typeface="Arial" panose="020B0604020202020204" pitchFamily="34" charset="0"/>
                      </a:endParaRPr>
                    </a:p>
                    <a:p>
                      <a:pPr algn="l" fontAlgn="ctr">
                        <a:buNone/>
                      </a:pPr>
                      <a:r>
                        <a:rPr lang="en-GB" sz="700" b="0" i="1" u="none" strike="noStrike" dirty="0">
                          <a:solidFill>
                            <a:srgbClr val="808080"/>
                          </a:solidFill>
                          <a:effectLst/>
                          <a:latin typeface="Arial" panose="020B0604020202020204" pitchFamily="34" charset="0"/>
                          <a:ea typeface="Times New Roman" panose="02020603050405020304" pitchFamily="18" charset="0"/>
                        </a:rPr>
                        <a:t>(this box should expand as you type)</a:t>
                      </a:r>
                      <a:endParaRPr lang="en-GB" sz="1400" b="0" i="0" u="none" strike="noStrike" dirty="0">
                        <a:effectLst/>
                        <a:latin typeface="Arial" panose="020B0604020202020204" pitchFamily="34" charset="0"/>
                      </a:endParaRPr>
                    </a:p>
                  </a:txBody>
                  <a:tcPr marL="71568" marR="71568" marT="35784" marB="3578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9492256"/>
                  </a:ext>
                </a:extLst>
              </a:tr>
            </a:tbl>
          </a:graphicData>
        </a:graphic>
      </p:graphicFrame>
    </p:spTree>
    <p:extLst>
      <p:ext uri="{BB962C8B-B14F-4D97-AF65-F5344CB8AC3E}">
        <p14:creationId xmlns:p14="http://schemas.microsoft.com/office/powerpoint/2010/main" val="4238125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2544415"/>
          </a:xfrm>
          <a:prstGeom prst="rect">
            <a:avLst/>
          </a:prstGeom>
          <a:ln>
            <a:noFill/>
          </a:ln>
          <a:effectLst>
            <a:outerShdw blurRad="203200" dist="88900" dir="5460000" sx="95000" sy="95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2B9DD8-0AC5-3BAC-313F-0F628D85BEAA}"/>
              </a:ext>
            </a:extLst>
          </p:cNvPr>
          <p:cNvSpPr>
            <a:spLocks noGrp="1"/>
          </p:cNvSpPr>
          <p:nvPr>
            <p:ph type="title"/>
          </p:nvPr>
        </p:nvSpPr>
        <p:spPr>
          <a:xfrm>
            <a:off x="571499" y="463941"/>
            <a:ext cx="7472632" cy="1616529"/>
          </a:xfrm>
        </p:spPr>
        <p:txBody>
          <a:bodyPr>
            <a:normAutofit/>
          </a:bodyPr>
          <a:lstStyle/>
          <a:p>
            <a:endParaRPr lang="en-US" sz="3500"/>
          </a:p>
        </p:txBody>
      </p:sp>
      <p:graphicFrame>
        <p:nvGraphicFramePr>
          <p:cNvPr id="4" name="Content Placeholder 3">
            <a:extLst>
              <a:ext uri="{FF2B5EF4-FFF2-40B4-BE49-F238E27FC236}">
                <a16:creationId xmlns:a16="http://schemas.microsoft.com/office/drawing/2014/main" id="{2ECC1F6A-E2A9-375C-B475-3B1BE898A7F9}"/>
              </a:ext>
            </a:extLst>
          </p:cNvPr>
          <p:cNvGraphicFramePr>
            <a:graphicFrameLocks noGrp="1"/>
          </p:cNvGraphicFramePr>
          <p:nvPr>
            <p:ph idx="1"/>
            <p:extLst>
              <p:ext uri="{D42A27DB-BD31-4B8C-83A1-F6EECF244321}">
                <p14:modId xmlns:p14="http://schemas.microsoft.com/office/powerpoint/2010/main" val="978550481"/>
              </p:ext>
            </p:extLst>
          </p:nvPr>
        </p:nvGraphicFramePr>
        <p:xfrm>
          <a:off x="679251" y="3192105"/>
          <a:ext cx="7787576" cy="3109219"/>
        </p:xfrm>
        <a:graphic>
          <a:graphicData uri="http://schemas.openxmlformats.org/drawingml/2006/table">
            <a:tbl>
              <a:tblPr firstRow="1" firstCol="1" bandRow="1"/>
              <a:tblGrid>
                <a:gridCol w="458415">
                  <a:extLst>
                    <a:ext uri="{9D8B030D-6E8A-4147-A177-3AD203B41FA5}">
                      <a16:colId xmlns:a16="http://schemas.microsoft.com/office/drawing/2014/main" val="1711130009"/>
                    </a:ext>
                  </a:extLst>
                </a:gridCol>
                <a:gridCol w="5263017">
                  <a:extLst>
                    <a:ext uri="{9D8B030D-6E8A-4147-A177-3AD203B41FA5}">
                      <a16:colId xmlns:a16="http://schemas.microsoft.com/office/drawing/2014/main" val="2506126372"/>
                    </a:ext>
                  </a:extLst>
                </a:gridCol>
                <a:gridCol w="722968">
                  <a:extLst>
                    <a:ext uri="{9D8B030D-6E8A-4147-A177-3AD203B41FA5}">
                      <a16:colId xmlns:a16="http://schemas.microsoft.com/office/drawing/2014/main" val="1115641187"/>
                    </a:ext>
                  </a:extLst>
                </a:gridCol>
                <a:gridCol w="620208">
                  <a:extLst>
                    <a:ext uri="{9D8B030D-6E8A-4147-A177-3AD203B41FA5}">
                      <a16:colId xmlns:a16="http://schemas.microsoft.com/office/drawing/2014/main" val="256215064"/>
                    </a:ext>
                  </a:extLst>
                </a:gridCol>
                <a:gridCol w="722968">
                  <a:extLst>
                    <a:ext uri="{9D8B030D-6E8A-4147-A177-3AD203B41FA5}">
                      <a16:colId xmlns:a16="http://schemas.microsoft.com/office/drawing/2014/main" val="1018296630"/>
                    </a:ext>
                  </a:extLst>
                </a:gridCol>
              </a:tblGrid>
              <a:tr h="385243">
                <a:tc>
                  <a:txBody>
                    <a:bodyPr/>
                    <a:lstStyle/>
                    <a:p>
                      <a:pPr algn="just" fontAlgn="t">
                        <a:buNone/>
                      </a:pPr>
                      <a:r>
                        <a:rPr lang="en-GB" sz="1300" b="0" i="0" u="none" strike="noStrike">
                          <a:effectLst/>
                          <a:latin typeface="Arial" panose="020B0604020202020204" pitchFamily="34" charset="0"/>
                          <a:ea typeface="Times New Roman" panose="02020603050405020304" pitchFamily="18" charset="0"/>
                        </a:rPr>
                        <a:t> </a:t>
                      </a:r>
                      <a:endParaRPr lang="en-GB" sz="2100" b="0" i="0" u="none" strike="noStrike">
                        <a:effectLst/>
                        <a:latin typeface="Arial" panose="020B0604020202020204" pitchFamily="34" charset="0"/>
                      </a:endParaRPr>
                    </a:p>
                  </a:txBody>
                  <a:tcPr marL="78710" marR="78710" marT="1093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300" b="1" i="0" u="none" strike="noStrike">
                          <a:solidFill>
                            <a:srgbClr val="000000"/>
                          </a:solidFill>
                          <a:effectLst/>
                          <a:latin typeface="Arial" panose="020B0604020202020204" pitchFamily="34" charset="0"/>
                          <a:ea typeface="Times New Roman" panose="02020603050405020304" pitchFamily="18" charset="0"/>
                        </a:rPr>
                        <a:t>Information for participants:</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b">
                        <a:buNone/>
                      </a:pPr>
                      <a:r>
                        <a:rPr lang="en-GB" sz="900" b="1" i="0" u="none" strike="noStrike">
                          <a:effectLst/>
                          <a:latin typeface="Arial" panose="020B0604020202020204" pitchFamily="34" charset="0"/>
                          <a:ea typeface="Times New Roman" panose="02020603050405020304" pitchFamily="18" charset="0"/>
                        </a:rPr>
                        <a:t> </a:t>
                      </a:r>
                      <a:endParaRPr lang="en-GB" sz="2100" b="0" i="0" u="none" strike="noStrike">
                        <a:effectLst/>
                        <a:latin typeface="Arial" panose="020B0604020202020204" pitchFamily="34" charset="0"/>
                      </a:endParaRPr>
                    </a:p>
                    <a:p>
                      <a:pPr algn="ctr" fontAlgn="b">
                        <a:buNone/>
                      </a:pPr>
                      <a:r>
                        <a:rPr lang="en-GB" sz="1300" b="1" i="0" u="none" strike="noStrike">
                          <a:solidFill>
                            <a:srgbClr val="000000"/>
                          </a:solidFill>
                          <a:effectLst/>
                          <a:latin typeface="Arial" panose="020B0604020202020204" pitchFamily="34" charset="0"/>
                          <a:ea typeface="Times New Roman" panose="02020603050405020304" pitchFamily="18" charset="0"/>
                        </a:rPr>
                        <a:t>YES</a:t>
                      </a:r>
                      <a:endParaRPr lang="en-GB" sz="2100" b="0" i="0" u="none" strike="noStrike">
                        <a:effectLst/>
                        <a:latin typeface="Arial" panose="020B0604020202020204" pitchFamily="34" charset="0"/>
                      </a:endParaRPr>
                    </a:p>
                  </a:txBody>
                  <a:tcPr marL="78710" marR="78710" marT="10932"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b">
                        <a:buNone/>
                      </a:pPr>
                      <a:r>
                        <a:rPr lang="en-GB" sz="1300" b="1" i="0" u="none" strike="noStrike">
                          <a:solidFill>
                            <a:srgbClr val="000000"/>
                          </a:solidFill>
                          <a:effectLst/>
                          <a:latin typeface="Arial" panose="020B0604020202020204" pitchFamily="34" charset="0"/>
                          <a:ea typeface="Times New Roman" panose="02020603050405020304" pitchFamily="18" charset="0"/>
                        </a:rPr>
                        <a:t>NO</a:t>
                      </a:r>
                      <a:endParaRPr lang="en-GB" sz="2100" b="0" i="0" u="none" strike="noStrike">
                        <a:effectLst/>
                        <a:latin typeface="Arial" panose="020B0604020202020204" pitchFamily="34" charset="0"/>
                      </a:endParaRPr>
                    </a:p>
                  </a:txBody>
                  <a:tcPr marL="78710" marR="78710" marT="10932"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b">
                        <a:buNone/>
                      </a:pPr>
                      <a:r>
                        <a:rPr lang="en-GB" sz="900" b="1" i="0" u="none" strike="noStrike">
                          <a:effectLst/>
                          <a:latin typeface="Arial" panose="020B0604020202020204" pitchFamily="34" charset="0"/>
                          <a:ea typeface="Times New Roman" panose="02020603050405020304" pitchFamily="18" charset="0"/>
                        </a:rPr>
                        <a:t> </a:t>
                      </a:r>
                      <a:endParaRPr lang="en-GB" sz="2100" b="0" i="0" u="none" strike="noStrike">
                        <a:effectLst/>
                        <a:latin typeface="Arial" panose="020B0604020202020204" pitchFamily="34" charset="0"/>
                      </a:endParaRPr>
                    </a:p>
                    <a:p>
                      <a:pPr algn="ctr" fontAlgn="b">
                        <a:buNone/>
                      </a:pPr>
                      <a:r>
                        <a:rPr lang="en-GB" sz="1300" b="1" i="0" u="none" strike="noStrike">
                          <a:solidFill>
                            <a:srgbClr val="000000"/>
                          </a:solidFill>
                          <a:effectLst/>
                          <a:latin typeface="Arial" panose="020B0604020202020204" pitchFamily="34" charset="0"/>
                          <a:ea typeface="Times New Roman" panose="02020603050405020304" pitchFamily="18" charset="0"/>
                        </a:rPr>
                        <a:t>N/A</a:t>
                      </a:r>
                      <a:endParaRPr lang="en-GB" sz="2100" b="0" i="0" u="none" strike="noStrike">
                        <a:effectLst/>
                        <a:latin typeface="Arial" panose="020B0604020202020204" pitchFamily="34" charset="0"/>
                      </a:endParaRPr>
                    </a:p>
                  </a:txBody>
                  <a:tcPr marL="78710" marR="78710" marT="10932"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69638254"/>
                  </a:ext>
                </a:extLst>
              </a:tr>
              <a:tr h="245314">
                <a:tc>
                  <a:txBody>
                    <a:bodyPr/>
                    <a:lstStyle/>
                    <a:p>
                      <a:pPr algn="ctr"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24</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Will participants be paid?</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142699995"/>
                  </a:ext>
                </a:extLst>
              </a:tr>
              <a:tr h="245314">
                <a:tc>
                  <a:txBody>
                    <a:bodyPr/>
                    <a:lstStyle/>
                    <a:p>
                      <a:pPr algn="ctr"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25</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Is specialist electrical or other equipment to be used with participants?</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095835626"/>
                  </a:ext>
                </a:extLst>
              </a:tr>
              <a:tr h="437717">
                <a:tc>
                  <a:txBody>
                    <a:bodyPr/>
                    <a:lstStyle/>
                    <a:p>
                      <a:pPr algn="ctr"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26</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Are there any financial or other interests to the investigator or University arising from this study?</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944622616"/>
                  </a:ext>
                </a:extLst>
              </a:tr>
              <a:tr h="437717">
                <a:tc>
                  <a:txBody>
                    <a:bodyPr/>
                    <a:lstStyle/>
                    <a:p>
                      <a:pPr algn="ctr"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27</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Will the research activity involve deliberately misleading participants in any way, or the partial or full concealment of the specific study aims?</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13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85960574"/>
                  </a:ext>
                </a:extLst>
              </a:tr>
              <a:tr h="339329">
                <a:tc>
                  <a:txBody>
                    <a:bodyPr/>
                    <a:lstStyle/>
                    <a:p>
                      <a:pPr algn="ctr"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28</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4">
                  <a:txBody>
                    <a:bodyPr/>
                    <a:lstStyle/>
                    <a:p>
                      <a:pPr algn="l" fontAlgn="ctr">
                        <a:buNone/>
                      </a:pPr>
                      <a:r>
                        <a:rPr lang="en-GB" sz="1300" b="0" i="0" u="none" strike="noStrike">
                          <a:solidFill>
                            <a:srgbClr val="000000"/>
                          </a:solidFill>
                          <a:effectLst/>
                          <a:latin typeface="Arial" panose="020B0604020202020204" pitchFamily="34" charset="0"/>
                          <a:ea typeface="Times New Roman" panose="02020603050405020304" pitchFamily="18" charset="0"/>
                        </a:rPr>
                        <a:t>If YES</a:t>
                      </a:r>
                      <a:r>
                        <a:rPr lang="en-GB" sz="1300" b="1" i="0" u="none" strike="noStrike">
                          <a:solidFill>
                            <a:srgbClr val="000000"/>
                          </a:solidFill>
                          <a:effectLst/>
                          <a:latin typeface="Arial" panose="020B0604020202020204" pitchFamily="34" charset="0"/>
                          <a:ea typeface="Times New Roman" panose="02020603050405020304" pitchFamily="18" charset="0"/>
                        </a:rPr>
                        <a:t> </a:t>
                      </a:r>
                      <a:r>
                        <a:rPr lang="en-GB" sz="1300" b="0" i="0" u="none" strike="noStrike">
                          <a:solidFill>
                            <a:srgbClr val="000000"/>
                          </a:solidFill>
                          <a:effectLst/>
                          <a:latin typeface="Arial" panose="020B0604020202020204" pitchFamily="34" charset="0"/>
                          <a:ea typeface="Times New Roman" panose="02020603050405020304" pitchFamily="18" charset="0"/>
                        </a:rPr>
                        <a:t>to any question, please provide full details </a:t>
                      </a:r>
                      <a:endParaRPr lang="en-GB" sz="2100" b="0" i="0" u="none" strike="noStrike">
                        <a:effectLst/>
                        <a:latin typeface="Arial" panose="020B0604020202020204" pitchFamily="34" charset="0"/>
                      </a:endParaRPr>
                    </a:p>
                  </a:txBody>
                  <a:tcPr marL="104947" marR="104947" marT="52473" marB="524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513137931"/>
                  </a:ext>
                </a:extLst>
              </a:tr>
              <a:tr h="689152">
                <a:tc>
                  <a:txBody>
                    <a:bodyPr/>
                    <a:lstStyle/>
                    <a:p>
                      <a:pPr algn="ctr" fontAlgn="ctr">
                        <a:buNone/>
                      </a:pPr>
                      <a:r>
                        <a:rPr lang="en-GB" sz="1300" b="0" i="0" u="none" strike="noStrike">
                          <a:effectLst/>
                          <a:latin typeface="Arial" panose="020B0604020202020204" pitchFamily="34" charset="0"/>
                          <a:ea typeface="Times New Roman" panose="02020603050405020304" pitchFamily="18" charset="0"/>
                        </a:rPr>
                        <a:t> </a:t>
                      </a:r>
                      <a:endParaRPr lang="en-GB" sz="2100" b="0" i="0" u="none" strike="noStrike">
                        <a:effectLst/>
                        <a:latin typeface="Arial" panose="020B0604020202020204" pitchFamily="34" charset="0"/>
                      </a:endParaRPr>
                    </a:p>
                  </a:txBody>
                  <a:tcPr marL="78710" marR="78710" marT="1093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4">
                  <a:txBody>
                    <a:bodyPr/>
                    <a:lstStyle/>
                    <a:p>
                      <a:pPr algn="l" fontAlgn="ctr">
                        <a:buNone/>
                      </a:pPr>
                      <a:r>
                        <a:rPr lang="en-GB" sz="1300" b="0" i="0" u="none" strike="noStrike" dirty="0">
                          <a:effectLst/>
                          <a:latin typeface="Arial" panose="020B0604020202020204" pitchFamily="34" charset="0"/>
                          <a:ea typeface="Times New Roman" panose="02020603050405020304" pitchFamily="18" charset="0"/>
                        </a:rPr>
                        <a:t> </a:t>
                      </a:r>
                      <a:endParaRPr lang="en-GB" sz="2100" b="0" i="0" u="none" strike="noStrike" dirty="0">
                        <a:effectLst/>
                        <a:latin typeface="Arial" panose="020B0604020202020204" pitchFamily="34" charset="0"/>
                      </a:endParaRPr>
                    </a:p>
                    <a:p>
                      <a:pPr algn="l" fontAlgn="ctr">
                        <a:buNone/>
                      </a:pPr>
                      <a:r>
                        <a:rPr lang="en-GB" sz="1300" b="0" i="0" u="none" strike="noStrike" dirty="0">
                          <a:effectLst/>
                          <a:latin typeface="Arial" panose="020B0604020202020204" pitchFamily="34" charset="0"/>
                          <a:ea typeface="Times New Roman" panose="02020603050405020304" pitchFamily="18" charset="0"/>
                        </a:rPr>
                        <a:t> </a:t>
                      </a:r>
                      <a:endParaRPr lang="en-GB" sz="2100" b="0" i="0" u="none" strike="noStrike" dirty="0">
                        <a:effectLst/>
                        <a:latin typeface="Arial" panose="020B0604020202020204" pitchFamily="34" charset="0"/>
                      </a:endParaRPr>
                    </a:p>
                    <a:p>
                      <a:pPr algn="l" fontAlgn="ctr">
                        <a:buNone/>
                      </a:pPr>
                      <a:r>
                        <a:rPr lang="en-GB" sz="1000" b="0" i="1" u="none" strike="noStrike" dirty="0">
                          <a:solidFill>
                            <a:srgbClr val="808080"/>
                          </a:solidFill>
                          <a:effectLst/>
                          <a:latin typeface="Arial" panose="020B0604020202020204" pitchFamily="34" charset="0"/>
                          <a:ea typeface="Times New Roman" panose="02020603050405020304" pitchFamily="18" charset="0"/>
                        </a:rPr>
                        <a:t>(this box should expand as you type)</a:t>
                      </a:r>
                      <a:endParaRPr lang="en-GB" sz="2100" b="0" i="0" u="none" strike="noStrike" dirty="0">
                        <a:effectLst/>
                        <a:latin typeface="Arial" panose="020B0604020202020204" pitchFamily="34" charset="0"/>
                      </a:endParaRPr>
                    </a:p>
                  </a:txBody>
                  <a:tcPr marL="104947" marR="104947" marT="52473" marB="5247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043842049"/>
                  </a:ext>
                </a:extLst>
              </a:tr>
            </a:tbl>
          </a:graphicData>
        </a:graphic>
      </p:graphicFrame>
    </p:spTree>
    <p:extLst>
      <p:ext uri="{BB962C8B-B14F-4D97-AF65-F5344CB8AC3E}">
        <p14:creationId xmlns:p14="http://schemas.microsoft.com/office/powerpoint/2010/main" val="1105681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660" name="Rectangle 2765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7652" name="Content Placeholder 2">
            <a:extLst>
              <a:ext uri="{FF2B5EF4-FFF2-40B4-BE49-F238E27FC236}">
                <a16:creationId xmlns:a16="http://schemas.microsoft.com/office/drawing/2014/main" id="{5262DD68-D3B9-14A9-9DC5-C00E52ED6584}"/>
              </a:ext>
            </a:extLst>
          </p:cNvPr>
          <p:cNvGraphicFramePr>
            <a:graphicFrameLocks noGrp="1"/>
          </p:cNvGraphicFramePr>
          <p:nvPr>
            <p:ph idx="1"/>
            <p:extLst>
              <p:ext uri="{D42A27DB-BD31-4B8C-83A1-F6EECF244321}">
                <p14:modId xmlns:p14="http://schemas.microsoft.com/office/powerpoint/2010/main" val="1025479556"/>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6C73B-0227-CC69-3762-6FC9B6CE1ABB}"/>
            </a:ext>
          </a:extLst>
        </p:cNvPr>
        <p:cNvGrpSpPr/>
        <p:nvPr/>
      </p:nvGrpSpPr>
      <p:grpSpPr>
        <a:xfrm>
          <a:off x="0" y="0"/>
          <a:ext cx="0" cy="0"/>
          <a:chOff x="0" y="0"/>
          <a:chExt cx="0" cy="0"/>
        </a:xfrm>
      </p:grpSpPr>
      <p:sp>
        <p:nvSpPr>
          <p:cNvPr id="31746" name="Title 1">
            <a:extLst>
              <a:ext uri="{FF2B5EF4-FFF2-40B4-BE49-F238E27FC236}">
                <a16:creationId xmlns:a16="http://schemas.microsoft.com/office/drawing/2014/main" id="{D969A725-A7B4-F447-E706-99D137B7AE33}"/>
              </a:ext>
            </a:extLst>
          </p:cNvPr>
          <p:cNvSpPr>
            <a:spLocks noGrp="1"/>
          </p:cNvSpPr>
          <p:nvPr>
            <p:ph type="title"/>
          </p:nvPr>
        </p:nvSpPr>
        <p:spPr/>
        <p:txBody>
          <a:bodyPr/>
          <a:lstStyle/>
          <a:p>
            <a:pPr eaLnBrk="1" hangingPunct="1"/>
            <a:endParaRPr lang="en-GB" altLang="en-US"/>
          </a:p>
        </p:txBody>
      </p:sp>
      <p:pic>
        <p:nvPicPr>
          <p:cNvPr id="31747" name="Content Placeholder 3">
            <a:extLst>
              <a:ext uri="{FF2B5EF4-FFF2-40B4-BE49-F238E27FC236}">
                <a16:creationId xmlns:a16="http://schemas.microsoft.com/office/drawing/2014/main" id="{7D036E7C-BDD3-4B3E-EDFC-A537D5C0A3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62038" y="623888"/>
            <a:ext cx="7620000" cy="5851525"/>
          </a:xfrm>
        </p:spPr>
      </p:pic>
    </p:spTree>
    <p:extLst>
      <p:ext uri="{BB962C8B-B14F-4D97-AF65-F5344CB8AC3E}">
        <p14:creationId xmlns:p14="http://schemas.microsoft.com/office/powerpoint/2010/main" val="2624496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7"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779"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781" name="Group 32780">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16" y="-2"/>
            <a:ext cx="2601176" cy="6858000"/>
            <a:chOff x="651279" y="598259"/>
            <a:chExt cx="10889442" cy="5680742"/>
          </a:xfrm>
        </p:grpSpPr>
        <p:sp>
          <p:nvSpPr>
            <p:cNvPr id="32782"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783"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785" name="Group 3278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32786" name="Freeform: Shape 3278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87" name="Freeform: Shape 3278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88" name="Freeform: Shape 3278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89" name="Freeform: Shape 3278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0" name="Freeform: Shape 3278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1" name="Freeform: Shape 3279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792" name="Freeform: Shape 3279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2770" name="Title 1">
            <a:extLst>
              <a:ext uri="{FF2B5EF4-FFF2-40B4-BE49-F238E27FC236}">
                <a16:creationId xmlns:a16="http://schemas.microsoft.com/office/drawing/2014/main" id="{EE2E9EF3-4398-8268-6014-A462C7D69B4E}"/>
              </a:ext>
            </a:extLst>
          </p:cNvPr>
          <p:cNvSpPr>
            <a:spLocks noGrp="1"/>
          </p:cNvSpPr>
          <p:nvPr>
            <p:ph type="title"/>
          </p:nvPr>
        </p:nvSpPr>
        <p:spPr>
          <a:xfrm rot="16200000">
            <a:off x="-994410" y="1947672"/>
            <a:ext cx="4471416" cy="2788920"/>
          </a:xfrm>
        </p:spPr>
        <p:txBody>
          <a:bodyPr anchor="ctr">
            <a:normAutofit/>
          </a:bodyPr>
          <a:lstStyle/>
          <a:p>
            <a:pPr eaLnBrk="1" hangingPunct="1"/>
            <a:endParaRPr lang="en-GB" altLang="en-US" sz="4200">
              <a:solidFill>
                <a:schemeClr val="bg1"/>
              </a:solidFill>
            </a:endParaRPr>
          </a:p>
        </p:txBody>
      </p:sp>
      <p:graphicFrame>
        <p:nvGraphicFramePr>
          <p:cNvPr id="32773" name="Content Placeholder 2">
            <a:extLst>
              <a:ext uri="{FF2B5EF4-FFF2-40B4-BE49-F238E27FC236}">
                <a16:creationId xmlns:a16="http://schemas.microsoft.com/office/drawing/2014/main" id="{20005836-DE82-2DE7-6BB1-5EEBCFEC4201}"/>
              </a:ext>
            </a:extLst>
          </p:cNvPr>
          <p:cNvGraphicFramePr>
            <a:graphicFrameLocks noGrp="1"/>
          </p:cNvGraphicFramePr>
          <p:nvPr>
            <p:ph idx="1"/>
            <p:extLst>
              <p:ext uri="{D42A27DB-BD31-4B8C-83A1-F6EECF244321}">
                <p14:modId xmlns:p14="http://schemas.microsoft.com/office/powerpoint/2010/main" val="1281619356"/>
              </p:ext>
            </p:extLst>
          </p:nvPr>
        </p:nvGraphicFramePr>
        <p:xfrm>
          <a:off x="2845722" y="288758"/>
          <a:ext cx="5669628"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2C6B0B7A-D18D-6259-3C24-A0EE3B04DEFA}"/>
              </a:ext>
            </a:extLst>
          </p:cNvPr>
          <p:cNvSpPr>
            <a:spLocks noGrp="1"/>
          </p:cNvSpPr>
          <p:nvPr>
            <p:ph type="title"/>
          </p:nvPr>
        </p:nvSpPr>
        <p:spPr/>
        <p:txBody>
          <a:bodyPr/>
          <a:lstStyle/>
          <a:p>
            <a:pPr eaLnBrk="1" hangingPunct="1"/>
            <a:endParaRPr lang="en-GB" altLang="en-US"/>
          </a:p>
        </p:txBody>
      </p:sp>
      <p:sp>
        <p:nvSpPr>
          <p:cNvPr id="28675" name="Content Placeholder 2">
            <a:extLst>
              <a:ext uri="{FF2B5EF4-FFF2-40B4-BE49-F238E27FC236}">
                <a16:creationId xmlns:a16="http://schemas.microsoft.com/office/drawing/2014/main" id="{C4A946C1-A993-874B-18F5-BCEF18A6BE7F}"/>
              </a:ext>
            </a:extLst>
          </p:cNvPr>
          <p:cNvSpPr>
            <a:spLocks noGrp="1"/>
          </p:cNvSpPr>
          <p:nvPr>
            <p:ph idx="1"/>
          </p:nvPr>
        </p:nvSpPr>
        <p:spPr>
          <a:xfrm>
            <a:off x="701675" y="1347788"/>
            <a:ext cx="8239125" cy="5118100"/>
          </a:xfrm>
        </p:spPr>
        <p:txBody>
          <a:bodyPr rtlCol="0">
            <a:normAutofit/>
          </a:bodyPr>
          <a:lstStyle/>
          <a:p>
            <a:pPr eaLnBrk="1" fontAlgn="auto" hangingPunct="1">
              <a:spcAft>
                <a:spcPts val="0"/>
              </a:spcAft>
              <a:buFont typeface="Wingdings 3" charset="2"/>
              <a:buChar char=""/>
              <a:defRPr/>
            </a:pPr>
            <a:r>
              <a:rPr lang="en-GB" altLang="en-US" sz="2400" b="1" dirty="0">
                <a:solidFill>
                  <a:schemeClr val="tx1">
                    <a:lumMod val="75000"/>
                    <a:lumOff val="25000"/>
                  </a:schemeClr>
                </a:solidFill>
              </a:rPr>
              <a:t>Section I:</a:t>
            </a:r>
            <a:r>
              <a:rPr lang="en-GB" altLang="en-US" sz="2400" dirty="0">
                <a:solidFill>
                  <a:schemeClr val="tx1">
                    <a:lumMod val="75000"/>
                    <a:lumOff val="25000"/>
                  </a:schemeClr>
                </a:solidFill>
              </a:rPr>
              <a:t>  some form of written consent is essential.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For an online questionnaire this can be a carefully worded statement within the questionnaire which states that when the respondent returns the questionnaire they are agreeing to that information being utilised in the way specified (and stored in the way specified).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A sample information sheet should also be provided – this is essential for interviews, and something similar must inform questionnaire respondents of what the research is about, how data will be stored and how the data will be used </a:t>
            </a:r>
            <a:r>
              <a:rPr lang="en-GB" altLang="en-US" sz="2400" dirty="0" err="1">
                <a:solidFill>
                  <a:schemeClr val="tx1">
                    <a:lumMod val="75000"/>
                    <a:lumOff val="25000"/>
                  </a:schemeClr>
                </a:solidFill>
              </a:rPr>
              <a:t>etc</a:t>
            </a:r>
            <a:r>
              <a:rPr lang="en-GB" altLang="en-US" sz="2400" dirty="0">
                <a:solidFill>
                  <a:schemeClr val="tx1">
                    <a:lumMod val="75000"/>
                    <a:lumOff val="25000"/>
                  </a:schemeClr>
                </a:solidFill>
              </a:rPr>
              <a:t>,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(this should be at the top of a questionnaire </a:t>
            </a:r>
            <a:r>
              <a:rPr lang="en-GB" altLang="en-US" sz="2400" dirty="0" err="1">
                <a:solidFill>
                  <a:schemeClr val="tx1">
                    <a:lumMod val="75000"/>
                    <a:lumOff val="25000"/>
                  </a:schemeClr>
                </a:solidFill>
              </a:rPr>
              <a:t>proforma</a:t>
            </a:r>
            <a:r>
              <a:rPr lang="en-GB" altLang="en-US" sz="2400" dirty="0">
                <a:solidFill>
                  <a:schemeClr val="tx1">
                    <a:lumMod val="75000"/>
                    <a:lumOff val="25000"/>
                  </a:schemeClr>
                </a:solidFill>
              </a:rPr>
              <a:t>, paper or electronic or on-line) as well as being embedded in any invitation letter or e-mail.</a:t>
            </a:r>
          </a:p>
          <a:p>
            <a:pPr eaLnBrk="1" fontAlgn="auto" hangingPunct="1">
              <a:spcAft>
                <a:spcPts val="0"/>
              </a:spcAft>
              <a:buFont typeface="Wingdings 3" charset="2"/>
              <a:buChar char=""/>
              <a:defRPr/>
            </a:pPr>
            <a:endParaRPr lang="en-US" altLang="en-US"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8599AD8-A9E1-D2BB-E486-455AF47049AA}"/>
              </a:ext>
            </a:extLst>
          </p:cNvPr>
          <p:cNvSpPr>
            <a:spLocks noGrp="1"/>
          </p:cNvSpPr>
          <p:nvPr>
            <p:ph type="title"/>
          </p:nvPr>
        </p:nvSpPr>
        <p:spPr/>
        <p:txBody>
          <a:bodyPr/>
          <a:lstStyle/>
          <a:p>
            <a:pPr eaLnBrk="1" hangingPunct="1"/>
            <a:endParaRPr lang="en-GB" altLang="en-US"/>
          </a:p>
        </p:txBody>
      </p:sp>
      <p:pic>
        <p:nvPicPr>
          <p:cNvPr id="34819" name="Content Placeholder 3">
            <a:extLst>
              <a:ext uri="{FF2B5EF4-FFF2-40B4-BE49-F238E27FC236}">
                <a16:creationId xmlns:a16="http://schemas.microsoft.com/office/drawing/2014/main" id="{D443733E-458B-7CFF-45C3-5F6FD2ADF4B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46113" y="461963"/>
            <a:ext cx="8072437" cy="600392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A905183-B177-967E-3BCE-41F089742AEF}"/>
              </a:ext>
            </a:extLst>
          </p:cNvPr>
          <p:cNvSpPr>
            <a:spLocks noGrp="1"/>
          </p:cNvSpPr>
          <p:nvPr>
            <p:ph type="title"/>
          </p:nvPr>
        </p:nvSpPr>
        <p:spPr>
          <a:xfrm>
            <a:off x="4401417" y="1138036"/>
            <a:ext cx="4083287" cy="1402470"/>
          </a:xfrm>
        </p:spPr>
        <p:txBody>
          <a:bodyPr anchor="t">
            <a:normAutofit/>
          </a:bodyPr>
          <a:lstStyle/>
          <a:p>
            <a:pPr eaLnBrk="1" hangingPunct="1"/>
            <a:r>
              <a:rPr lang="en-US" altLang="en-US" sz="2800"/>
              <a:t>How is this different from a proposal?</a:t>
            </a:r>
          </a:p>
        </p:txBody>
      </p:sp>
      <p:pic>
        <p:nvPicPr>
          <p:cNvPr id="35845" name="Picture 35844" descr="Many question marks on black background">
            <a:extLst>
              <a:ext uri="{FF2B5EF4-FFF2-40B4-BE49-F238E27FC236}">
                <a16:creationId xmlns:a16="http://schemas.microsoft.com/office/drawing/2014/main" id="{06DB27F8-FB92-48AE-5B8F-E66E0ADAB320}"/>
              </a:ext>
            </a:extLst>
          </p:cNvPr>
          <p:cNvPicPr>
            <a:picLocks noChangeAspect="1"/>
          </p:cNvPicPr>
          <p:nvPr/>
        </p:nvPicPr>
        <p:blipFill rotWithShape="1">
          <a:blip r:embed="rId2"/>
          <a:srcRect l="63985" r="1652" b="2"/>
          <a:stretch/>
        </p:blipFill>
        <p:spPr>
          <a:xfrm>
            <a:off x="20" y="10"/>
            <a:ext cx="3863363" cy="6857990"/>
          </a:xfrm>
          <a:prstGeom prst="rect">
            <a:avLst/>
          </a:prstGeom>
        </p:spPr>
      </p:pic>
      <p:cxnSp>
        <p:nvCxnSpPr>
          <p:cNvPr id="35849" name="Straight Connector 3584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843" name="Content Placeholder 2">
            <a:extLst>
              <a:ext uri="{FF2B5EF4-FFF2-40B4-BE49-F238E27FC236}">
                <a16:creationId xmlns:a16="http://schemas.microsoft.com/office/drawing/2014/main" id="{AFF94600-0CAB-FD01-2FDC-DDB1AE15D04E}"/>
              </a:ext>
            </a:extLst>
          </p:cNvPr>
          <p:cNvSpPr>
            <a:spLocks noGrp="1"/>
          </p:cNvSpPr>
          <p:nvPr>
            <p:ph idx="1"/>
          </p:nvPr>
        </p:nvSpPr>
        <p:spPr>
          <a:xfrm>
            <a:off x="4401417" y="2078182"/>
            <a:ext cx="4083287" cy="4191989"/>
          </a:xfrm>
        </p:spPr>
        <p:txBody>
          <a:bodyPr>
            <a:normAutofit/>
          </a:bodyPr>
          <a:lstStyle/>
          <a:p>
            <a:pPr eaLnBrk="1" hangingPunct="1"/>
            <a:r>
              <a:rPr lang="en-US" altLang="en-US" sz="2000" dirty="0"/>
              <a:t>Language – simple terms </a:t>
            </a:r>
          </a:p>
          <a:p>
            <a:pPr eaLnBrk="1" hangingPunct="1"/>
            <a:r>
              <a:rPr lang="en-US" altLang="en-US" sz="2000" dirty="0"/>
              <a:t>Non – specialist should be able to understand</a:t>
            </a:r>
          </a:p>
          <a:p>
            <a:pPr eaLnBrk="1" hangingPunct="1">
              <a:buFontTx/>
              <a:buNone/>
            </a:pPr>
            <a:r>
              <a:rPr lang="en-GB" altLang="en-US" sz="2000" dirty="0"/>
              <a:t>Lay Description:</a:t>
            </a:r>
          </a:p>
          <a:p>
            <a:pPr eaLnBrk="1" hangingPunct="1"/>
            <a:r>
              <a:rPr lang="en-GB" altLang="en-US" sz="2000" i="1" dirty="0"/>
              <a:t>Provide a brief outline, free from jargon of the project including what participants will be required to do. Explain any technical terms or discipline specific terminology. </a:t>
            </a:r>
          </a:p>
          <a:p>
            <a:pPr eaLnBrk="1" hangingPunct="1"/>
            <a:r>
              <a:rPr lang="en-US" altLang="en-US" sz="2000" i="1" dirty="0"/>
              <a:t>E</a:t>
            </a:r>
            <a:r>
              <a:rPr lang="en-GB" altLang="en-US" sz="2000" i="1" dirty="0"/>
              <a:t>.g. contextual interference / anaerobic threshold </a:t>
            </a:r>
          </a:p>
          <a:p>
            <a:pPr eaLnBrk="1" hangingPunct="1"/>
            <a:r>
              <a:rPr lang="en-GB" altLang="en-US" sz="2000" dirty="0"/>
              <a:t>NHS </a:t>
            </a:r>
            <a:r>
              <a:rPr lang="en-US" altLang="en-US" sz="2000" dirty="0"/>
              <a:t>–</a:t>
            </a:r>
            <a:r>
              <a:rPr lang="en-GB" altLang="en-US" sz="2000" i="1" dirty="0"/>
              <a:t> </a:t>
            </a:r>
            <a:r>
              <a:rPr lang="en-GB" altLang="en-US" sz="2000" dirty="0"/>
              <a:t>Ethics board</a:t>
            </a:r>
            <a:endParaRPr lang="en-US" altLang="en-US" sz="2000" dirty="0"/>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9" name="Rectangle 3687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1" name="Rectangle 3688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a:extLst>
              <a:ext uri="{FF2B5EF4-FFF2-40B4-BE49-F238E27FC236}">
                <a16:creationId xmlns:a16="http://schemas.microsoft.com/office/drawing/2014/main" id="{71405B77-D4F1-2E7E-56C6-7BC15E023547}"/>
              </a:ext>
            </a:extLst>
          </p:cNvPr>
          <p:cNvSpPr>
            <a:spLocks noGrp="1"/>
          </p:cNvSpPr>
          <p:nvPr>
            <p:ph type="title"/>
          </p:nvPr>
        </p:nvSpPr>
        <p:spPr>
          <a:xfrm>
            <a:off x="603504" y="802955"/>
            <a:ext cx="3574747" cy="1454051"/>
          </a:xfrm>
        </p:spPr>
        <p:txBody>
          <a:bodyPr>
            <a:normAutofit/>
          </a:bodyPr>
          <a:lstStyle/>
          <a:p>
            <a:pPr eaLnBrk="1" hangingPunct="1"/>
            <a:r>
              <a:rPr lang="en-GB" altLang="en-US" sz="2900" b="1">
                <a:solidFill>
                  <a:schemeClr val="tx2"/>
                </a:solidFill>
              </a:rPr>
              <a:t>SECTION J: Data Protection and Storage</a:t>
            </a:r>
            <a:br>
              <a:rPr lang="en-GB" altLang="en-US" sz="2900">
                <a:solidFill>
                  <a:schemeClr val="tx2"/>
                </a:solidFill>
              </a:rPr>
            </a:br>
            <a:endParaRPr lang="en-GB" altLang="en-US" sz="2900">
              <a:solidFill>
                <a:schemeClr val="tx2"/>
              </a:solidFill>
            </a:endParaRPr>
          </a:p>
        </p:txBody>
      </p:sp>
      <p:sp>
        <p:nvSpPr>
          <p:cNvPr id="36867" name="Content Placeholder 2">
            <a:extLst>
              <a:ext uri="{FF2B5EF4-FFF2-40B4-BE49-F238E27FC236}">
                <a16:creationId xmlns:a16="http://schemas.microsoft.com/office/drawing/2014/main" id="{E61F798C-5EDC-8CD5-BF2B-38875DF1C394}"/>
              </a:ext>
            </a:extLst>
          </p:cNvPr>
          <p:cNvSpPr>
            <a:spLocks noGrp="1"/>
          </p:cNvSpPr>
          <p:nvPr>
            <p:ph idx="1"/>
          </p:nvPr>
        </p:nvSpPr>
        <p:spPr>
          <a:xfrm>
            <a:off x="603504" y="2421683"/>
            <a:ext cx="3574461" cy="3353476"/>
          </a:xfrm>
        </p:spPr>
        <p:txBody>
          <a:bodyPr anchor="t">
            <a:normAutofit/>
          </a:bodyPr>
          <a:lstStyle/>
          <a:p>
            <a:r>
              <a:rPr lang="en-GB" altLang="en-US" sz="1600" dirty="0">
                <a:solidFill>
                  <a:schemeClr val="tx2"/>
                </a:solidFill>
              </a:rPr>
              <a:t>In completing this section refer to the University’s Research Data Management Policy and the extensive resources on the University’s Research Data Management web pages</a:t>
            </a:r>
          </a:p>
          <a:p>
            <a:r>
              <a:rPr lang="en-GB" altLang="en-US" sz="1600" dirty="0">
                <a:solidFill>
                  <a:schemeClr val="tx2"/>
                </a:solidFill>
              </a:rPr>
              <a:t> </a:t>
            </a:r>
            <a:r>
              <a:rPr lang="en-GB" altLang="en-US" sz="1600" dirty="0">
                <a:solidFill>
                  <a:schemeClr val="tx2"/>
                </a:solidFill>
                <a:hlinkClick r:id="rId2"/>
              </a:rPr>
              <a:t>https://digitalservices.uwtsd.ac.uk/library/open-access-and-research/research-data-management/</a:t>
            </a:r>
            <a:endParaRPr lang="en-GB" altLang="en-US" sz="1600" dirty="0">
              <a:solidFill>
                <a:schemeClr val="tx2"/>
              </a:solidFill>
            </a:endParaRPr>
          </a:p>
          <a:p>
            <a:endParaRPr lang="en-GB" altLang="en-US" sz="1600" dirty="0">
              <a:solidFill>
                <a:schemeClr val="tx2"/>
              </a:solidFill>
            </a:endParaRPr>
          </a:p>
          <a:p>
            <a:pPr eaLnBrk="1" hangingPunct="1"/>
            <a:endParaRPr lang="en-GB" altLang="en-US" sz="1600" dirty="0">
              <a:solidFill>
                <a:schemeClr val="tx2"/>
              </a:solidFill>
            </a:endParaRPr>
          </a:p>
          <a:p>
            <a:pPr eaLnBrk="1" hangingPunct="1"/>
            <a:endParaRPr lang="en-GB" altLang="en-US" sz="1600" dirty="0">
              <a:solidFill>
                <a:schemeClr val="tx2"/>
              </a:solidFill>
            </a:endParaRPr>
          </a:p>
        </p:txBody>
      </p:sp>
      <p:grpSp>
        <p:nvGrpSpPr>
          <p:cNvPr id="36883" name="Group 3688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6714"/>
            <a:ext cx="4780320" cy="6874714"/>
            <a:chOff x="5818240" y="-1"/>
            <a:chExt cx="6373761" cy="6874714"/>
          </a:xfrm>
        </p:grpSpPr>
        <p:sp>
          <p:nvSpPr>
            <p:cNvPr id="36884" name="Freeform: Shape 368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5" name="Freeform: Shape 368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6" name="Freeform: Shape 368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7" name="Freeform: Shape 368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2" name="Table 1">
            <a:extLst>
              <a:ext uri="{FF2B5EF4-FFF2-40B4-BE49-F238E27FC236}">
                <a16:creationId xmlns:a16="http://schemas.microsoft.com/office/drawing/2014/main" id="{2AD3A436-D1DC-B858-8D15-92B2143A7FB0}"/>
              </a:ext>
            </a:extLst>
          </p:cNvPr>
          <p:cNvGraphicFramePr>
            <a:graphicFrameLocks noGrp="1"/>
          </p:cNvGraphicFramePr>
          <p:nvPr>
            <p:extLst>
              <p:ext uri="{D42A27DB-BD31-4B8C-83A1-F6EECF244321}">
                <p14:modId xmlns:p14="http://schemas.microsoft.com/office/powerpoint/2010/main" val="114751761"/>
              </p:ext>
            </p:extLst>
          </p:nvPr>
        </p:nvGraphicFramePr>
        <p:xfrm>
          <a:off x="4398956" y="1155032"/>
          <a:ext cx="4257978" cy="4925735"/>
        </p:xfrm>
        <a:graphic>
          <a:graphicData uri="http://schemas.openxmlformats.org/drawingml/2006/table">
            <a:tbl>
              <a:tblPr firstRow="1" firstCol="1" bandRow="1">
                <a:solidFill>
                  <a:srgbClr val="F2F2F2">
                    <a:alpha val="45098"/>
                  </a:srgbClr>
                </a:solidFill>
                <a:tableStyleId>{5C22544A-7EE6-4342-B048-85BDC9FD1C3A}</a:tableStyleId>
              </a:tblPr>
              <a:tblGrid>
                <a:gridCol w="319643">
                  <a:extLst>
                    <a:ext uri="{9D8B030D-6E8A-4147-A177-3AD203B41FA5}">
                      <a16:colId xmlns:a16="http://schemas.microsoft.com/office/drawing/2014/main" val="606967139"/>
                    </a:ext>
                  </a:extLst>
                </a:gridCol>
                <a:gridCol w="3058736">
                  <a:extLst>
                    <a:ext uri="{9D8B030D-6E8A-4147-A177-3AD203B41FA5}">
                      <a16:colId xmlns:a16="http://schemas.microsoft.com/office/drawing/2014/main" val="3439174994"/>
                    </a:ext>
                  </a:extLst>
                </a:gridCol>
                <a:gridCol w="433785">
                  <a:extLst>
                    <a:ext uri="{9D8B030D-6E8A-4147-A177-3AD203B41FA5}">
                      <a16:colId xmlns:a16="http://schemas.microsoft.com/office/drawing/2014/main" val="2219824168"/>
                    </a:ext>
                  </a:extLst>
                </a:gridCol>
                <a:gridCol w="445814">
                  <a:extLst>
                    <a:ext uri="{9D8B030D-6E8A-4147-A177-3AD203B41FA5}">
                      <a16:colId xmlns:a16="http://schemas.microsoft.com/office/drawing/2014/main" val="310904721"/>
                    </a:ext>
                  </a:extLst>
                </a:gridCol>
              </a:tblGrid>
              <a:tr h="585142">
                <a:tc>
                  <a:txBody>
                    <a:bodyPr/>
                    <a:lstStyle/>
                    <a:p>
                      <a:pPr algn="ctr">
                        <a:buNone/>
                      </a:pPr>
                      <a:r>
                        <a:rPr lang="en-GB" sz="700" b="0" cap="none" spc="0">
                          <a:solidFill>
                            <a:schemeClr val="bg1"/>
                          </a:solidFill>
                          <a:effectLst/>
                        </a:rPr>
                        <a:t> </a:t>
                      </a:r>
                      <a:endParaRPr lang="en-GB" sz="700" b="0" cap="none" spc="0">
                        <a:solidFill>
                          <a:schemeClr val="bg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pPr>
                        <a:buNone/>
                      </a:pPr>
                      <a:r>
                        <a:rPr lang="en-GB" sz="700" b="0" cap="none" spc="0">
                          <a:solidFill>
                            <a:schemeClr val="bg1"/>
                          </a:solidFill>
                          <a:effectLst/>
                        </a:rPr>
                        <a:t>Does the research activity involve personal data (as defined by the General Data Protection Regulation 2016 “GDPR” and the Data Protection Act 2018 “DPA”)?</a:t>
                      </a:r>
                      <a:endParaRPr lang="en-GB" sz="700" b="0" cap="none" spc="0">
                        <a:solidFill>
                          <a:schemeClr val="bg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pPr algn="ctr">
                        <a:buNone/>
                      </a:pPr>
                      <a:r>
                        <a:rPr lang="en-GB" sz="700" b="0" cap="none" spc="0">
                          <a:solidFill>
                            <a:schemeClr val="bg1"/>
                          </a:solidFill>
                          <a:effectLst/>
                        </a:rPr>
                        <a:t>YES</a:t>
                      </a:r>
                      <a:endParaRPr lang="en-GB" sz="700" b="0" cap="none" spc="0">
                        <a:solidFill>
                          <a:schemeClr val="bg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pPr algn="ctr">
                        <a:buNone/>
                      </a:pPr>
                      <a:r>
                        <a:rPr lang="en-GB" sz="700" b="0" cap="none" spc="0">
                          <a:solidFill>
                            <a:schemeClr val="bg1"/>
                          </a:solidFill>
                          <a:effectLst/>
                        </a:rPr>
                        <a:t>NO</a:t>
                      </a:r>
                      <a:endParaRPr lang="en-GB" sz="700" b="0" cap="none" spc="0">
                        <a:solidFill>
                          <a:schemeClr val="bg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extLst>
                  <a:ext uri="{0D108BD9-81ED-4DB2-BD59-A6C34878D82A}">
                    <a16:rowId xmlns:a16="http://schemas.microsoft.com/office/drawing/2014/main" val="2216179667"/>
                  </a:ext>
                </a:extLst>
              </a:tr>
              <a:tr h="1249028">
                <a:tc>
                  <a:txBody>
                    <a:bodyPr/>
                    <a:lstStyle/>
                    <a:p>
                      <a:pPr algn="ctr">
                        <a:buNone/>
                      </a:pPr>
                      <a:r>
                        <a:rPr lang="en-GB" sz="600" b="1" cap="none" spc="0">
                          <a:solidFill>
                            <a:schemeClr val="tx1"/>
                          </a:solidFill>
                          <a:effectLst/>
                        </a:rPr>
                        <a:t>1</a:t>
                      </a:r>
                      <a:endParaRPr lang="en-GB" sz="600" b="1"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buNone/>
                      </a:pPr>
                      <a:r>
                        <a:rPr lang="en-GB" sz="600" cap="none" spc="0">
                          <a:solidFill>
                            <a:schemeClr val="tx1"/>
                          </a:solidFill>
                          <a:effectLst/>
                        </a:rPr>
                        <a:t>“Personal data” means any information relating to an identified or identifiable natural person (‘data subject’). An identifiable natural person is one who can be identified, directly or indirectly, in particular by reference to an identifier such as a name, an identification number, location data, an online identifier or to one or more factors specific to the physical, physiological, genetic, mental, economic, cultural or social identity of that natural person. Any video or audio recordings of participants is considered to be personal data.</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ctr">
                        <a:buNone/>
                      </a:pPr>
                      <a:r>
                        <a:rPr lang="en-GB" sz="600" cap="none" spc="0">
                          <a:solidFill>
                            <a:schemeClr val="tx1"/>
                          </a:solidFill>
                          <a:effectLst/>
                        </a:rPr>
                        <a:t>☐</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ctr">
                        <a:buNone/>
                      </a:pPr>
                      <a:r>
                        <a:rPr lang="en-GB" sz="600" cap="none" spc="0">
                          <a:solidFill>
                            <a:schemeClr val="tx1"/>
                          </a:solidFill>
                          <a:effectLst/>
                        </a:rPr>
                        <a:t>☐</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898735290"/>
                  </a:ext>
                </a:extLst>
              </a:tr>
              <a:tr h="305613">
                <a:tc>
                  <a:txBody>
                    <a:bodyPr/>
                    <a:lstStyle/>
                    <a:p>
                      <a:pPr algn="ctr">
                        <a:buNone/>
                      </a:pPr>
                      <a:r>
                        <a:rPr lang="en-GB" sz="600" b="1" cap="none" spc="0">
                          <a:solidFill>
                            <a:schemeClr val="tx1"/>
                          </a:solidFill>
                          <a:effectLst/>
                        </a:rPr>
                        <a:t> </a:t>
                      </a:r>
                      <a:endParaRPr lang="en-GB" sz="600" b="1"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gridSpan="3">
                  <a:txBody>
                    <a:bodyPr/>
                    <a:lstStyle/>
                    <a:p>
                      <a:pPr>
                        <a:buNone/>
                      </a:pPr>
                      <a:r>
                        <a:rPr lang="en-GB" sz="600" cap="none" spc="0">
                          <a:solidFill>
                            <a:schemeClr val="tx1"/>
                          </a:solidFill>
                          <a:effectLst/>
                        </a:rPr>
                        <a:t>If YES, provide a description of the data and explain why this data needs to be collected:</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354325915"/>
                  </a:ext>
                </a:extLst>
              </a:tr>
              <a:tr h="305613">
                <a:tc>
                  <a:txBody>
                    <a:bodyPr/>
                    <a:lstStyle/>
                    <a:p>
                      <a:pPr algn="ctr">
                        <a:buNone/>
                      </a:pPr>
                      <a:r>
                        <a:rPr lang="en-GB" sz="600" b="1" cap="none" spc="0">
                          <a:solidFill>
                            <a:schemeClr val="tx1"/>
                          </a:solidFill>
                          <a:effectLst/>
                        </a:rPr>
                        <a:t>2</a:t>
                      </a:r>
                      <a:endParaRPr lang="en-GB" sz="600" b="1"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gridSpan="3">
                  <a:txBody>
                    <a:bodyPr/>
                    <a:lstStyle/>
                    <a:p>
                      <a:pPr>
                        <a:buNone/>
                      </a:pPr>
                      <a:r>
                        <a:rPr lang="en-GB" sz="600" cap="none" spc="0">
                          <a:solidFill>
                            <a:schemeClr val="tx1"/>
                          </a:solidFill>
                          <a:effectLst/>
                        </a:rPr>
                        <a:t> </a:t>
                      </a:r>
                    </a:p>
                    <a:p>
                      <a:pPr>
                        <a:buNone/>
                      </a:pPr>
                      <a:r>
                        <a:rPr lang="en-GB" sz="600" cap="none" spc="0">
                          <a:solidFill>
                            <a:schemeClr val="tx1"/>
                          </a:solidFill>
                          <a:effectLst/>
                        </a:rPr>
                        <a:t>(this box should expand as you type)</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845114300"/>
                  </a:ext>
                </a:extLst>
              </a:tr>
              <a:tr h="305613">
                <a:tc>
                  <a:txBody>
                    <a:bodyPr/>
                    <a:lstStyle/>
                    <a:p>
                      <a:pPr algn="ctr">
                        <a:buNone/>
                      </a:pPr>
                      <a:r>
                        <a:rPr lang="en-GB" sz="600" b="1" cap="none" spc="0">
                          <a:solidFill>
                            <a:schemeClr val="tx1"/>
                          </a:solidFill>
                          <a:effectLst/>
                        </a:rPr>
                        <a:t> </a:t>
                      </a:r>
                      <a:endParaRPr lang="en-GB" sz="600" b="1"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buNone/>
                      </a:pPr>
                      <a:r>
                        <a:rPr lang="en-GB" sz="600" cap="none" spc="0">
                          <a:solidFill>
                            <a:schemeClr val="tx1"/>
                          </a:solidFill>
                          <a:effectLst/>
                        </a:rPr>
                        <a:t>Does it involve special category data (as defined by the GDPR)?</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ctr">
                        <a:buNone/>
                      </a:pPr>
                      <a:r>
                        <a:rPr lang="en-GB" sz="600" cap="none" spc="0">
                          <a:solidFill>
                            <a:schemeClr val="tx1"/>
                          </a:solidFill>
                          <a:effectLst/>
                        </a:rPr>
                        <a:t>YES</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ctr">
                        <a:buNone/>
                      </a:pPr>
                      <a:r>
                        <a:rPr lang="en-GB" sz="600" cap="none" spc="0">
                          <a:solidFill>
                            <a:schemeClr val="tx1"/>
                          </a:solidFill>
                          <a:effectLst/>
                        </a:rPr>
                        <a:t>NO</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1889536414"/>
                  </a:ext>
                </a:extLst>
              </a:tr>
              <a:tr h="1563500">
                <a:tc>
                  <a:txBody>
                    <a:bodyPr/>
                    <a:lstStyle/>
                    <a:p>
                      <a:pPr algn="ctr">
                        <a:buNone/>
                      </a:pPr>
                      <a:r>
                        <a:rPr lang="en-GB" sz="600" b="1" cap="none" spc="0">
                          <a:solidFill>
                            <a:schemeClr val="tx1"/>
                          </a:solidFill>
                          <a:effectLst/>
                        </a:rPr>
                        <a:t>3</a:t>
                      </a:r>
                      <a:endParaRPr lang="en-GB" sz="600" b="1"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buNone/>
                      </a:pPr>
                      <a:r>
                        <a:rPr lang="en-GB" sz="600" cap="none" spc="0">
                          <a:solidFill>
                            <a:schemeClr val="tx1"/>
                          </a:solidFill>
                          <a:effectLst/>
                        </a:rPr>
                        <a:t>“Special category data” means sensitive personal data consisting of information as to the data subjects’ –</a:t>
                      </a:r>
                    </a:p>
                    <a:p>
                      <a:pPr>
                        <a:buNone/>
                      </a:pPr>
                      <a:r>
                        <a:rPr lang="en-GB" sz="600" cap="none" spc="0">
                          <a:solidFill>
                            <a:schemeClr val="tx1"/>
                          </a:solidFill>
                          <a:effectLst/>
                        </a:rPr>
                        <a:t>(a) racial or ethnic origin,</a:t>
                      </a:r>
                    </a:p>
                    <a:p>
                      <a:pPr>
                        <a:buNone/>
                      </a:pPr>
                      <a:r>
                        <a:rPr lang="en-GB" sz="600" cap="none" spc="0">
                          <a:solidFill>
                            <a:schemeClr val="tx1"/>
                          </a:solidFill>
                          <a:effectLst/>
                        </a:rPr>
                        <a:t>(b) political opinions,</a:t>
                      </a:r>
                    </a:p>
                    <a:p>
                      <a:pPr>
                        <a:buNone/>
                      </a:pPr>
                      <a:r>
                        <a:rPr lang="en-GB" sz="600" cap="none" spc="0">
                          <a:solidFill>
                            <a:schemeClr val="tx1"/>
                          </a:solidFill>
                          <a:effectLst/>
                        </a:rPr>
                        <a:t>(c ) religious beliefs or other beliefs of a similar nature,</a:t>
                      </a:r>
                    </a:p>
                    <a:p>
                      <a:pPr>
                        <a:buNone/>
                      </a:pPr>
                      <a:r>
                        <a:rPr lang="en-GB" sz="600" cap="none" spc="0">
                          <a:solidFill>
                            <a:schemeClr val="tx1"/>
                          </a:solidFill>
                          <a:effectLst/>
                        </a:rPr>
                        <a:t>(d) membership of a trade union (within the meaning of the Trade Union and Labour Relations (Consolidation) Act 1992),</a:t>
                      </a:r>
                    </a:p>
                    <a:p>
                      <a:pPr>
                        <a:buNone/>
                      </a:pPr>
                      <a:r>
                        <a:rPr lang="en-GB" sz="600" cap="none" spc="0">
                          <a:solidFill>
                            <a:schemeClr val="tx1"/>
                          </a:solidFill>
                          <a:effectLst/>
                        </a:rPr>
                        <a:t>(e) physical or mental health or condition,</a:t>
                      </a:r>
                    </a:p>
                    <a:p>
                      <a:pPr>
                        <a:buNone/>
                      </a:pPr>
                      <a:r>
                        <a:rPr lang="en-GB" sz="600" cap="none" spc="0">
                          <a:solidFill>
                            <a:schemeClr val="tx1"/>
                          </a:solidFill>
                          <a:effectLst/>
                        </a:rPr>
                        <a:t>(f) sexual life,</a:t>
                      </a:r>
                    </a:p>
                    <a:p>
                      <a:pPr>
                        <a:buNone/>
                      </a:pPr>
                      <a:r>
                        <a:rPr lang="en-GB" sz="600" cap="none" spc="0">
                          <a:solidFill>
                            <a:schemeClr val="tx1"/>
                          </a:solidFill>
                          <a:effectLst/>
                        </a:rPr>
                        <a:t>(g) genetics,</a:t>
                      </a:r>
                    </a:p>
                    <a:p>
                      <a:pPr>
                        <a:buNone/>
                      </a:pPr>
                      <a:r>
                        <a:rPr lang="en-GB" sz="600" cap="none" spc="0">
                          <a:solidFill>
                            <a:schemeClr val="tx1"/>
                          </a:solidFill>
                          <a:effectLst/>
                        </a:rPr>
                        <a:t>(h) biometric data (as used for ID purposes),</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ctr">
                        <a:buNone/>
                      </a:pPr>
                      <a:r>
                        <a:rPr lang="en-US" sz="600" cap="none" spc="0">
                          <a:solidFill>
                            <a:schemeClr val="tx1"/>
                          </a:solidFill>
                          <a:effectLst/>
                        </a:rPr>
                        <a:t> </a:t>
                      </a:r>
                      <a:endParaRPr lang="en-GB" sz="600" cap="none" spc="0">
                        <a:solidFill>
                          <a:schemeClr val="tx1"/>
                        </a:solidFill>
                        <a:effectLst/>
                      </a:endParaRPr>
                    </a:p>
                    <a:p>
                      <a:pPr algn="ctr">
                        <a:buNone/>
                      </a:pPr>
                      <a:r>
                        <a:rPr lang="en-GB" sz="600" cap="none" spc="0">
                          <a:solidFill>
                            <a:schemeClr val="tx1"/>
                          </a:solidFill>
                          <a:effectLst/>
                        </a:rPr>
                        <a:t>☐</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ctr">
                        <a:buNone/>
                      </a:pPr>
                      <a:r>
                        <a:rPr lang="en-US" sz="600" cap="none" spc="0">
                          <a:solidFill>
                            <a:schemeClr val="tx1"/>
                          </a:solidFill>
                          <a:effectLst/>
                        </a:rPr>
                        <a:t> </a:t>
                      </a:r>
                      <a:endParaRPr lang="en-GB" sz="600" cap="none" spc="0">
                        <a:solidFill>
                          <a:schemeClr val="tx1"/>
                        </a:solidFill>
                        <a:effectLst/>
                      </a:endParaRPr>
                    </a:p>
                    <a:p>
                      <a:pPr algn="ctr">
                        <a:buNone/>
                      </a:pPr>
                      <a:r>
                        <a:rPr lang="en-GB" sz="600" cap="none" spc="0">
                          <a:solidFill>
                            <a:schemeClr val="tx1"/>
                          </a:solidFill>
                          <a:effectLst/>
                        </a:rPr>
                        <a:t>☐</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523217358"/>
                  </a:ext>
                </a:extLst>
              </a:tr>
              <a:tr h="305613">
                <a:tc>
                  <a:txBody>
                    <a:bodyPr/>
                    <a:lstStyle/>
                    <a:p>
                      <a:pPr algn="ctr">
                        <a:buNone/>
                      </a:pPr>
                      <a:r>
                        <a:rPr lang="en-GB" sz="600" b="1" cap="none" spc="0">
                          <a:solidFill>
                            <a:schemeClr val="tx1"/>
                          </a:solidFill>
                          <a:effectLst/>
                        </a:rPr>
                        <a:t> </a:t>
                      </a:r>
                      <a:endParaRPr lang="en-GB" sz="600" b="1"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gridSpan="3">
                  <a:txBody>
                    <a:bodyPr/>
                    <a:lstStyle/>
                    <a:p>
                      <a:pPr>
                        <a:buNone/>
                      </a:pPr>
                      <a:r>
                        <a:rPr lang="en-GB" sz="600" cap="none" spc="0">
                          <a:solidFill>
                            <a:schemeClr val="tx1"/>
                          </a:solidFill>
                          <a:effectLst/>
                        </a:rPr>
                        <a:t>If YES, provide a description of the special category data and explain why this data needs to be collected:</a:t>
                      </a:r>
                      <a:endParaRPr lang="en-GB" sz="600"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29409706"/>
                  </a:ext>
                </a:extLst>
              </a:tr>
              <a:tr h="305613">
                <a:tc>
                  <a:txBody>
                    <a:bodyPr/>
                    <a:lstStyle/>
                    <a:p>
                      <a:pPr algn="ctr">
                        <a:buNone/>
                      </a:pPr>
                      <a:r>
                        <a:rPr lang="en-GB" sz="600" b="1" cap="none" spc="0">
                          <a:solidFill>
                            <a:schemeClr val="tx1"/>
                          </a:solidFill>
                          <a:effectLst/>
                        </a:rPr>
                        <a:t>4</a:t>
                      </a:r>
                      <a:endParaRPr lang="en-GB" sz="600" b="1" cap="none" spc="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gridSpan="3">
                  <a:txBody>
                    <a:bodyPr/>
                    <a:lstStyle/>
                    <a:p>
                      <a:pPr>
                        <a:buNone/>
                      </a:pPr>
                      <a:r>
                        <a:rPr lang="en-GB" sz="600" cap="none" spc="0" dirty="0">
                          <a:solidFill>
                            <a:schemeClr val="tx1"/>
                          </a:solidFill>
                          <a:effectLst/>
                        </a:rPr>
                        <a:t> </a:t>
                      </a:r>
                    </a:p>
                    <a:p>
                      <a:pPr>
                        <a:buNone/>
                      </a:pPr>
                      <a:r>
                        <a:rPr lang="en-GB" sz="600" cap="none" spc="0" dirty="0">
                          <a:solidFill>
                            <a:schemeClr val="tx1"/>
                          </a:solidFill>
                          <a:effectLst/>
                        </a:rPr>
                        <a:t>(this box should expand as you type)</a:t>
                      </a:r>
                      <a:endParaRPr lang="en-GB" sz="600" cap="none" spc="0" dirty="0">
                        <a:solidFill>
                          <a:schemeClr val="tx1"/>
                        </a:solidFill>
                        <a:effectLst/>
                        <a:latin typeface="Times New Roman" panose="02020603050405020304" pitchFamily="18" charset="0"/>
                        <a:ea typeface="Times New Roman" panose="02020603050405020304" pitchFamily="18" charset="0"/>
                      </a:endParaRPr>
                    </a:p>
                  </a:txBody>
                  <a:tcPr marL="26109" marR="13628" marT="46605" marB="20084"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26073002"/>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90"/>
            <a:ext cx="9143999"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9C880-D20B-C36C-ECBA-A14066DE72B1}"/>
              </a:ext>
            </a:extLst>
          </p:cNvPr>
          <p:cNvSpPr>
            <a:spLocks noGrp="1"/>
          </p:cNvSpPr>
          <p:nvPr>
            <p:ph type="title"/>
          </p:nvPr>
        </p:nvSpPr>
        <p:spPr>
          <a:xfrm>
            <a:off x="536978" y="254320"/>
            <a:ext cx="8070041" cy="1228299"/>
          </a:xfrm>
        </p:spPr>
        <p:txBody>
          <a:bodyPr>
            <a:normAutofit/>
          </a:bodyPr>
          <a:lstStyle/>
          <a:p>
            <a:endParaRPr lang="en-US" sz="3500" dirty="0"/>
          </a:p>
        </p:txBody>
      </p:sp>
      <p:sp>
        <p:nvSpPr>
          <p:cNvPr id="9" name="Content Placeholder 8">
            <a:extLst>
              <a:ext uri="{FF2B5EF4-FFF2-40B4-BE49-F238E27FC236}">
                <a16:creationId xmlns:a16="http://schemas.microsoft.com/office/drawing/2014/main" id="{16B88F90-34A9-68CF-32E1-8B62573B72E5}"/>
              </a:ext>
            </a:extLst>
          </p:cNvPr>
          <p:cNvSpPr>
            <a:spLocks noGrp="1"/>
          </p:cNvSpPr>
          <p:nvPr>
            <p:ph idx="1"/>
          </p:nvPr>
        </p:nvSpPr>
        <p:spPr>
          <a:xfrm>
            <a:off x="571351" y="2321476"/>
            <a:ext cx="3648656" cy="3850724"/>
          </a:xfrm>
        </p:spPr>
        <p:txBody>
          <a:bodyPr anchor="ctr">
            <a:normAutofit/>
          </a:bodyPr>
          <a:lstStyle/>
          <a:p>
            <a:endParaRPr lang="en-US" sz="1700"/>
          </a:p>
        </p:txBody>
      </p:sp>
      <p:graphicFrame>
        <p:nvGraphicFramePr>
          <p:cNvPr id="7" name="Content Placeholder 3">
            <a:extLst>
              <a:ext uri="{FF2B5EF4-FFF2-40B4-BE49-F238E27FC236}">
                <a16:creationId xmlns:a16="http://schemas.microsoft.com/office/drawing/2014/main" id="{273C41BE-54C0-292A-E5B9-040B2E251D79}"/>
              </a:ext>
            </a:extLst>
          </p:cNvPr>
          <p:cNvGraphicFramePr>
            <a:graphicFrameLocks/>
          </p:cNvGraphicFramePr>
          <p:nvPr>
            <p:extLst>
              <p:ext uri="{D42A27DB-BD31-4B8C-83A1-F6EECF244321}">
                <p14:modId xmlns:p14="http://schemas.microsoft.com/office/powerpoint/2010/main" val="2420974098"/>
              </p:ext>
            </p:extLst>
          </p:nvPr>
        </p:nvGraphicFramePr>
        <p:xfrm>
          <a:off x="725341" y="1674506"/>
          <a:ext cx="7847308" cy="4355985"/>
        </p:xfrm>
        <a:graphic>
          <a:graphicData uri="http://schemas.openxmlformats.org/drawingml/2006/table">
            <a:tbl>
              <a:tblPr firstRow="1" firstCol="1" bandRow="1"/>
              <a:tblGrid>
                <a:gridCol w="613734">
                  <a:extLst>
                    <a:ext uri="{9D8B030D-6E8A-4147-A177-3AD203B41FA5}">
                      <a16:colId xmlns:a16="http://schemas.microsoft.com/office/drawing/2014/main" val="1894009231"/>
                    </a:ext>
                  </a:extLst>
                </a:gridCol>
                <a:gridCol w="5607520">
                  <a:extLst>
                    <a:ext uri="{9D8B030D-6E8A-4147-A177-3AD203B41FA5}">
                      <a16:colId xmlns:a16="http://schemas.microsoft.com/office/drawing/2014/main" val="3798944800"/>
                    </a:ext>
                  </a:extLst>
                </a:gridCol>
                <a:gridCol w="867912">
                  <a:extLst>
                    <a:ext uri="{9D8B030D-6E8A-4147-A177-3AD203B41FA5}">
                      <a16:colId xmlns:a16="http://schemas.microsoft.com/office/drawing/2014/main" val="2637605891"/>
                    </a:ext>
                  </a:extLst>
                </a:gridCol>
                <a:gridCol w="758142">
                  <a:extLst>
                    <a:ext uri="{9D8B030D-6E8A-4147-A177-3AD203B41FA5}">
                      <a16:colId xmlns:a16="http://schemas.microsoft.com/office/drawing/2014/main" val="1275565234"/>
                    </a:ext>
                  </a:extLst>
                </a:gridCol>
              </a:tblGrid>
              <a:tr h="1010477">
                <a:tc>
                  <a:txBody>
                    <a:bodyPr/>
                    <a:lstStyle/>
                    <a:p>
                      <a:pPr algn="ctr" fontAlgn="ctr">
                        <a:buNone/>
                      </a:pPr>
                      <a:r>
                        <a:rPr lang="en-GB" sz="800" b="0" i="0" u="none" strike="noStrike" dirty="0">
                          <a:effectLst/>
                          <a:latin typeface="Arial" panose="020B0604020202020204" pitchFamily="34" charset="0"/>
                          <a:ea typeface="Times New Roman" panose="02020603050405020304" pitchFamily="18" charset="0"/>
                        </a:rPr>
                        <a:t> </a:t>
                      </a:r>
                      <a:endParaRPr lang="en-GB" sz="1400" b="0" i="0" u="none" strike="noStrike" dirty="0">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t">
                        <a:buNone/>
                      </a:pPr>
                      <a:br>
                        <a:rPr lang="en-GB" sz="800" b="1" i="0" u="none" strike="noStrike">
                          <a:solidFill>
                            <a:srgbClr val="000000"/>
                          </a:solidFill>
                          <a:effectLst/>
                          <a:latin typeface="Times New Roman" panose="02020603050405020304" pitchFamily="18" charset="0"/>
                          <a:ea typeface="Times New Roman" panose="02020603050405020304" pitchFamily="18" charset="0"/>
                        </a:rPr>
                      </a:br>
                      <a:endParaRPr lang="en-GB" sz="1400" b="0" i="0" u="none" strike="noStrike">
                        <a:effectLst/>
                        <a:latin typeface="Arial" panose="020B0604020202020204" pitchFamily="34" charset="0"/>
                      </a:endParaRPr>
                    </a:p>
                    <a:p>
                      <a:pPr algn="l" fontAlgn="t">
                        <a:buNone/>
                      </a:pPr>
                      <a:r>
                        <a:rPr lang="en-GB" sz="800" b="1" i="0" u="none" strike="noStrike">
                          <a:solidFill>
                            <a:srgbClr val="000000"/>
                          </a:solidFill>
                          <a:effectLst/>
                          <a:latin typeface="Arial" panose="020B0604020202020204" pitchFamily="34" charset="0"/>
                          <a:ea typeface="Times New Roman" panose="02020603050405020304" pitchFamily="18" charset="0"/>
                        </a:rPr>
                        <a:t>Will data from the research activity (collected data, drafts of the thesis, or materials for publication) be stored in any of the following ways?</a:t>
                      </a:r>
                      <a:endParaRPr lang="en-GB"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GB" sz="800" b="1" i="0" u="none" strike="noStrike">
                          <a:solidFill>
                            <a:srgbClr val="000000"/>
                          </a:solidFill>
                          <a:effectLst/>
                          <a:latin typeface="Arial" panose="020B0604020202020204" pitchFamily="34" charset="0"/>
                          <a:ea typeface="Times New Roman" panose="02020603050405020304" pitchFamily="18" charset="0"/>
                        </a:rPr>
                        <a:t>YES</a:t>
                      </a:r>
                      <a:endParaRPr lang="en-GB"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GB" sz="800" b="1" i="0" u="none" strike="noStrike">
                          <a:solidFill>
                            <a:srgbClr val="000000"/>
                          </a:solidFill>
                          <a:effectLst/>
                          <a:latin typeface="Arial" panose="020B0604020202020204" pitchFamily="34" charset="0"/>
                          <a:ea typeface="Times New Roman" panose="02020603050405020304" pitchFamily="18" charset="0"/>
                        </a:rPr>
                        <a:t>NO</a:t>
                      </a:r>
                      <a:endParaRPr lang="en-GB"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1603065760"/>
                  </a:ext>
                </a:extLst>
              </a:tr>
              <a:tr h="221351">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5</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Manual files (i.e. in paper form)?</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784765647"/>
                  </a:ext>
                </a:extLst>
              </a:tr>
              <a:tr h="221351">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6</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University computers?</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68141803"/>
                  </a:ext>
                </a:extLst>
              </a:tr>
              <a:tr h="221351">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7</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Private company computers?</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356796435"/>
                  </a:ext>
                </a:extLst>
              </a:tr>
              <a:tr h="221351">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8</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Home or other personal computers?</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2057439019"/>
                  </a:ext>
                </a:extLst>
              </a:tr>
              <a:tr h="394958">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9</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Laptop computers/ CDs/ Portable disk-drives/ memory sticks?</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166409564"/>
                  </a:ext>
                </a:extLst>
              </a:tr>
              <a:tr h="221351">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10</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“Cloud” storage or websites?</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t">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726945376"/>
                  </a:ext>
                </a:extLst>
              </a:tr>
              <a:tr h="394958">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11</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l" fontAlgn="t">
                        <a:buNone/>
                      </a:pPr>
                      <a:r>
                        <a:rPr lang="en-GB" sz="800" b="0" i="0" u="none" strike="noStrike">
                          <a:solidFill>
                            <a:srgbClr val="000000"/>
                          </a:solidFill>
                          <a:effectLst/>
                          <a:latin typeface="Arial" panose="020B0604020202020204" pitchFamily="34" charset="0"/>
                          <a:ea typeface="Times New Roman" panose="02020603050405020304" pitchFamily="18" charset="0"/>
                        </a:rPr>
                        <a:t>Other – specify:</a:t>
                      </a:r>
                      <a:endParaRPr lang="en-GB" sz="1400" b="0" i="0" u="none" strike="noStrike">
                        <a:effectLst/>
                        <a:latin typeface="Arial" panose="020B0604020202020204" pitchFamily="34" charset="0"/>
                      </a:endParaRPr>
                    </a:p>
                    <a:p>
                      <a:pPr algn="l" fontAlgn="t">
                        <a:buNone/>
                      </a:pPr>
                      <a:r>
                        <a:rPr lang="en-GB" sz="800" b="0" i="0" u="none" strike="noStrike">
                          <a:effectLst/>
                          <a:latin typeface="Arial" panose="020B0604020202020204" pitchFamily="34" charset="0"/>
                          <a:ea typeface="Times New Roman" panose="02020603050405020304" pitchFamily="18" charset="0"/>
                        </a:rPr>
                        <a:t> </a:t>
                      </a:r>
                      <a:endParaRPr lang="en-GB" sz="1400" b="0" i="0" u="none" strike="noStrike">
                        <a:effectLst/>
                        <a:latin typeface="Arial" panose="020B0604020202020204" pitchFamily="34" charset="0"/>
                      </a:endParaRPr>
                    </a:p>
                  </a:txBody>
                  <a:tcPr marL="52152" marR="52152" marT="724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a:txBody>
                    <a:bodyPr/>
                    <a:lstStyle/>
                    <a:p>
                      <a:pPr algn="ctr" fontAlgn="ctr">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fontAlgn="ctr">
                        <a:buNone/>
                      </a:pPr>
                      <a:r>
                        <a:rPr lang="en-US" sz="800" b="1" i="0" u="none" strike="noStrike">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a:t>
                      </a:r>
                      <a:endParaRPr lang="en-US"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11414092"/>
                  </a:ext>
                </a:extLst>
              </a:tr>
              <a:tr h="827005">
                <a:tc>
                  <a:txBody>
                    <a:bodyPr/>
                    <a:lstStyle/>
                    <a:p>
                      <a:pPr algn="ctr" fontAlgn="ctr">
                        <a:buNone/>
                      </a:pPr>
                      <a:r>
                        <a:rPr lang="en-GB" sz="800" b="0" i="0" u="none" strike="noStrike">
                          <a:solidFill>
                            <a:srgbClr val="000000"/>
                          </a:solidFill>
                          <a:effectLst/>
                          <a:latin typeface="Arial" panose="020B0604020202020204" pitchFamily="34" charset="0"/>
                          <a:ea typeface="Times New Roman" panose="02020603050405020304" pitchFamily="18" charset="0"/>
                        </a:rPr>
                        <a:t>12</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gridSpan="3">
                  <a:txBody>
                    <a:bodyPr/>
                    <a:lstStyle/>
                    <a:p>
                      <a:pPr algn="l" fontAlgn="t">
                        <a:buNone/>
                      </a:pPr>
                      <a:r>
                        <a:rPr lang="en-GB" sz="800" b="0" i="0" u="none" strike="noStrike">
                          <a:solidFill>
                            <a:srgbClr val="000000"/>
                          </a:solidFill>
                          <a:effectLst/>
                          <a:latin typeface="Arial" panose="020B0604020202020204" pitchFamily="34" charset="0"/>
                          <a:ea typeface="Times New Roman" panose="02020603050405020304" pitchFamily="18" charset="0"/>
                        </a:rPr>
                        <a:t>For all stored data, explain the measures in place to ensure the security of the data collected, data confidentiality, including details of backup procedures, password protection, encryption, anonymisation and pseudonymisation:</a:t>
                      </a:r>
                      <a:endParaRPr lang="en-GB" sz="1400" b="0" i="0" u="none" strike="noStrike">
                        <a:effectLst/>
                        <a:latin typeface="Arial" panose="020B0604020202020204" pitchFamily="34" charset="0"/>
                      </a:endParaRPr>
                    </a:p>
                  </a:txBody>
                  <a:tcPr marL="69536" marR="69536" marT="34768" marB="347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177618634"/>
                  </a:ext>
                </a:extLst>
              </a:tr>
              <a:tr h="621832">
                <a:tc>
                  <a:txBody>
                    <a:bodyPr/>
                    <a:lstStyle/>
                    <a:p>
                      <a:pPr algn="ctr" fontAlgn="ctr">
                        <a:buNone/>
                      </a:pPr>
                      <a:r>
                        <a:rPr lang="en-GB" sz="800" b="0" i="0" u="none" strike="noStrike">
                          <a:effectLst/>
                          <a:latin typeface="Arial" panose="020B0604020202020204" pitchFamily="34" charset="0"/>
                          <a:ea typeface="Times New Roman" panose="02020603050405020304" pitchFamily="18" charset="0"/>
                        </a:rPr>
                        <a:t> </a:t>
                      </a:r>
                      <a:endParaRPr lang="en-GB" sz="1400" b="0" i="0" u="none" strike="noStrike">
                        <a:effectLst/>
                        <a:latin typeface="Arial" panose="020B0604020202020204" pitchFamily="34" charset="0"/>
                      </a:endParaRPr>
                    </a:p>
                  </a:txBody>
                  <a:tcPr marL="52152" marR="52152" marT="724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l" fontAlgn="t">
                        <a:buNone/>
                      </a:pPr>
                      <a:r>
                        <a:rPr lang="en-GB" sz="800" b="0" i="0" u="none" strike="noStrike" dirty="0">
                          <a:effectLst/>
                          <a:latin typeface="Arial" panose="020B0604020202020204" pitchFamily="34" charset="0"/>
                          <a:ea typeface="Times New Roman" panose="02020603050405020304" pitchFamily="18" charset="0"/>
                        </a:rPr>
                        <a:t> </a:t>
                      </a:r>
                      <a:endParaRPr lang="en-GB" sz="1400" b="0" i="0" u="none" strike="noStrike" dirty="0">
                        <a:effectLst/>
                        <a:latin typeface="Arial" panose="020B0604020202020204" pitchFamily="34" charset="0"/>
                      </a:endParaRPr>
                    </a:p>
                    <a:p>
                      <a:pPr algn="l" fontAlgn="t">
                        <a:buNone/>
                      </a:pPr>
                      <a:r>
                        <a:rPr lang="en-GB" sz="800" b="0" i="0" u="none" strike="noStrike" dirty="0">
                          <a:effectLst/>
                          <a:latin typeface="Arial" panose="020B0604020202020204" pitchFamily="34" charset="0"/>
                          <a:ea typeface="Times New Roman" panose="02020603050405020304" pitchFamily="18" charset="0"/>
                        </a:rPr>
                        <a:t> </a:t>
                      </a:r>
                      <a:endParaRPr lang="en-GB" sz="1400" b="0" i="0" u="none" strike="noStrike" dirty="0">
                        <a:effectLst/>
                        <a:latin typeface="Arial" panose="020B0604020202020204" pitchFamily="34" charset="0"/>
                      </a:endParaRPr>
                    </a:p>
                    <a:p>
                      <a:pPr algn="l" fontAlgn="t">
                        <a:buNone/>
                      </a:pPr>
                      <a:r>
                        <a:rPr lang="en-GB" sz="700" b="0" i="1" u="none" strike="noStrike" dirty="0">
                          <a:solidFill>
                            <a:srgbClr val="808080"/>
                          </a:solidFill>
                          <a:effectLst/>
                          <a:latin typeface="Arial" panose="020B0604020202020204" pitchFamily="34" charset="0"/>
                          <a:ea typeface="Times New Roman" panose="02020603050405020304" pitchFamily="18" charset="0"/>
                        </a:rPr>
                        <a:t>(this box should expand as you type)</a:t>
                      </a:r>
                      <a:endParaRPr lang="en-GB" sz="1400" b="0" i="0" u="none" strike="noStrike" dirty="0">
                        <a:effectLst/>
                        <a:latin typeface="Arial" panose="020B0604020202020204" pitchFamily="34" charset="0"/>
                      </a:endParaRPr>
                    </a:p>
                  </a:txBody>
                  <a:tcPr marL="69536" marR="69536" marT="34768" marB="347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77875362"/>
                  </a:ext>
                </a:extLst>
              </a:tr>
            </a:tbl>
          </a:graphicData>
        </a:graphic>
      </p:graphicFrame>
    </p:spTree>
    <p:extLst>
      <p:ext uri="{BB962C8B-B14F-4D97-AF65-F5344CB8AC3E}">
        <p14:creationId xmlns:p14="http://schemas.microsoft.com/office/powerpoint/2010/main" val="638819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D5FF5C58-7F7E-508A-C863-06530444E367}"/>
              </a:ext>
            </a:extLst>
          </p:cNvPr>
          <p:cNvSpPr>
            <a:spLocks noGrp="1"/>
          </p:cNvSpPr>
          <p:nvPr>
            <p:ph type="title"/>
          </p:nvPr>
        </p:nvSpPr>
        <p:spPr/>
        <p:txBody>
          <a:bodyPr/>
          <a:lstStyle/>
          <a:p>
            <a:pPr eaLnBrk="1" hangingPunct="1"/>
            <a:endParaRPr lang="en-GB" altLang="en-US"/>
          </a:p>
        </p:txBody>
      </p:sp>
      <p:pic>
        <p:nvPicPr>
          <p:cNvPr id="37891" name="Content Placeholder 3">
            <a:extLst>
              <a:ext uri="{FF2B5EF4-FFF2-40B4-BE49-F238E27FC236}">
                <a16:creationId xmlns:a16="http://schemas.microsoft.com/office/drawing/2014/main" id="{24B89938-BEF8-01DF-685F-726FBD685CA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39788" y="623888"/>
            <a:ext cx="7916862" cy="5905500"/>
          </a:xfr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9F6D26D-60F2-A943-8B1C-63A100F5C792}"/>
              </a:ext>
            </a:extLst>
          </p:cNvPr>
          <p:cNvSpPr>
            <a:spLocks noGrp="1"/>
          </p:cNvSpPr>
          <p:nvPr>
            <p:ph type="title"/>
          </p:nvPr>
        </p:nvSpPr>
        <p:spPr>
          <a:xfrm>
            <a:off x="4401416" y="892902"/>
            <a:ext cx="4083287" cy="1402470"/>
          </a:xfrm>
        </p:spPr>
        <p:txBody>
          <a:bodyPr rtlCol="0" anchor="t">
            <a:normAutofit/>
          </a:bodyPr>
          <a:lstStyle/>
          <a:p>
            <a:pPr eaLnBrk="1" fontAlgn="auto" hangingPunct="1">
              <a:spcAft>
                <a:spcPts val="0"/>
              </a:spcAft>
              <a:defRPr/>
            </a:pPr>
            <a:r>
              <a:rPr lang="en-GB" altLang="en-US" sz="2800" u="sng"/>
              <a:t>Risk and Risk Management</a:t>
            </a:r>
            <a:br>
              <a:rPr lang="en-GB" altLang="en-US" sz="2800"/>
            </a:br>
            <a:r>
              <a:rPr lang="en-GB" altLang="en-US" sz="2800"/>
              <a:t>Does the project include:</a:t>
            </a:r>
            <a:br>
              <a:rPr lang="en-GB" altLang="en-US" sz="2800"/>
            </a:br>
            <a:endParaRPr lang="en-US" altLang="en-US" sz="2800"/>
          </a:p>
        </p:txBody>
      </p:sp>
      <p:pic>
        <p:nvPicPr>
          <p:cNvPr id="38917" name="Picture 38916" descr="Graph on document with pen">
            <a:extLst>
              <a:ext uri="{FF2B5EF4-FFF2-40B4-BE49-F238E27FC236}">
                <a16:creationId xmlns:a16="http://schemas.microsoft.com/office/drawing/2014/main" id="{11E5CE6F-EF9E-E8C3-5A93-B89B5BA92C47}"/>
              </a:ext>
            </a:extLst>
          </p:cNvPr>
          <p:cNvPicPr>
            <a:picLocks noChangeAspect="1"/>
          </p:cNvPicPr>
          <p:nvPr/>
        </p:nvPicPr>
        <p:blipFill rotWithShape="1">
          <a:blip r:embed="rId2"/>
          <a:srcRect l="38060" r="24337" b="-1"/>
          <a:stretch/>
        </p:blipFill>
        <p:spPr>
          <a:xfrm>
            <a:off x="20" y="10"/>
            <a:ext cx="3863363" cy="6857990"/>
          </a:xfrm>
          <a:prstGeom prst="rect">
            <a:avLst/>
          </a:prstGeom>
        </p:spPr>
      </p:pic>
      <p:cxnSp>
        <p:nvCxnSpPr>
          <p:cNvPr id="38921" name="Straight Connector 3892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8915" name="Content Placeholder 2">
            <a:extLst>
              <a:ext uri="{FF2B5EF4-FFF2-40B4-BE49-F238E27FC236}">
                <a16:creationId xmlns:a16="http://schemas.microsoft.com/office/drawing/2014/main" id="{DD9397D7-2D27-4313-0180-82A2E9C9E4CF}"/>
              </a:ext>
            </a:extLst>
          </p:cNvPr>
          <p:cNvSpPr>
            <a:spLocks noGrp="1"/>
          </p:cNvSpPr>
          <p:nvPr>
            <p:ph idx="1"/>
          </p:nvPr>
        </p:nvSpPr>
        <p:spPr>
          <a:xfrm>
            <a:off x="4401417" y="1983179"/>
            <a:ext cx="4621319" cy="4690753"/>
          </a:xfrm>
        </p:spPr>
        <p:txBody>
          <a:bodyPr>
            <a:normAutofit/>
          </a:bodyPr>
          <a:lstStyle/>
          <a:p>
            <a:pPr eaLnBrk="1" hangingPunct="1"/>
            <a:r>
              <a:rPr lang="en-US" altLang="en-US" sz="2000" dirty="0"/>
              <a:t>Questionnaire / Interview / Diary / Observation (covert or overt).</a:t>
            </a:r>
          </a:p>
          <a:p>
            <a:pPr eaLnBrk="1" hangingPunct="1"/>
            <a:r>
              <a:rPr lang="en-US" altLang="en-US" sz="2000" dirty="0"/>
              <a:t>Recording of information – video / audio – interview.</a:t>
            </a:r>
          </a:p>
          <a:p>
            <a:pPr eaLnBrk="1" hangingPunct="1"/>
            <a:r>
              <a:rPr lang="en-US" altLang="en-US" sz="2000" dirty="0"/>
              <a:t>Access to information about participant – GP referral records.</a:t>
            </a:r>
          </a:p>
          <a:p>
            <a:pPr eaLnBrk="1" hangingPunct="1"/>
            <a:r>
              <a:rPr lang="en-US" altLang="en-US" sz="2000" dirty="0"/>
              <a:t>Testing that may be harmful – maximal </a:t>
            </a:r>
            <a:r>
              <a:rPr lang="en-US" altLang="en-US" sz="2000" dirty="0" err="1"/>
              <a:t>phys</a:t>
            </a:r>
            <a:r>
              <a:rPr lang="en-US" altLang="en-US" sz="2000" dirty="0"/>
              <a:t> test.</a:t>
            </a:r>
          </a:p>
          <a:p>
            <a:pPr eaLnBrk="1" hangingPunct="1"/>
            <a:r>
              <a:rPr lang="en-US" altLang="en-US" sz="2000" dirty="0"/>
              <a:t>Illegal activities – investigation into steroid use</a:t>
            </a:r>
          </a:p>
          <a:p>
            <a:pPr eaLnBrk="1" hangingPunct="1"/>
            <a:r>
              <a:rPr lang="en-US" altLang="en-US" sz="2000" dirty="0"/>
              <a:t>Administration of a substance – sports drink etc.</a:t>
            </a:r>
          </a:p>
          <a:p>
            <a:pPr eaLnBrk="1" hangingPunct="1"/>
            <a:r>
              <a:rPr lang="en-US" altLang="en-US" sz="2000" dirty="0"/>
              <a:t>Anything involving deception.</a:t>
            </a:r>
          </a:p>
          <a:p>
            <a:pPr eaLnBrk="1" hangingPunct="1">
              <a:buFontTx/>
              <a:buNone/>
            </a:pPr>
            <a:r>
              <a:rPr lang="en-US" altLang="en-US" sz="2000" dirty="0"/>
              <a:t>+ others within this section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1A5E5816-FCB5-D7CF-0F11-14188E7B5772}"/>
              </a:ext>
            </a:extLst>
          </p:cNvPr>
          <p:cNvSpPr>
            <a:spLocks noGrp="1"/>
          </p:cNvSpPr>
          <p:nvPr>
            <p:ph type="title"/>
          </p:nvPr>
        </p:nvSpPr>
        <p:spPr>
          <a:xfrm>
            <a:off x="840699" y="687480"/>
            <a:ext cx="5605629" cy="994172"/>
          </a:xfrm>
        </p:spPr>
        <p:txBody>
          <a:bodyPr>
            <a:normAutofit/>
          </a:bodyPr>
          <a:lstStyle/>
          <a:p>
            <a:pPr eaLnBrk="1" hangingPunct="1"/>
            <a:r>
              <a:rPr lang="en-GB" altLang="en-US" sz="3000" b="1"/>
              <a:t>Task: Potential Risk to Participants / Audience</a:t>
            </a:r>
            <a:endParaRPr lang="en-US" altLang="en-US" sz="3000"/>
          </a:p>
        </p:txBody>
      </p:sp>
      <p:sp>
        <p:nvSpPr>
          <p:cNvPr id="39939" name="Content Placeholder 2">
            <a:extLst>
              <a:ext uri="{FF2B5EF4-FFF2-40B4-BE49-F238E27FC236}">
                <a16:creationId xmlns:a16="http://schemas.microsoft.com/office/drawing/2014/main" id="{F892D021-0316-E138-5B04-D3AAB16121BC}"/>
              </a:ext>
            </a:extLst>
          </p:cNvPr>
          <p:cNvSpPr>
            <a:spLocks noGrp="1"/>
          </p:cNvSpPr>
          <p:nvPr>
            <p:ph idx="1"/>
          </p:nvPr>
        </p:nvSpPr>
        <p:spPr>
          <a:xfrm>
            <a:off x="852321" y="2227943"/>
            <a:ext cx="5033221" cy="3788227"/>
          </a:xfrm>
        </p:spPr>
        <p:txBody>
          <a:bodyPr anchor="ctr">
            <a:normAutofit/>
          </a:bodyPr>
          <a:lstStyle/>
          <a:p>
            <a:pPr eaLnBrk="1" hangingPunct="1"/>
            <a:r>
              <a:rPr lang="en-GB" altLang="en-US" i="1"/>
              <a:t>Identify, as far as possible any potential risks to participants (physical, psychological, legal, social or economic) associated with the project. Include an analysis of the likelihood and potential severity of any risk.</a:t>
            </a:r>
            <a:endParaRPr lang="en-GB" altLang="en-US"/>
          </a:p>
          <a:p>
            <a:pPr eaLnBrk="1" hangingPunct="1"/>
            <a:r>
              <a:rPr lang="en-US" altLang="en-US" b="1"/>
              <a:t>Risks to the researcher…</a:t>
            </a:r>
          </a:p>
          <a:p>
            <a:pPr eaLnBrk="1" hangingPunct="1"/>
            <a:r>
              <a:rPr lang="en-US" altLang="en-US" b="1"/>
              <a:t>Management of any risk</a:t>
            </a:r>
          </a:p>
        </p:txBody>
      </p:sp>
      <p:sp>
        <p:nvSpPr>
          <p:cNvPr id="39946" name="Rectangle 3994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9948" name="Oval 39947">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9943" name="Graphic 39942" descr="Lightning">
            <a:extLst>
              <a:ext uri="{FF2B5EF4-FFF2-40B4-BE49-F238E27FC236}">
                <a16:creationId xmlns:a16="http://schemas.microsoft.com/office/drawing/2014/main" id="{B76AED9E-4D7E-5753-6175-A1F17C089F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4A254FDE-28B6-662C-22CA-21AE940873C0}"/>
              </a:ext>
            </a:extLst>
          </p:cNvPr>
          <p:cNvSpPr>
            <a:spLocks noGrp="1"/>
          </p:cNvSpPr>
          <p:nvPr>
            <p:ph type="title"/>
          </p:nvPr>
        </p:nvSpPr>
        <p:spPr>
          <a:xfrm>
            <a:off x="4401417" y="1138036"/>
            <a:ext cx="4083287" cy="1402470"/>
          </a:xfrm>
        </p:spPr>
        <p:txBody>
          <a:bodyPr rtlCol="0" anchor="t">
            <a:normAutofit/>
          </a:bodyPr>
          <a:lstStyle/>
          <a:p>
            <a:pPr eaLnBrk="1" fontAlgn="auto" hangingPunct="1">
              <a:spcAft>
                <a:spcPts val="0"/>
              </a:spcAft>
              <a:defRPr/>
            </a:pPr>
            <a:r>
              <a:rPr lang="en-US" altLang="en-US" sz="2600"/>
              <a:t>Complete the Ethics form following your dissertation proposal feedback - changes</a:t>
            </a:r>
          </a:p>
        </p:txBody>
      </p:sp>
      <p:pic>
        <p:nvPicPr>
          <p:cNvPr id="40965" name="Picture 40964" descr="Pen placed on top of a signature line">
            <a:extLst>
              <a:ext uri="{FF2B5EF4-FFF2-40B4-BE49-F238E27FC236}">
                <a16:creationId xmlns:a16="http://schemas.microsoft.com/office/drawing/2014/main" id="{87C83EA9-A00E-295F-3150-A08FD3EB3888}"/>
              </a:ext>
            </a:extLst>
          </p:cNvPr>
          <p:cNvPicPr>
            <a:picLocks noChangeAspect="1"/>
          </p:cNvPicPr>
          <p:nvPr/>
        </p:nvPicPr>
        <p:blipFill rotWithShape="1">
          <a:blip r:embed="rId2"/>
          <a:srcRect l="56146" r="6251" b="-1"/>
          <a:stretch/>
        </p:blipFill>
        <p:spPr>
          <a:xfrm>
            <a:off x="20" y="10"/>
            <a:ext cx="3863363" cy="6857990"/>
          </a:xfrm>
          <a:prstGeom prst="rect">
            <a:avLst/>
          </a:prstGeom>
        </p:spPr>
      </p:pic>
      <p:cxnSp>
        <p:nvCxnSpPr>
          <p:cNvPr id="40969" name="Straight Connector 4096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0963" name="Content Placeholder 2">
            <a:extLst>
              <a:ext uri="{FF2B5EF4-FFF2-40B4-BE49-F238E27FC236}">
                <a16:creationId xmlns:a16="http://schemas.microsoft.com/office/drawing/2014/main" id="{AE71EB91-38EE-7B4E-ECB6-69E10EC4ECAE}"/>
              </a:ext>
            </a:extLst>
          </p:cNvPr>
          <p:cNvSpPr>
            <a:spLocks noGrp="1"/>
          </p:cNvSpPr>
          <p:nvPr>
            <p:ph idx="1"/>
          </p:nvPr>
        </p:nvSpPr>
        <p:spPr>
          <a:xfrm>
            <a:off x="4401417" y="2551176"/>
            <a:ext cx="4083287" cy="3591207"/>
          </a:xfrm>
        </p:spPr>
        <p:txBody>
          <a:bodyPr>
            <a:normAutofit/>
          </a:bodyPr>
          <a:lstStyle/>
          <a:p>
            <a:pPr eaLnBrk="1" hangingPunct="1"/>
            <a:r>
              <a:rPr lang="en-US" altLang="en-US" sz="1700"/>
              <a:t>This needs to be completed BEFORE any data is gathered.</a:t>
            </a:r>
          </a:p>
          <a:p>
            <a:pPr eaLnBrk="1" hangingPunct="1"/>
            <a:r>
              <a:rPr lang="en-US" altLang="en-US" sz="1700"/>
              <a:t>Ethics forms are on the Independent Study Moodle page</a:t>
            </a:r>
          </a:p>
          <a:p>
            <a:pPr eaLnBrk="1" hangingPunct="1"/>
            <a:endParaRPr lang="en-US" altLang="en-US" sz="1700"/>
          </a:p>
          <a:p>
            <a:pPr eaLnBrk="1" hangingPunct="1"/>
            <a:r>
              <a:rPr lang="en-US" altLang="en-US" sz="1700"/>
              <a:t>If your supervisor has agreed your project in principle then you can make a start on this (check with them first).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4" name="Freeform: Shape 419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10BA35FE-AD71-D2C8-6AAD-068B564EDA0B}"/>
              </a:ext>
            </a:extLst>
          </p:cNvPr>
          <p:cNvSpPr>
            <a:spLocks noGrp="1"/>
          </p:cNvSpPr>
          <p:nvPr>
            <p:ph type="title"/>
          </p:nvPr>
        </p:nvSpPr>
        <p:spPr>
          <a:xfrm>
            <a:off x="515125" y="1153572"/>
            <a:ext cx="2400300" cy="4461163"/>
          </a:xfrm>
        </p:spPr>
        <p:txBody>
          <a:bodyPr>
            <a:normAutofit/>
          </a:bodyPr>
          <a:lstStyle/>
          <a:p>
            <a:pPr eaLnBrk="1" hangingPunct="1"/>
            <a:r>
              <a:rPr lang="en-US" altLang="en-US">
                <a:solidFill>
                  <a:srgbClr val="FFFFFF"/>
                </a:solidFill>
              </a:rPr>
              <a:t>Process for this…</a:t>
            </a:r>
          </a:p>
        </p:txBody>
      </p:sp>
      <p:sp>
        <p:nvSpPr>
          <p:cNvPr id="41996" name="Arc 419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987" name="Content Placeholder 2">
            <a:extLst>
              <a:ext uri="{FF2B5EF4-FFF2-40B4-BE49-F238E27FC236}">
                <a16:creationId xmlns:a16="http://schemas.microsoft.com/office/drawing/2014/main" id="{FA6703C3-0381-1B39-4550-E4B420ABC933}"/>
              </a:ext>
            </a:extLst>
          </p:cNvPr>
          <p:cNvSpPr>
            <a:spLocks noGrp="1"/>
          </p:cNvSpPr>
          <p:nvPr>
            <p:ph idx="1"/>
          </p:nvPr>
        </p:nvSpPr>
        <p:spPr>
          <a:xfrm>
            <a:off x="3335481" y="591344"/>
            <a:ext cx="5179868" cy="5585619"/>
          </a:xfrm>
        </p:spPr>
        <p:txBody>
          <a:bodyPr anchor="ctr">
            <a:normAutofit/>
          </a:bodyPr>
          <a:lstStyle/>
          <a:p>
            <a:pPr lvl="1" eaLnBrk="1" hangingPunct="1"/>
            <a:r>
              <a:rPr lang="en-GB" altLang="en-US" dirty="0"/>
              <a:t>Students should complete </a:t>
            </a:r>
            <a:r>
              <a:rPr lang="en-GB" altLang="en-US" b="1" dirty="0"/>
              <a:t>form PG2 Simplified (on Moodle)</a:t>
            </a:r>
            <a:r>
              <a:rPr lang="en-GB" altLang="en-US" dirty="0"/>
              <a:t>. </a:t>
            </a:r>
          </a:p>
          <a:p>
            <a:pPr lvl="1" eaLnBrk="1" hangingPunct="1"/>
            <a:r>
              <a:rPr lang="en-GB" altLang="en-US" dirty="0"/>
              <a:t>Student discusses with supervisor and amends if necessary. </a:t>
            </a:r>
          </a:p>
          <a:p>
            <a:pPr lvl="1" eaLnBrk="1" hangingPunct="1"/>
            <a:r>
              <a:rPr lang="en-GB" altLang="en-US" dirty="0"/>
              <a:t>When supervisor is happy, both student and supervisor should sign the form. </a:t>
            </a:r>
          </a:p>
          <a:p>
            <a:pPr lvl="1" eaLnBrk="1" hangingPunct="1"/>
            <a:r>
              <a:rPr lang="en-GB" altLang="en-US" dirty="0"/>
              <a:t>A pdf of that signed form should then be submitted via </a:t>
            </a:r>
            <a:r>
              <a:rPr lang="en-GB" altLang="en-US" dirty="0" err="1"/>
              <a:t>turnitin</a:t>
            </a:r>
            <a:r>
              <a:rPr lang="en-GB" altLang="en-US" dirty="0"/>
              <a:t> and e-mailed to the dissertation tutor.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38B8F53-5BB5-E061-64D0-D616BB3EE361}"/>
              </a:ext>
            </a:extLst>
          </p:cNvPr>
          <p:cNvSpPr>
            <a:spLocks noGrp="1"/>
          </p:cNvSpPr>
          <p:nvPr>
            <p:ph type="title"/>
          </p:nvPr>
        </p:nvSpPr>
        <p:spPr/>
        <p:txBody>
          <a:bodyPr/>
          <a:lstStyle/>
          <a:p>
            <a:pPr eaLnBrk="1" hangingPunct="1"/>
            <a:endParaRPr lang="en-GB" altLang="en-US"/>
          </a:p>
        </p:txBody>
      </p:sp>
      <p:sp>
        <p:nvSpPr>
          <p:cNvPr id="43011" name="Content Placeholder 2">
            <a:extLst>
              <a:ext uri="{FF2B5EF4-FFF2-40B4-BE49-F238E27FC236}">
                <a16:creationId xmlns:a16="http://schemas.microsoft.com/office/drawing/2014/main" id="{24972209-E26E-8105-8191-7312249C8BBD}"/>
              </a:ext>
            </a:extLst>
          </p:cNvPr>
          <p:cNvSpPr>
            <a:spLocks noGrp="1"/>
          </p:cNvSpPr>
          <p:nvPr>
            <p:ph idx="1"/>
          </p:nvPr>
        </p:nvSpPr>
        <p:spPr>
          <a:xfrm>
            <a:off x="628650" y="2127951"/>
            <a:ext cx="7875587" cy="4114800"/>
          </a:xfrm>
        </p:spPr>
        <p:txBody>
          <a:bodyPr/>
          <a:lstStyle/>
          <a:p>
            <a:pPr lvl="1" eaLnBrk="1" hangingPunct="1"/>
            <a:r>
              <a:rPr lang="en-GB" altLang="en-US" sz="2400" dirty="0"/>
              <a:t>Where the ethics form cannot be signed off by the supervisor, the supervisor should then notify the module coordinator who will then review (and in some cases refer on to the IMH Ethics Working Group)</a:t>
            </a:r>
            <a:endParaRPr lang="en-GB" altLang="en-US" sz="2800" dirty="0"/>
          </a:p>
          <a:p>
            <a:pPr eaLnBrk="1" hangingPunct="1"/>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8" name="Rectangle 4608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0" name="Freeform: Shape 460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Title 1">
            <a:extLst>
              <a:ext uri="{FF2B5EF4-FFF2-40B4-BE49-F238E27FC236}">
                <a16:creationId xmlns:a16="http://schemas.microsoft.com/office/drawing/2014/main" id="{7FD7C1FE-B422-D923-2BB1-10DF5B0D6CB4}"/>
              </a:ext>
            </a:extLst>
          </p:cNvPr>
          <p:cNvSpPr>
            <a:spLocks noGrp="1"/>
          </p:cNvSpPr>
          <p:nvPr>
            <p:ph type="title"/>
          </p:nvPr>
        </p:nvSpPr>
        <p:spPr>
          <a:xfrm>
            <a:off x="515125" y="1153572"/>
            <a:ext cx="2400300" cy="4461163"/>
          </a:xfrm>
        </p:spPr>
        <p:txBody>
          <a:bodyPr>
            <a:normAutofit/>
          </a:bodyPr>
          <a:lstStyle/>
          <a:p>
            <a:pPr eaLnBrk="1" hangingPunct="1"/>
            <a:r>
              <a:rPr lang="en-GB" altLang="en-US">
                <a:solidFill>
                  <a:srgbClr val="FFFFFF"/>
                </a:solidFill>
              </a:rPr>
              <a:t>Any Questions? </a:t>
            </a:r>
            <a:br>
              <a:rPr lang="en-GB" altLang="en-US">
                <a:solidFill>
                  <a:srgbClr val="FFFFFF"/>
                </a:solidFill>
              </a:rPr>
            </a:br>
            <a:endParaRPr lang="en-GB" altLang="en-US">
              <a:solidFill>
                <a:srgbClr val="FFFFFF"/>
              </a:solidFill>
            </a:endParaRPr>
          </a:p>
        </p:txBody>
      </p:sp>
      <p:sp>
        <p:nvSpPr>
          <p:cNvPr id="46092" name="Arc 4609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083" name="Content Placeholder 2">
            <a:extLst>
              <a:ext uri="{FF2B5EF4-FFF2-40B4-BE49-F238E27FC236}">
                <a16:creationId xmlns:a16="http://schemas.microsoft.com/office/drawing/2014/main" id="{B87A46FE-E380-270A-FCD4-8C8F84C578C2}"/>
              </a:ext>
            </a:extLst>
          </p:cNvPr>
          <p:cNvSpPr>
            <a:spLocks noGrp="1"/>
          </p:cNvSpPr>
          <p:nvPr>
            <p:ph idx="1"/>
          </p:nvPr>
        </p:nvSpPr>
        <p:spPr>
          <a:xfrm>
            <a:off x="3335481" y="591344"/>
            <a:ext cx="5179868" cy="5585619"/>
          </a:xfrm>
        </p:spPr>
        <p:txBody>
          <a:bodyPr anchor="ctr">
            <a:normAutofit/>
          </a:bodyPr>
          <a:lstStyle/>
          <a:p>
            <a:pPr eaLnBrk="1" hangingPunct="1"/>
            <a:r>
              <a:rPr lang="en-GB" altLang="en-US"/>
              <a:t>Use MS Teams or e-mail to ask any general questions that you may have (following this session). </a:t>
            </a:r>
          </a:p>
          <a:p>
            <a:pPr eaLnBrk="1" hangingPunct="1"/>
            <a:r>
              <a:rPr lang="en-GB" altLang="en-US"/>
              <a:t>Specific ethical questions should be directed to your supervisor.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3466</TotalTime>
  <Words>2818</Words>
  <Application>Microsoft Macintosh PowerPoint</Application>
  <PresentationFormat>On-screen Show (4:3)</PresentationFormat>
  <Paragraphs>383</Paragraphs>
  <Slides>31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MS PGothic</vt:lpstr>
      <vt:lpstr>Wingdings 3</vt:lpstr>
      <vt:lpstr>Calibri</vt:lpstr>
      <vt:lpstr>MS PGothic</vt:lpstr>
      <vt:lpstr>Calibri Light</vt:lpstr>
      <vt:lpstr>Arial</vt:lpstr>
      <vt:lpstr>Times New Roman</vt:lpstr>
      <vt:lpstr>Office Theme</vt:lpstr>
      <vt:lpstr>Gaining Ethical Approval For Your Research</vt:lpstr>
      <vt:lpstr>See week 6 on Moodle </vt:lpstr>
      <vt:lpstr>Ethics Form</vt:lpstr>
      <vt:lpstr>In terms of your project, think about the following…</vt:lpstr>
      <vt:lpstr>Section A: student and topic details. </vt:lpstr>
      <vt:lpstr>SECTION A: About You (Principal Researcher) </vt:lpstr>
      <vt:lpstr>Section B: Other – Name of supervisor.  Section C: Refer to 1 – On Moodle (plus link below). https://www.uwtsd.ac.uk/media/uwtsd-website/content-assets/documents/academic-office/misc-forms/REICoP-17-20-v3-Final.pdf  </vt:lpstr>
      <vt:lpstr>Section D: Details of Research Activity From marked and revised proposal  Consult your supervisor regarding this section. </vt:lpstr>
      <vt:lpstr>Aims and Justification for the Project - proposal: State  the aims of the project and rationalise why it should take place, clearly indicating the potential benefits to the community. </vt:lpstr>
      <vt:lpstr>PowerPoint Presentation</vt:lpstr>
      <vt:lpstr>Does your research relate to one or more of the seven aims of the Well-being of Future Generations (Wales) Act 2015?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is this different from a proposal?</vt:lpstr>
      <vt:lpstr>SECTION J: Data Protection and Storage </vt:lpstr>
      <vt:lpstr>PowerPoint Presentation</vt:lpstr>
      <vt:lpstr>PowerPoint Presentation</vt:lpstr>
      <vt:lpstr>Risk and Risk Management Does the project include: </vt:lpstr>
      <vt:lpstr>Task: Potential Risk to Participants / Audience</vt:lpstr>
      <vt:lpstr>Complete the Ethics form following your dissertation proposal feedback - changes</vt:lpstr>
      <vt:lpstr>Process for this…</vt:lpstr>
      <vt:lpstr>PowerPoint Presentation</vt:lpstr>
      <vt:lpstr>Any Questions?  </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SHOE4</dc:creator>
  <cp:lastModifiedBy>Alison Connaughton</cp:lastModifiedBy>
  <cp:revision>54</cp:revision>
  <dcterms:created xsi:type="dcterms:W3CDTF">2012-10-31T13:16:10Z</dcterms:created>
  <dcterms:modified xsi:type="dcterms:W3CDTF">2025-11-02T14:46:41Z</dcterms:modified>
</cp:coreProperties>
</file>