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8" r:id="rId2"/>
    <p:sldId id="256" r:id="rId3"/>
    <p:sldId id="257" r:id="rId4"/>
  </p:sldIdLst>
  <p:sldSz cx="7556500" cy="10693400"/>
  <p:notesSz cx="6858000" cy="9144000"/>
  <p:embeddedFontLst>
    <p:embeddedFont>
      <p:font typeface="Antic" panose="020B0604020202020204" charset="0"/>
      <p:regular r:id="rId5"/>
    </p:embeddedFont>
    <p:embeddedFont>
      <p:font typeface="Antic Italics" panose="020B0604020202020204" charset="0"/>
      <p:regular r:id="rId6"/>
    </p:embeddedFont>
    <p:embeddedFont>
      <p:font typeface="Calibri" panose="020F0502020204030204" pitchFamily="34" charset="0"/>
      <p:regular r:id="rId7"/>
      <p:bold r:id="rId8"/>
      <p:italic r:id="rId9"/>
      <p:boldItalic r:id="rId10"/>
    </p:embeddedFont>
    <p:embeddedFont>
      <p:font typeface="Garet 1" panose="020B0604020202020204" charset="0"/>
      <p:regular r:id="rId11"/>
    </p:embeddedFont>
    <p:embeddedFont>
      <p:font typeface="Garet 1 Bold" panose="020B0604020202020204" charset="0"/>
      <p:regular r:id="rId12"/>
    </p:embeddedFont>
    <p:embeddedFont>
      <p:font typeface="Garet 2 Bold" panose="020B0604020202020204" charset="0"/>
      <p:regular r:id="rId13"/>
    </p:embeddedFont>
    <p:embeddedFont>
      <p:font typeface="Garet Book" panose="020B0604020202020204" charset="0"/>
      <p:regular r:id="rId14"/>
    </p:embeddedFont>
    <p:embeddedFont>
      <p:font typeface="Mistrully" panose="020B0604020202020204" charset="0"/>
      <p:regular r:id="rId15"/>
    </p:embeddedFont>
    <p:embeddedFont>
      <p:font typeface="Sifonn" panose="020B0604020202020204" charset="0"/>
      <p:regular r:id="rId16"/>
    </p:embeddedFont>
    <p:embeddedFont>
      <p:font typeface="Times Neue Roman" panose="020B0604020202020204" charset="0"/>
      <p:regular r:id="rId17"/>
    </p:embeddedFont>
    <p:embeddedFont>
      <p:font typeface="Times Neue Roman 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40" d="100"/>
          <a:sy n="40" d="100"/>
        </p:scale>
        <p:origin x="2236" y="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font" Target="fonts/font9.fntdata"/><Relationship Id="rId18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font" Target="fonts/font3.fntdata"/><Relationship Id="rId12" Type="http://schemas.openxmlformats.org/officeDocument/2006/relationships/font" Target="fonts/font8.fntdata"/><Relationship Id="rId17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font" Target="fonts/font12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5" Type="http://schemas.openxmlformats.org/officeDocument/2006/relationships/font" Target="fonts/font1.fntdata"/><Relationship Id="rId15" Type="http://schemas.openxmlformats.org/officeDocument/2006/relationships/font" Target="fonts/font11.fntdata"/><Relationship Id="rId10" Type="http://schemas.openxmlformats.org/officeDocument/2006/relationships/font" Target="fonts/font6.fntdata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font" Target="fonts/font5.fntdata"/><Relationship Id="rId14" Type="http://schemas.openxmlformats.org/officeDocument/2006/relationships/font" Target="fonts/font10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tăText 2">
            <a:extLst>
              <a:ext uri="{FF2B5EF4-FFF2-40B4-BE49-F238E27FC236}">
                <a16:creationId xmlns:a16="http://schemas.microsoft.com/office/drawing/2014/main" id="{DC53775D-F5C7-C829-539B-7AACB3A71578}"/>
              </a:ext>
            </a:extLst>
          </p:cNvPr>
          <p:cNvSpPr txBox="1"/>
          <p:nvPr/>
        </p:nvSpPr>
        <p:spPr>
          <a:xfrm>
            <a:off x="882650" y="3136900"/>
            <a:ext cx="61722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Food &amp; Beverage Operations (BMIH4002)</a:t>
            </a:r>
          </a:p>
          <a:p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Tutor module: Ffion </a:t>
            </a:r>
            <a:r>
              <a:rPr lang="en-GB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Cumberpatch</a:t>
            </a: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Maria Budescu</a:t>
            </a:r>
          </a:p>
          <a:p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2119462</a:t>
            </a:r>
          </a:p>
        </p:txBody>
      </p:sp>
    </p:spTree>
    <p:extLst>
      <p:ext uri="{BB962C8B-B14F-4D97-AF65-F5344CB8AC3E}">
        <p14:creationId xmlns:p14="http://schemas.microsoft.com/office/powerpoint/2010/main" val="2881615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6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44854" y="333853"/>
            <a:ext cx="2766797" cy="1903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674"/>
              </a:lnSpc>
            </a:pPr>
            <a:r>
              <a:rPr lang="en-US" sz="11195">
                <a:solidFill>
                  <a:srgbClr val="D4C3C3"/>
                </a:solidFill>
                <a:latin typeface="Mistrully"/>
              </a:rPr>
              <a:t>Menu</a:t>
            </a:r>
          </a:p>
        </p:txBody>
      </p:sp>
      <p:sp>
        <p:nvSpPr>
          <p:cNvPr id="3" name="AutoShape 3"/>
          <p:cNvSpPr/>
          <p:nvPr/>
        </p:nvSpPr>
        <p:spPr>
          <a:xfrm>
            <a:off x="2167704" y="1162115"/>
            <a:ext cx="4636296" cy="0"/>
          </a:xfrm>
          <a:prstGeom prst="line">
            <a:avLst/>
          </a:prstGeom>
          <a:ln w="19050" cap="flat">
            <a:solidFill>
              <a:srgbClr val="D4C3C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 rot="5400000">
            <a:off x="-2568568" y="5260804"/>
            <a:ext cx="6667666" cy="0"/>
          </a:xfrm>
          <a:prstGeom prst="line">
            <a:avLst/>
          </a:prstGeom>
          <a:ln w="19050" cap="flat">
            <a:solidFill>
              <a:srgbClr val="D4C3C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 rot="-10800000">
            <a:off x="1287414" y="5256134"/>
            <a:ext cx="1583433" cy="0"/>
          </a:xfrm>
          <a:prstGeom prst="line">
            <a:avLst/>
          </a:prstGeom>
          <a:ln w="19050" cap="flat">
            <a:solidFill>
              <a:srgbClr val="D4C3C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 rot="-10800000">
            <a:off x="4624689" y="5256134"/>
            <a:ext cx="1590827" cy="0"/>
          </a:xfrm>
          <a:prstGeom prst="line">
            <a:avLst/>
          </a:prstGeom>
          <a:ln w="19050" cap="flat">
            <a:solidFill>
              <a:srgbClr val="D4C3C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rot="-10800000">
            <a:off x="1287414" y="6222727"/>
            <a:ext cx="4940926" cy="0"/>
          </a:xfrm>
          <a:prstGeom prst="line">
            <a:avLst/>
          </a:prstGeom>
          <a:ln w="19050" cap="flat">
            <a:solidFill>
              <a:srgbClr val="D4C3C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AutoShape 8"/>
          <p:cNvSpPr/>
          <p:nvPr/>
        </p:nvSpPr>
        <p:spPr>
          <a:xfrm rot="5400000">
            <a:off x="2883541" y="5082574"/>
            <a:ext cx="7859447" cy="0"/>
          </a:xfrm>
          <a:prstGeom prst="line">
            <a:avLst/>
          </a:prstGeom>
          <a:ln w="19050" cap="flat">
            <a:solidFill>
              <a:srgbClr val="D4C3C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TextBox 9"/>
          <p:cNvSpPr txBox="1"/>
          <p:nvPr/>
        </p:nvSpPr>
        <p:spPr>
          <a:xfrm>
            <a:off x="4165177" y="6640470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Cheese Cake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016878" y="6678607"/>
            <a:ext cx="95783" cy="95783"/>
            <a:chOff x="0" y="0"/>
            <a:chExt cx="127710" cy="12771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0"/>
              <a:ext cx="127710" cy="127710"/>
              <a:chOff x="0" y="0"/>
              <a:chExt cx="812800" cy="8128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13" name="TextBox 13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941"/>
                  </a:lnSpc>
                </a:pPr>
                <a:endParaRPr/>
              </a:p>
            </p:txBody>
          </p:sp>
        </p:grpSp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22675" y="18624"/>
              <a:ext cx="82359" cy="90463"/>
            </a:xfrm>
            <a:prstGeom prst="rect">
              <a:avLst/>
            </a:prstGeom>
          </p:spPr>
        </p:pic>
      </p:grpSp>
      <p:sp>
        <p:nvSpPr>
          <p:cNvPr id="15" name="TextBox 15"/>
          <p:cNvSpPr txBox="1"/>
          <p:nvPr/>
        </p:nvSpPr>
        <p:spPr>
          <a:xfrm>
            <a:off x="4165177" y="7019632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Chocolate Cake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5217358" y="7057769"/>
            <a:ext cx="95783" cy="95783"/>
            <a:chOff x="0" y="0"/>
            <a:chExt cx="127710" cy="127710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0"/>
              <a:ext cx="127710" cy="127710"/>
              <a:chOff x="0" y="0"/>
              <a:chExt cx="812800" cy="8128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19" name="TextBox 19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941"/>
                  </a:lnSpc>
                </a:pPr>
                <a:endParaRPr/>
              </a:p>
            </p:txBody>
          </p:sp>
        </p:grp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22675" y="18624"/>
              <a:ext cx="82359" cy="90463"/>
            </a:xfrm>
            <a:prstGeom prst="rect">
              <a:avLst/>
            </a:prstGeom>
          </p:spPr>
        </p:pic>
      </p:grpSp>
      <p:sp>
        <p:nvSpPr>
          <p:cNvPr id="21" name="TextBox 21"/>
          <p:cNvSpPr txBox="1"/>
          <p:nvPr/>
        </p:nvSpPr>
        <p:spPr>
          <a:xfrm>
            <a:off x="1287414" y="3027591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Seafood Chowder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2452139" y="3057212"/>
            <a:ext cx="112813" cy="112813"/>
            <a:chOff x="0" y="0"/>
            <a:chExt cx="150417" cy="150417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25" name="TextBox 25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1834" tIns="31834" rIns="31834" bIns="3183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>
              <a:fillRect/>
            </a:stretch>
          </p:blipFill>
          <p:spPr>
            <a:xfrm>
              <a:off x="22990" y="33191"/>
              <a:ext cx="104438" cy="117226"/>
            </a:xfrm>
            <a:prstGeom prst="rect">
              <a:avLst/>
            </a:prstGeom>
          </p:spPr>
        </p:pic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3526587" y="8590277"/>
            <a:ext cx="225391" cy="22539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3808023" y="8590277"/>
            <a:ext cx="225391" cy="225391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9"/>
          <a:srcRect l="26185" t="6198" r="1272" b="49197"/>
          <a:stretch>
            <a:fillRect/>
          </a:stretch>
        </p:blipFill>
        <p:spPr>
          <a:xfrm>
            <a:off x="5976140" y="8857283"/>
            <a:ext cx="766647" cy="164279"/>
          </a:xfrm>
          <a:prstGeom prst="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4178002" y="3027591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Tilapia Ledeaux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287414" y="3546507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Seafood Louis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178002" y="3546507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Ginger Glazed Salmon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178002" y="4039739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Moroccan Salmon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178002" y="4556089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Pan-Grilled Tilapia</a:t>
            </a:r>
          </a:p>
        </p:txBody>
      </p:sp>
      <p:grpSp>
        <p:nvGrpSpPr>
          <p:cNvPr id="35" name="Group 35"/>
          <p:cNvGrpSpPr/>
          <p:nvPr/>
        </p:nvGrpSpPr>
        <p:grpSpPr>
          <a:xfrm>
            <a:off x="2193358" y="3566604"/>
            <a:ext cx="112813" cy="112813"/>
            <a:chOff x="0" y="0"/>
            <a:chExt cx="150417" cy="150417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38" name="TextBox 38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1834" tIns="31834" rIns="31834" bIns="3183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>
              <a:fillRect/>
            </a:stretch>
          </p:blipFill>
          <p:spPr>
            <a:xfrm>
              <a:off x="22990" y="33191"/>
              <a:ext cx="104438" cy="117226"/>
            </a:xfrm>
            <a:prstGeom prst="rect">
              <a:avLst/>
            </a:prstGeom>
          </p:spPr>
        </p:pic>
      </p:grpSp>
      <p:grpSp>
        <p:nvGrpSpPr>
          <p:cNvPr id="40" name="Group 40"/>
          <p:cNvGrpSpPr/>
          <p:nvPr/>
        </p:nvGrpSpPr>
        <p:grpSpPr>
          <a:xfrm>
            <a:off x="5260230" y="2563981"/>
            <a:ext cx="112813" cy="112813"/>
            <a:chOff x="0" y="0"/>
            <a:chExt cx="150417" cy="150417"/>
          </a:xfrm>
        </p:grpSpPr>
        <p:grpSp>
          <p:nvGrpSpPr>
            <p:cNvPr id="41" name="Group 41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43" name="TextBox 43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1834" tIns="31834" rIns="31834" bIns="3183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>
              <a:fillRect/>
            </a:stretch>
          </p:blipFill>
          <p:spPr>
            <a:xfrm>
              <a:off x="22990" y="33191"/>
              <a:ext cx="104438" cy="117226"/>
            </a:xfrm>
            <a:prstGeom prst="rect">
              <a:avLst/>
            </a:prstGeom>
          </p:spPr>
        </p:pic>
      </p:grpSp>
      <p:grpSp>
        <p:nvGrpSpPr>
          <p:cNvPr id="45" name="Group 45"/>
          <p:cNvGrpSpPr/>
          <p:nvPr/>
        </p:nvGrpSpPr>
        <p:grpSpPr>
          <a:xfrm>
            <a:off x="5196759" y="3046641"/>
            <a:ext cx="112813" cy="112813"/>
            <a:chOff x="0" y="0"/>
            <a:chExt cx="150417" cy="150417"/>
          </a:xfrm>
        </p:grpSpPr>
        <p:grpSp>
          <p:nvGrpSpPr>
            <p:cNvPr id="46" name="Group 46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47" name="Freeform 47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48" name="TextBox 48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1834" tIns="31834" rIns="31834" bIns="3183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49" name="Picture 4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>
              <a:fillRect/>
            </a:stretch>
          </p:blipFill>
          <p:spPr>
            <a:xfrm>
              <a:off x="22990" y="33191"/>
              <a:ext cx="104438" cy="117226"/>
            </a:xfrm>
            <a:prstGeom prst="rect">
              <a:avLst/>
            </a:prstGeom>
          </p:spPr>
        </p:pic>
      </p:grpSp>
      <p:grpSp>
        <p:nvGrpSpPr>
          <p:cNvPr id="50" name="Group 50"/>
          <p:cNvGrpSpPr/>
          <p:nvPr/>
        </p:nvGrpSpPr>
        <p:grpSpPr>
          <a:xfrm>
            <a:off x="5582334" y="3565557"/>
            <a:ext cx="112813" cy="112813"/>
            <a:chOff x="0" y="0"/>
            <a:chExt cx="150417" cy="150417"/>
          </a:xfrm>
        </p:grpSpPr>
        <p:grpSp>
          <p:nvGrpSpPr>
            <p:cNvPr id="51" name="Group 51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53" name="TextBox 53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1834" tIns="31834" rIns="31834" bIns="3183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54" name="Picture 5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>
              <a:fillRect/>
            </a:stretch>
          </p:blipFill>
          <p:spPr>
            <a:xfrm>
              <a:off x="22990" y="33191"/>
              <a:ext cx="104438" cy="117226"/>
            </a:xfrm>
            <a:prstGeom prst="rect">
              <a:avLst/>
            </a:prstGeom>
          </p:spPr>
        </p:pic>
      </p:grpSp>
      <p:grpSp>
        <p:nvGrpSpPr>
          <p:cNvPr id="55" name="Group 55"/>
          <p:cNvGrpSpPr/>
          <p:nvPr/>
        </p:nvGrpSpPr>
        <p:grpSpPr>
          <a:xfrm>
            <a:off x="5340464" y="4052411"/>
            <a:ext cx="112813" cy="112813"/>
            <a:chOff x="0" y="0"/>
            <a:chExt cx="150417" cy="150417"/>
          </a:xfrm>
        </p:grpSpPr>
        <p:grpSp>
          <p:nvGrpSpPr>
            <p:cNvPr id="56" name="Group 56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57" name="Freeform 57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58" name="TextBox 58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1834" tIns="31834" rIns="31834" bIns="3183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59" name="Picture 5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>
              <a:fillRect/>
            </a:stretch>
          </p:blipFill>
          <p:spPr>
            <a:xfrm>
              <a:off x="22990" y="33191"/>
              <a:ext cx="104438" cy="117226"/>
            </a:xfrm>
            <a:prstGeom prst="rect">
              <a:avLst/>
            </a:prstGeom>
          </p:spPr>
        </p:pic>
      </p:grpSp>
      <p:grpSp>
        <p:nvGrpSpPr>
          <p:cNvPr id="60" name="Group 60"/>
          <p:cNvGrpSpPr/>
          <p:nvPr/>
        </p:nvGrpSpPr>
        <p:grpSpPr>
          <a:xfrm>
            <a:off x="5354379" y="4575139"/>
            <a:ext cx="114869" cy="114869"/>
            <a:chOff x="0" y="0"/>
            <a:chExt cx="153159" cy="153159"/>
          </a:xfrm>
        </p:grpSpPr>
        <p:grpSp>
          <p:nvGrpSpPr>
            <p:cNvPr id="61" name="Group 61"/>
            <p:cNvGrpSpPr/>
            <p:nvPr/>
          </p:nvGrpSpPr>
          <p:grpSpPr>
            <a:xfrm>
              <a:off x="0" y="0"/>
              <a:ext cx="153159" cy="153159"/>
              <a:chOff x="0" y="0"/>
              <a:chExt cx="812800" cy="812800"/>
            </a:xfrm>
          </p:grpSpPr>
          <p:sp>
            <p:nvSpPr>
              <p:cNvPr id="62" name="Freeform 62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63" name="TextBox 63"/>
              <p:cNvSpPr txBox="1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129"/>
                  </a:lnSpc>
                </a:pPr>
                <a:endParaRPr/>
              </a:p>
            </p:txBody>
          </p:sp>
        </p:grpSp>
        <p:pic>
          <p:nvPicPr>
            <p:cNvPr id="64" name="Picture 64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27194" y="22335"/>
              <a:ext cx="98771" cy="108489"/>
            </a:xfrm>
            <a:prstGeom prst="rect">
              <a:avLst/>
            </a:prstGeom>
          </p:spPr>
        </p:pic>
      </p:grpSp>
      <p:grpSp>
        <p:nvGrpSpPr>
          <p:cNvPr id="65" name="Group 65"/>
          <p:cNvGrpSpPr/>
          <p:nvPr/>
        </p:nvGrpSpPr>
        <p:grpSpPr>
          <a:xfrm>
            <a:off x="5340464" y="3046641"/>
            <a:ext cx="112813" cy="112813"/>
            <a:chOff x="0" y="0"/>
            <a:chExt cx="150417" cy="150417"/>
          </a:xfrm>
        </p:grpSpPr>
        <p:grpSp>
          <p:nvGrpSpPr>
            <p:cNvPr id="66" name="Group 66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68" name="TextBox 68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69" name="Picture 69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26707" y="21935"/>
              <a:ext cx="97003" cy="106547"/>
            </a:xfrm>
            <a:prstGeom prst="rect">
              <a:avLst/>
            </a:prstGeom>
          </p:spPr>
        </p:pic>
      </p:grpSp>
      <p:grpSp>
        <p:nvGrpSpPr>
          <p:cNvPr id="70" name="Group 70"/>
          <p:cNvGrpSpPr/>
          <p:nvPr/>
        </p:nvGrpSpPr>
        <p:grpSpPr>
          <a:xfrm>
            <a:off x="5481852" y="3046641"/>
            <a:ext cx="112813" cy="112813"/>
            <a:chOff x="0" y="0"/>
            <a:chExt cx="150417" cy="150417"/>
          </a:xfrm>
        </p:grpSpPr>
        <p:grpSp>
          <p:nvGrpSpPr>
            <p:cNvPr id="71" name="Group 71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72" name="Freeform 72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73" name="TextBox 73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74" name="Picture 74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39885" y="20935"/>
              <a:ext cx="76390" cy="108548"/>
            </a:xfrm>
            <a:prstGeom prst="rect">
              <a:avLst/>
            </a:prstGeom>
          </p:spPr>
        </p:pic>
      </p:grpSp>
      <p:sp>
        <p:nvSpPr>
          <p:cNvPr id="75" name="TextBox 75"/>
          <p:cNvSpPr txBox="1"/>
          <p:nvPr/>
        </p:nvSpPr>
        <p:spPr>
          <a:xfrm>
            <a:off x="1287414" y="4039739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Chef Salad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5396870" y="2563981"/>
            <a:ext cx="112813" cy="112813"/>
            <a:chOff x="0" y="0"/>
            <a:chExt cx="150417" cy="150417"/>
          </a:xfrm>
        </p:grpSpPr>
        <p:grpSp>
          <p:nvGrpSpPr>
            <p:cNvPr id="77" name="Group 77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79" name="TextBox 79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80" name="Picture 80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39885" y="20935"/>
              <a:ext cx="76390" cy="108548"/>
            </a:xfrm>
            <a:prstGeom prst="rect">
              <a:avLst/>
            </a:prstGeom>
          </p:spPr>
        </p:pic>
      </p:grpSp>
      <p:grpSp>
        <p:nvGrpSpPr>
          <p:cNvPr id="81" name="Group 81"/>
          <p:cNvGrpSpPr/>
          <p:nvPr/>
        </p:nvGrpSpPr>
        <p:grpSpPr>
          <a:xfrm>
            <a:off x="5713457" y="3565557"/>
            <a:ext cx="112813" cy="112813"/>
            <a:chOff x="0" y="0"/>
            <a:chExt cx="150417" cy="150417"/>
          </a:xfrm>
        </p:grpSpPr>
        <p:grpSp>
          <p:nvGrpSpPr>
            <p:cNvPr id="82" name="Group 82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83" name="Freeform 83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84" name="TextBox 84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85" name="Picture 85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39885" y="20935"/>
              <a:ext cx="76390" cy="108548"/>
            </a:xfrm>
            <a:prstGeom prst="rect">
              <a:avLst/>
            </a:prstGeom>
          </p:spPr>
        </p:pic>
      </p:grpSp>
      <p:grpSp>
        <p:nvGrpSpPr>
          <p:cNvPr id="86" name="Group 86"/>
          <p:cNvGrpSpPr/>
          <p:nvPr/>
        </p:nvGrpSpPr>
        <p:grpSpPr>
          <a:xfrm>
            <a:off x="5481852" y="4052411"/>
            <a:ext cx="112813" cy="112813"/>
            <a:chOff x="0" y="0"/>
            <a:chExt cx="150417" cy="150417"/>
          </a:xfrm>
        </p:grpSpPr>
        <p:grpSp>
          <p:nvGrpSpPr>
            <p:cNvPr id="87" name="Group 87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89" name="TextBox 89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90" name="Picture 90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39885" y="20935"/>
              <a:ext cx="76390" cy="108548"/>
            </a:xfrm>
            <a:prstGeom prst="rect">
              <a:avLst/>
            </a:prstGeom>
          </p:spPr>
        </p:pic>
      </p:grpSp>
      <p:grpSp>
        <p:nvGrpSpPr>
          <p:cNvPr id="91" name="Group 91"/>
          <p:cNvGrpSpPr/>
          <p:nvPr/>
        </p:nvGrpSpPr>
        <p:grpSpPr>
          <a:xfrm>
            <a:off x="5482346" y="4573239"/>
            <a:ext cx="112813" cy="112813"/>
            <a:chOff x="0" y="0"/>
            <a:chExt cx="150417" cy="150417"/>
          </a:xfrm>
        </p:grpSpPr>
        <p:grpSp>
          <p:nvGrpSpPr>
            <p:cNvPr id="92" name="Group 92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93" name="Freeform 93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94" name="TextBox 94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95" name="Picture 95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39885" y="20935"/>
              <a:ext cx="76390" cy="108548"/>
            </a:xfrm>
            <a:prstGeom prst="rect">
              <a:avLst/>
            </a:prstGeom>
          </p:spPr>
        </p:pic>
      </p:grpSp>
      <p:grpSp>
        <p:nvGrpSpPr>
          <p:cNvPr id="96" name="Group 96"/>
          <p:cNvGrpSpPr/>
          <p:nvPr/>
        </p:nvGrpSpPr>
        <p:grpSpPr>
          <a:xfrm>
            <a:off x="2578933" y="3057212"/>
            <a:ext cx="112813" cy="112813"/>
            <a:chOff x="0" y="0"/>
            <a:chExt cx="150417" cy="150417"/>
          </a:xfrm>
        </p:grpSpPr>
        <p:grpSp>
          <p:nvGrpSpPr>
            <p:cNvPr id="97" name="Group 97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98" name="Freeform 98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99" name="TextBox 99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100" name="Picture 100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39885" y="20935"/>
              <a:ext cx="76390" cy="108548"/>
            </a:xfrm>
            <a:prstGeom prst="rect">
              <a:avLst/>
            </a:prstGeom>
          </p:spPr>
        </p:pic>
      </p:grpSp>
      <p:grpSp>
        <p:nvGrpSpPr>
          <p:cNvPr id="101" name="Group 101"/>
          <p:cNvGrpSpPr/>
          <p:nvPr/>
        </p:nvGrpSpPr>
        <p:grpSpPr>
          <a:xfrm>
            <a:off x="2007394" y="4059835"/>
            <a:ext cx="112813" cy="112813"/>
            <a:chOff x="0" y="0"/>
            <a:chExt cx="150417" cy="150417"/>
          </a:xfrm>
        </p:grpSpPr>
        <p:grpSp>
          <p:nvGrpSpPr>
            <p:cNvPr id="102" name="Group 102"/>
            <p:cNvGrpSpPr/>
            <p:nvPr/>
          </p:nvGrpSpPr>
          <p:grpSpPr>
            <a:xfrm>
              <a:off x="0" y="0"/>
              <a:ext cx="150417" cy="150417"/>
              <a:chOff x="0" y="0"/>
              <a:chExt cx="812800" cy="812800"/>
            </a:xfrm>
          </p:grpSpPr>
          <p:sp>
            <p:nvSpPr>
              <p:cNvPr id="103" name="Freeform 103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104" name="TextBox 104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1109"/>
                  </a:lnSpc>
                </a:pPr>
                <a:endParaRPr/>
              </a:p>
            </p:txBody>
          </p:sp>
        </p:grpSp>
        <p:pic>
          <p:nvPicPr>
            <p:cNvPr id="105" name="Picture 105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39261" y="24252"/>
              <a:ext cx="71895" cy="101914"/>
            </a:xfrm>
            <a:prstGeom prst="rect">
              <a:avLst/>
            </a:prstGeom>
          </p:spPr>
        </p:pic>
      </p:grpSp>
      <p:sp>
        <p:nvSpPr>
          <p:cNvPr id="106" name="TextBox 106"/>
          <p:cNvSpPr txBox="1"/>
          <p:nvPr/>
        </p:nvSpPr>
        <p:spPr>
          <a:xfrm>
            <a:off x="4178002" y="2534359"/>
            <a:ext cx="1039356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Gumbo &amp; Po-Boy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4178002" y="2689398"/>
            <a:ext cx="1821681" cy="330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0"/>
              </a:lnSpc>
            </a:pPr>
            <a:r>
              <a:rPr lang="en-US" sz="800">
                <a:solidFill>
                  <a:srgbClr val="000000"/>
                </a:solidFill>
                <a:latin typeface="Antic"/>
              </a:rPr>
              <a:t>Choice of half fried catfish or shrimp po-boy &amp; a cup of gumbo or crawfish bisque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5937953" y="2534359"/>
            <a:ext cx="277563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$30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2268000" y="7969785"/>
            <a:ext cx="3014372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Coast in Swansea, South Wales</a:t>
            </a:r>
          </a:p>
        </p:txBody>
      </p:sp>
      <p:sp>
        <p:nvSpPr>
          <p:cNvPr id="110" name="TextBox 110"/>
          <p:cNvSpPr txBox="1"/>
          <p:nvPr/>
        </p:nvSpPr>
        <p:spPr>
          <a:xfrm>
            <a:off x="2277130" y="8094216"/>
            <a:ext cx="3005242" cy="329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5"/>
              </a:lnSpc>
            </a:pPr>
            <a:r>
              <a:rPr lang="en-US" sz="1996">
                <a:solidFill>
                  <a:srgbClr val="AD9595"/>
                </a:solidFill>
                <a:latin typeface="Garet 1 Bold"/>
              </a:rPr>
              <a:t>906 852 6549</a:t>
            </a:r>
          </a:p>
        </p:txBody>
      </p:sp>
      <p:sp>
        <p:nvSpPr>
          <p:cNvPr id="111" name="TextBox 111"/>
          <p:cNvSpPr txBox="1"/>
          <p:nvPr/>
        </p:nvSpPr>
        <p:spPr>
          <a:xfrm>
            <a:off x="0" y="8840587"/>
            <a:ext cx="7042262" cy="14510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701"/>
              </a:lnSpc>
            </a:pPr>
            <a:r>
              <a:rPr lang="en-US" sz="8358" spc="-125">
                <a:solidFill>
                  <a:srgbClr val="D4C3C3"/>
                </a:solidFill>
                <a:latin typeface="Sifonn"/>
              </a:rPr>
              <a:t> Hotel Trinity</a:t>
            </a:r>
          </a:p>
        </p:txBody>
      </p:sp>
      <p:sp>
        <p:nvSpPr>
          <p:cNvPr id="112" name="TextBox 112"/>
          <p:cNvSpPr txBox="1"/>
          <p:nvPr/>
        </p:nvSpPr>
        <p:spPr>
          <a:xfrm>
            <a:off x="1287414" y="2534359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Clam Chowder</a:t>
            </a:r>
          </a:p>
        </p:txBody>
      </p:sp>
      <p:sp>
        <p:nvSpPr>
          <p:cNvPr id="113" name="TextBox 113"/>
          <p:cNvSpPr txBox="1"/>
          <p:nvPr/>
        </p:nvSpPr>
        <p:spPr>
          <a:xfrm>
            <a:off x="1287414" y="2152894"/>
            <a:ext cx="2037513" cy="218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70"/>
              </a:lnSpc>
            </a:pPr>
            <a:r>
              <a:rPr lang="en-US" sz="1264" spc="379">
                <a:solidFill>
                  <a:srgbClr val="000000"/>
                </a:solidFill>
                <a:latin typeface="Garet 1 Bold"/>
              </a:rPr>
              <a:t>APPETIZERS</a:t>
            </a:r>
          </a:p>
        </p:txBody>
      </p:sp>
      <p:sp>
        <p:nvSpPr>
          <p:cNvPr id="114" name="TextBox 114"/>
          <p:cNvSpPr txBox="1"/>
          <p:nvPr/>
        </p:nvSpPr>
        <p:spPr>
          <a:xfrm>
            <a:off x="1274589" y="6379446"/>
            <a:ext cx="2037513" cy="218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70"/>
              </a:lnSpc>
            </a:pPr>
            <a:r>
              <a:rPr lang="en-US" sz="1264" spc="379">
                <a:solidFill>
                  <a:srgbClr val="000000"/>
                </a:solidFill>
                <a:latin typeface="Garet 1 Bold"/>
              </a:rPr>
              <a:t>SIDES</a:t>
            </a:r>
          </a:p>
        </p:txBody>
      </p:sp>
      <p:sp>
        <p:nvSpPr>
          <p:cNvPr id="115" name="TextBox 115"/>
          <p:cNvSpPr txBox="1"/>
          <p:nvPr/>
        </p:nvSpPr>
        <p:spPr>
          <a:xfrm>
            <a:off x="4178002" y="2152894"/>
            <a:ext cx="2037513" cy="218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70"/>
              </a:lnSpc>
            </a:pPr>
            <a:r>
              <a:rPr lang="en-US" sz="1264" spc="379">
                <a:solidFill>
                  <a:srgbClr val="000000"/>
                </a:solidFill>
                <a:latin typeface="Garet 1 Bold"/>
              </a:rPr>
              <a:t>MAIN COURSE</a:t>
            </a:r>
          </a:p>
        </p:txBody>
      </p:sp>
      <p:sp>
        <p:nvSpPr>
          <p:cNvPr id="116" name="TextBox 116"/>
          <p:cNvSpPr txBox="1"/>
          <p:nvPr/>
        </p:nvSpPr>
        <p:spPr>
          <a:xfrm>
            <a:off x="4165177" y="6379446"/>
            <a:ext cx="2037513" cy="218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770"/>
              </a:lnSpc>
            </a:pPr>
            <a:r>
              <a:rPr lang="en-US" sz="1264" spc="379">
                <a:solidFill>
                  <a:srgbClr val="000000"/>
                </a:solidFill>
                <a:latin typeface="Garet 1 Bold"/>
              </a:rPr>
              <a:t>DESSERTS</a:t>
            </a:r>
          </a:p>
        </p:txBody>
      </p:sp>
      <p:sp>
        <p:nvSpPr>
          <p:cNvPr id="117" name="TextBox 117"/>
          <p:cNvSpPr txBox="1"/>
          <p:nvPr/>
        </p:nvSpPr>
        <p:spPr>
          <a:xfrm>
            <a:off x="2870846" y="5150972"/>
            <a:ext cx="1753842" cy="218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0"/>
              </a:lnSpc>
            </a:pPr>
            <a:r>
              <a:rPr lang="en-US" sz="1264" spc="379">
                <a:solidFill>
                  <a:srgbClr val="000000"/>
                </a:solidFill>
                <a:latin typeface="Garet 1 Bold"/>
              </a:rPr>
              <a:t>WINE</a:t>
            </a:r>
          </a:p>
        </p:txBody>
      </p:sp>
      <p:sp>
        <p:nvSpPr>
          <p:cNvPr id="118" name="TextBox 118"/>
          <p:cNvSpPr txBox="1"/>
          <p:nvPr/>
        </p:nvSpPr>
        <p:spPr>
          <a:xfrm>
            <a:off x="1274589" y="6640470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Roasted Baby Potato</a:t>
            </a:r>
          </a:p>
        </p:txBody>
      </p:sp>
      <p:sp>
        <p:nvSpPr>
          <p:cNvPr id="119" name="TextBox 119"/>
          <p:cNvSpPr txBox="1"/>
          <p:nvPr/>
        </p:nvSpPr>
        <p:spPr>
          <a:xfrm>
            <a:off x="1274589" y="6830015"/>
            <a:ext cx="1417157" cy="153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3"/>
              </a:lnSpc>
            </a:pPr>
            <a:r>
              <a:rPr lang="en-US" sz="924">
                <a:solidFill>
                  <a:srgbClr val="000000"/>
                </a:solidFill>
                <a:latin typeface="Garet 2 Bold"/>
              </a:rPr>
              <a:t>Mash Potato</a:t>
            </a:r>
          </a:p>
        </p:txBody>
      </p:sp>
      <p:sp>
        <p:nvSpPr>
          <p:cNvPr id="120" name="TextBox 120"/>
          <p:cNvSpPr txBox="1"/>
          <p:nvPr/>
        </p:nvSpPr>
        <p:spPr>
          <a:xfrm>
            <a:off x="4165177" y="6830015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Waffle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1274589" y="7019632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Baked Potato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1274589" y="7209176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French Fries</a:t>
            </a:r>
          </a:p>
        </p:txBody>
      </p:sp>
      <p:sp>
        <p:nvSpPr>
          <p:cNvPr id="123" name="TextBox 123"/>
          <p:cNvSpPr txBox="1"/>
          <p:nvPr/>
        </p:nvSpPr>
        <p:spPr>
          <a:xfrm>
            <a:off x="4165177" y="7209176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Donut</a:t>
            </a:r>
          </a:p>
        </p:txBody>
      </p:sp>
      <p:sp>
        <p:nvSpPr>
          <p:cNvPr id="124" name="TextBox 124"/>
          <p:cNvSpPr txBox="1"/>
          <p:nvPr/>
        </p:nvSpPr>
        <p:spPr>
          <a:xfrm>
            <a:off x="1287414" y="4556089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Seasonal Greens</a:t>
            </a:r>
          </a:p>
        </p:txBody>
      </p:sp>
      <p:sp>
        <p:nvSpPr>
          <p:cNvPr id="125" name="TextBox 125"/>
          <p:cNvSpPr txBox="1"/>
          <p:nvPr/>
        </p:nvSpPr>
        <p:spPr>
          <a:xfrm>
            <a:off x="1370552" y="5606991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Sauvignon Blanc</a:t>
            </a:r>
          </a:p>
        </p:txBody>
      </p:sp>
      <p:sp>
        <p:nvSpPr>
          <p:cNvPr id="126" name="TextBox 126"/>
          <p:cNvSpPr txBox="1"/>
          <p:nvPr/>
        </p:nvSpPr>
        <p:spPr>
          <a:xfrm>
            <a:off x="3089816" y="5606991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Chenin Blanc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4711524" y="5606991"/>
            <a:ext cx="141715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Helfrich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1287414" y="2676794"/>
            <a:ext cx="1665587" cy="238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3"/>
              </a:lnSpc>
            </a:pPr>
            <a:r>
              <a:rPr lang="en-US" sz="830">
                <a:solidFill>
                  <a:srgbClr val="000000"/>
                </a:solidFill>
                <a:latin typeface="Antic"/>
              </a:rPr>
              <a:t>Traditional creamy white chowder, a classic</a:t>
            </a:r>
          </a:p>
        </p:txBody>
      </p:sp>
      <p:sp>
        <p:nvSpPr>
          <p:cNvPr id="129" name="TextBox 129"/>
          <p:cNvSpPr txBox="1"/>
          <p:nvPr/>
        </p:nvSpPr>
        <p:spPr>
          <a:xfrm>
            <a:off x="1287414" y="3170025"/>
            <a:ext cx="1810962" cy="238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3"/>
              </a:lnSpc>
            </a:pPr>
            <a:r>
              <a:rPr lang="en-US" sz="830">
                <a:solidFill>
                  <a:srgbClr val="000000"/>
                </a:solidFill>
                <a:latin typeface="Antic"/>
              </a:rPr>
              <a:t>Halibut, wild salmon, white shrimp, clams, and smoked bacon</a:t>
            </a:r>
          </a:p>
        </p:txBody>
      </p:sp>
      <p:sp>
        <p:nvSpPr>
          <p:cNvPr id="130" name="TextBox 130"/>
          <p:cNvSpPr txBox="1"/>
          <p:nvPr/>
        </p:nvSpPr>
        <p:spPr>
          <a:xfrm>
            <a:off x="4178002" y="3182630"/>
            <a:ext cx="1821681" cy="330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0"/>
              </a:lnSpc>
            </a:pPr>
            <a:r>
              <a:rPr lang="en-US" sz="800">
                <a:solidFill>
                  <a:srgbClr val="000000"/>
                </a:solidFill>
                <a:latin typeface="Antic"/>
              </a:rPr>
              <a:t>Blackened tilapia with sautéed shrimp, crawfish butter, spinach &amp; butternut squash</a:t>
            </a:r>
          </a:p>
        </p:txBody>
      </p:sp>
      <p:sp>
        <p:nvSpPr>
          <p:cNvPr id="131" name="TextBox 131"/>
          <p:cNvSpPr txBox="1"/>
          <p:nvPr/>
        </p:nvSpPr>
        <p:spPr>
          <a:xfrm>
            <a:off x="1287414" y="3688942"/>
            <a:ext cx="1836871" cy="353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3"/>
              </a:lnSpc>
            </a:pPr>
            <a:r>
              <a:rPr lang="en-US" sz="830">
                <a:solidFill>
                  <a:srgbClr val="000000"/>
                </a:solidFill>
                <a:latin typeface="Antic"/>
              </a:rPr>
              <a:t>Seasonal greens topped with shrimp, crab and halibut chunks with a Creole remoulade dressing</a:t>
            </a:r>
          </a:p>
        </p:txBody>
      </p:sp>
      <p:sp>
        <p:nvSpPr>
          <p:cNvPr id="132" name="TextBox 132"/>
          <p:cNvSpPr txBox="1"/>
          <p:nvPr/>
        </p:nvSpPr>
        <p:spPr>
          <a:xfrm>
            <a:off x="4178002" y="3701546"/>
            <a:ext cx="1821681" cy="330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0"/>
              </a:lnSpc>
            </a:pPr>
            <a:r>
              <a:rPr lang="en-US" sz="800">
                <a:solidFill>
                  <a:srgbClr val="000000"/>
                </a:solidFill>
                <a:latin typeface="Antic"/>
              </a:rPr>
              <a:t>Seared salmon with shrimp, sweet ginger glaze, green beans, toasted almonds &amp; white rice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1287414" y="4182173"/>
            <a:ext cx="1836871" cy="353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3"/>
              </a:lnSpc>
            </a:pPr>
            <a:r>
              <a:rPr lang="en-US" sz="830">
                <a:solidFill>
                  <a:srgbClr val="000000"/>
                </a:solidFill>
                <a:latin typeface="Antic"/>
              </a:rPr>
              <a:t>Romaine, smoked turkey, honey ham, tomato, egg and cucumber with house-made creamy Russian dressing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4178002" y="4194778"/>
            <a:ext cx="1798138" cy="330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0"/>
              </a:lnSpc>
            </a:pPr>
            <a:r>
              <a:rPr lang="en-US" sz="800">
                <a:solidFill>
                  <a:srgbClr val="000000"/>
                </a:solidFill>
                <a:latin typeface="Antic"/>
              </a:rPr>
              <a:t>Grilled salmon, shrimp, smoky tomato harissa,lemon butter, broccolini &amp; white rice</a:t>
            </a:r>
          </a:p>
        </p:txBody>
      </p:sp>
      <p:sp>
        <p:nvSpPr>
          <p:cNvPr id="135" name="TextBox 135"/>
          <p:cNvSpPr txBox="1"/>
          <p:nvPr/>
        </p:nvSpPr>
        <p:spPr>
          <a:xfrm>
            <a:off x="1287414" y="4698523"/>
            <a:ext cx="1836871" cy="238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13"/>
              </a:lnSpc>
            </a:pPr>
            <a:r>
              <a:rPr lang="en-US" sz="830">
                <a:solidFill>
                  <a:srgbClr val="000000"/>
                </a:solidFill>
                <a:latin typeface="Antic"/>
              </a:rPr>
              <a:t>Fresh organic greens with citrus vinaigrette</a:t>
            </a:r>
          </a:p>
        </p:txBody>
      </p:sp>
      <p:sp>
        <p:nvSpPr>
          <p:cNvPr id="136" name="TextBox 136"/>
          <p:cNvSpPr txBox="1"/>
          <p:nvPr/>
        </p:nvSpPr>
        <p:spPr>
          <a:xfrm>
            <a:off x="1405021" y="5771112"/>
            <a:ext cx="1348219" cy="352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"/>
              </a:lnSpc>
            </a:pPr>
            <a:r>
              <a:rPr lang="en-US" sz="829">
                <a:solidFill>
                  <a:srgbClr val="000000"/>
                </a:solidFill>
                <a:latin typeface="Antic"/>
              </a:rPr>
              <a:t>Recommended with Pan-Grilled Tilapia &amp;Tilapia Ledeaux</a:t>
            </a:r>
          </a:p>
        </p:txBody>
      </p:sp>
      <p:sp>
        <p:nvSpPr>
          <p:cNvPr id="137" name="TextBox 137"/>
          <p:cNvSpPr txBox="1"/>
          <p:nvPr/>
        </p:nvSpPr>
        <p:spPr>
          <a:xfrm>
            <a:off x="3124285" y="5771112"/>
            <a:ext cx="1348219" cy="2388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"/>
              </a:lnSpc>
            </a:pPr>
            <a:r>
              <a:rPr lang="en-US" sz="829">
                <a:solidFill>
                  <a:srgbClr val="000000"/>
                </a:solidFill>
                <a:latin typeface="Antic"/>
              </a:rPr>
              <a:t>Recommended with Gumbo &amp; Po-Boy</a:t>
            </a:r>
          </a:p>
        </p:txBody>
      </p:sp>
      <p:sp>
        <p:nvSpPr>
          <p:cNvPr id="138" name="TextBox 138"/>
          <p:cNvSpPr txBox="1"/>
          <p:nvPr/>
        </p:nvSpPr>
        <p:spPr>
          <a:xfrm>
            <a:off x="4745992" y="5771112"/>
            <a:ext cx="1348219" cy="2388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2"/>
              </a:lnSpc>
            </a:pPr>
            <a:r>
              <a:rPr lang="en-US" sz="829">
                <a:solidFill>
                  <a:srgbClr val="000000"/>
                </a:solidFill>
                <a:latin typeface="Antic"/>
              </a:rPr>
              <a:t>Recommended with</a:t>
            </a:r>
          </a:p>
          <a:p>
            <a:pPr algn="ctr">
              <a:lnSpc>
                <a:spcPts val="912"/>
              </a:lnSpc>
            </a:pPr>
            <a:r>
              <a:rPr lang="en-US" sz="829">
                <a:solidFill>
                  <a:srgbClr val="000000"/>
                </a:solidFill>
                <a:latin typeface="Antic"/>
              </a:rPr>
              <a:t>Moroccan Salmon</a:t>
            </a:r>
          </a:p>
        </p:txBody>
      </p:sp>
      <p:sp>
        <p:nvSpPr>
          <p:cNvPr id="139" name="TextBox 139"/>
          <p:cNvSpPr txBox="1"/>
          <p:nvPr/>
        </p:nvSpPr>
        <p:spPr>
          <a:xfrm>
            <a:off x="4178002" y="4711128"/>
            <a:ext cx="1798138" cy="2207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80"/>
              </a:lnSpc>
            </a:pPr>
            <a:r>
              <a:rPr lang="en-US" sz="800">
                <a:solidFill>
                  <a:srgbClr val="000000"/>
                </a:solidFill>
                <a:latin typeface="Antic"/>
              </a:rPr>
              <a:t>Toasted hazelnuts &amp; butter, with spaghetti squash</a:t>
            </a:r>
          </a:p>
        </p:txBody>
      </p:sp>
      <p:sp>
        <p:nvSpPr>
          <p:cNvPr id="140" name="TextBox 140"/>
          <p:cNvSpPr txBox="1"/>
          <p:nvPr/>
        </p:nvSpPr>
        <p:spPr>
          <a:xfrm>
            <a:off x="3098376" y="2534359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$5</a:t>
            </a:r>
          </a:p>
        </p:txBody>
      </p:sp>
      <p:sp>
        <p:nvSpPr>
          <p:cNvPr id="141" name="TextBox 141"/>
          <p:cNvSpPr txBox="1"/>
          <p:nvPr/>
        </p:nvSpPr>
        <p:spPr>
          <a:xfrm>
            <a:off x="3085551" y="6640470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$5</a:t>
            </a:r>
          </a:p>
        </p:txBody>
      </p:sp>
      <p:sp>
        <p:nvSpPr>
          <p:cNvPr id="142" name="TextBox 142"/>
          <p:cNvSpPr txBox="1"/>
          <p:nvPr/>
        </p:nvSpPr>
        <p:spPr>
          <a:xfrm>
            <a:off x="5885096" y="6640470"/>
            <a:ext cx="317595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$20</a:t>
            </a:r>
          </a:p>
        </p:txBody>
      </p:sp>
      <p:sp>
        <p:nvSpPr>
          <p:cNvPr id="143" name="TextBox 143"/>
          <p:cNvSpPr txBox="1"/>
          <p:nvPr/>
        </p:nvSpPr>
        <p:spPr>
          <a:xfrm>
            <a:off x="3098376" y="3027591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$7</a:t>
            </a:r>
          </a:p>
        </p:txBody>
      </p:sp>
      <p:sp>
        <p:nvSpPr>
          <p:cNvPr id="144" name="TextBox 144"/>
          <p:cNvSpPr txBox="1"/>
          <p:nvPr/>
        </p:nvSpPr>
        <p:spPr>
          <a:xfrm>
            <a:off x="3085551" y="6830015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$5</a:t>
            </a:r>
          </a:p>
        </p:txBody>
      </p:sp>
      <p:sp>
        <p:nvSpPr>
          <p:cNvPr id="145" name="TextBox 145"/>
          <p:cNvSpPr txBox="1"/>
          <p:nvPr/>
        </p:nvSpPr>
        <p:spPr>
          <a:xfrm>
            <a:off x="5976140" y="6830015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$15</a:t>
            </a:r>
          </a:p>
        </p:txBody>
      </p:sp>
      <p:sp>
        <p:nvSpPr>
          <p:cNvPr id="146" name="TextBox 146"/>
          <p:cNvSpPr txBox="1"/>
          <p:nvPr/>
        </p:nvSpPr>
        <p:spPr>
          <a:xfrm>
            <a:off x="3085551" y="7019632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$5</a:t>
            </a:r>
          </a:p>
        </p:txBody>
      </p:sp>
      <p:sp>
        <p:nvSpPr>
          <p:cNvPr id="147" name="TextBox 147"/>
          <p:cNvSpPr txBox="1"/>
          <p:nvPr/>
        </p:nvSpPr>
        <p:spPr>
          <a:xfrm>
            <a:off x="5976140" y="7019632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$18</a:t>
            </a:r>
          </a:p>
        </p:txBody>
      </p:sp>
      <p:sp>
        <p:nvSpPr>
          <p:cNvPr id="148" name="TextBox 148"/>
          <p:cNvSpPr txBox="1"/>
          <p:nvPr/>
        </p:nvSpPr>
        <p:spPr>
          <a:xfrm>
            <a:off x="3085551" y="7209176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$5</a:t>
            </a:r>
          </a:p>
        </p:txBody>
      </p:sp>
      <p:sp>
        <p:nvSpPr>
          <p:cNvPr id="149" name="TextBox 149"/>
          <p:cNvSpPr txBox="1"/>
          <p:nvPr/>
        </p:nvSpPr>
        <p:spPr>
          <a:xfrm>
            <a:off x="5976140" y="7209176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$10</a:t>
            </a:r>
          </a:p>
        </p:txBody>
      </p:sp>
      <p:sp>
        <p:nvSpPr>
          <p:cNvPr id="150" name="TextBox 150"/>
          <p:cNvSpPr txBox="1"/>
          <p:nvPr/>
        </p:nvSpPr>
        <p:spPr>
          <a:xfrm>
            <a:off x="5885096" y="3027591"/>
            <a:ext cx="330420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$30</a:t>
            </a:r>
          </a:p>
        </p:txBody>
      </p:sp>
      <p:sp>
        <p:nvSpPr>
          <p:cNvPr id="151" name="TextBox 151"/>
          <p:cNvSpPr txBox="1"/>
          <p:nvPr/>
        </p:nvSpPr>
        <p:spPr>
          <a:xfrm>
            <a:off x="3098376" y="3546507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$12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5897921" y="3546507"/>
            <a:ext cx="317595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$28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3098376" y="4039739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$8</a:t>
            </a:r>
          </a:p>
        </p:txBody>
      </p:sp>
      <p:sp>
        <p:nvSpPr>
          <p:cNvPr id="154" name="TextBox 154"/>
          <p:cNvSpPr txBox="1"/>
          <p:nvPr/>
        </p:nvSpPr>
        <p:spPr>
          <a:xfrm>
            <a:off x="5937953" y="4039739"/>
            <a:ext cx="277563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$28</a:t>
            </a:r>
          </a:p>
        </p:txBody>
      </p:sp>
      <p:sp>
        <p:nvSpPr>
          <p:cNvPr id="155" name="TextBox 155"/>
          <p:cNvSpPr txBox="1"/>
          <p:nvPr/>
        </p:nvSpPr>
        <p:spPr>
          <a:xfrm>
            <a:off x="3098376" y="4556089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$7</a:t>
            </a:r>
          </a:p>
        </p:txBody>
      </p:sp>
      <p:sp>
        <p:nvSpPr>
          <p:cNvPr id="156" name="TextBox 156"/>
          <p:cNvSpPr txBox="1"/>
          <p:nvPr/>
        </p:nvSpPr>
        <p:spPr>
          <a:xfrm>
            <a:off x="3643033" y="5447608"/>
            <a:ext cx="218010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$35</a:t>
            </a:r>
          </a:p>
        </p:txBody>
      </p:sp>
      <p:sp>
        <p:nvSpPr>
          <p:cNvPr id="157" name="TextBox 157"/>
          <p:cNvSpPr txBox="1"/>
          <p:nvPr/>
        </p:nvSpPr>
        <p:spPr>
          <a:xfrm>
            <a:off x="5937953" y="4556089"/>
            <a:ext cx="277563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$30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1385766" y="7551588"/>
            <a:ext cx="4940926" cy="138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61"/>
              </a:lnSpc>
            </a:pPr>
            <a:r>
              <a:rPr lang="en-US" sz="829">
                <a:solidFill>
                  <a:srgbClr val="000000"/>
                </a:solidFill>
                <a:latin typeface="Antic Italics"/>
              </a:rPr>
              <a:t>This menu is available from 12pm to 4pm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1956337" y="5448841"/>
            <a:ext cx="226551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$45</a:t>
            </a:r>
          </a:p>
        </p:txBody>
      </p:sp>
      <p:sp>
        <p:nvSpPr>
          <p:cNvPr id="160" name="TextBox 160"/>
          <p:cNvSpPr txBox="1"/>
          <p:nvPr/>
        </p:nvSpPr>
        <p:spPr>
          <a:xfrm>
            <a:off x="4944794" y="5447608"/>
            <a:ext cx="953127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"/>
              </a:rPr>
              <a:t>$30</a:t>
            </a:r>
          </a:p>
        </p:txBody>
      </p:sp>
      <p:sp>
        <p:nvSpPr>
          <p:cNvPr id="161" name="TextBox 161"/>
          <p:cNvSpPr txBox="1"/>
          <p:nvPr/>
        </p:nvSpPr>
        <p:spPr>
          <a:xfrm>
            <a:off x="2268000" y="8372418"/>
            <a:ext cx="3024000" cy="153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7"/>
              </a:lnSpc>
            </a:pPr>
            <a:r>
              <a:rPr lang="en-US" sz="926">
                <a:solidFill>
                  <a:srgbClr val="000000"/>
                </a:solidFill>
                <a:latin typeface="Garet 1 Bold"/>
              </a:rPr>
              <a:t>www.hoteltrinity.com</a:t>
            </a:r>
          </a:p>
        </p:txBody>
      </p:sp>
      <p:sp>
        <p:nvSpPr>
          <p:cNvPr id="162" name="TextBox 162"/>
          <p:cNvSpPr txBox="1"/>
          <p:nvPr/>
        </p:nvSpPr>
        <p:spPr>
          <a:xfrm>
            <a:off x="5999683" y="8759608"/>
            <a:ext cx="719561" cy="93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9"/>
              </a:lnSpc>
            </a:pPr>
            <a:r>
              <a:rPr lang="en-US" sz="514">
                <a:solidFill>
                  <a:srgbClr val="000000"/>
                </a:solidFill>
                <a:latin typeface="Garet Book"/>
              </a:rPr>
              <a:t>Payment Options</a:t>
            </a:r>
          </a:p>
        </p:txBody>
      </p:sp>
      <p:grpSp>
        <p:nvGrpSpPr>
          <p:cNvPr id="163" name="Group 163"/>
          <p:cNvGrpSpPr/>
          <p:nvPr/>
        </p:nvGrpSpPr>
        <p:grpSpPr>
          <a:xfrm>
            <a:off x="5140352" y="6678607"/>
            <a:ext cx="94258" cy="94258"/>
            <a:chOff x="0" y="0"/>
            <a:chExt cx="125677" cy="125677"/>
          </a:xfrm>
        </p:grpSpPr>
        <p:grpSp>
          <p:nvGrpSpPr>
            <p:cNvPr id="164" name="Group 164"/>
            <p:cNvGrpSpPr/>
            <p:nvPr/>
          </p:nvGrpSpPr>
          <p:grpSpPr>
            <a:xfrm>
              <a:off x="0" y="0"/>
              <a:ext cx="125677" cy="125677"/>
              <a:chOff x="0" y="0"/>
              <a:chExt cx="812800" cy="812800"/>
            </a:xfrm>
          </p:grpSpPr>
          <p:sp>
            <p:nvSpPr>
              <p:cNvPr id="165" name="Freeform 165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166" name="TextBox 166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926"/>
                  </a:lnSpc>
                </a:pPr>
                <a:endParaRPr/>
              </a:p>
            </p:txBody>
          </p:sp>
        </p:grpSp>
        <p:pic>
          <p:nvPicPr>
            <p:cNvPr id="167" name="Picture 167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32803" y="20263"/>
              <a:ext cx="60070" cy="85151"/>
            </a:xfrm>
            <a:prstGeom prst="rect">
              <a:avLst/>
            </a:prstGeom>
          </p:spPr>
        </p:pic>
      </p:grpSp>
      <p:grpSp>
        <p:nvGrpSpPr>
          <p:cNvPr id="168" name="Group 168"/>
          <p:cNvGrpSpPr/>
          <p:nvPr/>
        </p:nvGrpSpPr>
        <p:grpSpPr>
          <a:xfrm>
            <a:off x="4617266" y="6868914"/>
            <a:ext cx="94258" cy="94258"/>
            <a:chOff x="0" y="0"/>
            <a:chExt cx="125677" cy="125677"/>
          </a:xfrm>
        </p:grpSpPr>
        <p:grpSp>
          <p:nvGrpSpPr>
            <p:cNvPr id="169" name="Group 169"/>
            <p:cNvGrpSpPr/>
            <p:nvPr/>
          </p:nvGrpSpPr>
          <p:grpSpPr>
            <a:xfrm>
              <a:off x="0" y="0"/>
              <a:ext cx="125677" cy="125677"/>
              <a:chOff x="0" y="0"/>
              <a:chExt cx="812800" cy="812800"/>
            </a:xfrm>
          </p:grpSpPr>
          <p:sp>
            <p:nvSpPr>
              <p:cNvPr id="170" name="Freeform 170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171" name="TextBox 171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926"/>
                  </a:lnSpc>
                </a:pPr>
                <a:endParaRPr/>
              </a:p>
            </p:txBody>
          </p:sp>
        </p:grpSp>
        <p:pic>
          <p:nvPicPr>
            <p:cNvPr id="172" name="Picture 172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32803" y="20263"/>
              <a:ext cx="60070" cy="85151"/>
            </a:xfrm>
            <a:prstGeom prst="rect">
              <a:avLst/>
            </a:prstGeom>
          </p:spPr>
        </p:pic>
      </p:grpSp>
      <p:grpSp>
        <p:nvGrpSpPr>
          <p:cNvPr id="173" name="Group 173"/>
          <p:cNvGrpSpPr/>
          <p:nvPr/>
        </p:nvGrpSpPr>
        <p:grpSpPr>
          <a:xfrm>
            <a:off x="5327099" y="7057769"/>
            <a:ext cx="94258" cy="94258"/>
            <a:chOff x="0" y="0"/>
            <a:chExt cx="125677" cy="125677"/>
          </a:xfrm>
        </p:grpSpPr>
        <p:grpSp>
          <p:nvGrpSpPr>
            <p:cNvPr id="174" name="Group 174"/>
            <p:cNvGrpSpPr/>
            <p:nvPr/>
          </p:nvGrpSpPr>
          <p:grpSpPr>
            <a:xfrm>
              <a:off x="0" y="0"/>
              <a:ext cx="125677" cy="125677"/>
              <a:chOff x="0" y="0"/>
              <a:chExt cx="812800" cy="812800"/>
            </a:xfrm>
          </p:grpSpPr>
          <p:sp>
            <p:nvSpPr>
              <p:cNvPr id="175" name="Freeform 175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176" name="TextBox 176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926"/>
                  </a:lnSpc>
                </a:pPr>
                <a:endParaRPr/>
              </a:p>
            </p:txBody>
          </p:sp>
        </p:grpSp>
        <p:pic>
          <p:nvPicPr>
            <p:cNvPr id="177" name="Picture 177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32803" y="20263"/>
              <a:ext cx="60070" cy="85151"/>
            </a:xfrm>
            <a:prstGeom prst="rect">
              <a:avLst/>
            </a:prstGeom>
          </p:spPr>
        </p:pic>
      </p:grpSp>
      <p:grpSp>
        <p:nvGrpSpPr>
          <p:cNvPr id="178" name="Group 178"/>
          <p:cNvGrpSpPr/>
          <p:nvPr/>
        </p:nvGrpSpPr>
        <p:grpSpPr>
          <a:xfrm>
            <a:off x="4596992" y="7248838"/>
            <a:ext cx="94258" cy="94258"/>
            <a:chOff x="0" y="0"/>
            <a:chExt cx="125677" cy="125677"/>
          </a:xfrm>
        </p:grpSpPr>
        <p:grpSp>
          <p:nvGrpSpPr>
            <p:cNvPr id="179" name="Group 179"/>
            <p:cNvGrpSpPr/>
            <p:nvPr/>
          </p:nvGrpSpPr>
          <p:grpSpPr>
            <a:xfrm>
              <a:off x="0" y="0"/>
              <a:ext cx="125677" cy="125677"/>
              <a:chOff x="0" y="0"/>
              <a:chExt cx="812800" cy="812800"/>
            </a:xfrm>
          </p:grpSpPr>
          <p:sp>
            <p:nvSpPr>
              <p:cNvPr id="180" name="Freeform 180"/>
              <p:cNvSpPr/>
              <p:nvPr/>
            </p:nvSpPr>
            <p:spPr>
              <a:xfrm>
                <a:off x="1813" y="0"/>
                <a:ext cx="809173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09173" h="812800">
                    <a:moveTo>
                      <a:pt x="404587" y="0"/>
                    </a:moveTo>
                    <a:cubicBezTo>
                      <a:pt x="628326" y="1001"/>
                      <a:pt x="809174" y="182659"/>
                      <a:pt x="809174" y="406400"/>
                    </a:cubicBezTo>
                    <a:cubicBezTo>
                      <a:pt x="809174" y="630141"/>
                      <a:pt x="628326" y="811799"/>
                      <a:pt x="404587" y="812800"/>
                    </a:cubicBezTo>
                    <a:cubicBezTo>
                      <a:pt x="180848" y="811799"/>
                      <a:pt x="0" y="630141"/>
                      <a:pt x="0" y="406400"/>
                    </a:cubicBezTo>
                    <a:cubicBezTo>
                      <a:pt x="0" y="182659"/>
                      <a:pt x="180848" y="1001"/>
                      <a:pt x="404587" y="0"/>
                    </a:cubicBezTo>
                    <a:close/>
                  </a:path>
                </a:pathLst>
              </a:custGeom>
              <a:solidFill>
                <a:srgbClr val="D4C3C3"/>
              </a:solidFill>
            </p:spPr>
          </p:sp>
          <p:sp>
            <p:nvSpPr>
              <p:cNvPr id="181" name="TextBox 181"/>
              <p:cNvSpPr txBox="1"/>
              <p:nvPr/>
            </p:nvSpPr>
            <p:spPr>
              <a:xfrm>
                <a:off x="76200" y="66675"/>
                <a:ext cx="660400" cy="669925"/>
              </a:xfrm>
              <a:prstGeom prst="rect">
                <a:avLst/>
              </a:prstGeom>
            </p:spPr>
            <p:txBody>
              <a:bodyPr lIns="30964" tIns="30964" rIns="30964" bIns="30964" rtlCol="0" anchor="ctr"/>
              <a:lstStyle/>
              <a:p>
                <a:pPr algn="ctr">
                  <a:lnSpc>
                    <a:spcPts val="926"/>
                  </a:lnSpc>
                </a:pPr>
                <a:endParaRPr/>
              </a:p>
            </p:txBody>
          </p:sp>
        </p:grpSp>
        <p:pic>
          <p:nvPicPr>
            <p:cNvPr id="182" name="Picture 182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rcRect/>
            <a:stretch>
              <a:fillRect/>
            </a:stretch>
          </p:blipFill>
          <p:spPr>
            <a:xfrm>
              <a:off x="32803" y="20263"/>
              <a:ext cx="60070" cy="85151"/>
            </a:xfrm>
            <a:prstGeom prst="rect">
              <a:avLst/>
            </a:prstGeom>
          </p:spPr>
        </p:pic>
      </p:grpSp>
      <p:sp>
        <p:nvSpPr>
          <p:cNvPr id="183" name="AutoShape 183"/>
          <p:cNvSpPr/>
          <p:nvPr/>
        </p:nvSpPr>
        <p:spPr>
          <a:xfrm rot="-10800000">
            <a:off x="1287414" y="7820829"/>
            <a:ext cx="4940926" cy="0"/>
          </a:xfrm>
          <a:prstGeom prst="line">
            <a:avLst/>
          </a:prstGeom>
          <a:ln w="19050" cap="flat">
            <a:solidFill>
              <a:srgbClr val="D4C3C3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6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56000" y="903815"/>
            <a:ext cx="6048000" cy="4808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Times Neue Roman Bold"/>
              </a:rPr>
              <a:t>Reference</a:t>
            </a:r>
          </a:p>
          <a:p>
            <a:pPr algn="just">
              <a:lnSpc>
                <a:spcPts val="1679"/>
              </a:lnSpc>
            </a:pPr>
            <a:endParaRPr lang="en-US" sz="1200">
              <a:solidFill>
                <a:srgbClr val="000000"/>
              </a:solidFill>
              <a:latin typeface="Times Neue Roman Bold"/>
            </a:endParaRPr>
          </a:p>
          <a:p>
            <a:pPr algn="just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Times Neue Roman"/>
              </a:rPr>
              <a:t>       Food Allergies [online], (no date). U.S. Food and Drug Administration. [Viewed 16 October 2022]. Available from: https://www.fda.gov/food/food-labeling-nutrition/food-allergies#:~:text=The%20name%20of%20the%20food,the%20name%20of%20the%20ingredient.&amp;amp;text=Immediately%20after%20or%20next%20to,,%20milk,%20and%20soy.”</a:t>
            </a:r>
          </a:p>
          <a:p>
            <a:pPr algn="just">
              <a:lnSpc>
                <a:spcPts val="1679"/>
              </a:lnSpc>
            </a:pPr>
            <a:endParaRPr lang="en-US" sz="1200">
              <a:solidFill>
                <a:srgbClr val="000000"/>
              </a:solidFill>
              <a:latin typeface="Times Neue Roman"/>
            </a:endParaRPr>
          </a:p>
          <a:p>
            <a:pPr algn="just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Times Neue Roman"/>
              </a:rPr>
              <a:t>       S, S., (no date). Wine Pairing 101: The Best Wines to Pair with Seafood - The Healthy Fish [online]. The Healthy Fish. [Viewed 16 October 2022]. Available from: https://thehealthyfish.com/wine-pairing-101-best-wines-pair-seafood/</a:t>
            </a:r>
          </a:p>
          <a:p>
            <a:pPr algn="just">
              <a:lnSpc>
                <a:spcPts val="1679"/>
              </a:lnSpc>
            </a:pPr>
            <a:endParaRPr lang="en-US" sz="1200">
              <a:solidFill>
                <a:srgbClr val="000000"/>
              </a:solidFill>
              <a:latin typeface="Times Neue Roman"/>
            </a:endParaRPr>
          </a:p>
          <a:p>
            <a:pPr algn="just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Times Neue Roman"/>
              </a:rPr>
              <a:t>       Gumbo &amp; Wine Pairing - Drink &amp; Pair [online], (no date). Drink &amp; Pair. [Viewed 16 October 2022]. Available from: https://drinkandpair.com/blog/gumbo-wine-pairing/#:~:text=Gumbo%20pairs%20best%20with%20an,if%20your%20Gumbo%20is%20spicy.</a:t>
            </a:r>
          </a:p>
          <a:p>
            <a:pPr algn="just">
              <a:lnSpc>
                <a:spcPts val="1679"/>
              </a:lnSpc>
            </a:pPr>
            <a:endParaRPr lang="en-US" sz="1200">
              <a:solidFill>
                <a:srgbClr val="000000"/>
              </a:solidFill>
              <a:latin typeface="Times Neue Roman"/>
            </a:endParaRPr>
          </a:p>
          <a:p>
            <a:pPr algn="just">
              <a:lnSpc>
                <a:spcPts val="1679"/>
              </a:lnSpc>
            </a:pPr>
            <a:r>
              <a:rPr lang="en-US" sz="1200">
                <a:solidFill>
                  <a:srgbClr val="000000"/>
                </a:solidFill>
                <a:latin typeface="Times Neue Roman"/>
              </a:rPr>
              <a:t>       Tribune, B. D. C. C. D., (2009). Wines to match a Moroccan fish dish packed with flavor [online]. Columbia Daily Tribune. [Viewed 16 October 2022]. Available from: https://www.columbiatribune.com/story/lifestyle/food/2009/08/26/wines-to-match-moroccan-fish/21562132007/</a:t>
            </a:r>
          </a:p>
          <a:p>
            <a:pPr algn="just">
              <a:lnSpc>
                <a:spcPts val="1679"/>
              </a:lnSpc>
            </a:pPr>
            <a:endParaRPr lang="en-US" sz="1200">
              <a:solidFill>
                <a:srgbClr val="000000"/>
              </a:solidFill>
              <a:latin typeface="Times Neue Roman"/>
            </a:endParaRPr>
          </a:p>
          <a:p>
            <a:pPr algn="just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00000"/>
                </a:solidFill>
                <a:latin typeface="Times Neue Roman"/>
              </a:rPr>
              <a:t>      Ahuja, A., (2021). 15 Best Seafood Recipes | Popular Seafood Recipes [online]. NDTV Food. [Viewed 16 October 2022]. Available from: https://food.ndtv.com/lists/10-best-seafood-recipes-1285320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584</Words>
  <Application>Microsoft Office PowerPoint</Application>
  <PresentationFormat>Particularizare</PresentationFormat>
  <Paragraphs>86</Paragraphs>
  <Slides>3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13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</vt:vector>
  </HeadingPairs>
  <TitlesOfParts>
    <vt:vector size="17" baseType="lpstr">
      <vt:lpstr>Times New Roman</vt:lpstr>
      <vt:lpstr>Antic</vt:lpstr>
      <vt:lpstr>Mistrully</vt:lpstr>
      <vt:lpstr>Sifonn</vt:lpstr>
      <vt:lpstr>Garet 2 Bold</vt:lpstr>
      <vt:lpstr>Arial</vt:lpstr>
      <vt:lpstr>Garet 1 Bold</vt:lpstr>
      <vt:lpstr>Antic Italics</vt:lpstr>
      <vt:lpstr>Garet Book</vt:lpstr>
      <vt:lpstr>Times Neue Roman Bold</vt:lpstr>
      <vt:lpstr>Calibri</vt:lpstr>
      <vt:lpstr>Times Neue Roman</vt:lpstr>
      <vt:lpstr>Garet 1</vt:lpstr>
      <vt:lpstr>Office Theme</vt:lpstr>
      <vt:lpstr>Prezentare PowerPoint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Neutral Modern Menu</dc:title>
  <dc:creator>Maria Budescu</dc:creator>
  <cp:lastModifiedBy>Maria Budescu (2119462)</cp:lastModifiedBy>
  <cp:revision>3</cp:revision>
  <dcterms:created xsi:type="dcterms:W3CDTF">2006-08-16T00:00:00Z</dcterms:created>
  <dcterms:modified xsi:type="dcterms:W3CDTF">2022-10-25T17:54:43Z</dcterms:modified>
  <dc:identifier>DAFPN68iIN8</dc:identifier>
</cp:coreProperties>
</file>