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8" r:id="rId3"/>
    <p:sldId id="257" r:id="rId4"/>
    <p:sldId id="458" r:id="rId5"/>
    <p:sldId id="426" r:id="rId6"/>
    <p:sldId id="364" r:id="rId7"/>
    <p:sldId id="481" r:id="rId8"/>
    <p:sldId id="467" r:id="rId9"/>
    <p:sldId id="468" r:id="rId10"/>
    <p:sldId id="469" r:id="rId11"/>
    <p:sldId id="470" r:id="rId12"/>
    <p:sldId id="471" r:id="rId13"/>
    <p:sldId id="472" r:id="rId14"/>
    <p:sldId id="474" r:id="rId15"/>
    <p:sldId id="475" r:id="rId16"/>
    <p:sldId id="455" r:id="rId17"/>
    <p:sldId id="477" r:id="rId18"/>
    <p:sldId id="479" r:id="rId19"/>
    <p:sldId id="259" r:id="rId20"/>
    <p:sldId id="267" r:id="rId21"/>
    <p:sldId id="433" r:id="rId22"/>
    <p:sldId id="434" r:id="rId23"/>
    <p:sldId id="261" r:id="rId24"/>
    <p:sldId id="262" r:id="rId25"/>
    <p:sldId id="264" r:id="rId26"/>
    <p:sldId id="265" r:id="rId27"/>
    <p:sldId id="482" r:id="rId28"/>
    <p:sldId id="26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5905" autoAdjust="0"/>
    <p:restoredTop sz="94660"/>
  </p:normalViewPr>
  <p:slideViewPr>
    <p:cSldViewPr snapToGrid="0" showGuides="1">
      <p:cViewPr varScale="1">
        <p:scale>
          <a:sx n="80" d="100"/>
          <a:sy n="80" d="100"/>
        </p:scale>
        <p:origin x="84" y="2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dLbls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197" b="1" i="0" u="none" strike="noStrike" kern="1200" baseline="0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B136-46B8-A9ED-E9CEBBBAF51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Reduced mortality</c:v>
                </c:pt>
                <c:pt idx="1">
                  <c:v>Reduced life-threatening events</c:v>
                </c:pt>
                <c:pt idx="2">
                  <c:v>Reduced other events</c:v>
                </c:pt>
                <c:pt idx="3">
                  <c:v>No effect</c:v>
                </c:pt>
                <c:pt idx="4">
                  <c:v>Harm</c:v>
                </c:pt>
              </c:strCache>
            </c:strRef>
          </c:cat>
          <c:val>
            <c:numRef>
              <c:f>Sheet1!$B$2:$B$6</c:f>
              <c:numCache>
                <c:formatCode>0%</c:formatCode>
                <c:ptCount val="5"/>
                <c:pt idx="0">
                  <c:v>7.0000000000000007E-2</c:v>
                </c:pt>
                <c:pt idx="1">
                  <c:v>0.23</c:v>
                </c:pt>
                <c:pt idx="2">
                  <c:v>0.4</c:v>
                </c:pt>
                <c:pt idx="3">
                  <c:v>0.28999999999999998</c:v>
                </c:pt>
                <c:pt idx="4">
                  <c:v>0.01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2D-4C9E-B4A5-3561B4EE782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638059640"/>
        <c:axId val="638058360"/>
        <c:extLst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Sheet1!$C$1</c15:sqref>
                        </c15:formulaRef>
                      </c:ext>
                    </c:extLst>
                    <c:strCache>
                      <c:ptCount val="1"/>
                      <c:pt idx="0">
                        <c:v>Column1</c:v>
                      </c:pt>
                    </c:strCache>
                  </c:strRef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1197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Sheet1!$A$2:$A$6</c15:sqref>
                        </c15:formulaRef>
                      </c:ext>
                    </c:extLst>
                    <c:strCache>
                      <c:ptCount val="5"/>
                      <c:pt idx="0">
                        <c:v>Reduced mortality</c:v>
                      </c:pt>
                      <c:pt idx="1">
                        <c:v>Reduced life-threatening events</c:v>
                      </c:pt>
                      <c:pt idx="2">
                        <c:v>Reduced other events</c:v>
                      </c:pt>
                      <c:pt idx="3">
                        <c:v>No effect</c:v>
                      </c:pt>
                      <c:pt idx="4">
                        <c:v>Harm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Sheet1!$C$2:$C$6</c15:sqref>
                        </c15:formulaRef>
                      </c:ext>
                    </c:extLst>
                    <c:numCache>
                      <c:formatCode>General</c:formatCode>
                      <c:ptCount val="5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1-0D2D-4C9E-B4A5-3561B4EE7824}"/>
                  </c:ext>
                </c:extLst>
              </c15:ser>
            </c15:filteredBarSeries>
            <c15:filteredBar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Sheet1!$D$1</c15:sqref>
                        </c15:formulaRef>
                      </c:ext>
                    </c:extLst>
                    <c:strCache>
                      <c:ptCount val="1"/>
                      <c:pt idx="0">
                        <c:v>Column2</c:v>
                      </c:pt>
                    </c:strCache>
                  </c:strRef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1197" b="0" i="0" u="none" strike="noStrike" kern="1200" baseline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out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 cap="flat" cmpd="sng" algn="ctr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  <a:round/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Sheet1!$A$2:$A$6</c15:sqref>
                        </c15:formulaRef>
                      </c:ext>
                    </c:extLst>
                    <c:strCache>
                      <c:ptCount val="5"/>
                      <c:pt idx="0">
                        <c:v>Reduced mortality</c:v>
                      </c:pt>
                      <c:pt idx="1">
                        <c:v>Reduced life-threatening events</c:v>
                      </c:pt>
                      <c:pt idx="2">
                        <c:v>Reduced other events</c:v>
                      </c:pt>
                      <c:pt idx="3">
                        <c:v>No effect</c:v>
                      </c:pt>
                      <c:pt idx="4">
                        <c:v>Harm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Sheet1!$D$2:$D$6</c15:sqref>
                        </c15:formulaRef>
                      </c:ext>
                    </c:extLst>
                    <c:numCache>
                      <c:formatCode>General</c:formatCode>
                      <c:ptCount val="5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2-0D2D-4C9E-B4A5-3561B4EE7824}"/>
                  </c:ext>
                </c:extLst>
              </c15:ser>
            </c15:filteredBarSeries>
          </c:ext>
        </c:extLst>
      </c:barChart>
      <c:catAx>
        <c:axId val="6380596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8058360"/>
        <c:crosses val="autoZero"/>
        <c:auto val="1"/>
        <c:lblAlgn val="ctr"/>
        <c:lblOffset val="100"/>
        <c:noMultiLvlLbl val="0"/>
      </c:catAx>
      <c:valAx>
        <c:axId val="6380583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/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Percent of studies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80596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12700">
      <a:solidFill>
        <a:schemeClr val="tx1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1E0DE3-188A-4AA5-BF21-DD4136DD91A8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8690E-DDF5-4C6A-A602-3FC80DFB9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1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682C1991-870C-4707-8682-3E2CD1902E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67572" indent="-29522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80880" indent="-2361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3232" indent="-2361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25584" indent="-2361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97936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88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2640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14992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DC16C2F-AA85-4E8A-9637-1D8D6EBFD7D3}" type="slidenum">
              <a:rPr lang="en-US" altLang="en-US"/>
              <a:pPr eaLnBrk="1" hangingPunct="1"/>
              <a:t>6</a:t>
            </a:fld>
            <a:endParaRPr lang="en-US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036962DE-5D61-400F-BE19-AE858E9347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760663" y="522288"/>
            <a:ext cx="4632325" cy="2606675"/>
          </a:xfrm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21426A41-069C-488F-AFBF-90DA63C845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931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F5101-E164-4D94-90D3-66E55B8E2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3E2BD6-A60B-4364-8DB0-29E1E7432F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55B9D7-191E-499C-9380-33D0F0ECB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13CE3-05C1-4F16-B085-4D18E2B1E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8EB6-5B2F-4EDB-BB3B-910037C5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894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68DFA-B4E6-4A58-99B2-79C5D9DAE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81162-E40E-43E9-9B00-E5E9B7AC48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EBC8F-EA46-48BE-A27E-96C7059DF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4792C-6AD7-4793-A1D3-67A408355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F792D2-54A2-41DB-BFB2-972FF397A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83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AB335-569B-4B41-AE77-7ABE80144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B0290-FD6B-48D7-B531-FC854D378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B13D9-0450-4E21-8FA5-D51B74D4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C41FE-CAC5-45D1-8F09-431688FC1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C9C69-265A-484C-9754-AF41F5363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236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4E25-4ED0-427E-8C7F-A1A890E1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CC438-01B9-46B7-84C4-42864D9E12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08EDF-1770-4D4B-9E18-030AB20038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45406A-75E8-4F8E-92E6-3F75970DC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792DF-6DA5-4023-8750-81E85755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81915-B71B-4D2B-899A-22E0C21E4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48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81ECF-846B-46BA-8939-3A8BF6EB0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D5AE43-2D67-479F-AEBD-5105CAA4E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26FA4C-0EB9-4FC9-B445-3723E2D744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911CE-9017-4AC0-80D0-D477A1FD13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910278-291A-4512-9008-5DE5DBFDE2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842E05-E962-4483-93DE-071713E0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7E877B-BA6A-432A-9529-46A9266B8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E137FA-CEA2-4FE1-9780-4CD03AFC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111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AB443-F996-4990-807A-449AB1FE6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155BC0-7C21-4859-8B61-736331D85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718E1A-36C1-47B4-AAF5-796942ECB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0ADF17-1823-4B1B-B36B-07E6A02E2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551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9391F5-D62E-4D90-B9AA-8EE3981A5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942A5A-2332-4DDC-A61B-3C65B89A4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829E5-B29B-4DA3-8510-F12EA54DB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5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95E2-19B4-40AC-819A-7C0C9CF5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5658B-4C2C-4125-9BBA-7F135241F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F3A94-BFB1-404C-9C6A-3D5B0FCBD4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29B3E5-4273-45CC-9D57-3A798576F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C10A9B-1975-43E2-AD52-51DE1F09C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7CA5C7-227A-4CA3-976F-490992F7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57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44B38-3ADE-4D4C-810F-EED98BEF9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696AD-9791-4E26-B73D-2CD8DF726C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B338C9-70D5-4032-A48F-F07F989C2A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9DE43-6FB8-4C11-8C41-8BF3897C3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41801-B80E-47E5-8B58-7AA1B0CA6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319C20-C146-4D3A-8787-FB2A33BA2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3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F121D-439C-4B51-8B75-A454FCE2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3510C7-6BB1-4A30-BC70-5D9F9C8362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0F5B3-B2A3-4699-922B-E7DB1962D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A8CAB-17A9-457D-B3D1-127817075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A2FE8-7C06-45D5-9DF2-339198BA0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6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F1AC6C-C69D-4189-B328-7998D31BAB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7DAC2A-F12B-4942-ACE9-760B873B5F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A4FE9-0C71-4843-BBB7-15D0DE949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65728-8996-4B3B-8754-9C69816F6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BFB8A-3B41-4CD7-8D47-B08E97175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674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717" y="355600"/>
            <a:ext cx="8085667" cy="457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2038352" y="1763714"/>
            <a:ext cx="9747249" cy="4332287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A0154-F791-4DB5-B65D-EF57415C0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41600" y="6248400"/>
            <a:ext cx="2540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E3C2D-5A55-4052-8B0D-8E0866655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65984" y="6545264"/>
            <a:ext cx="726016" cy="3127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044B767A-39C8-42CD-9CB3-5D9351ACB720}" type="slidenum">
              <a:rPr lang="en-US" altLang="en-US"/>
              <a:pPr/>
              <a:t>‹#›</a:t>
            </a:fld>
            <a:r>
              <a:rPr lang="en-US" altLang="en-US"/>
              <a:t>/30</a:t>
            </a:r>
            <a:endParaRPr lang="en-US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28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717" y="355600"/>
            <a:ext cx="8085667" cy="457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38351" y="1763714"/>
            <a:ext cx="4770967" cy="43322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12517" y="1763714"/>
            <a:ext cx="4773083" cy="43322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703C41-00FA-4DE2-A139-7E35E7DEDB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41600" y="6248400"/>
            <a:ext cx="2540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C492C-7A9D-462C-BF18-6058865C4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65984" y="6545264"/>
            <a:ext cx="726016" cy="3127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595FD20-F30C-4A71-8E0E-36D69ABA7ECE}" type="slidenum">
              <a:rPr lang="en-US" altLang="en-US"/>
              <a:pPr/>
              <a:t>‹#›</a:t>
            </a:fld>
            <a:r>
              <a:rPr lang="en-US" altLang="en-US"/>
              <a:t>/30</a:t>
            </a:r>
            <a:endParaRPr lang="en-US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155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A50B85-3B4A-4AE6-B633-FB174EBCD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7AC0AA-E62F-457E-A605-6EA3ACDFF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DC44D-262E-42A6-A115-7C4ED836BE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4F4A1-E0FB-49C8-8EED-D1B03FAF5782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08181-5EB1-41F1-A6B8-3DBC198390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54F22-BABB-4B65-BBBA-4B918CF5E3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AB054-FEFE-4243-8D08-79E06036F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65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1">
              <a:lumMod val="75000"/>
            </a:schemeClr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F7E35-53FE-4E38-B60D-CE68ED88B0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086" y="570820"/>
            <a:ext cx="9144000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Clinical AI: some challenges and successes - and how to promote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6795C9-A1E3-4A9D-905E-6A47CF5940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142" y="3928185"/>
            <a:ext cx="7743371" cy="2387599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/>
              <a:t>Jeremy Wyatt DM FRCP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Fellow of ACMI, FCI &amp; IAHSI</a:t>
            </a:r>
          </a:p>
          <a:p>
            <a:pPr algn="l"/>
            <a:r>
              <a:rPr lang="en-GB" dirty="0"/>
              <a:t>Emeritus professor of digital healthcare, Southampton University</a:t>
            </a:r>
          </a:p>
          <a:p>
            <a:pPr algn="l"/>
            <a:r>
              <a:rPr lang="en-GB" dirty="0"/>
              <a:t>Co-convenor, FCI / BCS MCBK Special Interest Group</a:t>
            </a:r>
          </a:p>
          <a:p>
            <a:pPr algn="l"/>
            <a:r>
              <a:rPr lang="en-GB" dirty="0"/>
              <a:t>Past chair, European Society for AI in Medicine 1993-97</a:t>
            </a:r>
          </a:p>
          <a:p>
            <a:pPr algn="l"/>
            <a:endParaRPr lang="en-GB" dirty="0"/>
          </a:p>
        </p:txBody>
      </p:sp>
      <p:pic>
        <p:nvPicPr>
          <p:cNvPr id="4" name="Picture 2" descr="Edward H. Shortliffe on the MYCIN Expert System">
            <a:extLst>
              <a:ext uri="{FF2B5EF4-FFF2-40B4-BE49-F238E27FC236}">
                <a16:creationId xmlns:a16="http://schemas.microsoft.com/office/drawing/2014/main" id="{7EC062BB-17A8-49FD-B18E-9AB2184C8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7143" y="3534576"/>
            <a:ext cx="3679371" cy="298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D0AF55-2A35-4A7F-9F2C-2AAF87C71A2D}"/>
              </a:ext>
            </a:extLst>
          </p:cNvPr>
          <p:cNvSpPr txBox="1"/>
          <p:nvPr/>
        </p:nvSpPr>
        <p:spPr>
          <a:xfrm>
            <a:off x="8624700" y="6519446"/>
            <a:ext cx="3581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Ted Shortliffe with MYCIN, Stanford 1976</a:t>
            </a:r>
          </a:p>
        </p:txBody>
      </p:sp>
    </p:spTree>
    <p:extLst>
      <p:ext uri="{BB962C8B-B14F-4D97-AF65-F5344CB8AC3E}">
        <p14:creationId xmlns:p14="http://schemas.microsoft.com/office/powerpoint/2010/main" val="2855610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3F55C-BE88-4151-8201-4C37F3079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E09AE-EAC8-4B0B-B289-8B6B88938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“Clinical AI” ?</a:t>
            </a:r>
          </a:p>
          <a:p>
            <a:r>
              <a:rPr lang="en-GB" dirty="0"/>
              <a:t>Why do we need AI – some healthcare challenges </a:t>
            </a:r>
          </a:p>
          <a:p>
            <a:r>
              <a:rPr lang="en-GB" dirty="0"/>
              <a:t>Challenges to realising clinical AI</a:t>
            </a:r>
          </a:p>
          <a:p>
            <a:r>
              <a:rPr lang="en-GB" dirty="0"/>
              <a:t>Some successes and failures - and lessons learned</a:t>
            </a:r>
          </a:p>
          <a:p>
            <a:r>
              <a:rPr lang="en-GB" dirty="0"/>
              <a:t>Evidence about how to promote clinical AI success</a:t>
            </a:r>
          </a:p>
          <a:p>
            <a:r>
              <a:rPr lang="en-GB" dirty="0"/>
              <a:t>Conclusions</a:t>
            </a:r>
          </a:p>
        </p:txBody>
      </p:sp>
      <p:pic>
        <p:nvPicPr>
          <p:cNvPr id="4" name="Picture 8" descr="Image result for robot doctor">
            <a:extLst>
              <a:ext uri="{FF2B5EF4-FFF2-40B4-BE49-F238E27FC236}">
                <a16:creationId xmlns:a16="http://schemas.microsoft.com/office/drawing/2014/main" id="{CF9A95F0-BED3-4A36-8957-B06EF39317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8" r="11338"/>
          <a:stretch/>
        </p:blipFill>
        <p:spPr bwMode="auto">
          <a:xfrm flipH="1">
            <a:off x="8710757" y="4441371"/>
            <a:ext cx="3481241" cy="241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897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3AF3F-D327-4888-A921-7A92A74D3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6" y="365125"/>
            <a:ext cx="10885714" cy="1325563"/>
          </a:xfrm>
        </p:spPr>
        <p:txBody>
          <a:bodyPr/>
          <a:lstStyle/>
          <a:p>
            <a:r>
              <a:rPr lang="en-GB" dirty="0"/>
              <a:t>What is “Clinical AI”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B577A-7A1D-4188-8F18-B82CAF8A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690688"/>
            <a:ext cx="9227457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Not just image analysis based on machine learning, includes:</a:t>
            </a:r>
          </a:p>
          <a:p>
            <a:r>
              <a:rPr lang="en-GB" dirty="0"/>
              <a:t>Knowledge Based Systems, eg. annotating abnormal lab results, ECG interpreter, clinical alerts &amp; reminders based on guidelines </a:t>
            </a:r>
          </a:p>
          <a:p>
            <a:r>
              <a:rPr lang="en-GB" dirty="0"/>
              <a:t>Robotics eg. pharmacy &amp; surgery robots</a:t>
            </a:r>
          </a:p>
          <a:p>
            <a:r>
              <a:rPr lang="en-GB" dirty="0"/>
              <a:t>Natural Language Processing: transcribing spoken text (eg. A&amp;E, radiology reports), extracting clinical codes from reports or text-based patient records</a:t>
            </a:r>
          </a:p>
          <a:p>
            <a:r>
              <a:rPr lang="en-GB" dirty="0"/>
              <a:t>Intelligent scheduling, eg. nurse / theatre rostering 		using constraint logic</a:t>
            </a:r>
          </a:p>
          <a:p>
            <a:endParaRPr lang="en-GB" dirty="0"/>
          </a:p>
        </p:txBody>
      </p:sp>
      <p:pic>
        <p:nvPicPr>
          <p:cNvPr id="3074" name="Picture 2" descr="Medical Robotics Market Overview 2018 to 2023 | All Set to Perceive Massive  Gains by Most Demanding Industry Players up to 2023 | Confirms MRFR |  Medgadget">
            <a:extLst>
              <a:ext uri="{FF2B5EF4-FFF2-40B4-BE49-F238E27FC236}">
                <a16:creationId xmlns:a16="http://schemas.microsoft.com/office/drawing/2014/main" id="{832B2883-7736-4B50-A01C-F6C624A41A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9346" y="4840514"/>
            <a:ext cx="3602654" cy="201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4884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4BBAE-190A-441F-8394-9A50AD345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133" y="214595"/>
            <a:ext cx="11508262" cy="846455"/>
          </a:xfrm>
        </p:spPr>
        <p:txBody>
          <a:bodyPr>
            <a:noAutofit/>
          </a:bodyPr>
          <a:lstStyle/>
          <a:p>
            <a:r>
              <a:rPr lang="en-GB" sz="3200" dirty="0"/>
              <a:t>Why we need clinical AI - challenges facing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3455-E322-4F1B-8BBC-0403CF522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945" y="1253331"/>
            <a:ext cx="6383868" cy="21756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Reducing supply of healthcare:</a:t>
            </a:r>
          </a:p>
          <a:p>
            <a:r>
              <a:rPr lang="en-GB" sz="2000" dirty="0"/>
              <a:t>Difficulties recruiting &amp; retaining clinical staff (eg. EPR reminders causing burnout – Gawande, New Yorker 2018)</a:t>
            </a:r>
          </a:p>
          <a:p>
            <a:r>
              <a:rPr lang="en-GB" sz="2000" dirty="0"/>
              <a:t>Increased emphasis on evidence based, safer healthcare</a:t>
            </a:r>
          </a:p>
          <a:p>
            <a:r>
              <a:rPr lang="en-GB" sz="2000" dirty="0"/>
              <a:t>Healthcare costs increasing above inflation rate</a:t>
            </a:r>
          </a:p>
          <a:p>
            <a:r>
              <a:rPr lang="en-GB" sz="2000" dirty="0"/>
              <a:t>Litigation costs rising faster still</a:t>
            </a:r>
          </a:p>
          <a:p>
            <a:endParaRPr lang="en-GB" sz="2000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E6C2253D-69E5-460D-AFF8-D6A8F7DB0D91}"/>
              </a:ext>
            </a:extLst>
          </p:cNvPr>
          <p:cNvSpPr/>
          <p:nvPr/>
        </p:nvSpPr>
        <p:spPr>
          <a:xfrm>
            <a:off x="2835826" y="3463664"/>
            <a:ext cx="2158998" cy="1244600"/>
          </a:xfrm>
          <a:prstGeom prst="downArrow">
            <a:avLst>
              <a:gd name="adj1" fmla="val 68151"/>
              <a:gd name="adj2" fmla="val 26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Supply</a:t>
            </a:r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34A5123B-1F76-406A-9BCD-5FE12F7D4C5D}"/>
              </a:ext>
            </a:extLst>
          </p:cNvPr>
          <p:cNvSpPr/>
          <p:nvPr/>
        </p:nvSpPr>
        <p:spPr>
          <a:xfrm>
            <a:off x="7865026" y="2441867"/>
            <a:ext cx="2271099" cy="1365504"/>
          </a:xfrm>
          <a:prstGeom prst="upArrow">
            <a:avLst>
              <a:gd name="adj1" fmla="val 71026"/>
              <a:gd name="adj2" fmla="val 313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Demand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FD8617-B74D-4ADC-A87A-063B3C002C6F}"/>
              </a:ext>
            </a:extLst>
          </p:cNvPr>
          <p:cNvCxnSpPr>
            <a:cxnSpLocks/>
          </p:cNvCxnSpPr>
          <p:nvPr/>
        </p:nvCxnSpPr>
        <p:spPr>
          <a:xfrm flipH="1">
            <a:off x="3159420" y="1983233"/>
            <a:ext cx="5719233" cy="387688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99224E6-1A86-45DC-A24F-4E1C459A5214}"/>
              </a:ext>
            </a:extLst>
          </p:cNvPr>
          <p:cNvSpPr txBox="1"/>
          <p:nvPr/>
        </p:nvSpPr>
        <p:spPr>
          <a:xfrm>
            <a:off x="5816599" y="4035980"/>
            <a:ext cx="666775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Increasing demand for healthcare: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Demographic transition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Consumerist expectations of healthcare 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Resurgence of infectious diseases (vaccine scepticism, travel…)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Antimicrobial resistance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Poor diet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Climate change, war &amp; famine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Rising inequalities in the West; persistence in LMICs</a:t>
            </a:r>
          </a:p>
        </p:txBody>
      </p:sp>
    </p:spTree>
    <p:extLst>
      <p:ext uri="{BB962C8B-B14F-4D97-AF65-F5344CB8AC3E}">
        <p14:creationId xmlns:p14="http://schemas.microsoft.com/office/powerpoint/2010/main" val="42071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Levels of evidence - CIAP Clinical Information Access Portal">
            <a:extLst>
              <a:ext uri="{FF2B5EF4-FFF2-40B4-BE49-F238E27FC236}">
                <a16:creationId xmlns:a16="http://schemas.microsoft.com/office/drawing/2014/main" id="{78BB6F0E-0921-4494-BC89-A904FF89A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948" y="4428067"/>
            <a:ext cx="4087344" cy="2429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7BB6F8-9722-4A1A-8D8D-17EBB494B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66" y="255058"/>
            <a:ext cx="10906125" cy="846455"/>
          </a:xfrm>
        </p:spPr>
        <p:txBody>
          <a:bodyPr>
            <a:normAutofit/>
          </a:bodyPr>
          <a:lstStyle/>
          <a:p>
            <a:r>
              <a:rPr lang="en-GB" dirty="0"/>
              <a:t>Some clinical knowledge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769D9-EE8F-4914-95E0-0C9B72BDE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66" y="1101513"/>
            <a:ext cx="9381067" cy="398190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Size of the clinical knowledge base: 3 million facts (</a:t>
            </a:r>
            <a:r>
              <a:rPr lang="en-GB" sz="2400" dirty="0" err="1"/>
              <a:t>Gorry</a:t>
            </a:r>
            <a:r>
              <a:rPr lang="en-GB" sz="2400" dirty="0"/>
              <a:t> 1976)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Rate of change: doubling time 19 years (Wyatt 1991)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Variable knowledge quality, from expert opinion &amp; individual studies to systematic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People underestimate the evidence base &amp; don’t know when to search (“unknown knowns” – </a:t>
            </a:r>
            <a:r>
              <a:rPr lang="en-GB" sz="2400" dirty="0" err="1"/>
              <a:t>Rumsfelt</a:t>
            </a:r>
            <a:r>
              <a:rPr lang="en-GB" sz="2400" dirty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Knowledge is unevenly spread across health and care systems, leading to fragmented care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Delays getting new knowledge into practice: 18 years (</a:t>
            </a:r>
            <a:r>
              <a:rPr lang="en-GB" sz="2400" dirty="0" err="1"/>
              <a:t>Balas</a:t>
            </a:r>
            <a:r>
              <a:rPr lang="en-GB" sz="2400" dirty="0"/>
              <a:t> 2001)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53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239"/>
    </mc:Choice>
    <mc:Fallback xmlns="">
      <p:transition spd="slow" advTm="12023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4">
            <a:extLst>
              <a:ext uri="{FF2B5EF4-FFF2-40B4-BE49-F238E27FC236}">
                <a16:creationId xmlns:a16="http://schemas.microsoft.com/office/drawing/2014/main" id="{82EFB830-BE4E-46BA-803E-62DD3D273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2975" y="1273177"/>
            <a:ext cx="8557626" cy="45282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823CE35-3D5E-47A0-BBFF-7A5CFA95A615}"/>
              </a:ext>
            </a:extLst>
          </p:cNvPr>
          <p:cNvSpPr/>
          <p:nvPr/>
        </p:nvSpPr>
        <p:spPr>
          <a:xfrm>
            <a:off x="6388101" y="2452610"/>
            <a:ext cx="4105274" cy="294648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91D13563-5DA3-4A1E-A719-EF6EB16071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9461" y="130177"/>
            <a:ext cx="10826803" cy="1143000"/>
          </a:xfrm>
        </p:spPr>
        <p:txBody>
          <a:bodyPr>
            <a:noAutofit/>
          </a:bodyPr>
          <a:lstStyle/>
          <a:p>
            <a:r>
              <a:rPr lang="en-GB" altLang="en-US" sz="3200" dirty="0"/>
              <a:t>Decision support systems can help us apply knowledge…</a:t>
            </a:r>
          </a:p>
        </p:txBody>
      </p:sp>
      <p:sp>
        <p:nvSpPr>
          <p:cNvPr id="32773" name="Text Box 4">
            <a:extLst>
              <a:ext uri="{FF2B5EF4-FFF2-40B4-BE49-F238E27FC236}">
                <a16:creationId xmlns:a16="http://schemas.microsoft.com/office/drawing/2014/main" id="{92ABC77B-6AAA-40A4-9C83-39AB8826B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2071" y="1657018"/>
            <a:ext cx="1677987" cy="6413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/>
              <a:t>Health professional</a:t>
            </a:r>
          </a:p>
        </p:txBody>
      </p:sp>
      <p:sp>
        <p:nvSpPr>
          <p:cNvPr id="154630" name="Text Box 6">
            <a:extLst>
              <a:ext uri="{FF2B5EF4-FFF2-40B4-BE49-F238E27FC236}">
                <a16:creationId xmlns:a16="http://schemas.microsoft.com/office/drawing/2014/main" id="{F235B8F1-9BC0-46DD-93F8-EAC32970CC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3125" y="3141664"/>
            <a:ext cx="1485900" cy="650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/>
              <a:t>Reasoner programme</a:t>
            </a:r>
          </a:p>
        </p:txBody>
      </p:sp>
      <p:sp>
        <p:nvSpPr>
          <p:cNvPr id="154631" name="Text Box 7">
            <a:extLst>
              <a:ext uri="{FF2B5EF4-FFF2-40B4-BE49-F238E27FC236}">
                <a16:creationId xmlns:a16="http://schemas.microsoft.com/office/drawing/2014/main" id="{C0F4F649-55CA-43E7-BB43-A8F3A1C01F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2613" y="4529139"/>
            <a:ext cx="2070100" cy="650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/>
              <a:t>Machine-readable knowledge base</a:t>
            </a:r>
          </a:p>
        </p:txBody>
      </p:sp>
      <p:sp>
        <p:nvSpPr>
          <p:cNvPr id="154632" name="Text Box 8">
            <a:extLst>
              <a:ext uri="{FF2B5EF4-FFF2-40B4-BE49-F238E27FC236}">
                <a16:creationId xmlns:a16="http://schemas.microsoft.com/office/drawing/2014/main" id="{E6C6AEAD-9229-471B-B546-1A6E116AFD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9027" y="4088628"/>
            <a:ext cx="11366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Decision</a:t>
            </a:r>
          </a:p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Support</a:t>
            </a:r>
          </a:p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system</a:t>
            </a:r>
          </a:p>
        </p:txBody>
      </p:sp>
      <p:sp>
        <p:nvSpPr>
          <p:cNvPr id="32777" name="Text Box 9">
            <a:extLst>
              <a:ext uri="{FF2B5EF4-FFF2-40B4-BE49-F238E27FC236}">
                <a16:creationId xmlns:a16="http://schemas.microsoft.com/office/drawing/2014/main" id="{C7E9DF77-6137-494B-96BD-C56A5D1B1D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1713" y="1796972"/>
            <a:ext cx="287655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Electronic patient record</a:t>
            </a:r>
          </a:p>
        </p:txBody>
      </p:sp>
      <p:cxnSp>
        <p:nvCxnSpPr>
          <p:cNvPr id="154635" name="AutoShape 11">
            <a:extLst>
              <a:ext uri="{FF2B5EF4-FFF2-40B4-BE49-F238E27FC236}">
                <a16:creationId xmlns:a16="http://schemas.microsoft.com/office/drawing/2014/main" id="{4CA500E6-30D7-4474-91C2-58827DBD2E51}"/>
              </a:ext>
            </a:extLst>
          </p:cNvPr>
          <p:cNvCxnSpPr>
            <a:cxnSpLocks noChangeShapeType="1"/>
            <a:stCxn id="32777" idx="2"/>
            <a:endCxn id="154630" idx="1"/>
          </p:cNvCxnSpPr>
          <p:nvPr/>
        </p:nvCxnSpPr>
        <p:spPr bwMode="auto">
          <a:xfrm rot="16200000" flipH="1">
            <a:off x="7354848" y="2328824"/>
            <a:ext cx="1303417" cy="973137"/>
          </a:xfrm>
          <a:prstGeom prst="bentConnector2">
            <a:avLst/>
          </a:prstGeom>
          <a:noFill/>
          <a:ln w="28575">
            <a:solidFill>
              <a:schemeClr val="tx1"/>
            </a:solidFill>
            <a:round/>
            <a:headEnd type="arrow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4636" name="AutoShape 12">
            <a:extLst>
              <a:ext uri="{FF2B5EF4-FFF2-40B4-BE49-F238E27FC236}">
                <a16:creationId xmlns:a16="http://schemas.microsoft.com/office/drawing/2014/main" id="{7113960D-DD82-4293-B643-59E000CCB153}"/>
              </a:ext>
            </a:extLst>
          </p:cNvPr>
          <p:cNvCxnSpPr>
            <a:cxnSpLocks noChangeShapeType="1"/>
            <a:stCxn id="154631" idx="0"/>
            <a:endCxn id="154630" idx="2"/>
          </p:cNvCxnSpPr>
          <p:nvPr/>
        </p:nvCxnSpPr>
        <p:spPr bwMode="auto">
          <a:xfrm rot="16200000" flipV="1">
            <a:off x="8868569" y="4160044"/>
            <a:ext cx="736600" cy="158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4637" name="AutoShape 13">
            <a:extLst>
              <a:ext uri="{FF2B5EF4-FFF2-40B4-BE49-F238E27FC236}">
                <a16:creationId xmlns:a16="http://schemas.microsoft.com/office/drawing/2014/main" id="{BA7D3B8C-EBB7-4D62-9F85-60CE4391022F}"/>
              </a:ext>
            </a:extLst>
          </p:cNvPr>
          <p:cNvCxnSpPr>
            <a:cxnSpLocks noChangeShapeType="1"/>
            <a:stCxn id="32777" idx="3"/>
            <a:endCxn id="154630" idx="0"/>
          </p:cNvCxnSpPr>
          <p:nvPr/>
        </p:nvCxnSpPr>
        <p:spPr bwMode="auto">
          <a:xfrm>
            <a:off x="8958263" y="1980329"/>
            <a:ext cx="277812" cy="1161335"/>
          </a:xfrm>
          <a:prstGeom prst="bentConnector2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781" name="AutoShape 14">
            <a:extLst>
              <a:ext uri="{FF2B5EF4-FFF2-40B4-BE49-F238E27FC236}">
                <a16:creationId xmlns:a16="http://schemas.microsoft.com/office/drawing/2014/main" id="{EAC0283C-2A80-441F-BCB3-96E9171A3CD3}"/>
              </a:ext>
            </a:extLst>
          </p:cNvPr>
          <p:cNvCxnSpPr>
            <a:cxnSpLocks noChangeShapeType="1"/>
            <a:stCxn id="32777" idx="1"/>
            <a:endCxn id="32773" idx="3"/>
          </p:cNvCxnSpPr>
          <p:nvPr/>
        </p:nvCxnSpPr>
        <p:spPr bwMode="auto">
          <a:xfrm rot="10800000">
            <a:off x="4320059" y="1977693"/>
            <a:ext cx="1761655" cy="263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84" name="Text Box 17">
            <a:extLst>
              <a:ext uri="{FF2B5EF4-FFF2-40B4-BE49-F238E27FC236}">
                <a16:creationId xmlns:a16="http://schemas.microsoft.com/office/drawing/2014/main" id="{360D8EBB-D2D0-45E4-9A25-56D8310DD6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5489" y="2002951"/>
            <a:ext cx="1268412" cy="3365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i="1" dirty="0"/>
              <a:t>Patient data</a:t>
            </a:r>
          </a:p>
        </p:txBody>
      </p:sp>
      <p:sp>
        <p:nvSpPr>
          <p:cNvPr id="154642" name="Text Box 18">
            <a:extLst>
              <a:ext uri="{FF2B5EF4-FFF2-40B4-BE49-F238E27FC236}">
                <a16:creationId xmlns:a16="http://schemas.microsoft.com/office/drawing/2014/main" id="{5DFA11E5-1660-410B-AA8B-139D71278F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1025" y="2466457"/>
            <a:ext cx="2032000" cy="338137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 i="1" dirty="0">
                <a:solidFill>
                  <a:schemeClr val="bg1"/>
                </a:solidFill>
              </a:rPr>
              <a:t>Coded patient data</a:t>
            </a:r>
          </a:p>
        </p:txBody>
      </p:sp>
      <p:sp>
        <p:nvSpPr>
          <p:cNvPr id="154643" name="Text Box 19">
            <a:extLst>
              <a:ext uri="{FF2B5EF4-FFF2-40B4-BE49-F238E27FC236}">
                <a16:creationId xmlns:a16="http://schemas.microsoft.com/office/drawing/2014/main" id="{2A692299-7EB9-446E-80DF-8475D5AA56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3738" y="2871464"/>
            <a:ext cx="1819729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i="1" dirty="0">
                <a:solidFill>
                  <a:schemeClr val="bg1"/>
                </a:solidFill>
              </a:rPr>
              <a:t>Reminder, advice</a:t>
            </a:r>
          </a:p>
        </p:txBody>
      </p:sp>
      <p:sp>
        <p:nvSpPr>
          <p:cNvPr id="154645" name="Text Box 21">
            <a:extLst>
              <a:ext uri="{FF2B5EF4-FFF2-40B4-BE49-F238E27FC236}">
                <a16:creationId xmlns:a16="http://schemas.microsoft.com/office/drawing/2014/main" id="{D9841890-0776-4A2B-A424-2E8E16EDFD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5525" y="4016376"/>
            <a:ext cx="1277938" cy="339725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 i="1" dirty="0">
                <a:solidFill>
                  <a:schemeClr val="bg1"/>
                </a:solidFill>
              </a:rPr>
              <a:t>Knowledge</a:t>
            </a:r>
          </a:p>
        </p:txBody>
      </p:sp>
      <p:sp>
        <p:nvSpPr>
          <p:cNvPr id="32789" name="Text Box 22">
            <a:extLst>
              <a:ext uri="{FF2B5EF4-FFF2-40B4-BE49-F238E27FC236}">
                <a16:creationId xmlns:a16="http://schemas.microsoft.com/office/drawing/2014/main" id="{860BBC49-9CDA-4112-965E-72291D39BA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2071" y="3273426"/>
            <a:ext cx="1677987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Patient</a:t>
            </a:r>
          </a:p>
        </p:txBody>
      </p:sp>
      <p:cxnSp>
        <p:nvCxnSpPr>
          <p:cNvPr id="32790" name="AutoShape 23">
            <a:extLst>
              <a:ext uri="{FF2B5EF4-FFF2-40B4-BE49-F238E27FC236}">
                <a16:creationId xmlns:a16="http://schemas.microsoft.com/office/drawing/2014/main" id="{88834108-6E16-4A5A-A916-AFDFBA29ED9F}"/>
              </a:ext>
            </a:extLst>
          </p:cNvPr>
          <p:cNvCxnSpPr>
            <a:cxnSpLocks noChangeShapeType="1"/>
            <a:stCxn id="32789" idx="0"/>
            <a:endCxn id="32773" idx="2"/>
          </p:cNvCxnSpPr>
          <p:nvPr/>
        </p:nvCxnSpPr>
        <p:spPr bwMode="auto">
          <a:xfrm flipV="1">
            <a:off x="3481065" y="2298368"/>
            <a:ext cx="0" cy="97505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94615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154630" grpId="0" animBg="1"/>
      <p:bldP spid="154631" grpId="0" animBg="1"/>
      <p:bldP spid="154632" grpId="0"/>
      <p:bldP spid="154642" grpId="0" animBg="1"/>
      <p:bldP spid="154643" grpId="0" animBg="1"/>
      <p:bldP spid="1546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5625A-4FE5-4DAF-8EC7-2E0921DF3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challenges to realising clinical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6CC72-38A6-4AD6-9A06-878D1A190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which clinical decisions are currently imperfect and how decision support might help</a:t>
            </a:r>
          </a:p>
          <a:p>
            <a:r>
              <a:rPr lang="en-GB" b="1" dirty="0"/>
              <a:t>Capturing the right high quality knowledge in computer executable (“computable”) format</a:t>
            </a:r>
          </a:p>
          <a:p>
            <a:r>
              <a:rPr lang="en-GB" dirty="0"/>
              <a:t>Ensuring that the relevant patient data is complete and coded</a:t>
            </a:r>
          </a:p>
          <a:p>
            <a:r>
              <a:rPr lang="en-GB" dirty="0"/>
              <a:t>Building a decision support system that is fast and easy to use, while avoiding two significant problems:</a:t>
            </a:r>
          </a:p>
          <a:p>
            <a:pPr lvl="1"/>
            <a:r>
              <a:rPr lang="en-GB" dirty="0"/>
              <a:t>Alert fatigue – by issuing the right number / type of alerts</a:t>
            </a:r>
          </a:p>
          <a:p>
            <a:pPr lvl="1"/>
            <a:r>
              <a:rPr lang="en-GB" dirty="0"/>
              <a:t>Automation bias – by giving explanations, allowing “what if” questions</a:t>
            </a:r>
          </a:p>
        </p:txBody>
      </p:sp>
    </p:spTree>
    <p:extLst>
      <p:ext uri="{BB962C8B-B14F-4D97-AF65-F5344CB8AC3E}">
        <p14:creationId xmlns:p14="http://schemas.microsoft.com/office/powerpoint/2010/main" val="3179166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DFC05-F708-4ECC-9D27-D934FF4B5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533" y="365125"/>
            <a:ext cx="10727267" cy="846455"/>
          </a:xfrm>
        </p:spPr>
        <p:txBody>
          <a:bodyPr/>
          <a:lstStyle/>
          <a:p>
            <a:r>
              <a:rPr lang="en-GB" dirty="0"/>
              <a:t>Machine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64005-8706-4E8B-948D-D92EF229A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7" y="1495425"/>
            <a:ext cx="10795000" cy="2500842"/>
          </a:xfrm>
        </p:spPr>
        <p:txBody>
          <a:bodyPr>
            <a:normAutofit/>
          </a:bodyPr>
          <a:lstStyle/>
          <a:p>
            <a:r>
              <a:rPr lang="en-GB" dirty="0"/>
              <a:t>Aim: to discover insights or mine associations from very large datasets</a:t>
            </a:r>
          </a:p>
          <a:p>
            <a:r>
              <a:rPr lang="en-GB" dirty="0"/>
              <a:t>Started with rule induction (CART 1984, ID3 Quinlan 1986), “parallel distributed processing”, neural nets, deep learning</a:t>
            </a:r>
          </a:p>
          <a:p>
            <a:r>
              <a:rPr lang="en-GB" dirty="0"/>
              <a:t>Can be </a:t>
            </a:r>
            <a:r>
              <a:rPr lang="en-GB" b="1" i="1" dirty="0"/>
              <a:t>supervised</a:t>
            </a:r>
            <a:r>
              <a:rPr lang="en-GB" dirty="0"/>
              <a:t> (dataset includes gold standard) or </a:t>
            </a:r>
            <a:r>
              <a:rPr lang="en-GB" b="1" i="1" dirty="0"/>
              <a:t>unsupervised</a:t>
            </a:r>
            <a:r>
              <a:rPr lang="en-GB" dirty="0"/>
              <a:t>, to identify new classes, eg. novel melanoma subtypes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5494DF-3B69-40F5-BEB7-ECCF432BDC49}"/>
              </a:ext>
            </a:extLst>
          </p:cNvPr>
          <p:cNvGraphicFramePr>
            <a:graphicFrameLocks noGrp="1"/>
          </p:cNvGraphicFramePr>
          <p:nvPr/>
        </p:nvGraphicFramePr>
        <p:xfrm>
          <a:off x="626533" y="3920061"/>
          <a:ext cx="10795000" cy="238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8467">
                  <a:extLst>
                    <a:ext uri="{9D8B030D-6E8A-4147-A177-3AD203B41FA5}">
                      <a16:colId xmlns:a16="http://schemas.microsoft.com/office/drawing/2014/main" val="1807295198"/>
                    </a:ext>
                  </a:extLst>
                </a:gridCol>
                <a:gridCol w="5706533">
                  <a:extLst>
                    <a:ext uri="{9D8B030D-6E8A-4147-A177-3AD203B41FA5}">
                      <a16:colId xmlns:a16="http://schemas.microsoft.com/office/drawing/2014/main" val="4228927124"/>
                    </a:ext>
                  </a:extLst>
                </a:gridCol>
              </a:tblGrid>
              <a:tr h="27770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1220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Better than statistical methods for high-dimensional data [eg. for melanoma – Esteva 2017]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Can be misled, eg.  by ruler in image, poor quality retinal images in Thailand, invisible pixel-swapping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3518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Outstanding performance for eg. playing GO, Pong, melanoma identification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Usually unable to explain reasoning (best may be a list of relevant features) [Hart &amp; Wyatt 1990]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938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Potential to continue learning as new data arrives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Potential for bias due to hidden dataset bias [O’Neil 2017]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960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Reduces the need for expert 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huge dataset +/- gold standard for each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5383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4560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4EF1-588E-4EB7-ABBD-B30F55ABE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36EA1-DDBE-4A08-A245-51031F62D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466" y="1587500"/>
            <a:ext cx="10515600" cy="49053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Speech &amp; text: speech to text, voice control, machine translation</a:t>
            </a:r>
          </a:p>
          <a:p>
            <a:r>
              <a:rPr lang="en-GB" dirty="0"/>
              <a:t>Computer vision: handwriting recognition, face tagging on social media &amp; by law enforcement, semi-autonomous cars, reverse image search, satellite image interpretation for military / agriculture / health promotion</a:t>
            </a:r>
          </a:p>
          <a:p>
            <a:r>
              <a:rPr lang="en-GB" dirty="0"/>
              <a:t>Games &amp; leisure: DeepMind Go champion, Netflix / Spotify recommender engines…</a:t>
            </a:r>
          </a:p>
          <a:p>
            <a:r>
              <a:rPr lang="en-GB" dirty="0"/>
              <a:t>Financial: credit card fraud, algorithmic trading, cybersecurity systems</a:t>
            </a:r>
          </a:p>
          <a:p>
            <a:r>
              <a:rPr lang="en-GB" dirty="0"/>
              <a:t>Environment: detecting unauthorised sewage discharges, air pollution forecasts (IBM Green Horizon)</a:t>
            </a:r>
          </a:p>
          <a:p>
            <a:r>
              <a:rPr lang="en-GB" dirty="0"/>
              <a:t>Clinical Decision Support systems: </a:t>
            </a:r>
          </a:p>
          <a:p>
            <a:pPr lvl="1"/>
            <a:r>
              <a:rPr lang="en-GB" dirty="0"/>
              <a:t>Image analysis: </a:t>
            </a:r>
            <a:r>
              <a:rPr lang="en-GB" dirty="0" err="1"/>
              <a:t>Papnet</a:t>
            </a:r>
            <a:r>
              <a:rPr lang="en-GB" dirty="0"/>
              <a:t> for cervical smear cytology, Stanford melanoma system, mammogram / CXR / CT / retinal / satellite / facial image interpretation (for rare genetic diseases)</a:t>
            </a:r>
          </a:p>
          <a:p>
            <a:pPr lvl="1"/>
            <a:r>
              <a:rPr lang="en-GB" dirty="0"/>
              <a:t>Other applications: radiology reporting system, predictive analytics eg. cardiac risk assessment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153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F01B9CC-F089-4772-A372-C78127DA9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5713" y="770564"/>
            <a:ext cx="3022714" cy="33249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84C526-43EC-4F45-9686-D1280B011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5" y="365125"/>
            <a:ext cx="10515600" cy="846455"/>
          </a:xfrm>
        </p:spPr>
        <p:txBody>
          <a:bodyPr/>
          <a:lstStyle/>
          <a:p>
            <a:r>
              <a:rPr lang="en-GB" dirty="0"/>
              <a:t>Case study: Stanford melanoma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17123-DE92-4EA2-A64C-63EB0E9E3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5" y="1727062"/>
            <a:ext cx="8822267" cy="2695575"/>
          </a:xfrm>
        </p:spPr>
        <p:txBody>
          <a:bodyPr>
            <a:normAutofit/>
          </a:bodyPr>
          <a:lstStyle/>
          <a:p>
            <a:r>
              <a:rPr lang="en-GB" sz="2400" dirty="0"/>
              <a:t>Convolutional NN trained on 130,000 images [Esteva, Nature 2017] </a:t>
            </a:r>
          </a:p>
          <a:p>
            <a:r>
              <a:rPr lang="en-GB" sz="2400" dirty="0"/>
              <a:t>Showed higher performance at discriminating benign vs. malignant (AUC 0.94) on 130-image test set than 22 board-certified dermatologists (all images checked by biopsy)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8403AF-4E57-4BBA-BC75-8C35A6E59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7462" y="4109346"/>
            <a:ext cx="2539289" cy="25200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305AE1-3B7E-43CF-920C-4FAD6EF1E48F}"/>
              </a:ext>
            </a:extLst>
          </p:cNvPr>
          <p:cNvSpPr txBox="1"/>
          <p:nvPr/>
        </p:nvSpPr>
        <p:spPr>
          <a:xfrm>
            <a:off x="304795" y="4007770"/>
            <a:ext cx="846350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However, some test set images included the ruler dermatologists use to measure lesion size [</a:t>
            </a:r>
            <a:r>
              <a:rPr lang="en-GB" sz="2400" dirty="0" err="1"/>
              <a:t>Narla</a:t>
            </a:r>
            <a:r>
              <a:rPr lang="en-GB" sz="2400" dirty="0"/>
              <a:t> 2018]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chances of an image with ruler being malignant was far higher than for other images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Demonstrates risk of including data in training / test sets from later in the care pathway than the algorithm would be used</a:t>
            </a:r>
          </a:p>
        </p:txBody>
      </p:sp>
    </p:spTree>
    <p:extLst>
      <p:ext uri="{BB962C8B-B14F-4D97-AF65-F5344CB8AC3E}">
        <p14:creationId xmlns:p14="http://schemas.microsoft.com/office/powerpoint/2010/main" val="132944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C7008-062B-4750-B168-3C1C2C413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467" y="212726"/>
            <a:ext cx="10515600" cy="506942"/>
          </a:xfrm>
        </p:spPr>
        <p:txBody>
          <a:bodyPr>
            <a:noAutofit/>
          </a:bodyPr>
          <a:lstStyle/>
          <a:p>
            <a:r>
              <a:rPr lang="en-GB" sz="3600" dirty="0"/>
              <a:t>Knowledge based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2AAB8-F507-40EA-83DA-10BC9DED4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67" y="846668"/>
            <a:ext cx="11463866" cy="30480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Aim: to harvest, represent &amp; apply human knowledge to support problem-solving</a:t>
            </a:r>
          </a:p>
          <a:p>
            <a:r>
              <a:rPr lang="en-GB" dirty="0"/>
              <a:t>History: </a:t>
            </a:r>
          </a:p>
          <a:p>
            <a:pPr lvl="1"/>
            <a:r>
              <a:rPr lang="en-GB" dirty="0"/>
              <a:t>1960s: “Production systems” to emulate human reasoning</a:t>
            </a:r>
          </a:p>
          <a:p>
            <a:pPr lvl="1"/>
            <a:r>
              <a:rPr lang="en-GB" dirty="0"/>
              <a:t>1970s: If…Then heuristic rules + certainty factors (Shortliffe) or fuzzy logic, then frames / objects (Aikens)</a:t>
            </a:r>
          </a:p>
          <a:p>
            <a:pPr lvl="1"/>
            <a:r>
              <a:rPr lang="en-GB" dirty="0"/>
              <a:t>1980s: Adding “deep knowledge”: eg. semantic networks for </a:t>
            </a:r>
            <a:r>
              <a:rPr lang="en-GB" dirty="0" err="1"/>
              <a:t>kinds_of</a:t>
            </a:r>
            <a:r>
              <a:rPr lang="en-GB" dirty="0"/>
              <a:t>, causes, </a:t>
            </a:r>
            <a:r>
              <a:rPr lang="en-GB" dirty="0" err="1"/>
              <a:t>part_of</a:t>
            </a:r>
            <a:r>
              <a:rPr lang="en-GB" dirty="0"/>
              <a:t> (eg. anatomy), rigorous probabilities (eg. Bayesian networks), qualitative reasoning &amp; simulation (</a:t>
            </a:r>
            <a:r>
              <a:rPr lang="en-GB" dirty="0" err="1"/>
              <a:t>Qsim</a:t>
            </a:r>
            <a:r>
              <a:rPr lang="en-GB" dirty="0"/>
              <a:t>, </a:t>
            </a:r>
            <a:r>
              <a:rPr lang="en-GB" dirty="0" err="1"/>
              <a:t>Kuipers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1990s: Specialist logics eg. temporal calculus (Allen), spatial reasoning (Cohn, Leeds), argumentation (Fox), deontic logic (obligation - Hammond)</a:t>
            </a:r>
          </a:p>
          <a:p>
            <a:r>
              <a:rPr lang="en-GB" dirty="0"/>
              <a:t>Control mechanism: fwd chain (data driven), </a:t>
            </a:r>
            <a:r>
              <a:rPr lang="en-GB" dirty="0" err="1"/>
              <a:t>bwd</a:t>
            </a:r>
            <a:r>
              <a:rPr lang="en-GB" dirty="0"/>
              <a:t> chain (goal-driven), mixed; advisory vs. critiquing (Miller)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D4C24AB-125C-4D4B-A4D5-9CDA3A89F681}"/>
              </a:ext>
            </a:extLst>
          </p:cNvPr>
          <p:cNvGraphicFramePr>
            <a:graphicFrameLocks noGrp="1"/>
          </p:cNvGraphicFramePr>
          <p:nvPr/>
        </p:nvGraphicFramePr>
        <p:xfrm>
          <a:off x="296334" y="3572935"/>
          <a:ext cx="11599332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1062">
                  <a:extLst>
                    <a:ext uri="{9D8B030D-6E8A-4147-A177-3AD203B41FA5}">
                      <a16:colId xmlns:a16="http://schemas.microsoft.com/office/drawing/2014/main" val="1893200915"/>
                    </a:ext>
                  </a:extLst>
                </a:gridCol>
                <a:gridCol w="3352458">
                  <a:extLst>
                    <a:ext uri="{9D8B030D-6E8A-4147-A177-3AD203B41FA5}">
                      <a16:colId xmlns:a16="http://schemas.microsoft.com/office/drawing/2014/main" val="2611954244"/>
                    </a:ext>
                  </a:extLst>
                </a:gridCol>
                <a:gridCol w="4755812">
                  <a:extLst>
                    <a:ext uri="{9D8B030D-6E8A-4147-A177-3AD203B41FA5}">
                      <a16:colId xmlns:a16="http://schemas.microsoft.com/office/drawing/2014/main" val="21908444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957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Tool to capture expert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Paradox of expertise (Dreyfus &amp; Dreyfus); expert mystique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Start with rule induction from synthetic 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6168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Readable knowledge base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Rule sets become too large to maintain (</a:t>
                      </a:r>
                      <a:r>
                        <a:rPr lang="en-GB" dirty="0" err="1"/>
                        <a:t>Clancey</a:t>
                      </a:r>
                      <a:r>
                        <a:rPr lang="en-GB" dirty="0"/>
                        <a:t> - Neomycin)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many facts + few generic rules (Fox et al)</a:t>
                      </a:r>
                    </a:p>
                    <a:p>
                      <a:r>
                        <a:rPr lang="en-GB" dirty="0"/>
                        <a:t>Distinguish </a:t>
                      </a:r>
                      <a:r>
                        <a:rPr lang="en-GB" i="1" dirty="0"/>
                        <a:t>declarative</a:t>
                      </a:r>
                      <a:r>
                        <a:rPr lang="en-GB" dirty="0"/>
                        <a:t> from </a:t>
                      </a:r>
                      <a:r>
                        <a:rPr lang="en-GB" i="1" dirty="0"/>
                        <a:t>procedural</a:t>
                      </a:r>
                      <a:r>
                        <a:rPr lang="en-GB" dirty="0"/>
                        <a:t> knowledge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214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Tools can check KB completeness, consistency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Closed world assumption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Need model-based knowledge acquisition tools (Musen et 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7491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Re-use rules for explanations or teaching (</a:t>
                      </a:r>
                      <a:r>
                        <a:rPr lang="en-GB" dirty="0" err="1"/>
                        <a:t>Clancey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System is brittle outside domain unless includes deep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 semantic networks, qualitative reasoning…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407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94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CAC81-2890-4584-82D8-9305BFFA4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297392"/>
            <a:ext cx="10515600" cy="846455"/>
          </a:xfrm>
        </p:spPr>
        <p:txBody>
          <a:bodyPr/>
          <a:lstStyle/>
          <a:p>
            <a:r>
              <a:rPr lang="en-GB" dirty="0"/>
              <a:t>KBS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07F35-89C4-470E-AD57-A779EE1A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00" y="1253331"/>
            <a:ext cx="9114367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MYCIN: many rules, ad hoc CFs, hard to maintain</a:t>
            </a:r>
          </a:p>
          <a:p>
            <a:r>
              <a:rPr lang="en-GB" dirty="0"/>
              <a:t>Oxford System of Medicine, OSM: few generic rules, thousands of facts, easier to maintain</a:t>
            </a:r>
          </a:p>
          <a:p>
            <a:r>
              <a:rPr lang="en-GB" dirty="0"/>
              <a:t>ILTARS: simple fwd chaining KBS - more maintainable than Fortran !</a:t>
            </a:r>
          </a:p>
          <a:p>
            <a:r>
              <a:rPr lang="en-GB" dirty="0"/>
              <a:t>ACORN: hybrid system used Bayesian front end to calculate risk, then rules to generate advice based on risk and other features</a:t>
            </a:r>
          </a:p>
          <a:p>
            <a:r>
              <a:rPr lang="en-GB" dirty="0"/>
              <a:t>MUNIN: large Bayesian network to interpret complex electromyography results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0EFB5B5-C2E3-4536-9DE9-1D66FDCE93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34" r="18000" b="7713"/>
          <a:stretch/>
        </p:blipFill>
        <p:spPr bwMode="auto">
          <a:xfrm>
            <a:off x="9728200" y="3078162"/>
            <a:ext cx="2463800" cy="37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72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60E4-E9A2-4E48-B358-771AB7025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533" y="119591"/>
            <a:ext cx="10515600" cy="846455"/>
          </a:xfrm>
        </p:spPr>
        <p:txBody>
          <a:bodyPr/>
          <a:lstStyle/>
          <a:p>
            <a:r>
              <a:rPr lang="en-GB" dirty="0"/>
              <a:t>Examples of MYCIN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96EFC-2B97-4BA8-B991-9AD4D5F2B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533" y="1685501"/>
            <a:ext cx="10727267" cy="53848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PREMISE: ($AND 	(SAME CNTXT GRAM GRAMNEG)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			(SAME CNTXT MORPH ROD)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			(SAME CNTXT AIR ANAEROBIC))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ACTION:		(CONCLUDE CNTXT IDENTITY BACTEROIDES TALLY 0.6)</a:t>
            </a:r>
          </a:p>
          <a:p>
            <a:pPr marL="0" indent="0">
              <a:spcBef>
                <a:spcPts val="0"/>
              </a:spcBef>
              <a:buNone/>
            </a:pPr>
            <a:endParaRPr lang="en-GB" sz="1000" b="0" i="0" dirty="0">
              <a:solidFill>
                <a:srgbClr val="000000"/>
              </a:solidFill>
              <a:effectLst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Translation: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IF the gram stain of the organism is </a:t>
            </a:r>
            <a:r>
              <a:rPr lang="en-GB" sz="2400" dirty="0" err="1">
                <a:solidFill>
                  <a:srgbClr val="000000"/>
                </a:solidFill>
              </a:rPr>
              <a:t>gramneg</a:t>
            </a: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AND the morphology of the organism is rod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AND the </a:t>
            </a:r>
            <a:r>
              <a:rPr lang="en-GB" sz="2400" dirty="0" err="1">
                <a:solidFill>
                  <a:srgbClr val="000000"/>
                </a:solidFill>
              </a:rPr>
              <a:t>aerobicity</a:t>
            </a:r>
            <a:r>
              <a:rPr lang="en-GB" sz="2400" dirty="0">
                <a:solidFill>
                  <a:srgbClr val="000000"/>
                </a:solidFill>
              </a:rPr>
              <a:t> of the organism is anaerobic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THEN there is suggestive evidence (0.6) that the organism is </a:t>
            </a:r>
            <a:r>
              <a:rPr lang="en-GB" sz="2400" dirty="0" err="1">
                <a:solidFill>
                  <a:srgbClr val="000000"/>
                </a:solidFill>
              </a:rPr>
              <a:t>bacteroides</a:t>
            </a: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…</a:t>
            </a:r>
          </a:p>
          <a:p>
            <a:pPr marL="0" indent="0">
              <a:spcBef>
                <a:spcPts val="0"/>
              </a:spcBef>
              <a:buNone/>
            </a:pPr>
            <a:endParaRPr lang="en-GB" sz="1000" dirty="0">
              <a:solidFill>
                <a:srgbClr val="0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000000"/>
                </a:solidFill>
              </a:rPr>
              <a:t>IF the infection is primary-</a:t>
            </a:r>
            <a:r>
              <a:rPr lang="en-GB" sz="2400" dirty="0" err="1">
                <a:solidFill>
                  <a:srgbClr val="000000"/>
                </a:solidFill>
              </a:rPr>
              <a:t>bacteremia</a:t>
            </a:r>
            <a:br>
              <a:rPr lang="en-GB" sz="2400" dirty="0"/>
            </a:br>
            <a:r>
              <a:rPr lang="en-GB" sz="2400" dirty="0">
                <a:solidFill>
                  <a:srgbClr val="000000"/>
                </a:solidFill>
              </a:rPr>
              <a:t>AND the site of the culture is one of the sterile sites</a:t>
            </a:r>
            <a:br>
              <a:rPr lang="en-GB" sz="2400" dirty="0"/>
            </a:br>
            <a:r>
              <a:rPr lang="en-GB" sz="2400" dirty="0">
                <a:solidFill>
                  <a:srgbClr val="000000"/>
                </a:solidFill>
              </a:rPr>
              <a:t>AND the suspected portal of entry is the gastrointestinal tract</a:t>
            </a:r>
            <a:br>
              <a:rPr lang="en-GB" sz="2400" dirty="0"/>
            </a:br>
            <a:r>
              <a:rPr lang="en-GB" sz="2400" dirty="0">
                <a:solidFill>
                  <a:srgbClr val="000000"/>
                </a:solidFill>
              </a:rPr>
              <a:t>THEN there is suggestive evidence (0.7) that infection is </a:t>
            </a:r>
            <a:r>
              <a:rPr lang="en-GB" sz="2400" dirty="0" err="1">
                <a:solidFill>
                  <a:srgbClr val="000000"/>
                </a:solidFill>
              </a:rPr>
              <a:t>bacteroides</a:t>
            </a: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CC9BCA-1448-4957-B232-B077528DBC83}"/>
              </a:ext>
            </a:extLst>
          </p:cNvPr>
          <p:cNvSpPr txBox="1"/>
          <p:nvPr/>
        </p:nvSpPr>
        <p:spPr>
          <a:xfrm>
            <a:off x="626533" y="839046"/>
            <a:ext cx="4141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Backward chaining LISP syntax:</a:t>
            </a:r>
          </a:p>
        </p:txBody>
      </p:sp>
      <p:pic>
        <p:nvPicPr>
          <p:cNvPr id="6146" name="Picture 2" descr="Edward H. Shortliffe on the MYCIN Expert System">
            <a:extLst>
              <a:ext uri="{FF2B5EF4-FFF2-40B4-BE49-F238E27FC236}">
                <a16:creationId xmlns:a16="http://schemas.microsoft.com/office/drawing/2014/main" id="{3750DDFB-46E0-45D1-88DB-1148D6625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2533" y="-1"/>
            <a:ext cx="2929467" cy="237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C1B7D4-C5FD-4D47-A7C6-8858EF56B50B}"/>
              </a:ext>
            </a:extLst>
          </p:cNvPr>
          <p:cNvSpPr txBox="1"/>
          <p:nvPr/>
        </p:nvSpPr>
        <p:spPr>
          <a:xfrm>
            <a:off x="7209667" y="119591"/>
            <a:ext cx="20059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Ted Shortliffe, 1976</a:t>
            </a:r>
          </a:p>
        </p:txBody>
      </p:sp>
    </p:spTree>
    <p:extLst>
      <p:ext uri="{BB962C8B-B14F-4D97-AF65-F5344CB8AC3E}">
        <p14:creationId xmlns:p14="http://schemas.microsoft.com/office/powerpoint/2010/main" val="3783316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C09BB-A75A-4113-A3F9-7BF7D3C11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1" y="112380"/>
            <a:ext cx="11489266" cy="491067"/>
          </a:xfrm>
        </p:spPr>
        <p:txBody>
          <a:bodyPr>
            <a:noAutofit/>
          </a:bodyPr>
          <a:lstStyle/>
          <a:p>
            <a:r>
              <a:rPr lang="en-GB" sz="3200" dirty="0"/>
              <a:t>Examples of OSM-style facts and generic rules (Fox et 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6D82E-060D-4250-936B-88880056E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1" y="1055032"/>
            <a:ext cx="5528732" cy="303424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</a:rPr>
              <a:t>Facts:</a:t>
            </a:r>
          </a:p>
          <a:p>
            <a:pPr marL="0" indent="0">
              <a:spcBef>
                <a:spcPts val="0"/>
              </a:spcBef>
              <a:buNone/>
            </a:pPr>
            <a:endParaRPr lang="en-GB" sz="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polyuria is a symptom of diabetes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polydipsia is a symptom of diabetes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blurred vision is a symptom of diabetes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tingling feet is a symptom of diabetes</a:t>
            </a:r>
          </a:p>
          <a:p>
            <a:pPr marL="0" indent="0">
              <a:spcBef>
                <a:spcPts val="0"/>
              </a:spcBef>
              <a:buNone/>
            </a:pPr>
            <a:endParaRPr lang="en-GB" sz="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raised fasting glucose is a test for diabetes</a:t>
            </a:r>
          </a:p>
          <a:p>
            <a:pPr marL="0" indent="0">
              <a:spcBef>
                <a:spcPts val="0"/>
              </a:spcBef>
              <a:buNone/>
            </a:pPr>
            <a:endParaRPr lang="en-GB" sz="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insulin is a treatment for diabetes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>
                <a:solidFill>
                  <a:schemeClr val="accent1">
                    <a:lumMod val="75000"/>
                  </a:schemeClr>
                </a:solidFill>
              </a:rPr>
              <a:t>glibenclamide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is a treatment for diabetes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diet is a treatment for diabetes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E866A6D-998C-4C21-9916-A48FE3CFF18B}"/>
              </a:ext>
            </a:extLst>
          </p:cNvPr>
          <p:cNvSpPr txBox="1">
            <a:spLocks/>
          </p:cNvSpPr>
          <p:nvPr/>
        </p:nvSpPr>
        <p:spPr>
          <a:xfrm>
            <a:off x="5164668" y="963263"/>
            <a:ext cx="6913034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GB" sz="1600" b="1" dirty="0">
                <a:solidFill>
                  <a:srgbClr val="00B050"/>
                </a:solidFill>
              </a:rPr>
              <a:t>Generic rules:</a:t>
            </a:r>
          </a:p>
          <a:p>
            <a:pPr marL="0" indent="0">
              <a:spcBef>
                <a:spcPts val="0"/>
              </a:spcBef>
              <a:buNone/>
            </a:pPr>
            <a:endParaRPr lang="en-GB" sz="900" b="1" dirty="0">
              <a:solidFill>
                <a:srgbClr val="00B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If</a:t>
            </a:r>
            <a:r>
              <a:rPr lang="en-GB" sz="1600" dirty="0">
                <a:solidFill>
                  <a:srgbClr val="00B050"/>
                </a:solidFill>
              </a:rPr>
              <a:t> Patient has Symptom </a:t>
            </a:r>
            <a:r>
              <a:rPr lang="en-GB" sz="1600" i="1" dirty="0">
                <a:solidFill>
                  <a:srgbClr val="00B050"/>
                </a:solidFill>
              </a:rPr>
              <a:t>and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50"/>
                </a:solidFill>
              </a:rPr>
              <a:t>Symptom is a symptom of Disease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Then</a:t>
            </a:r>
            <a:r>
              <a:rPr lang="en-GB" sz="1600" dirty="0">
                <a:solidFill>
                  <a:srgbClr val="00B050"/>
                </a:solidFill>
              </a:rPr>
              <a:t> Symptom is an argument for Patient having Disease</a:t>
            </a:r>
          </a:p>
          <a:p>
            <a:pPr marL="0" indent="0">
              <a:spcBef>
                <a:spcPts val="0"/>
              </a:spcBef>
              <a:buNone/>
            </a:pPr>
            <a:endParaRPr lang="en-GB" sz="900" dirty="0">
              <a:solidFill>
                <a:srgbClr val="00B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If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dirty="0" err="1">
                <a:solidFill>
                  <a:srgbClr val="00B050"/>
                </a:solidFill>
              </a:rPr>
              <a:t>number_of</a:t>
            </a:r>
            <a:r>
              <a:rPr lang="en-GB" sz="1600" dirty="0">
                <a:solidFill>
                  <a:srgbClr val="00B050"/>
                </a:solidFill>
              </a:rPr>
              <a:t> (Symptom is an argument for Patient having Disease) &gt; 2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Then</a:t>
            </a:r>
            <a:r>
              <a:rPr lang="en-GB" sz="1600" dirty="0">
                <a:solidFill>
                  <a:srgbClr val="00B050"/>
                </a:solidFill>
              </a:rPr>
              <a:t> Patient probably has Disease</a:t>
            </a:r>
          </a:p>
          <a:p>
            <a:pPr marL="0" indent="0">
              <a:spcBef>
                <a:spcPts val="0"/>
              </a:spcBef>
              <a:buNone/>
            </a:pPr>
            <a:endParaRPr lang="en-GB" sz="900" dirty="0">
              <a:solidFill>
                <a:srgbClr val="00B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If</a:t>
            </a:r>
            <a:r>
              <a:rPr lang="en-GB" sz="1600" dirty="0">
                <a:solidFill>
                  <a:srgbClr val="00B050"/>
                </a:solidFill>
              </a:rPr>
              <a:t> Patient probably has Disease </a:t>
            </a:r>
            <a:r>
              <a:rPr lang="en-GB" sz="1600" i="1" dirty="0">
                <a:solidFill>
                  <a:srgbClr val="00B050"/>
                </a:solidFill>
              </a:rPr>
              <a:t>and</a:t>
            </a:r>
            <a:endParaRPr lang="en-GB" sz="1600" dirty="0">
              <a:solidFill>
                <a:srgbClr val="00B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50"/>
                </a:solidFill>
              </a:rPr>
              <a:t>Patient has </a:t>
            </a:r>
            <a:r>
              <a:rPr lang="en-GB" sz="1600" dirty="0" err="1">
                <a:solidFill>
                  <a:srgbClr val="00B050"/>
                </a:solidFill>
              </a:rPr>
              <a:t>Test_result</a:t>
            </a:r>
            <a:r>
              <a:rPr lang="en-GB" sz="1600" dirty="0">
                <a:solidFill>
                  <a:srgbClr val="00B050"/>
                </a:solidFill>
              </a:rPr>
              <a:t> </a:t>
            </a:r>
            <a:r>
              <a:rPr lang="en-GB" sz="1600" i="1" dirty="0">
                <a:solidFill>
                  <a:srgbClr val="00B050"/>
                </a:solidFill>
              </a:rPr>
              <a:t>and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>
                <a:solidFill>
                  <a:srgbClr val="00B050"/>
                </a:solidFill>
              </a:rPr>
              <a:t>Test_result</a:t>
            </a:r>
            <a:r>
              <a:rPr lang="en-GB" sz="1600" dirty="0">
                <a:solidFill>
                  <a:srgbClr val="00B050"/>
                </a:solidFill>
              </a:rPr>
              <a:t> is a test for Disease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Then</a:t>
            </a:r>
            <a:r>
              <a:rPr lang="en-GB" sz="1600" dirty="0">
                <a:solidFill>
                  <a:srgbClr val="00B050"/>
                </a:solidFill>
              </a:rPr>
              <a:t> diagnoses for Patient include Disease justified by </a:t>
            </a:r>
            <a:r>
              <a:rPr lang="en-GB" sz="1600" dirty="0" err="1">
                <a:solidFill>
                  <a:srgbClr val="00B050"/>
                </a:solidFill>
              </a:rPr>
              <a:t>Test_result</a:t>
            </a:r>
            <a:endParaRPr lang="en-GB" sz="1600" dirty="0">
              <a:solidFill>
                <a:srgbClr val="00B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900" dirty="0">
              <a:solidFill>
                <a:srgbClr val="00B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If</a:t>
            </a:r>
            <a:r>
              <a:rPr lang="en-GB" sz="1600" dirty="0">
                <a:solidFill>
                  <a:srgbClr val="00B050"/>
                </a:solidFill>
              </a:rPr>
              <a:t> diagnoses for Patient include Disease </a:t>
            </a:r>
            <a:r>
              <a:rPr lang="en-GB" sz="1600" i="1" dirty="0">
                <a:solidFill>
                  <a:srgbClr val="00B050"/>
                </a:solidFill>
              </a:rPr>
              <a:t>and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50"/>
                </a:solidFill>
              </a:rPr>
              <a:t>Treatment is a treatment for Disease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>
                <a:solidFill>
                  <a:srgbClr val="00B050"/>
                </a:solidFill>
              </a:rPr>
              <a:t>Then</a:t>
            </a:r>
            <a:r>
              <a:rPr lang="en-GB" sz="1600" dirty="0">
                <a:solidFill>
                  <a:srgbClr val="00B050"/>
                </a:solidFill>
              </a:rPr>
              <a:t> suggested treatments for Patient include Treatment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FAADE8D-90B1-45A7-8848-99FDC56E5350}"/>
              </a:ext>
            </a:extLst>
          </p:cNvPr>
          <p:cNvSpPr txBox="1">
            <a:spLocks/>
          </p:cNvSpPr>
          <p:nvPr/>
        </p:nvSpPr>
        <p:spPr>
          <a:xfrm>
            <a:off x="567268" y="4343527"/>
            <a:ext cx="5528732" cy="1323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</a:rPr>
              <a:t>Data: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GB" sz="8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1600" dirty="0" err="1">
                <a:solidFill>
                  <a:schemeClr val="accent2">
                    <a:lumMod val="75000"/>
                  </a:schemeClr>
                </a:solidFill>
              </a:rPr>
              <a:t>mrs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 smith has polyuria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>
                <a:solidFill>
                  <a:schemeClr val="accent2">
                    <a:lumMod val="75000"/>
                  </a:schemeClr>
                </a:solidFill>
              </a:rPr>
              <a:t>mrs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 smith has blurred vision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>
                <a:solidFill>
                  <a:schemeClr val="accent2">
                    <a:lumMod val="75000"/>
                  </a:schemeClr>
                </a:solidFill>
              </a:rPr>
              <a:t>mrs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 smith has tingling feet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>
                <a:solidFill>
                  <a:schemeClr val="accent2">
                    <a:lumMod val="75000"/>
                  </a:schemeClr>
                </a:solidFill>
              </a:rPr>
              <a:t>mrs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 smith has headache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GB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GB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D4C661A-0890-49C8-A970-3BF4F140B8AD}"/>
              </a:ext>
            </a:extLst>
          </p:cNvPr>
          <p:cNvSpPr txBox="1">
            <a:spLocks/>
          </p:cNvSpPr>
          <p:nvPr/>
        </p:nvSpPr>
        <p:spPr>
          <a:xfrm>
            <a:off x="5164668" y="4502357"/>
            <a:ext cx="6536267" cy="11820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1600" b="1" dirty="0">
                <a:solidFill>
                  <a:srgbClr val="7030A0"/>
                </a:solidFill>
              </a:rPr>
              <a:t>Inferences [rule number]</a:t>
            </a:r>
            <a:r>
              <a:rPr lang="en-GB" sz="1800" b="1" dirty="0">
                <a:solidFill>
                  <a:srgbClr val="7030A0"/>
                </a:solidFill>
              </a:rPr>
              <a:t>: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GB" sz="1100" b="1" dirty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polyuria is an argument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having diabetes [1]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blurred vision is an argument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having diabetes [1]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tingling feet is an argument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having diabetes [1]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probably has diabetes [2]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endParaRPr lang="en-GB" sz="1800" dirty="0">
              <a:solidFill>
                <a:srgbClr val="7030A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86B790-8640-431E-858A-7B38744E99E1}"/>
              </a:ext>
            </a:extLst>
          </p:cNvPr>
          <p:cNvSpPr txBox="1"/>
          <p:nvPr/>
        </p:nvSpPr>
        <p:spPr>
          <a:xfrm>
            <a:off x="508001" y="563965"/>
            <a:ext cx="103293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PROPS-2 syntax: Forward chaining Prolog syntax with for-all instantiation; capitalised atoms = variables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104187-B027-40D0-BB30-38A4E2A8A005}"/>
              </a:ext>
            </a:extLst>
          </p:cNvPr>
          <p:cNvSpPr txBox="1"/>
          <p:nvPr/>
        </p:nvSpPr>
        <p:spPr>
          <a:xfrm>
            <a:off x="533402" y="5722282"/>
            <a:ext cx="61679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1600" dirty="0" err="1">
                <a:solidFill>
                  <a:schemeClr val="accent2">
                    <a:lumMod val="75000"/>
                  </a:schemeClr>
                </a:solidFill>
              </a:rPr>
              <a:t>mrs</a:t>
            </a: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 smith has raised fasting glucose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DDFC24-2EAF-4BB8-A2BA-9E3D94842221}"/>
              </a:ext>
            </a:extLst>
          </p:cNvPr>
          <p:cNvSpPr txBox="1"/>
          <p:nvPr/>
        </p:nvSpPr>
        <p:spPr>
          <a:xfrm>
            <a:off x="5164668" y="5792518"/>
            <a:ext cx="660823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diagnoses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include diabetes justified by raised fasting glucose [3]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suggested treatments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include insulin [4]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suggested treatments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include </a:t>
            </a:r>
            <a:r>
              <a:rPr lang="en-GB" sz="1600" dirty="0" err="1">
                <a:solidFill>
                  <a:srgbClr val="7030A0"/>
                </a:solidFill>
              </a:rPr>
              <a:t>glibenclamide</a:t>
            </a:r>
            <a:r>
              <a:rPr lang="en-GB" sz="1600" dirty="0">
                <a:solidFill>
                  <a:srgbClr val="7030A0"/>
                </a:solidFill>
              </a:rPr>
              <a:t> [4]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7030A0"/>
                </a:solidFill>
              </a:rPr>
              <a:t>suggested treatments for </a:t>
            </a:r>
            <a:r>
              <a:rPr lang="en-GB" sz="1600" dirty="0" err="1">
                <a:solidFill>
                  <a:srgbClr val="7030A0"/>
                </a:solidFill>
              </a:rPr>
              <a:t>mrs</a:t>
            </a:r>
            <a:r>
              <a:rPr lang="en-GB" sz="1600" dirty="0">
                <a:solidFill>
                  <a:srgbClr val="7030A0"/>
                </a:solidFill>
              </a:rPr>
              <a:t> smith include diet [4]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BAAA204-38B4-40D1-BCA4-327590311BF0}"/>
              </a:ext>
            </a:extLst>
          </p:cNvPr>
          <p:cNvSpPr txBox="1"/>
          <p:nvPr/>
        </p:nvSpPr>
        <p:spPr>
          <a:xfrm>
            <a:off x="4775200" y="1197454"/>
            <a:ext cx="389468" cy="2884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GB" sz="1600" dirty="0">
                <a:solidFill>
                  <a:srgbClr val="00B050"/>
                </a:solidFill>
              </a:rPr>
              <a:t>1</a:t>
            </a:r>
          </a:p>
          <a:p>
            <a:pPr>
              <a:lnSpc>
                <a:spcPts val="3000"/>
              </a:lnSpc>
            </a:pPr>
            <a:endParaRPr lang="en-GB" sz="1600" dirty="0">
              <a:solidFill>
                <a:srgbClr val="00B050"/>
              </a:solidFill>
            </a:endParaRPr>
          </a:p>
          <a:p>
            <a:pPr>
              <a:lnSpc>
                <a:spcPts val="3000"/>
              </a:lnSpc>
            </a:pPr>
            <a:r>
              <a:rPr lang="en-GB" sz="1600" dirty="0">
                <a:solidFill>
                  <a:srgbClr val="00B050"/>
                </a:solidFill>
              </a:rPr>
              <a:t>2</a:t>
            </a:r>
          </a:p>
          <a:p>
            <a:pPr>
              <a:lnSpc>
                <a:spcPts val="2600"/>
              </a:lnSpc>
            </a:pPr>
            <a:endParaRPr lang="en-GB" sz="1600" dirty="0">
              <a:solidFill>
                <a:srgbClr val="00B050"/>
              </a:solidFill>
            </a:endParaRPr>
          </a:p>
          <a:p>
            <a:pPr>
              <a:lnSpc>
                <a:spcPts val="2600"/>
              </a:lnSpc>
            </a:pPr>
            <a:r>
              <a:rPr lang="en-GB" sz="1600" dirty="0">
                <a:solidFill>
                  <a:srgbClr val="00B050"/>
                </a:solidFill>
              </a:rPr>
              <a:t>3</a:t>
            </a:r>
          </a:p>
          <a:p>
            <a:pPr>
              <a:lnSpc>
                <a:spcPts val="2600"/>
              </a:lnSpc>
            </a:pPr>
            <a:endParaRPr lang="en-GB" sz="1600" dirty="0">
              <a:solidFill>
                <a:srgbClr val="00B050"/>
              </a:solidFill>
            </a:endParaRPr>
          </a:p>
          <a:p>
            <a:pPr>
              <a:lnSpc>
                <a:spcPts val="2600"/>
              </a:lnSpc>
            </a:pPr>
            <a:endParaRPr lang="en-GB" sz="1600" dirty="0">
              <a:solidFill>
                <a:srgbClr val="00B050"/>
              </a:solidFill>
            </a:endParaRPr>
          </a:p>
          <a:p>
            <a:pPr>
              <a:lnSpc>
                <a:spcPts val="2600"/>
              </a:lnSpc>
            </a:pPr>
            <a:r>
              <a:rPr lang="en-GB" sz="1600" dirty="0">
                <a:solidFill>
                  <a:srgbClr val="00B05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282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1EDCC-F55E-4857-B722-48D6D754D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1" y="1126066"/>
            <a:ext cx="3754935" cy="846455"/>
          </a:xfrm>
        </p:spPr>
        <p:txBody>
          <a:bodyPr>
            <a:noAutofit/>
          </a:bodyPr>
          <a:lstStyle/>
          <a:p>
            <a:r>
              <a:rPr lang="en-GB" sz="3600" dirty="0"/>
              <a:t>Causal probabilistic networks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9CF60E-6724-4654-867D-D48ABA2BE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802" y="206107"/>
            <a:ext cx="7949410" cy="64063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55BC66-D2BC-47EF-BA95-ED327128BF7E}"/>
              </a:ext>
            </a:extLst>
          </p:cNvPr>
          <p:cNvSpPr txBox="1"/>
          <p:nvPr/>
        </p:nvSpPr>
        <p:spPr>
          <a:xfrm>
            <a:off x="4021667" y="4080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MUNIN (Andreesen 1995)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C03820-A829-4497-A1D0-050ED9BA8CB8}"/>
              </a:ext>
            </a:extLst>
          </p:cNvPr>
          <p:cNvSpPr txBox="1"/>
          <p:nvPr/>
        </p:nvSpPr>
        <p:spPr>
          <a:xfrm>
            <a:off x="330201" y="2726267"/>
            <a:ext cx="400896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9400" indent="-279400">
              <a:buFont typeface="+mj-lt"/>
              <a:buAutoNum type="arabicPeriod"/>
            </a:pPr>
            <a:r>
              <a:rPr lang="en-GB" sz="2000" dirty="0"/>
              <a:t>Model the domain as a network of nodes</a:t>
            </a:r>
          </a:p>
          <a:p>
            <a:pPr marL="279400" indent="-279400">
              <a:buFont typeface="+mj-lt"/>
              <a:buAutoNum type="arabicPeriod"/>
            </a:pPr>
            <a:r>
              <a:rPr lang="en-GB" sz="2000" dirty="0"/>
              <a:t>Use Bayes Theorem to determine state of each node (prior &amp; conditional probabilities)</a:t>
            </a:r>
          </a:p>
          <a:p>
            <a:pPr marL="279400" indent="-279400">
              <a:buFont typeface="+mj-lt"/>
              <a:buAutoNum type="arabicPeriod"/>
            </a:pPr>
            <a:r>
              <a:rPr lang="en-GB" sz="2000" dirty="0"/>
              <a:t>Propagate uncertainty across entire network using Lauritzen &amp; Spiegelhalter 1988 algorithm (form tree of cliques)</a:t>
            </a:r>
          </a:p>
        </p:txBody>
      </p:sp>
    </p:spTree>
    <p:extLst>
      <p:ext uri="{BB962C8B-B14F-4D97-AF65-F5344CB8AC3E}">
        <p14:creationId xmlns:p14="http://schemas.microsoft.com/office/powerpoint/2010/main" val="24440245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1012A-81DE-47E8-AB22-743EF5803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which approach to use: ML or KBS ?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073D8CA-A967-45F8-B904-7AC2EAD72B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94267" y="1825625"/>
          <a:ext cx="10659531" cy="404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7519">
                  <a:extLst>
                    <a:ext uri="{9D8B030D-6E8A-4147-A177-3AD203B41FA5}">
                      <a16:colId xmlns:a16="http://schemas.microsoft.com/office/drawing/2014/main" val="1377574138"/>
                    </a:ext>
                  </a:extLst>
                </a:gridCol>
                <a:gridCol w="4321647">
                  <a:extLst>
                    <a:ext uri="{9D8B030D-6E8A-4147-A177-3AD203B41FA5}">
                      <a16:colId xmlns:a16="http://schemas.microsoft.com/office/drawing/2014/main" val="3311199988"/>
                    </a:ext>
                  </a:extLst>
                </a:gridCol>
                <a:gridCol w="4430365">
                  <a:extLst>
                    <a:ext uri="{9D8B030D-6E8A-4147-A177-3AD203B41FA5}">
                      <a16:colId xmlns:a16="http://schemas.microsoft.com/office/drawing/2014/main" val="15522377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KBS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9832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Ease of development: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massive database with gold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an acknowledged expert + knowledge engineer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1539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Maintenance: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Retrain / update with new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difficult unless well structured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0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Explanations: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Inadequate for high risk use cases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helpful / convincing if well designed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20324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Safety: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anomalies in input dataset can cause inaccuracy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Potentially, can warn when out of domain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575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Accuracy: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if well built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Will probably be lower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314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Main risks: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Unintended bias due to faulty data; fragile at domain margins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Automation bias due to very plausible explanations (Goddard K et al, 2012)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65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Ideal application: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Narrow domain with plentiful complex data eg. image / voice 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knowledge is already codified, eg. clinical practice guidelines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9326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46285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7671A8F2-E92F-4950-8B9A-74EC86022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30" y="475821"/>
            <a:ext cx="11195636" cy="457200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accent1"/>
                </a:solidFill>
                <a:latin typeface="+mn-lt"/>
              </a:rPr>
              <a:t>Capturing computable knowledge from guidelines</a:t>
            </a:r>
          </a:p>
        </p:txBody>
      </p:sp>
      <p:sp>
        <p:nvSpPr>
          <p:cNvPr id="34819" name="Text Placeholder 2">
            <a:extLst>
              <a:ext uri="{FF2B5EF4-FFF2-40B4-BE49-F238E27FC236}">
                <a16:creationId xmlns:a16="http://schemas.microsoft.com/office/drawing/2014/main" id="{566B980A-6195-4086-A87D-F3B563E8B85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587830" y="1541721"/>
            <a:ext cx="11126480" cy="4954771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altLang="en-US" sz="2400" dirty="0"/>
              <a:t>Many computable guideline languages &amp; tools exist to help developers capture a guideline from a PDF version, eg. CQL, CGL, GEM, GLIF, Protégé, Proforma [</a:t>
            </a:r>
            <a:r>
              <a:rPr lang="en-GB" altLang="en-US" sz="2400" b="1" i="1" dirty="0"/>
              <a:t>John Fox, RIP</a:t>
            </a:r>
            <a:r>
              <a:rPr lang="en-GB" altLang="en-US" sz="2400" dirty="0"/>
              <a:t>]</a:t>
            </a:r>
          </a:p>
          <a:p>
            <a:pPr>
              <a:buFontTx/>
              <a:buNone/>
            </a:pPr>
            <a:endParaRPr lang="en-GB" altLang="en-US" sz="2400" dirty="0"/>
          </a:p>
          <a:p>
            <a:pPr>
              <a:buFontTx/>
              <a:buNone/>
            </a:pPr>
            <a:r>
              <a:rPr lang="en-GB" altLang="en-US" sz="2400" dirty="0"/>
              <a:t>Some </a:t>
            </a:r>
            <a:r>
              <a:rPr lang="en-GB" altLang="en-US" sz="2400" b="1" dirty="0"/>
              <a:t>feasibility</a:t>
            </a:r>
            <a:r>
              <a:rPr lang="en-GB" altLang="en-US" sz="2400" dirty="0"/>
              <a:t> issues: </a:t>
            </a:r>
          </a:p>
          <a:p>
            <a:r>
              <a:rPr lang="en-GB" altLang="en-US" sz="2400" dirty="0"/>
              <a:t>Currently difficult for a guideline development group to use such tools (but see Goud R 2008)</a:t>
            </a:r>
          </a:p>
          <a:p>
            <a:r>
              <a:rPr lang="en-GB" altLang="en-US" sz="2400" dirty="0"/>
              <a:t>It takes much work to capture &amp; formalise an entire guideline, but there are too few healthcare knowledge engineers</a:t>
            </a:r>
          </a:p>
          <a:p>
            <a:r>
              <a:rPr lang="en-GB" altLang="en-US" sz="2400" dirty="0"/>
              <a:t>Every decision support system developer constructs their own knowledge base – </a:t>
            </a:r>
            <a:r>
              <a:rPr lang="en-GB" altLang="en-US" sz="2400" b="1" dirty="0"/>
              <a:t>duplication</a:t>
            </a:r>
            <a:r>
              <a:rPr lang="en-GB" altLang="en-US" sz="2400" dirty="0"/>
              <a:t>!</a:t>
            </a:r>
          </a:p>
          <a:p>
            <a:r>
              <a:rPr lang="en-GB" altLang="en-US" sz="2400" dirty="0"/>
              <a:t>Lack of agreement on the standards to be used (too many standards)</a:t>
            </a:r>
          </a:p>
          <a:p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Some </a:t>
            </a:r>
            <a:r>
              <a:rPr lang="en-GB" altLang="en-US" sz="2400" b="1" dirty="0"/>
              <a:t>quality and safety </a:t>
            </a:r>
            <a:r>
              <a:rPr lang="en-GB" altLang="en-US" sz="2400" dirty="0"/>
              <a:t>issues:</a:t>
            </a:r>
          </a:p>
          <a:p>
            <a:r>
              <a:rPr lang="en-GB" altLang="en-US" sz="2400" dirty="0"/>
              <a:t>Many guidelines or protocols miss key information, or even contradict themselves</a:t>
            </a:r>
            <a:r>
              <a:rPr lang="en-GB" altLang="en-US" sz="1600" dirty="0"/>
              <a:t>                      (Musen MA. </a:t>
            </a:r>
            <a:r>
              <a:rPr lang="en-GB" sz="1600" i="0" dirty="0">
                <a:solidFill>
                  <a:srgbClr val="212121"/>
                </a:solidFill>
                <a:effectLst/>
              </a:rPr>
              <a:t>Knowledge engineering… uncovering errors in protocol specification. Bull. Cancer </a:t>
            </a:r>
            <a:r>
              <a:rPr lang="en-GB" altLang="en-US" sz="1600" dirty="0"/>
              <a:t>1987)</a:t>
            </a:r>
          </a:p>
          <a:p>
            <a:r>
              <a:rPr lang="en-GB" altLang="en-US" sz="2400" dirty="0"/>
              <a:t>Large variation in results when same computable guideline captured independently by several knowledge engineers (Ohno-Machado, JAMIA ‘99)</a:t>
            </a:r>
          </a:p>
        </p:txBody>
      </p:sp>
    </p:spTree>
    <p:extLst>
      <p:ext uri="{BB962C8B-B14F-4D97-AF65-F5344CB8AC3E}">
        <p14:creationId xmlns:p14="http://schemas.microsoft.com/office/powerpoint/2010/main" val="2590338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ylinder 16">
            <a:extLst>
              <a:ext uri="{FF2B5EF4-FFF2-40B4-BE49-F238E27FC236}">
                <a16:creationId xmlns:a16="http://schemas.microsoft.com/office/drawing/2014/main" id="{39A34B41-EFE1-43A9-BF19-9E04936A706D}"/>
              </a:ext>
            </a:extLst>
          </p:cNvPr>
          <p:cNvSpPr/>
          <p:nvPr/>
        </p:nvSpPr>
        <p:spPr>
          <a:xfrm>
            <a:off x="3512397" y="1695450"/>
            <a:ext cx="5375425" cy="5038725"/>
          </a:xfrm>
          <a:prstGeom prst="can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9060180" y="1485900"/>
            <a:ext cx="2979420" cy="494976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3996806" y="3758898"/>
            <a:ext cx="2983114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Knowledge object</a:t>
            </a:r>
          </a:p>
          <a:p>
            <a:pPr algn="ctr"/>
            <a:r>
              <a:rPr lang="en-GB" dirty="0"/>
              <a:t>Unique ID number</a:t>
            </a:r>
          </a:p>
          <a:p>
            <a:pPr algn="ctr"/>
            <a:r>
              <a:rPr lang="en-GB" dirty="0"/>
              <a:t>Date and source</a:t>
            </a:r>
          </a:p>
          <a:p>
            <a:pPr algn="ctr"/>
            <a:r>
              <a:rPr lang="en-GB" dirty="0"/>
              <a:t>Key words / tags</a:t>
            </a:r>
          </a:p>
          <a:p>
            <a:pPr algn="ctr"/>
            <a:r>
              <a:rPr lang="en-GB" dirty="0"/>
              <a:t>Compatible code systems</a:t>
            </a:r>
          </a:p>
          <a:p>
            <a:pPr algn="ctr"/>
            <a:r>
              <a:rPr lang="en-GB" dirty="0"/>
              <a:t>Other info eg. country, cost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3886200" y="3601716"/>
            <a:ext cx="2983114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Knowledge object</a:t>
            </a:r>
          </a:p>
          <a:p>
            <a:pPr algn="ctr"/>
            <a:r>
              <a:rPr lang="en-GB" dirty="0"/>
              <a:t>Unique ID number</a:t>
            </a:r>
          </a:p>
          <a:p>
            <a:pPr algn="ctr"/>
            <a:r>
              <a:rPr lang="en-GB" dirty="0"/>
              <a:t>Date and source</a:t>
            </a:r>
          </a:p>
          <a:p>
            <a:pPr algn="ctr"/>
            <a:r>
              <a:rPr lang="en-GB" dirty="0"/>
              <a:t>Key words / tags</a:t>
            </a:r>
          </a:p>
          <a:p>
            <a:pPr algn="ctr"/>
            <a:r>
              <a:rPr lang="en-GB" dirty="0"/>
              <a:t>Compatible code systems</a:t>
            </a:r>
          </a:p>
          <a:p>
            <a:pPr algn="ctr"/>
            <a:r>
              <a:rPr lang="en-GB" dirty="0"/>
              <a:t>Other info eg. country, cost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4" name="Right Arrow 23"/>
          <p:cNvSpPr/>
          <p:nvPr/>
        </p:nvSpPr>
        <p:spPr>
          <a:xfrm>
            <a:off x="126926" y="1320255"/>
            <a:ext cx="3385471" cy="5722620"/>
          </a:xfrm>
          <a:prstGeom prst="rightArrow">
            <a:avLst>
              <a:gd name="adj1" fmla="val 80626"/>
              <a:gd name="adj2" fmla="val 37846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365" y="234468"/>
            <a:ext cx="10515600" cy="846455"/>
          </a:xfrm>
        </p:spPr>
        <p:txBody>
          <a:bodyPr>
            <a:normAutofit fontScale="90000"/>
          </a:bodyPr>
          <a:lstStyle/>
          <a:p>
            <a:r>
              <a:rPr lang="en-GB" dirty="0"/>
              <a:t>Vision of the global Mobilising Computable Biomedical Knowledge (MCBK) coalition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81646" y="2039733"/>
            <a:ext cx="4890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Indexed library of knowledge objects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40379" y="4006720"/>
            <a:ext cx="150214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Search engine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371" y="3548228"/>
            <a:ext cx="2467800" cy="64409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mining from learning health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23573" y="2391680"/>
            <a:ext cx="225570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Guideline authors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99504" y="4349308"/>
            <a:ext cx="225570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Patient groups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80606" y="4896205"/>
            <a:ext cx="222220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Professional groups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71430" y="5437147"/>
            <a:ext cx="22011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Health systems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745346" y="3462368"/>
            <a:ext cx="2983114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Knowledge object</a:t>
            </a:r>
          </a:p>
          <a:p>
            <a:pPr algn="ctr"/>
            <a:r>
              <a:rPr lang="en-GB" dirty="0"/>
              <a:t>Unique ID number</a:t>
            </a:r>
          </a:p>
          <a:p>
            <a:pPr algn="ctr"/>
            <a:r>
              <a:rPr lang="en-GB" dirty="0"/>
              <a:t>Date and source</a:t>
            </a:r>
          </a:p>
          <a:p>
            <a:pPr algn="ctr"/>
            <a:r>
              <a:rPr lang="en-GB" dirty="0"/>
              <a:t>Key words / tags</a:t>
            </a:r>
          </a:p>
          <a:p>
            <a:pPr algn="ctr"/>
            <a:r>
              <a:rPr lang="en-GB" dirty="0"/>
              <a:t>Compatible code systems</a:t>
            </a:r>
          </a:p>
          <a:p>
            <a:pPr algn="ctr"/>
            <a:r>
              <a:rPr lang="en-GB" dirty="0"/>
              <a:t>Other info eg. country, cost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3897324" y="5274855"/>
            <a:ext cx="26863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/>
              <a:t>Knowledge payload: algorithm, rule, score etc.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91574" y="3025079"/>
            <a:ext cx="372884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Security &amp; charging / payment system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222217" y="3956853"/>
            <a:ext cx="265656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Alerts &amp; reminder systems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36552" y="2225266"/>
            <a:ext cx="207255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Risk scoring systems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22217" y="2859497"/>
            <a:ext cx="210012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Drug dosing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222217" y="4585281"/>
            <a:ext cx="248298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Triage systems for public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22217" y="5812570"/>
            <a:ext cx="159287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Medical robots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22217" y="3392585"/>
            <a:ext cx="168039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Medical devices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222217" y="5172177"/>
            <a:ext cx="196823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Chatbots for public</a:t>
            </a:r>
          </a:p>
        </p:txBody>
      </p:sp>
      <p:cxnSp>
        <p:nvCxnSpPr>
          <p:cNvPr id="28" name="Straight Arrow Connector 27"/>
          <p:cNvCxnSpPr>
            <a:cxnSpLocks/>
          </p:cNvCxnSpPr>
          <p:nvPr/>
        </p:nvCxnSpPr>
        <p:spPr>
          <a:xfrm>
            <a:off x="8542521" y="4181565"/>
            <a:ext cx="517659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3886200" y="3779519"/>
            <a:ext cx="2697479" cy="139265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86BBEE9-B161-4A32-90C0-7CBB9347CC16}"/>
              </a:ext>
            </a:extLst>
          </p:cNvPr>
          <p:cNvSpPr txBox="1"/>
          <p:nvPr/>
        </p:nvSpPr>
        <p:spPr>
          <a:xfrm>
            <a:off x="9599383" y="1635623"/>
            <a:ext cx="19868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Knowledge users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6C89075-BA2F-4FA7-8D2D-6BC406162CBF}"/>
              </a:ext>
            </a:extLst>
          </p:cNvPr>
          <p:cNvSpPr txBox="1"/>
          <p:nvPr/>
        </p:nvSpPr>
        <p:spPr>
          <a:xfrm>
            <a:off x="228097" y="1932652"/>
            <a:ext cx="22449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Knowledge authors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5567CD5-0218-4EF9-BF2C-F245F9AD1397}"/>
              </a:ext>
            </a:extLst>
          </p:cNvPr>
          <p:cNvSpPr txBox="1"/>
          <p:nvPr/>
        </p:nvSpPr>
        <p:spPr>
          <a:xfrm>
            <a:off x="240459" y="2968442"/>
            <a:ext cx="2437719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Cochrane Collaboration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5958F5F-C41A-493F-90C5-106D20B4AC5F}"/>
              </a:ext>
            </a:extLst>
          </p:cNvPr>
          <p:cNvSpPr txBox="1"/>
          <p:nvPr/>
        </p:nvSpPr>
        <p:spPr>
          <a:xfrm>
            <a:off x="240348" y="5978089"/>
            <a:ext cx="22011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Medical publishers</a:t>
            </a:r>
          </a:p>
        </p:txBody>
      </p:sp>
    </p:spTree>
    <p:extLst>
      <p:ext uri="{BB962C8B-B14F-4D97-AF65-F5344CB8AC3E}">
        <p14:creationId xmlns:p14="http://schemas.microsoft.com/office/powerpoint/2010/main" val="259672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4" grpId="0" animBg="1"/>
      <p:bldP spid="6" grpId="0" animBg="1"/>
      <p:bldP spid="14" grpId="0" animBg="1"/>
      <p:bldP spid="16" grpId="0" animBg="1"/>
      <p:bldP spid="18" grpId="0" animBg="1"/>
      <p:bldP spid="19" grpId="0" animBg="1"/>
      <p:bldP spid="20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3" grpId="0" animBg="1"/>
      <p:bldP spid="3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17F20-6DA6-4BA5-AD6C-DEAE0A44C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58" y="44917"/>
            <a:ext cx="11117942" cy="1325563"/>
          </a:xfrm>
        </p:spPr>
        <p:txBody>
          <a:bodyPr/>
          <a:lstStyle/>
          <a:p>
            <a:r>
              <a:rPr lang="en-GB" dirty="0"/>
              <a:t>Some clinical AI successes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F4CFA-8BEE-4F1A-8939-0A6EA1D04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858" y="1470478"/>
            <a:ext cx="10221684" cy="504394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Medical robots: </a:t>
            </a:r>
          </a:p>
          <a:p>
            <a:r>
              <a:rPr lang="en-GB" dirty="0"/>
              <a:t>Market worth $40Bn pa.</a:t>
            </a:r>
            <a:r>
              <a:rPr lang="en-GB" b="0" i="0" dirty="0">
                <a:solidFill>
                  <a:srgbClr val="333333"/>
                </a:solidFill>
                <a:effectLst/>
              </a:rPr>
              <a:t>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Study </a:t>
            </a:r>
            <a:r>
              <a:rPr lang="en-GB" dirty="0">
                <a:solidFill>
                  <a:srgbClr val="333333"/>
                </a:solidFill>
              </a:rPr>
              <a:t>of </a:t>
            </a:r>
            <a:r>
              <a:rPr lang="en-GB" b="0" i="0" dirty="0">
                <a:solidFill>
                  <a:srgbClr val="333333"/>
                </a:solidFill>
                <a:effectLst/>
              </a:rPr>
              <a:t>AI-assisted robotic procedure in 379 orthopaedic patients in 9 sites: five times fewer complications than surgeons operating alone, 20% reduction in hospital stay (</a:t>
            </a:r>
            <a:r>
              <a:rPr lang="en-GB" b="0" i="0" dirty="0" err="1">
                <a:solidFill>
                  <a:srgbClr val="333333"/>
                </a:solidFill>
                <a:effectLst/>
              </a:rPr>
              <a:t>Schroerlucke</a:t>
            </a:r>
            <a:r>
              <a:rPr lang="en-GB" b="0" i="0" dirty="0">
                <a:solidFill>
                  <a:srgbClr val="333333"/>
                </a:solidFill>
                <a:effectLst/>
              </a:rPr>
              <a:t> et al, Spine 2017)</a:t>
            </a:r>
          </a:p>
          <a:p>
            <a:endParaRPr lang="en-GB" b="0" i="0" dirty="0">
              <a:solidFill>
                <a:srgbClr val="333333"/>
              </a:solidFill>
              <a:effectLst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333333"/>
                </a:solidFill>
              </a:rPr>
              <a:t>ePrescribing alerts: </a:t>
            </a:r>
          </a:p>
          <a:p>
            <a:r>
              <a:rPr lang="en-GB" dirty="0">
                <a:solidFill>
                  <a:srgbClr val="333333"/>
                </a:solidFill>
              </a:rPr>
              <a:t>Widely used in primary care, also coming in secondary care, do reduce prescribing errors but also cause alert fatigue</a:t>
            </a:r>
          </a:p>
          <a:p>
            <a:endParaRPr lang="en-GB" dirty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333333"/>
                </a:solidFill>
              </a:rPr>
              <a:t>Image analysis:</a:t>
            </a:r>
          </a:p>
          <a:p>
            <a:r>
              <a:rPr lang="en-GB" dirty="0">
                <a:solidFill>
                  <a:srgbClr val="333333"/>
                </a:solidFill>
              </a:rPr>
              <a:t>Much research on skin lesions, retinal images, detecting nodules in mammograms or lung images</a:t>
            </a:r>
          </a:p>
          <a:p>
            <a:r>
              <a:rPr lang="en-GB" dirty="0">
                <a:solidFill>
                  <a:srgbClr val="333333"/>
                </a:solidFill>
              </a:rPr>
              <a:t>Increasingly accurate as long as large, unbiased datasets available – but Stanford story</a:t>
            </a:r>
          </a:p>
          <a:p>
            <a:r>
              <a:rPr lang="en-GB" dirty="0">
                <a:solidFill>
                  <a:srgbClr val="333333"/>
                </a:solidFill>
              </a:rPr>
              <a:t>Impact on clinical practice, patient outcomes ?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BB464A-AEDE-4A9B-AC6A-D14C742670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7542" y="5136683"/>
            <a:ext cx="1734457" cy="17213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E3291D-2149-4849-B1F9-E8BB5D9BECA6}"/>
              </a:ext>
            </a:extLst>
          </p:cNvPr>
          <p:cNvSpPr txBox="1"/>
          <p:nvPr/>
        </p:nvSpPr>
        <p:spPr>
          <a:xfrm>
            <a:off x="8083302" y="6519446"/>
            <a:ext cx="23742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Ruler on melanoma image</a:t>
            </a:r>
          </a:p>
        </p:txBody>
      </p:sp>
    </p:spTree>
    <p:extLst>
      <p:ext uri="{BB962C8B-B14F-4D97-AF65-F5344CB8AC3E}">
        <p14:creationId xmlns:p14="http://schemas.microsoft.com/office/powerpoint/2010/main" val="2704680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F3B17-6FF9-4D5C-ADE3-EC6940360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3595"/>
          </a:xfrm>
        </p:spPr>
        <p:txBody>
          <a:bodyPr>
            <a:normAutofit fontScale="90000"/>
          </a:bodyPr>
          <a:lstStyle/>
          <a:p>
            <a:r>
              <a:rPr lang="en-GB" dirty="0"/>
              <a:t>Evidence: </a:t>
            </a:r>
            <a:r>
              <a:rPr lang="en-GB" i="1" dirty="0"/>
              <a:t>how often </a:t>
            </a:r>
            <a:r>
              <a:rPr lang="en-GB" dirty="0"/>
              <a:t>was clinical AI successful 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352E42-08F6-443F-A336-3733E8803DC2}"/>
              </a:ext>
            </a:extLst>
          </p:cNvPr>
          <p:cNvSpPr/>
          <p:nvPr/>
        </p:nvSpPr>
        <p:spPr>
          <a:xfrm>
            <a:off x="942913" y="1760958"/>
            <a:ext cx="1030617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Six systematic reviews (</a:t>
            </a:r>
            <a:r>
              <a:rPr lang="en-GB" sz="2800" dirty="0" err="1"/>
              <a:t>Roshanov</a:t>
            </a:r>
            <a:r>
              <a:rPr lang="en-GB" sz="2800" dirty="0"/>
              <a:t> et al, BMJ 2013) analysing 166 decision support RCTs </a:t>
            </a:r>
            <a:r>
              <a:rPr lang="en-GB" sz="2800" dirty="0">
                <a:cs typeface="Calibri" panose="020F0502020204030204" pitchFamily="34" charset="0"/>
              </a:rPr>
              <a:t>for </a:t>
            </a:r>
            <a:r>
              <a:rPr lang="en-GB" sz="2800" dirty="0"/>
              <a:t>different types of clinical decision. </a:t>
            </a:r>
          </a:p>
          <a:p>
            <a:endParaRPr lang="en-GB" sz="2800" dirty="0"/>
          </a:p>
          <a:p>
            <a:r>
              <a:rPr lang="en-GB" sz="2800" dirty="0"/>
              <a:t>Overall, DSS improved: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Clinical decisions or the care process in 52-64% of trials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Patient outcomes, or surrogate outcomes, in 15-30% of the trials that studied impact on patient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cs typeface="Calibri" panose="020F0502020204030204" pitchFamily="34" charset="0"/>
            </a:endParaRPr>
          </a:p>
        </p:txBody>
      </p:sp>
      <p:pic>
        <p:nvPicPr>
          <p:cNvPr id="5122" name="Picture 2" descr="Clinical Decision Support | EBSCO Health Care">
            <a:extLst>
              <a:ext uri="{FF2B5EF4-FFF2-40B4-BE49-F238E27FC236}">
                <a16:creationId xmlns:a16="http://schemas.microsoft.com/office/drawing/2014/main" id="{651EF049-F333-4EF5-83E7-33F3CBC42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001" y="5297715"/>
            <a:ext cx="5447999" cy="1560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823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73131-7BB6-490B-8A11-4B63D1E8F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133" y="8990"/>
            <a:ext cx="11694694" cy="846455"/>
          </a:xfrm>
        </p:spPr>
        <p:txBody>
          <a:bodyPr>
            <a:normAutofit/>
          </a:bodyPr>
          <a:lstStyle/>
          <a:p>
            <a:r>
              <a:rPr lang="en-GB" sz="3200" dirty="0"/>
              <a:t>Evidence: </a:t>
            </a:r>
            <a:r>
              <a:rPr lang="en-GB" sz="3200" i="1" dirty="0"/>
              <a:t>how often </a:t>
            </a:r>
            <a:r>
              <a:rPr lang="en-GB" sz="3200" dirty="0"/>
              <a:t>do decision support system benefit patients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02CD8-BC38-4A60-9569-763B2795B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133" y="805634"/>
            <a:ext cx="11694694" cy="369927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0" i="0" u="none" strike="noStrike" baseline="0" dirty="0"/>
              <a:t>Systematic review of 70 patient outcome studies </a:t>
            </a:r>
            <a:r>
              <a:rPr lang="en-GB" sz="2400" dirty="0"/>
              <a:t>(Varghese et al. JAMIA 2018)</a:t>
            </a:r>
            <a:r>
              <a:rPr lang="en-GB" sz="2400" b="0" i="0" u="none" strike="noStrike" baseline="0" dirty="0"/>
              <a:t>:</a:t>
            </a:r>
          </a:p>
          <a:p>
            <a:r>
              <a:rPr lang="en-GB" sz="2400" b="0" i="0" u="none" strike="noStrike" baseline="0" dirty="0"/>
              <a:t>20 randomized controlled studies (28%), </a:t>
            </a:r>
            <a:r>
              <a:rPr lang="en-GB" sz="2400" dirty="0"/>
              <a:t>33 prospective nonrandomized </a:t>
            </a:r>
            <a:r>
              <a:rPr lang="en-GB" sz="2400" b="0" i="0" u="none" strike="noStrike" baseline="0" dirty="0"/>
              <a:t>studies with pre/post analysis or cohort studies </a:t>
            </a:r>
            <a:r>
              <a:rPr lang="en-GB" sz="2400" dirty="0"/>
              <a:t>(47%),</a:t>
            </a:r>
            <a:r>
              <a:rPr lang="en-GB" sz="2400" b="0" i="0" u="none" strike="noStrike" baseline="0" dirty="0"/>
              <a:t> 18 retrospective studies (25%)</a:t>
            </a:r>
          </a:p>
          <a:p>
            <a:pPr algn="l"/>
            <a:r>
              <a:rPr lang="en-GB" sz="2400" b="0" i="0" u="none" strike="noStrike" baseline="0" dirty="0">
                <a:solidFill>
                  <a:srgbClr val="00B050"/>
                </a:solidFill>
              </a:rPr>
              <a:t>70% of studies showed patient benefit </a:t>
            </a:r>
            <a:r>
              <a:rPr lang="en-GB" sz="2400" b="0" i="0" u="none" strike="noStrike" baseline="0" dirty="0"/>
              <a:t>(</a:t>
            </a:r>
            <a:r>
              <a:rPr lang="en-GB" sz="2400" b="1" i="0" u="none" strike="noStrike" baseline="0" dirty="0"/>
              <a:t>graph</a:t>
            </a:r>
            <a:r>
              <a:rPr lang="en-GB" sz="2400" b="0" i="0" u="none" strike="noStrike" baseline="0" dirty="0"/>
              <a:t>); 29% </a:t>
            </a:r>
            <a:r>
              <a:rPr lang="en-GB" sz="2400" dirty="0"/>
              <a:t>no effect, </a:t>
            </a:r>
            <a:r>
              <a:rPr lang="en-GB" sz="2400" dirty="0">
                <a:solidFill>
                  <a:srgbClr val="C00000"/>
                </a:solidFill>
              </a:rPr>
              <a:t>1 showed harm </a:t>
            </a:r>
            <a:r>
              <a:rPr lang="en-GB" sz="2400" dirty="0"/>
              <a:t>(RCT of t</a:t>
            </a:r>
            <a:r>
              <a:rPr lang="en-GB" sz="2400" b="0" i="0" u="none" strike="noStrike" baseline="0" dirty="0"/>
              <a:t>ight computerized glucose control in ICU versus conventional -</a:t>
            </a:r>
            <a:r>
              <a:rPr lang="en-GB" sz="2400" dirty="0"/>
              <a:t> </a:t>
            </a:r>
            <a:r>
              <a:rPr lang="en-GB" sz="2400" b="1" i="1" u="none" strike="noStrike" baseline="0" dirty="0"/>
              <a:t>increased</a:t>
            </a:r>
            <a:r>
              <a:rPr lang="en-GB" sz="2400" b="0" i="0" u="none" strike="noStrike" baseline="0" dirty="0"/>
              <a:t> hypoglycaemia (</a:t>
            </a:r>
            <a:r>
              <a:rPr lang="en-GB" sz="2400" b="0" i="0" u="none" strike="noStrike" baseline="0" dirty="0" err="1"/>
              <a:t>Kalfon</a:t>
            </a:r>
            <a:r>
              <a:rPr lang="en-GB" sz="2400" b="0" i="0" u="none" strike="noStrike" baseline="0" dirty="0"/>
              <a:t>, Intensive Care Med 2014)</a:t>
            </a:r>
          </a:p>
          <a:p>
            <a:r>
              <a:rPr lang="en-GB" sz="2400" b="0" i="0" u="none" strike="noStrike" baseline="0" dirty="0"/>
              <a:t>Large effects &amp; low or medium risk </a:t>
            </a:r>
            <a:r>
              <a:rPr lang="en-GB" sz="2400" dirty="0"/>
              <a:t>of bias for 6 care groups: managing blood </a:t>
            </a:r>
            <a:r>
              <a:rPr lang="en-GB" sz="2400" b="0" i="0" u="none" strike="noStrike" baseline="0" dirty="0"/>
              <a:t>glucose or blood transfusions;</a:t>
            </a:r>
            <a:r>
              <a:rPr lang="en-GB" sz="2400" dirty="0"/>
              <a:t> preventing physiological deterioration, pressure ulcers, </a:t>
            </a:r>
            <a:r>
              <a:rPr lang="en-GB" sz="2400" b="0" i="0" u="none" strike="noStrike" baseline="0" dirty="0"/>
              <a:t>AKI or VTE</a:t>
            </a:r>
          </a:p>
          <a:p>
            <a:r>
              <a:rPr lang="en-GB" sz="2400" dirty="0"/>
              <a:t>72% of </a:t>
            </a:r>
            <a:r>
              <a:rPr lang="en-GB" sz="2400" b="0" i="0" u="none" strike="noStrike" baseline="0" dirty="0"/>
              <a:t>algorithms were rule-based, 6% were Bayesian nets, 22% not stated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68C74917-3F53-4967-A50F-83031E63DB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3339513"/>
              </p:ext>
            </p:extLst>
          </p:nvPr>
        </p:nvGraphicFramePr>
        <p:xfrm>
          <a:off x="1" y="4766952"/>
          <a:ext cx="12192000" cy="20646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1018796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6A2D7-BB5B-4F36-826C-C167B9969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1" y="238329"/>
            <a:ext cx="11325466" cy="45720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Evidence: </a:t>
            </a:r>
            <a:r>
              <a:rPr lang="en-GB" sz="3600" i="1" dirty="0"/>
              <a:t>by how much </a:t>
            </a:r>
            <a:r>
              <a:rPr lang="en-GB" sz="3600" dirty="0"/>
              <a:t>did clinical AI improve clinical practices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F416EB-6E08-4D6D-A91B-1E29B0168B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365" y="2097396"/>
            <a:ext cx="9773775" cy="44841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B8DD1C-CAF8-428E-AF58-3D9142AE3D17}"/>
              </a:ext>
            </a:extLst>
          </p:cNvPr>
          <p:cNvSpPr txBox="1"/>
          <p:nvPr/>
        </p:nvSpPr>
        <p:spPr>
          <a:xfrm>
            <a:off x="377371" y="757143"/>
            <a:ext cx="1139329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Kwan’s (BMJ 2020) review of 122 RCTs studying DSS impact in 1.2M patients &amp; 11,000 care providers</a:t>
            </a:r>
          </a:p>
          <a:p>
            <a:endParaRPr lang="en-GB" sz="1000" dirty="0"/>
          </a:p>
          <a:p>
            <a:r>
              <a:rPr lang="en-GB" sz="2000" dirty="0"/>
              <a:t>Results: overall 6% absolute increase in adherence with heterogeneity (4.4% for prescribing to 7% test ordering / other*), so did meta-regression – see later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F6B663-B9B5-4333-A091-7BA01CEE3BCC}"/>
              </a:ext>
            </a:extLst>
          </p:cNvPr>
          <p:cNvSpPr txBox="1"/>
          <p:nvPr/>
        </p:nvSpPr>
        <p:spPr>
          <a:xfrm>
            <a:off x="1015139" y="6502400"/>
            <a:ext cx="5942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 Diagnosis, guideline adherence, specialty referral etc.</a:t>
            </a:r>
          </a:p>
        </p:txBody>
      </p:sp>
    </p:spTree>
    <p:extLst>
      <p:ext uri="{BB962C8B-B14F-4D97-AF65-F5344CB8AC3E}">
        <p14:creationId xmlns:p14="http://schemas.microsoft.com/office/powerpoint/2010/main" val="1536444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27CAE-183E-401F-8663-4EE6058D3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808" y="-174371"/>
            <a:ext cx="10515600" cy="1325563"/>
          </a:xfrm>
        </p:spPr>
        <p:txBody>
          <a:bodyPr/>
          <a:lstStyle/>
          <a:p>
            <a:r>
              <a:rPr lang="en-GB" dirty="0"/>
              <a:t>Some failures &amp; lessons learned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7CAAE3F-B789-44B8-AE8C-4D6D7D3AD0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012572"/>
              </p:ext>
            </p:extLst>
          </p:nvPr>
        </p:nvGraphicFramePr>
        <p:xfrm>
          <a:off x="0" y="997013"/>
          <a:ext cx="12192000" cy="576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7773">
                  <a:extLst>
                    <a:ext uri="{9D8B030D-6E8A-4147-A177-3AD203B41FA5}">
                      <a16:colId xmlns:a16="http://schemas.microsoft.com/office/drawing/2014/main" val="2470605331"/>
                    </a:ext>
                  </a:extLst>
                </a:gridCol>
                <a:gridCol w="3512665">
                  <a:extLst>
                    <a:ext uri="{9D8B030D-6E8A-4147-A177-3AD203B41FA5}">
                      <a16:colId xmlns:a16="http://schemas.microsoft.com/office/drawing/2014/main" val="1386844788"/>
                    </a:ext>
                  </a:extLst>
                </a:gridCol>
                <a:gridCol w="6441562">
                  <a:extLst>
                    <a:ext uri="{9D8B030D-6E8A-4147-A177-3AD203B41FA5}">
                      <a16:colId xmlns:a16="http://schemas.microsoft.com/office/drawing/2014/main" val="5531543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Software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Reasons for failure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02752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ACORN - </a:t>
                      </a:r>
                      <a:r>
                        <a:rPr lang="en-GB" sz="1800" b="1" dirty="0"/>
                        <a:t>A</a:t>
                      </a:r>
                      <a:r>
                        <a:rPr lang="en-GB" sz="1800" dirty="0"/>
                        <a:t>dmit to </a:t>
                      </a:r>
                      <a:r>
                        <a:rPr lang="en-GB" sz="1800" b="1" dirty="0"/>
                        <a:t>C</a:t>
                      </a:r>
                      <a:r>
                        <a:rPr lang="en-GB" sz="1800" dirty="0"/>
                        <a:t>CU </a:t>
                      </a:r>
                      <a:r>
                        <a:rPr lang="en-GB" sz="1800" b="1" dirty="0"/>
                        <a:t>OR</a:t>
                      </a:r>
                      <a:r>
                        <a:rPr lang="en-GB" sz="1800" dirty="0"/>
                        <a:t> </a:t>
                      </a:r>
                      <a:r>
                        <a:rPr lang="en-GB" sz="1800" b="1" dirty="0"/>
                        <a:t>N</a:t>
                      </a:r>
                      <a:r>
                        <a:rPr lang="en-GB" sz="1800" dirty="0"/>
                        <a:t>ot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Even if advice was correct, staff would not follow 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Users felt they were “not covered” to admit to CCU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Often, no CCU beds (Wyatt 1989)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6884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PRODIGY drug substitution advice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effect on GP prescribing in large RCT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Poor integration with GP records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Suspicion that PRODIGY was about cost cutting, not quality improvement (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Eccles</a:t>
                      </a:r>
                      <a:r>
                        <a:rPr lang="en-GB" sz="1800" dirty="0"/>
                        <a:t>, BMJ 2002)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0432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IBM Watson Oncology advisor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i="0" u="none" strike="noStrike" baseline="0" dirty="0"/>
                        <a:t>Recommended unsafe and incorrect cancer treatments - removed from Cleveland Clinic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i="0" u="none" strike="noStrike" baseline="0" dirty="0"/>
                        <a:t>Trained on small number of hypothetical cancer patients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i="0" u="none" strike="noStrike" baseline="0" dirty="0"/>
                        <a:t>Recommendations based on advice of a few specialists per cancer type instead of guidelines (Ross et al 2018)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010574"/>
                  </a:ext>
                </a:extLst>
              </a:tr>
              <a:tr h="290238">
                <a:tc>
                  <a:txBody>
                    <a:bodyPr/>
                    <a:lstStyle/>
                    <a:p>
                      <a:r>
                        <a:rPr lang="en-GB" sz="1800" b="0" i="0" u="none" strike="noStrike" baseline="0" dirty="0"/>
                        <a:t>Mul</a:t>
                      </a:r>
                      <a:r>
                        <a:rPr lang="en-GB" sz="1800" dirty="0"/>
                        <a:t>tidata radiotherapy dosing software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28 victims in Panama’s NCI, inc. 5 deaths &amp; 15 serious complications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Software used outside intended use (5 lead blocks, not 4) so miscalculated dose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Results not verified – staff vacancies, 4X workload, poor manual &amp; no service contract.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Failure of Multidata to respond to problem reports &amp; change requests or to test software for 9 years (Gage &amp; McCormick 2004)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5424182"/>
                  </a:ext>
                </a:extLst>
              </a:tr>
              <a:tr h="290238">
                <a:tc>
                  <a:txBody>
                    <a:bodyPr/>
                    <a:lstStyle/>
                    <a:p>
                      <a:r>
                        <a:rPr lang="en-GB" dirty="0"/>
                        <a:t>Google retinopathy tool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20% of images were ungradable in field trial in Thailand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Poor quality images because clinic rooms shared, too busy for nurses to dilate pupils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Low  network bandwidth (</a:t>
                      </a:r>
                      <a:r>
                        <a:rPr lang="en-GB" sz="1800" dirty="0" err="1"/>
                        <a:t>Beede</a:t>
                      </a:r>
                      <a:r>
                        <a:rPr lang="en-GB" sz="1800" dirty="0"/>
                        <a:t>, CHI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0926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9481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CCEFB-8E0E-45FF-BD45-0C2ECA515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857" y="365126"/>
            <a:ext cx="10736943" cy="781504"/>
          </a:xfrm>
        </p:spPr>
        <p:txBody>
          <a:bodyPr>
            <a:noAutofit/>
          </a:bodyPr>
          <a:lstStyle/>
          <a:p>
            <a:r>
              <a:rPr lang="en-GB" sz="3600" dirty="0"/>
              <a:t>Some personal suggestions for a successful medical AI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7050A-2791-4E41-A6EA-11E562E9B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486" y="1857603"/>
            <a:ext cx="9982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Start with a documented decision problem, not with a set of rules or a database – and use checklists, clinical audit or education if that might work better than AI</a:t>
            </a:r>
          </a:p>
          <a:p>
            <a:r>
              <a:rPr lang="en-GB" dirty="0"/>
              <a:t>User-centred design: understand users, their setting, needs &amp; pressures, and why current decisions are not accurate or timely</a:t>
            </a:r>
          </a:p>
          <a:p>
            <a:r>
              <a:rPr lang="en-GB" dirty="0"/>
              <a:t>Be modest: tackle part of the problem first - or the most motivated user subset</a:t>
            </a:r>
          </a:p>
          <a:p>
            <a:r>
              <a:rPr lang="en-GB" dirty="0"/>
              <a:t>Ensure that system output is understandable, trustworthy (Jones et al, BMJ H&amp;CI 2021) and motivating</a:t>
            </a:r>
          </a:p>
          <a:p>
            <a:r>
              <a:rPr lang="en-GB" dirty="0"/>
              <a:t>Seek direct input to CDS only if no coded EPR data available (9 RCTs showed 2% drop in performance, but not s/sig – Kwan 2020)</a:t>
            </a:r>
          </a:p>
          <a:p>
            <a:r>
              <a:rPr lang="en-GB" dirty="0"/>
              <a:t>Evaluate, evaluate, evaluate…</a:t>
            </a:r>
          </a:p>
        </p:txBody>
      </p:sp>
      <p:pic>
        <p:nvPicPr>
          <p:cNvPr id="6146" name="Picture 2" descr="Book cover">
            <a:extLst>
              <a:ext uri="{FF2B5EF4-FFF2-40B4-BE49-F238E27FC236}">
                <a16:creationId xmlns:a16="http://schemas.microsoft.com/office/drawing/2014/main" id="{51D125D1-CBAD-4752-A398-109693FBF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2030" y="4107543"/>
            <a:ext cx="1769970" cy="275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1023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C1010-4255-44E8-BD18-5F067657A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374" y="365125"/>
            <a:ext cx="10945426" cy="1325563"/>
          </a:xfrm>
        </p:spPr>
        <p:txBody>
          <a:bodyPr/>
          <a:lstStyle/>
          <a:p>
            <a:r>
              <a:rPr lang="en-GB" dirty="0"/>
              <a:t>Evaluate, evaluate, evaluate…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48FF130-4733-4F70-BBC9-F48D29C874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094760"/>
              </p:ext>
            </p:extLst>
          </p:nvPr>
        </p:nvGraphicFramePr>
        <p:xfrm>
          <a:off x="408374" y="1825625"/>
          <a:ext cx="11478825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6275">
                  <a:extLst>
                    <a:ext uri="{9D8B030D-6E8A-4147-A177-3AD203B41FA5}">
                      <a16:colId xmlns:a16="http://schemas.microsoft.com/office/drawing/2014/main" val="426642058"/>
                    </a:ext>
                  </a:extLst>
                </a:gridCol>
                <a:gridCol w="2672178">
                  <a:extLst>
                    <a:ext uri="{9D8B030D-6E8A-4147-A177-3AD203B41FA5}">
                      <a16:colId xmlns:a16="http://schemas.microsoft.com/office/drawing/2014/main" val="3878943276"/>
                    </a:ext>
                  </a:extLst>
                </a:gridCol>
                <a:gridCol w="4980372">
                  <a:extLst>
                    <a:ext uri="{9D8B030D-6E8A-4147-A177-3AD203B41FA5}">
                      <a16:colId xmlns:a16="http://schemas.microsoft.com/office/drawing/2014/main" val="11397106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Challenge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What to evaluate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How to do this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5226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System performs worse than current decision makers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System performance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Audit current user performance against eg. guideline</a:t>
                      </a:r>
                    </a:p>
                    <a:p>
                      <a:r>
                        <a:rPr lang="en-GB" sz="2000" dirty="0"/>
                        <a:t>Check system performance is better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2311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Users don’t like / can’t understand the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Usability / acceptability studies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Regular cycles of usability tests with fresh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34162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No impact of system output (advice, risk score etc.) on user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User impact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Check user decisions on paper cases pre &amp; post using system</a:t>
                      </a:r>
                    </a:p>
                    <a:p>
                      <a:r>
                        <a:rPr lang="en-GB" sz="2000" dirty="0"/>
                        <a:t>Repeat after improving output format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249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Improved user decisions have no impact on patient / health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Problem impact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An A-B study (RCT) comparing problem-solving rates in users randomised to system or no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322746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47D0CB9-45B8-4025-B83B-C6CFBC62F1DB}"/>
              </a:ext>
            </a:extLst>
          </p:cNvPr>
          <p:cNvSpPr txBox="1"/>
          <p:nvPr/>
        </p:nvSpPr>
        <p:spPr>
          <a:xfrm>
            <a:off x="545236" y="6210554"/>
            <a:ext cx="10869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See: Friedman, Wyatt &amp; Ash: Evaluation methods in Biomedical &amp; Health Informatics (3</a:t>
            </a:r>
            <a:r>
              <a:rPr lang="en-GB" b="1" baseline="30000" dirty="0">
                <a:solidFill>
                  <a:schemeClr val="accent1">
                    <a:lumMod val="75000"/>
                  </a:schemeClr>
                </a:solidFill>
              </a:rPr>
              <a:t>rd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edition). Springer 2022</a:t>
            </a:r>
          </a:p>
        </p:txBody>
      </p:sp>
    </p:spTree>
    <p:extLst>
      <p:ext uri="{BB962C8B-B14F-4D97-AF65-F5344CB8AC3E}">
        <p14:creationId xmlns:p14="http://schemas.microsoft.com/office/powerpoint/2010/main" val="36297866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DB62C-F57F-4B3E-9ADF-C5024394C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2" y="270518"/>
            <a:ext cx="10515600" cy="631571"/>
          </a:xfrm>
        </p:spPr>
        <p:txBody>
          <a:bodyPr>
            <a:normAutofit fontScale="90000"/>
          </a:bodyPr>
          <a:lstStyle/>
          <a:p>
            <a:r>
              <a:rPr lang="en-GB" dirty="0"/>
              <a:t>Some evidence about factors promoting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F0264-27C1-4923-90FE-0C91BF189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432" y="1453070"/>
            <a:ext cx="454761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Kwan BMJ 2020 meta-regression of association between CDSS factors &amp; effectiveness in 122 RCTs:</a:t>
            </a:r>
          </a:p>
        </p:txBody>
      </p:sp>
      <p:graphicFrame>
        <p:nvGraphicFramePr>
          <p:cNvPr id="4" name="Table 8">
            <a:extLst>
              <a:ext uri="{FF2B5EF4-FFF2-40B4-BE49-F238E27FC236}">
                <a16:creationId xmlns:a16="http://schemas.microsoft.com/office/drawing/2014/main" id="{7901C2CA-E62C-4CB5-BA08-5081FF392D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6656028"/>
              </p:ext>
            </p:extLst>
          </p:nvPr>
        </p:nvGraphicFramePr>
        <p:xfrm>
          <a:off x="5037627" y="1244219"/>
          <a:ext cx="708905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4199">
                  <a:extLst>
                    <a:ext uri="{9D8B030D-6E8A-4147-A177-3AD203B41FA5}">
                      <a16:colId xmlns:a16="http://schemas.microsoft.com/office/drawing/2014/main" val="692315306"/>
                    </a:ext>
                  </a:extLst>
                </a:gridCol>
                <a:gridCol w="2434859">
                  <a:extLst>
                    <a:ext uri="{9D8B030D-6E8A-4147-A177-3AD203B41FA5}">
                      <a16:colId xmlns:a16="http://schemas.microsoft.com/office/drawing/2014/main" val="13333660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Feature (no. of studies)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Effect size (CI)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67792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Paediatric setting (9)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14.7% (8.4 to 21)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052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Acknowledgement required (20)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4.8% (0.1 to 9.6)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6804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Execute the action via DSS (58)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4.4% (0.9 to 7.9)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3593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Targeted under-used behaviour (82)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4% (0.1 to 7.9)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1035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Based on EPIC platform (25)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3.8% (-0.5 to 8.2)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3912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Interruptive (55)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3.2% (-0.4 to 6.7)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9138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Push vs. pull advice (90)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2.4% (-3.5 to 8.2)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80973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Other DSS active at the time (14)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2.1% (-3.4 to 7.6)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86291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Appearance differed if urgent (3)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-0.5% (-11.4 to 10.4)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27400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Included supporting information (53)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-1.1% (-4.7 to 2.5)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8484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Requires input of patient information (9)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-1.9% (-8.8 to 4.9)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0732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Outpatient care setting (90)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-3.7% (-7.8 to 0.5)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43134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Includes patient-specific information (107)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-4.4% (-9.8 to 1.0)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793317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EECB1D6-BF3A-4B00-8871-04380B174173}"/>
              </a:ext>
            </a:extLst>
          </p:cNvPr>
          <p:cNvSpPr txBox="1"/>
          <p:nvPr/>
        </p:nvSpPr>
        <p:spPr>
          <a:xfrm>
            <a:off x="5856514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bold</a:t>
            </a:r>
            <a:r>
              <a:rPr lang="en-GB" dirty="0"/>
              <a:t> </a:t>
            </a:r>
            <a:r>
              <a:rPr lang="en-GB" b="1" dirty="0"/>
              <a:t>= stat. significant</a:t>
            </a:r>
            <a:r>
              <a:rPr lang="en-GB" dirty="0"/>
              <a:t>, </a:t>
            </a:r>
            <a:r>
              <a:rPr lang="en-GB" dirty="0">
                <a:solidFill>
                  <a:srgbClr val="C00000"/>
                </a:solidFill>
              </a:rPr>
              <a:t>red</a:t>
            </a:r>
            <a:r>
              <a:rPr lang="en-GB" dirty="0"/>
              <a:t> </a:t>
            </a:r>
            <a:r>
              <a:rPr lang="en-GB" dirty="0">
                <a:solidFill>
                  <a:srgbClr val="C00000"/>
                </a:solidFill>
              </a:rPr>
              <a:t>= factors that </a:t>
            </a:r>
            <a:r>
              <a:rPr lang="en-GB" i="1" dirty="0">
                <a:solidFill>
                  <a:srgbClr val="C00000"/>
                </a:solidFill>
              </a:rPr>
              <a:t>reduce</a:t>
            </a:r>
            <a:r>
              <a:rPr lang="en-GB" dirty="0">
                <a:solidFill>
                  <a:srgbClr val="C00000"/>
                </a:solidFill>
              </a:rPr>
              <a:t> effect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67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1DB24-AD05-4264-8C9B-28F7CA63E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272" y="290697"/>
            <a:ext cx="10515600" cy="823909"/>
          </a:xfrm>
        </p:spPr>
        <p:txBody>
          <a:bodyPr>
            <a:normAutofit fontScale="90000"/>
          </a:bodyPr>
          <a:lstStyle/>
          <a:p>
            <a:r>
              <a:rPr lang="en-GB" dirty="0"/>
              <a:t>Direct comparison of the impact of DSS features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2F700C-3590-481E-96DE-FCDB76478E3D}"/>
              </a:ext>
            </a:extLst>
          </p:cNvPr>
          <p:cNvSpPr txBox="1"/>
          <p:nvPr/>
        </p:nvSpPr>
        <p:spPr>
          <a:xfrm>
            <a:off x="663272" y="1114606"/>
            <a:ext cx="7185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Systematic review of 66 head to head trials by van der Velde 2018 </a:t>
            </a:r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E1B3E440-D697-418A-B411-A0BA8FA07B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562605"/>
              </p:ext>
            </p:extLst>
          </p:nvPr>
        </p:nvGraphicFramePr>
        <p:xfrm>
          <a:off x="478632" y="2041260"/>
          <a:ext cx="5300664" cy="407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4089">
                  <a:extLst>
                    <a:ext uri="{9D8B030D-6E8A-4147-A177-3AD203B41FA5}">
                      <a16:colId xmlns:a16="http://schemas.microsoft.com/office/drawing/2014/main" val="60239171"/>
                    </a:ext>
                  </a:extLst>
                </a:gridCol>
                <a:gridCol w="649638">
                  <a:extLst>
                    <a:ext uri="{9D8B030D-6E8A-4147-A177-3AD203B41FA5}">
                      <a16:colId xmlns:a16="http://schemas.microsoft.com/office/drawing/2014/main" val="3889823486"/>
                    </a:ext>
                  </a:extLst>
                </a:gridCol>
                <a:gridCol w="1336937">
                  <a:extLst>
                    <a:ext uri="{9D8B030D-6E8A-4147-A177-3AD203B41FA5}">
                      <a16:colId xmlns:a16="http://schemas.microsoft.com/office/drawing/2014/main" val="37605457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No. of RCTs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% improvement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174690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DSS advice is automatic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1353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Advice on screen vs. paper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2847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Advice more patient-specific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922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highlight>
                            <a:srgbClr val="FFFF00"/>
                          </a:highlight>
                        </a:rPr>
                        <a:t>Combine DSS with other professional strategies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700389"/>
                  </a:ext>
                </a:extLst>
              </a:tr>
              <a:tr h="390314">
                <a:tc>
                  <a:txBody>
                    <a:bodyPr/>
                    <a:lstStyle/>
                    <a:p>
                      <a:r>
                        <a:rPr lang="en-GB" sz="1600" dirty="0"/>
                        <a:t>More evidence-based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080080"/>
                  </a:ext>
                </a:extLst>
              </a:tr>
              <a:tr h="39031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Advice aimed at the patient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611421"/>
                  </a:ext>
                </a:extLst>
              </a:tr>
              <a:tr h="390314">
                <a:tc>
                  <a:txBody>
                    <a:bodyPr/>
                    <a:lstStyle/>
                    <a:p>
                      <a:r>
                        <a:rPr lang="en-GB" sz="1600" dirty="0"/>
                        <a:t>Advice aimed at a 2</a:t>
                      </a:r>
                      <a:r>
                        <a:rPr lang="en-GB" sz="1600" baseline="30000" dirty="0"/>
                        <a:t>nd</a:t>
                      </a:r>
                      <a:r>
                        <a:rPr lang="en-GB" sz="1600" dirty="0"/>
                        <a:t> care provider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853140"/>
                  </a:ext>
                </a:extLst>
              </a:tr>
              <a:tr h="39031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highlight>
                            <a:srgbClr val="FFFF00"/>
                          </a:highlight>
                        </a:rPr>
                        <a:t>Combine DSS with patient strategies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62907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687C337-AD72-4F33-816F-D01458BDC865}"/>
              </a:ext>
            </a:extLst>
          </p:cNvPr>
          <p:cNvSpPr txBox="1"/>
          <p:nvPr/>
        </p:nvSpPr>
        <p:spPr>
          <a:xfrm>
            <a:off x="6257677" y="1868467"/>
            <a:ext cx="57249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Insufficient evidence yet: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Acknowledgement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Execute the action via the DSS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Making the advice more explicit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Requiring user to enter additional data to obtain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Giving the advice before the decision is taken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Citing source of the evidence / guideline on which advice is 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Designing ePrescribing drop-down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menus with safeguards to decrease likelihood of selection errors (Brown CL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Discourage users from adding free text about drug allergies in EPRs (Brown CL 2017)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7237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DF165-8BDC-4EBE-AA1B-3D7686AF7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365125"/>
            <a:ext cx="10635343" cy="1325563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24A03-934B-470C-A1F1-DAA7CF1DB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16" y="1529156"/>
            <a:ext cx="9936835" cy="4351338"/>
          </a:xfrm>
        </p:spPr>
        <p:txBody>
          <a:bodyPr/>
          <a:lstStyle/>
          <a:p>
            <a:r>
              <a:rPr lang="en-GB" dirty="0"/>
              <a:t>Defined broadly, clinical AI has had a lot of successes – but also some failures</a:t>
            </a:r>
          </a:p>
          <a:p>
            <a:r>
              <a:rPr lang="en-GB" dirty="0"/>
              <a:t>Avoid starting with AI as the right solution: be problem-led*</a:t>
            </a:r>
          </a:p>
          <a:p>
            <a:r>
              <a:rPr lang="en-GB" dirty="0"/>
              <a:t>Fully understand your users, their context and why the problem exists before looking for an AI solution</a:t>
            </a:r>
          </a:p>
          <a:p>
            <a:r>
              <a:rPr lang="en-GB" dirty="0"/>
              <a:t>Fallacy that innovation will always improve matters: to ensure your “clinical AI success” really is, evaluate system performance, usability, user impact and problem impact !</a:t>
            </a:r>
          </a:p>
          <a:p>
            <a:endParaRPr lang="en-GB" dirty="0"/>
          </a:p>
        </p:txBody>
      </p:sp>
      <p:pic>
        <p:nvPicPr>
          <p:cNvPr id="4098" name="Picture 2" descr="Cedric Price quote: Technology is the answer, but what was the question?">
            <a:extLst>
              <a:ext uri="{FF2B5EF4-FFF2-40B4-BE49-F238E27FC236}">
                <a16:creationId xmlns:a16="http://schemas.microsoft.com/office/drawing/2014/main" id="{10BDAA0D-C952-436E-86E8-0AF261DF0E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243"/>
          <a:stretch/>
        </p:blipFill>
        <p:spPr bwMode="auto">
          <a:xfrm>
            <a:off x="10538051" y="4001294"/>
            <a:ext cx="1631497" cy="220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48C551-B3E9-4B1E-9392-3833E0DF865F}"/>
              </a:ext>
            </a:extLst>
          </p:cNvPr>
          <p:cNvSpPr txBox="1"/>
          <p:nvPr/>
        </p:nvSpPr>
        <p:spPr>
          <a:xfrm>
            <a:off x="1567543" y="6015431"/>
            <a:ext cx="1147354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chemeClr val="accent1"/>
                </a:solidFill>
              </a:rPr>
              <a:t>*“Technology is the answer, but what was the question ?”</a:t>
            </a:r>
            <a:r>
              <a:rPr lang="en-GB" sz="2400" b="1" dirty="0">
                <a:solidFill>
                  <a:schemeClr val="accent1"/>
                </a:solidFill>
              </a:rPr>
              <a:t> </a:t>
            </a:r>
          </a:p>
          <a:p>
            <a:r>
              <a:rPr lang="en-GB" dirty="0">
                <a:solidFill>
                  <a:schemeClr val="accent1"/>
                </a:solidFill>
              </a:rPr>
              <a:t>Cedric Price FRIBA - English architect who worked with Buckminster Fuller &amp; Denys </a:t>
            </a:r>
            <a:r>
              <a:rPr lang="en-GB" dirty="0" err="1">
                <a:solidFill>
                  <a:schemeClr val="accent1"/>
                </a:solidFill>
              </a:rPr>
              <a:t>Lasdun</a:t>
            </a:r>
            <a:r>
              <a:rPr lang="en-GB" dirty="0">
                <a:solidFill>
                  <a:schemeClr val="accent1"/>
                </a:solidFill>
              </a:rPr>
              <a:t>, foresaw London Eye</a:t>
            </a:r>
          </a:p>
        </p:txBody>
      </p:sp>
    </p:spTree>
    <p:extLst>
      <p:ext uri="{BB962C8B-B14F-4D97-AF65-F5344CB8AC3E}">
        <p14:creationId xmlns:p14="http://schemas.microsoft.com/office/powerpoint/2010/main" val="2288866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42048</TotalTime>
  <Words>3586</Words>
  <Application>Microsoft Office PowerPoint</Application>
  <PresentationFormat>Widescreen</PresentationFormat>
  <Paragraphs>441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Clinical AI: some challenges and successes - and how to promote success</vt:lpstr>
      <vt:lpstr>Agenda</vt:lpstr>
      <vt:lpstr>What is “Clinical AI” ?</vt:lpstr>
      <vt:lpstr>Why we need clinical AI - challenges facing health and social care</vt:lpstr>
      <vt:lpstr>Some clinical knowledge challenges</vt:lpstr>
      <vt:lpstr>Decision support systems can help us apply knowledge…</vt:lpstr>
      <vt:lpstr>Some challenges to realising clinical AI</vt:lpstr>
      <vt:lpstr>Machine learning</vt:lpstr>
      <vt:lpstr>ML examples</vt:lpstr>
      <vt:lpstr>Case study: Stanford melanoma system</vt:lpstr>
      <vt:lpstr>Knowledge based systems</vt:lpstr>
      <vt:lpstr>KBS examples</vt:lpstr>
      <vt:lpstr>Examples of MYCIN rules</vt:lpstr>
      <vt:lpstr>Examples of OSM-style facts and generic rules (Fox et al)</vt:lpstr>
      <vt:lpstr>Causal probabilistic networks </vt:lpstr>
      <vt:lpstr>So, which approach to use: ML or KBS ?</vt:lpstr>
      <vt:lpstr>Capturing computable knowledge from guidelines</vt:lpstr>
      <vt:lpstr>Vision of the global Mobilising Computable Biomedical Knowledge (MCBK) coalition</vt:lpstr>
      <vt:lpstr>Some clinical AI successes</vt:lpstr>
      <vt:lpstr>Evidence: how often was clinical AI successful ?</vt:lpstr>
      <vt:lpstr>Evidence: how often do decision support system benefit patients ?</vt:lpstr>
      <vt:lpstr>Evidence: by how much did clinical AI improve clinical practices ?</vt:lpstr>
      <vt:lpstr>Some failures &amp; lessons learned</vt:lpstr>
      <vt:lpstr>Some personal suggestions for a successful medical AI project</vt:lpstr>
      <vt:lpstr>Evaluate, evaluate, evaluate…</vt:lpstr>
      <vt:lpstr>Some evidence about factors promoting success</vt:lpstr>
      <vt:lpstr>Direct comparison of the impact of DSS features</vt:lpstr>
      <vt:lpstr>Conclusions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Clinical AI: successes and failures</dc:title>
  <dc:creator>Jeremy Wyatt</dc:creator>
  <cp:lastModifiedBy>Jeremy Wyatt</cp:lastModifiedBy>
  <cp:revision>58</cp:revision>
  <dcterms:created xsi:type="dcterms:W3CDTF">2022-05-18T09:59:41Z</dcterms:created>
  <dcterms:modified xsi:type="dcterms:W3CDTF">2022-12-15T10:10:38Z</dcterms:modified>
</cp:coreProperties>
</file>