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8"/>
  </p:notesMasterIdLst>
  <p:sldIdLst>
    <p:sldId id="256" r:id="rId2"/>
    <p:sldId id="257" r:id="rId3"/>
    <p:sldId id="258" r:id="rId4"/>
    <p:sldId id="260" r:id="rId5"/>
    <p:sldId id="263"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846"/>
  </p:normalViewPr>
  <p:slideViewPr>
    <p:cSldViewPr snapToGrid="0">
      <p:cViewPr varScale="1">
        <p:scale>
          <a:sx n="119" d="100"/>
          <a:sy n="119" d="100"/>
        </p:scale>
        <p:origin x="216" y="26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A841C6-52EF-CB49-84F2-44289E300B16}" type="datetimeFigureOut">
              <a:rPr lang="en-US" smtClean="0"/>
              <a:t>2/2/25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E3AAF8-533F-8E40-8E8E-E801902EA44A}" type="slidenum">
              <a:rPr lang="en-US" smtClean="0"/>
              <a:t>‹#›</a:t>
            </a:fld>
            <a:endParaRPr lang="en-US"/>
          </a:p>
        </p:txBody>
      </p:sp>
    </p:spTree>
    <p:extLst>
      <p:ext uri="{BB962C8B-B14F-4D97-AF65-F5344CB8AC3E}">
        <p14:creationId xmlns:p14="http://schemas.microsoft.com/office/powerpoint/2010/main" val="542761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BE3AAF8-533F-8E40-8E8E-E801902EA44A}" type="slidenum">
              <a:rPr lang="en-US" smtClean="0"/>
              <a:t>6</a:t>
            </a:fld>
            <a:endParaRPr lang="en-US"/>
          </a:p>
        </p:txBody>
      </p:sp>
    </p:spTree>
    <p:extLst>
      <p:ext uri="{BB962C8B-B14F-4D97-AF65-F5344CB8AC3E}">
        <p14:creationId xmlns:p14="http://schemas.microsoft.com/office/powerpoint/2010/main" val="2205995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8F5BD-2368-D7C0-8E11-D8AFCA04D2C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7962737-51F0-1E93-0B8D-A617075784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F292F39-D19B-9585-9EF9-7DCFE61D1A61}"/>
              </a:ext>
            </a:extLst>
          </p:cNvPr>
          <p:cNvSpPr>
            <a:spLocks noGrp="1"/>
          </p:cNvSpPr>
          <p:nvPr>
            <p:ph type="dt" sz="half" idx="10"/>
          </p:nvPr>
        </p:nvSpPr>
        <p:spPr/>
        <p:txBody>
          <a:bodyPr/>
          <a:lstStyle/>
          <a:p>
            <a:fld id="{FECCC64C-57A1-D04F-A34A-497ED4D5B7CB}" type="datetimeFigureOut">
              <a:rPr lang="en-US" smtClean="0"/>
              <a:t>2/2/25</a:t>
            </a:fld>
            <a:endParaRPr lang="en-US"/>
          </a:p>
        </p:txBody>
      </p:sp>
      <p:sp>
        <p:nvSpPr>
          <p:cNvPr id="5" name="Footer Placeholder 4">
            <a:extLst>
              <a:ext uri="{FF2B5EF4-FFF2-40B4-BE49-F238E27FC236}">
                <a16:creationId xmlns:a16="http://schemas.microsoft.com/office/drawing/2014/main" id="{3EE62116-D867-A1F4-23C9-3D9AB6595F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11C431-999D-C040-33FB-523275CDFD3C}"/>
              </a:ext>
            </a:extLst>
          </p:cNvPr>
          <p:cNvSpPr>
            <a:spLocks noGrp="1"/>
          </p:cNvSpPr>
          <p:nvPr>
            <p:ph type="sldNum" sz="quarter" idx="12"/>
          </p:nvPr>
        </p:nvSpPr>
        <p:spPr/>
        <p:txBody>
          <a:bodyPr/>
          <a:lstStyle/>
          <a:p>
            <a:fld id="{58AB8EFC-D232-4540-9E6A-E433F66F14FB}" type="slidenum">
              <a:rPr lang="en-US" smtClean="0"/>
              <a:t>‹#›</a:t>
            </a:fld>
            <a:endParaRPr lang="en-US"/>
          </a:p>
        </p:txBody>
      </p:sp>
    </p:spTree>
    <p:extLst>
      <p:ext uri="{BB962C8B-B14F-4D97-AF65-F5344CB8AC3E}">
        <p14:creationId xmlns:p14="http://schemas.microsoft.com/office/powerpoint/2010/main" val="4078356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A7F98-4331-941A-BF8F-B2804A40D81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76912B1-AB48-E876-352C-52D81DA0837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7F4A3D6-8499-7E64-03FD-E38456562148}"/>
              </a:ext>
            </a:extLst>
          </p:cNvPr>
          <p:cNvSpPr>
            <a:spLocks noGrp="1"/>
          </p:cNvSpPr>
          <p:nvPr>
            <p:ph type="dt" sz="half" idx="10"/>
          </p:nvPr>
        </p:nvSpPr>
        <p:spPr/>
        <p:txBody>
          <a:bodyPr/>
          <a:lstStyle/>
          <a:p>
            <a:fld id="{FECCC64C-57A1-D04F-A34A-497ED4D5B7CB}" type="datetimeFigureOut">
              <a:rPr lang="en-US" smtClean="0"/>
              <a:t>2/2/25</a:t>
            </a:fld>
            <a:endParaRPr lang="en-US"/>
          </a:p>
        </p:txBody>
      </p:sp>
      <p:sp>
        <p:nvSpPr>
          <p:cNvPr id="5" name="Footer Placeholder 4">
            <a:extLst>
              <a:ext uri="{FF2B5EF4-FFF2-40B4-BE49-F238E27FC236}">
                <a16:creationId xmlns:a16="http://schemas.microsoft.com/office/drawing/2014/main" id="{3057554F-FD5F-2C5E-FB38-F9C4E2C02F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BF445B-FAED-19C4-EB13-9644AAEE07EF}"/>
              </a:ext>
            </a:extLst>
          </p:cNvPr>
          <p:cNvSpPr>
            <a:spLocks noGrp="1"/>
          </p:cNvSpPr>
          <p:nvPr>
            <p:ph type="sldNum" sz="quarter" idx="12"/>
          </p:nvPr>
        </p:nvSpPr>
        <p:spPr/>
        <p:txBody>
          <a:bodyPr/>
          <a:lstStyle/>
          <a:p>
            <a:fld id="{58AB8EFC-D232-4540-9E6A-E433F66F14FB}" type="slidenum">
              <a:rPr lang="en-US" smtClean="0"/>
              <a:t>‹#›</a:t>
            </a:fld>
            <a:endParaRPr lang="en-US"/>
          </a:p>
        </p:txBody>
      </p:sp>
    </p:spTree>
    <p:extLst>
      <p:ext uri="{BB962C8B-B14F-4D97-AF65-F5344CB8AC3E}">
        <p14:creationId xmlns:p14="http://schemas.microsoft.com/office/powerpoint/2010/main" val="1460249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E7D12-DF5F-1F1A-3520-2C619CF8788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9E86B57-94DB-F515-9BA4-D78C41E2D7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1F58253-C88E-4D1C-4598-EF9AE8A157BF}"/>
              </a:ext>
            </a:extLst>
          </p:cNvPr>
          <p:cNvSpPr>
            <a:spLocks noGrp="1"/>
          </p:cNvSpPr>
          <p:nvPr>
            <p:ph type="dt" sz="half" idx="10"/>
          </p:nvPr>
        </p:nvSpPr>
        <p:spPr/>
        <p:txBody>
          <a:bodyPr/>
          <a:lstStyle/>
          <a:p>
            <a:fld id="{FECCC64C-57A1-D04F-A34A-497ED4D5B7CB}" type="datetimeFigureOut">
              <a:rPr lang="en-US" smtClean="0"/>
              <a:t>2/2/25</a:t>
            </a:fld>
            <a:endParaRPr lang="en-US"/>
          </a:p>
        </p:txBody>
      </p:sp>
      <p:sp>
        <p:nvSpPr>
          <p:cNvPr id="5" name="Footer Placeholder 4">
            <a:extLst>
              <a:ext uri="{FF2B5EF4-FFF2-40B4-BE49-F238E27FC236}">
                <a16:creationId xmlns:a16="http://schemas.microsoft.com/office/drawing/2014/main" id="{2EFBCFD4-DD26-90CF-7A54-5290860925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7D41F-E1FA-4396-4451-EF51167B1BB8}"/>
              </a:ext>
            </a:extLst>
          </p:cNvPr>
          <p:cNvSpPr>
            <a:spLocks noGrp="1"/>
          </p:cNvSpPr>
          <p:nvPr>
            <p:ph type="sldNum" sz="quarter" idx="12"/>
          </p:nvPr>
        </p:nvSpPr>
        <p:spPr/>
        <p:txBody>
          <a:bodyPr/>
          <a:lstStyle/>
          <a:p>
            <a:fld id="{58AB8EFC-D232-4540-9E6A-E433F66F14FB}" type="slidenum">
              <a:rPr lang="en-US" smtClean="0"/>
              <a:t>‹#›</a:t>
            </a:fld>
            <a:endParaRPr lang="en-US"/>
          </a:p>
        </p:txBody>
      </p:sp>
    </p:spTree>
    <p:extLst>
      <p:ext uri="{BB962C8B-B14F-4D97-AF65-F5344CB8AC3E}">
        <p14:creationId xmlns:p14="http://schemas.microsoft.com/office/powerpoint/2010/main" val="2926045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A887A-5512-193C-DB94-DD568EC2B24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1E9FC0C-5FC4-C5C5-5789-B8494DACC75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1D2EEDE-58A8-FBF6-5BC6-D853750CDB6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3377FB9-B9A6-41A3-0CDB-E200D7DDA628}"/>
              </a:ext>
            </a:extLst>
          </p:cNvPr>
          <p:cNvSpPr>
            <a:spLocks noGrp="1"/>
          </p:cNvSpPr>
          <p:nvPr>
            <p:ph type="dt" sz="half" idx="10"/>
          </p:nvPr>
        </p:nvSpPr>
        <p:spPr/>
        <p:txBody>
          <a:bodyPr/>
          <a:lstStyle/>
          <a:p>
            <a:fld id="{FECCC64C-57A1-D04F-A34A-497ED4D5B7CB}" type="datetimeFigureOut">
              <a:rPr lang="en-US" smtClean="0"/>
              <a:t>2/2/25</a:t>
            </a:fld>
            <a:endParaRPr lang="en-US"/>
          </a:p>
        </p:txBody>
      </p:sp>
      <p:sp>
        <p:nvSpPr>
          <p:cNvPr id="6" name="Footer Placeholder 5">
            <a:extLst>
              <a:ext uri="{FF2B5EF4-FFF2-40B4-BE49-F238E27FC236}">
                <a16:creationId xmlns:a16="http://schemas.microsoft.com/office/drawing/2014/main" id="{A0A63304-1FC3-1989-DC49-2D55BAC5EE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0A437DE-0FD4-E7EE-E925-E9BA74E47E1B}"/>
              </a:ext>
            </a:extLst>
          </p:cNvPr>
          <p:cNvSpPr>
            <a:spLocks noGrp="1"/>
          </p:cNvSpPr>
          <p:nvPr>
            <p:ph type="sldNum" sz="quarter" idx="12"/>
          </p:nvPr>
        </p:nvSpPr>
        <p:spPr/>
        <p:txBody>
          <a:bodyPr/>
          <a:lstStyle/>
          <a:p>
            <a:fld id="{58AB8EFC-D232-4540-9E6A-E433F66F14FB}" type="slidenum">
              <a:rPr lang="en-US" smtClean="0"/>
              <a:t>‹#›</a:t>
            </a:fld>
            <a:endParaRPr lang="en-US"/>
          </a:p>
        </p:txBody>
      </p:sp>
    </p:spTree>
    <p:extLst>
      <p:ext uri="{BB962C8B-B14F-4D97-AF65-F5344CB8AC3E}">
        <p14:creationId xmlns:p14="http://schemas.microsoft.com/office/powerpoint/2010/main" val="1309311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5D8ED-FF19-B683-5ED8-8C282FAF042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2486B2-8648-1374-A2D1-EA9B858475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7C25D2-F601-3877-DC7F-A324855EF62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FA76130-1B81-4AD7-2A62-E2D267C557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5683FB7-32DB-6A1F-10DF-FDC57BA8D83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BC6F844-8EBA-C0B9-F9B4-57D6A5C01C88}"/>
              </a:ext>
            </a:extLst>
          </p:cNvPr>
          <p:cNvSpPr>
            <a:spLocks noGrp="1"/>
          </p:cNvSpPr>
          <p:nvPr>
            <p:ph type="dt" sz="half" idx="10"/>
          </p:nvPr>
        </p:nvSpPr>
        <p:spPr/>
        <p:txBody>
          <a:bodyPr/>
          <a:lstStyle/>
          <a:p>
            <a:fld id="{FECCC64C-57A1-D04F-A34A-497ED4D5B7CB}" type="datetimeFigureOut">
              <a:rPr lang="en-US" smtClean="0"/>
              <a:t>2/2/25</a:t>
            </a:fld>
            <a:endParaRPr lang="en-US"/>
          </a:p>
        </p:txBody>
      </p:sp>
      <p:sp>
        <p:nvSpPr>
          <p:cNvPr id="8" name="Footer Placeholder 7">
            <a:extLst>
              <a:ext uri="{FF2B5EF4-FFF2-40B4-BE49-F238E27FC236}">
                <a16:creationId xmlns:a16="http://schemas.microsoft.com/office/drawing/2014/main" id="{01AA5C6A-34FA-F002-7CFB-7336BAB0A7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135A084-52C1-4560-E8A0-C5998843B5FD}"/>
              </a:ext>
            </a:extLst>
          </p:cNvPr>
          <p:cNvSpPr>
            <a:spLocks noGrp="1"/>
          </p:cNvSpPr>
          <p:nvPr>
            <p:ph type="sldNum" sz="quarter" idx="12"/>
          </p:nvPr>
        </p:nvSpPr>
        <p:spPr/>
        <p:txBody>
          <a:bodyPr/>
          <a:lstStyle/>
          <a:p>
            <a:fld id="{58AB8EFC-D232-4540-9E6A-E433F66F14FB}" type="slidenum">
              <a:rPr lang="en-US" smtClean="0"/>
              <a:t>‹#›</a:t>
            </a:fld>
            <a:endParaRPr lang="en-US"/>
          </a:p>
        </p:txBody>
      </p:sp>
    </p:spTree>
    <p:extLst>
      <p:ext uri="{BB962C8B-B14F-4D97-AF65-F5344CB8AC3E}">
        <p14:creationId xmlns:p14="http://schemas.microsoft.com/office/powerpoint/2010/main" val="2720246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C920F-820A-4675-B4D9-561BE24B5D0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F2F9E27-2C55-8BED-E800-AAD4D7C2A422}"/>
              </a:ext>
            </a:extLst>
          </p:cNvPr>
          <p:cNvSpPr>
            <a:spLocks noGrp="1"/>
          </p:cNvSpPr>
          <p:nvPr>
            <p:ph type="dt" sz="half" idx="10"/>
          </p:nvPr>
        </p:nvSpPr>
        <p:spPr/>
        <p:txBody>
          <a:bodyPr/>
          <a:lstStyle/>
          <a:p>
            <a:fld id="{FECCC64C-57A1-D04F-A34A-497ED4D5B7CB}" type="datetimeFigureOut">
              <a:rPr lang="en-US" smtClean="0"/>
              <a:t>2/2/25</a:t>
            </a:fld>
            <a:endParaRPr lang="en-US"/>
          </a:p>
        </p:txBody>
      </p:sp>
      <p:sp>
        <p:nvSpPr>
          <p:cNvPr id="4" name="Footer Placeholder 3">
            <a:extLst>
              <a:ext uri="{FF2B5EF4-FFF2-40B4-BE49-F238E27FC236}">
                <a16:creationId xmlns:a16="http://schemas.microsoft.com/office/drawing/2014/main" id="{51131609-4236-5162-9A4A-03E0035C57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5F0439-F921-3B19-F0E7-F7970BE11FB7}"/>
              </a:ext>
            </a:extLst>
          </p:cNvPr>
          <p:cNvSpPr>
            <a:spLocks noGrp="1"/>
          </p:cNvSpPr>
          <p:nvPr>
            <p:ph type="sldNum" sz="quarter" idx="12"/>
          </p:nvPr>
        </p:nvSpPr>
        <p:spPr/>
        <p:txBody>
          <a:bodyPr/>
          <a:lstStyle/>
          <a:p>
            <a:fld id="{58AB8EFC-D232-4540-9E6A-E433F66F14FB}" type="slidenum">
              <a:rPr lang="en-US" smtClean="0"/>
              <a:t>‹#›</a:t>
            </a:fld>
            <a:endParaRPr lang="en-US"/>
          </a:p>
        </p:txBody>
      </p:sp>
    </p:spTree>
    <p:extLst>
      <p:ext uri="{BB962C8B-B14F-4D97-AF65-F5344CB8AC3E}">
        <p14:creationId xmlns:p14="http://schemas.microsoft.com/office/powerpoint/2010/main" val="538638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DD7A1B-7632-B284-9D25-705463205AAF}"/>
              </a:ext>
            </a:extLst>
          </p:cNvPr>
          <p:cNvSpPr>
            <a:spLocks noGrp="1"/>
          </p:cNvSpPr>
          <p:nvPr>
            <p:ph type="dt" sz="half" idx="10"/>
          </p:nvPr>
        </p:nvSpPr>
        <p:spPr/>
        <p:txBody>
          <a:bodyPr/>
          <a:lstStyle/>
          <a:p>
            <a:fld id="{FECCC64C-57A1-D04F-A34A-497ED4D5B7CB}" type="datetimeFigureOut">
              <a:rPr lang="en-US" smtClean="0"/>
              <a:t>2/2/25</a:t>
            </a:fld>
            <a:endParaRPr lang="en-US"/>
          </a:p>
        </p:txBody>
      </p:sp>
      <p:sp>
        <p:nvSpPr>
          <p:cNvPr id="3" name="Footer Placeholder 2">
            <a:extLst>
              <a:ext uri="{FF2B5EF4-FFF2-40B4-BE49-F238E27FC236}">
                <a16:creationId xmlns:a16="http://schemas.microsoft.com/office/drawing/2014/main" id="{C4CFA711-8974-979A-870E-49B1D1B69C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F7EEC22-23F1-D81C-B713-19A34CD6B470}"/>
              </a:ext>
            </a:extLst>
          </p:cNvPr>
          <p:cNvSpPr>
            <a:spLocks noGrp="1"/>
          </p:cNvSpPr>
          <p:nvPr>
            <p:ph type="sldNum" sz="quarter" idx="12"/>
          </p:nvPr>
        </p:nvSpPr>
        <p:spPr/>
        <p:txBody>
          <a:bodyPr/>
          <a:lstStyle/>
          <a:p>
            <a:fld id="{58AB8EFC-D232-4540-9E6A-E433F66F14FB}" type="slidenum">
              <a:rPr lang="en-US" smtClean="0"/>
              <a:t>‹#›</a:t>
            </a:fld>
            <a:endParaRPr lang="en-US"/>
          </a:p>
        </p:txBody>
      </p:sp>
    </p:spTree>
    <p:extLst>
      <p:ext uri="{BB962C8B-B14F-4D97-AF65-F5344CB8AC3E}">
        <p14:creationId xmlns:p14="http://schemas.microsoft.com/office/powerpoint/2010/main" val="1333027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E28F3-EE5D-21BB-57A0-4BB5669929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7A516FC-E08B-CE9B-D82D-3F8EF1E9EC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4B69B52-BC62-18E9-9437-0330F8CB53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52BE05-55C4-69D1-7B46-DCF42D4B24EF}"/>
              </a:ext>
            </a:extLst>
          </p:cNvPr>
          <p:cNvSpPr>
            <a:spLocks noGrp="1"/>
          </p:cNvSpPr>
          <p:nvPr>
            <p:ph type="dt" sz="half" idx="10"/>
          </p:nvPr>
        </p:nvSpPr>
        <p:spPr/>
        <p:txBody>
          <a:bodyPr/>
          <a:lstStyle/>
          <a:p>
            <a:fld id="{FECCC64C-57A1-D04F-A34A-497ED4D5B7CB}" type="datetimeFigureOut">
              <a:rPr lang="en-US" smtClean="0"/>
              <a:t>2/2/25</a:t>
            </a:fld>
            <a:endParaRPr lang="en-US"/>
          </a:p>
        </p:txBody>
      </p:sp>
      <p:sp>
        <p:nvSpPr>
          <p:cNvPr id="6" name="Footer Placeholder 5">
            <a:extLst>
              <a:ext uri="{FF2B5EF4-FFF2-40B4-BE49-F238E27FC236}">
                <a16:creationId xmlns:a16="http://schemas.microsoft.com/office/drawing/2014/main" id="{B8EB3EC3-F4A5-E590-9057-849AC5B537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A707A7-DF46-0917-9F12-905E27CD95C7}"/>
              </a:ext>
            </a:extLst>
          </p:cNvPr>
          <p:cNvSpPr>
            <a:spLocks noGrp="1"/>
          </p:cNvSpPr>
          <p:nvPr>
            <p:ph type="sldNum" sz="quarter" idx="12"/>
          </p:nvPr>
        </p:nvSpPr>
        <p:spPr/>
        <p:txBody>
          <a:bodyPr/>
          <a:lstStyle/>
          <a:p>
            <a:fld id="{58AB8EFC-D232-4540-9E6A-E433F66F14FB}" type="slidenum">
              <a:rPr lang="en-US" smtClean="0"/>
              <a:t>‹#›</a:t>
            </a:fld>
            <a:endParaRPr lang="en-US"/>
          </a:p>
        </p:txBody>
      </p:sp>
    </p:spTree>
    <p:extLst>
      <p:ext uri="{BB962C8B-B14F-4D97-AF65-F5344CB8AC3E}">
        <p14:creationId xmlns:p14="http://schemas.microsoft.com/office/powerpoint/2010/main" val="977683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36496-59FD-CFC1-968A-0105381BE2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AACB553-9072-1C30-E218-84333A590A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0D332FB-2347-ED21-5ADC-60AC689BBA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8319AD-6382-628A-35AC-31D414D7D195}"/>
              </a:ext>
            </a:extLst>
          </p:cNvPr>
          <p:cNvSpPr>
            <a:spLocks noGrp="1"/>
          </p:cNvSpPr>
          <p:nvPr>
            <p:ph type="dt" sz="half" idx="10"/>
          </p:nvPr>
        </p:nvSpPr>
        <p:spPr/>
        <p:txBody>
          <a:bodyPr/>
          <a:lstStyle/>
          <a:p>
            <a:fld id="{FECCC64C-57A1-D04F-A34A-497ED4D5B7CB}" type="datetimeFigureOut">
              <a:rPr lang="en-US" smtClean="0"/>
              <a:t>2/2/25</a:t>
            </a:fld>
            <a:endParaRPr lang="en-US"/>
          </a:p>
        </p:txBody>
      </p:sp>
      <p:sp>
        <p:nvSpPr>
          <p:cNvPr id="6" name="Footer Placeholder 5">
            <a:extLst>
              <a:ext uri="{FF2B5EF4-FFF2-40B4-BE49-F238E27FC236}">
                <a16:creationId xmlns:a16="http://schemas.microsoft.com/office/drawing/2014/main" id="{A8D06385-A10C-393D-FDFB-7DE5317E46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2F3E78-DC56-4B43-0054-374C316B63FA}"/>
              </a:ext>
            </a:extLst>
          </p:cNvPr>
          <p:cNvSpPr>
            <a:spLocks noGrp="1"/>
          </p:cNvSpPr>
          <p:nvPr>
            <p:ph type="sldNum" sz="quarter" idx="12"/>
          </p:nvPr>
        </p:nvSpPr>
        <p:spPr/>
        <p:txBody>
          <a:bodyPr/>
          <a:lstStyle/>
          <a:p>
            <a:fld id="{58AB8EFC-D232-4540-9E6A-E433F66F14FB}" type="slidenum">
              <a:rPr lang="en-US" smtClean="0"/>
              <a:t>‹#›</a:t>
            </a:fld>
            <a:endParaRPr lang="en-US"/>
          </a:p>
        </p:txBody>
      </p:sp>
    </p:spTree>
    <p:extLst>
      <p:ext uri="{BB962C8B-B14F-4D97-AF65-F5344CB8AC3E}">
        <p14:creationId xmlns:p14="http://schemas.microsoft.com/office/powerpoint/2010/main" val="4201718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566D8-2DA6-B700-8899-363D631EBDB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B2D0C28-910F-102C-3ACF-F91197F780E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2DCEAD-5244-ED83-2C34-B5DBCFE7BBAD}"/>
              </a:ext>
            </a:extLst>
          </p:cNvPr>
          <p:cNvSpPr>
            <a:spLocks noGrp="1"/>
          </p:cNvSpPr>
          <p:nvPr>
            <p:ph type="dt" sz="half" idx="10"/>
          </p:nvPr>
        </p:nvSpPr>
        <p:spPr/>
        <p:txBody>
          <a:bodyPr/>
          <a:lstStyle/>
          <a:p>
            <a:fld id="{FECCC64C-57A1-D04F-A34A-497ED4D5B7CB}" type="datetimeFigureOut">
              <a:rPr lang="en-US" smtClean="0"/>
              <a:t>2/2/25</a:t>
            </a:fld>
            <a:endParaRPr lang="en-US"/>
          </a:p>
        </p:txBody>
      </p:sp>
      <p:sp>
        <p:nvSpPr>
          <p:cNvPr id="5" name="Footer Placeholder 4">
            <a:extLst>
              <a:ext uri="{FF2B5EF4-FFF2-40B4-BE49-F238E27FC236}">
                <a16:creationId xmlns:a16="http://schemas.microsoft.com/office/drawing/2014/main" id="{AC6E7509-79F6-5789-09DF-FEF1EFFAA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2B7CD9-1F16-F0A0-2C82-DCC4FA25C614}"/>
              </a:ext>
            </a:extLst>
          </p:cNvPr>
          <p:cNvSpPr>
            <a:spLocks noGrp="1"/>
          </p:cNvSpPr>
          <p:nvPr>
            <p:ph type="sldNum" sz="quarter" idx="12"/>
          </p:nvPr>
        </p:nvSpPr>
        <p:spPr/>
        <p:txBody>
          <a:bodyPr/>
          <a:lstStyle/>
          <a:p>
            <a:fld id="{58AB8EFC-D232-4540-9E6A-E433F66F14FB}" type="slidenum">
              <a:rPr lang="en-US" smtClean="0"/>
              <a:t>‹#›</a:t>
            </a:fld>
            <a:endParaRPr lang="en-US"/>
          </a:p>
        </p:txBody>
      </p:sp>
    </p:spTree>
    <p:extLst>
      <p:ext uri="{BB962C8B-B14F-4D97-AF65-F5344CB8AC3E}">
        <p14:creationId xmlns:p14="http://schemas.microsoft.com/office/powerpoint/2010/main" val="1888180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F0EFE4-CDD4-1BF5-CCAE-EAA40BD3B14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CF84143-E131-4E75-D2DD-4A9E6627E98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2C78D18-595C-B0B9-3CE1-4013BD4BFB05}"/>
              </a:ext>
            </a:extLst>
          </p:cNvPr>
          <p:cNvSpPr>
            <a:spLocks noGrp="1"/>
          </p:cNvSpPr>
          <p:nvPr>
            <p:ph type="dt" sz="half" idx="10"/>
          </p:nvPr>
        </p:nvSpPr>
        <p:spPr/>
        <p:txBody>
          <a:bodyPr/>
          <a:lstStyle/>
          <a:p>
            <a:fld id="{FECCC64C-57A1-D04F-A34A-497ED4D5B7CB}" type="datetimeFigureOut">
              <a:rPr lang="en-US" smtClean="0"/>
              <a:t>2/2/25</a:t>
            </a:fld>
            <a:endParaRPr lang="en-US"/>
          </a:p>
        </p:txBody>
      </p:sp>
      <p:sp>
        <p:nvSpPr>
          <p:cNvPr id="5" name="Footer Placeholder 4">
            <a:extLst>
              <a:ext uri="{FF2B5EF4-FFF2-40B4-BE49-F238E27FC236}">
                <a16:creationId xmlns:a16="http://schemas.microsoft.com/office/drawing/2014/main" id="{54C1D69E-BCB8-9B43-590B-29483456D4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4F3B3F-9EB0-B359-0FA0-DC668CC49559}"/>
              </a:ext>
            </a:extLst>
          </p:cNvPr>
          <p:cNvSpPr>
            <a:spLocks noGrp="1"/>
          </p:cNvSpPr>
          <p:nvPr>
            <p:ph type="sldNum" sz="quarter" idx="12"/>
          </p:nvPr>
        </p:nvSpPr>
        <p:spPr/>
        <p:txBody>
          <a:bodyPr/>
          <a:lstStyle/>
          <a:p>
            <a:fld id="{58AB8EFC-D232-4540-9E6A-E433F66F14FB}" type="slidenum">
              <a:rPr lang="en-US" smtClean="0"/>
              <a:t>‹#›</a:t>
            </a:fld>
            <a:endParaRPr lang="en-US"/>
          </a:p>
        </p:txBody>
      </p:sp>
    </p:spTree>
    <p:extLst>
      <p:ext uri="{BB962C8B-B14F-4D97-AF65-F5344CB8AC3E}">
        <p14:creationId xmlns:p14="http://schemas.microsoft.com/office/powerpoint/2010/main" val="643222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chemeClr val="accent1">
                <a:lumMod val="5000"/>
                <a:lumOff val="95000"/>
              </a:schemeClr>
            </a:gs>
            <a:gs pos="66000">
              <a:schemeClr val="accent2">
                <a:lumMod val="40000"/>
                <a:lumOff val="60000"/>
              </a:schemeClr>
            </a:gs>
            <a:gs pos="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8677E7-AE85-875F-856A-E6EC740F52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0CDBA54-D5A7-2792-BAB7-17DF5913FF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5CA8EF-FC81-E9EB-B0F6-5F69D27741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ECCC64C-57A1-D04F-A34A-497ED4D5B7CB}" type="datetimeFigureOut">
              <a:rPr lang="en-US" smtClean="0"/>
              <a:t>2/2/25</a:t>
            </a:fld>
            <a:endParaRPr lang="en-US"/>
          </a:p>
        </p:txBody>
      </p:sp>
      <p:sp>
        <p:nvSpPr>
          <p:cNvPr id="5" name="Footer Placeholder 4">
            <a:extLst>
              <a:ext uri="{FF2B5EF4-FFF2-40B4-BE49-F238E27FC236}">
                <a16:creationId xmlns:a16="http://schemas.microsoft.com/office/drawing/2014/main" id="{7C1D6B56-FFCE-BECA-6D1A-2BE89F1865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E6B1A61-3B98-855D-F315-FD53901CE3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8AB8EFC-D232-4540-9E6A-E433F66F14FB}" type="slidenum">
              <a:rPr lang="en-US" smtClean="0"/>
              <a:t>‹#›</a:t>
            </a:fld>
            <a:endParaRPr lang="en-US"/>
          </a:p>
        </p:txBody>
      </p:sp>
    </p:spTree>
    <p:extLst>
      <p:ext uri="{BB962C8B-B14F-4D97-AF65-F5344CB8AC3E}">
        <p14:creationId xmlns:p14="http://schemas.microsoft.com/office/powerpoint/2010/main" val="9412839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hyperlink" Target="https://www.dailyhistory.org/What_was_the_impact_of_Spartacus%27_uprising_on_Rome" TargetMode="External"/><Relationship Id="rId3" Type="http://schemas.openxmlformats.org/officeDocument/2006/relationships/hyperlink" Target="https://www.thecollector.com/spartacus-gladiator/" TargetMode="External"/><Relationship Id="rId7" Type="http://schemas.openxmlformats.org/officeDocument/2006/relationships/hyperlink" Target="https://pleiades.stoa.org/news/blog/mapping-spartacus"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hyperlink" Target="https://www.ijfmr.com/papers/2024/5/29170.pdf" TargetMode="External"/><Relationship Id="rId5" Type="http://schemas.openxmlformats.org/officeDocument/2006/relationships/hyperlink" Target="https://www.britannica.com/biography/Julius-Caesar-Roman-ruler" TargetMode="External"/><Relationship Id="rId4" Type="http://schemas.openxmlformats.org/officeDocument/2006/relationships/hyperlink" Target="https://www.historyextra.com/period/roman/servile-wars-what-when-spartacus/" TargetMode="External"/><Relationship Id="rId9" Type="http://schemas.openxmlformats.org/officeDocument/2006/relationships/hyperlink" Target="https://www.history.com/news/julius-caesar-ancient-roman-dictator-import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E601C-1CD9-9030-874F-35E40547A5FA}"/>
              </a:ext>
            </a:extLst>
          </p:cNvPr>
          <p:cNvSpPr>
            <a:spLocks noGrp="1"/>
          </p:cNvSpPr>
          <p:nvPr>
            <p:ph type="ctrTitle"/>
          </p:nvPr>
        </p:nvSpPr>
        <p:spPr>
          <a:xfrm>
            <a:off x="1523999" y="1792214"/>
            <a:ext cx="9144000" cy="2387600"/>
          </a:xfrm>
        </p:spPr>
        <p:txBody>
          <a:bodyPr>
            <a:normAutofit fontScale="90000"/>
          </a:bodyPr>
          <a:lstStyle/>
          <a:p>
            <a:r>
              <a:rPr lang="en-US" dirty="0"/>
              <a:t>To what extent did the Third Servile War assist Caesar in his rise to power?</a:t>
            </a:r>
          </a:p>
        </p:txBody>
      </p:sp>
      <p:sp>
        <p:nvSpPr>
          <p:cNvPr id="3" name="Subtitle 2">
            <a:extLst>
              <a:ext uri="{FF2B5EF4-FFF2-40B4-BE49-F238E27FC236}">
                <a16:creationId xmlns:a16="http://schemas.microsoft.com/office/drawing/2014/main" id="{1D3EEC7B-8CD4-4359-D2AF-DFA41FF0ACE1}"/>
              </a:ext>
            </a:extLst>
          </p:cNvPr>
          <p:cNvSpPr>
            <a:spLocks noGrp="1"/>
          </p:cNvSpPr>
          <p:nvPr>
            <p:ph type="subTitle" idx="1"/>
          </p:nvPr>
        </p:nvSpPr>
        <p:spPr>
          <a:xfrm>
            <a:off x="1395413" y="5735637"/>
            <a:ext cx="2376488" cy="528637"/>
          </a:xfrm>
        </p:spPr>
        <p:txBody>
          <a:bodyPr>
            <a:normAutofit fontScale="85000" lnSpcReduction="10000"/>
          </a:bodyPr>
          <a:lstStyle/>
          <a:p>
            <a:r>
              <a:rPr lang="en-US" dirty="0"/>
              <a:t>Module HPAH5079</a:t>
            </a:r>
          </a:p>
        </p:txBody>
      </p:sp>
      <p:sp>
        <p:nvSpPr>
          <p:cNvPr id="4" name="TextBox 3">
            <a:extLst>
              <a:ext uri="{FF2B5EF4-FFF2-40B4-BE49-F238E27FC236}">
                <a16:creationId xmlns:a16="http://schemas.microsoft.com/office/drawing/2014/main" id="{1385D093-64F9-4B28-0635-2A78B9E0A73A}"/>
              </a:ext>
            </a:extLst>
          </p:cNvPr>
          <p:cNvSpPr txBox="1"/>
          <p:nvPr/>
        </p:nvSpPr>
        <p:spPr>
          <a:xfrm>
            <a:off x="8984512" y="5735637"/>
            <a:ext cx="2845539" cy="400110"/>
          </a:xfrm>
          <a:prstGeom prst="rect">
            <a:avLst/>
          </a:prstGeom>
          <a:noFill/>
        </p:spPr>
        <p:txBody>
          <a:bodyPr wrap="square" rtlCol="0">
            <a:spAutoFit/>
          </a:bodyPr>
          <a:lstStyle/>
          <a:p>
            <a:r>
              <a:rPr lang="en-US" sz="2000" dirty="0"/>
              <a:t>Alistair Meiring 2306262</a:t>
            </a:r>
          </a:p>
        </p:txBody>
      </p:sp>
      <p:sp>
        <p:nvSpPr>
          <p:cNvPr id="5" name="TextBox 4">
            <a:extLst>
              <a:ext uri="{FF2B5EF4-FFF2-40B4-BE49-F238E27FC236}">
                <a16:creationId xmlns:a16="http://schemas.microsoft.com/office/drawing/2014/main" id="{32C222E6-B39F-616E-3E81-5C90082C783E}"/>
              </a:ext>
            </a:extLst>
          </p:cNvPr>
          <p:cNvSpPr txBox="1"/>
          <p:nvPr/>
        </p:nvSpPr>
        <p:spPr>
          <a:xfrm>
            <a:off x="4756297" y="5688474"/>
            <a:ext cx="2679405" cy="369332"/>
          </a:xfrm>
          <a:prstGeom prst="rect">
            <a:avLst/>
          </a:prstGeom>
          <a:noFill/>
        </p:spPr>
        <p:txBody>
          <a:bodyPr wrap="square" rtlCol="0">
            <a:spAutoFit/>
          </a:bodyPr>
          <a:lstStyle/>
          <a:p>
            <a:r>
              <a:rPr lang="en-US" dirty="0"/>
              <a:t>Submission date 3/02/25</a:t>
            </a:r>
          </a:p>
        </p:txBody>
      </p:sp>
    </p:spTree>
    <p:extLst>
      <p:ext uri="{BB962C8B-B14F-4D97-AF65-F5344CB8AC3E}">
        <p14:creationId xmlns:p14="http://schemas.microsoft.com/office/powerpoint/2010/main" val="1657688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9197F-C4A3-7E52-913E-E34CFC5F6631}"/>
              </a:ext>
            </a:extLst>
          </p:cNvPr>
          <p:cNvSpPr>
            <a:spLocks noGrp="1"/>
          </p:cNvSpPr>
          <p:nvPr>
            <p:ph type="title"/>
          </p:nvPr>
        </p:nvSpPr>
        <p:spPr>
          <a:xfrm>
            <a:off x="4067175" y="365126"/>
            <a:ext cx="3790950" cy="963612"/>
          </a:xfrm>
        </p:spPr>
        <p:txBody>
          <a:bodyPr>
            <a:noAutofit/>
          </a:bodyPr>
          <a:lstStyle/>
          <a:p>
            <a:r>
              <a:rPr lang="en-US" sz="5400" dirty="0"/>
              <a:t>Introduction</a:t>
            </a:r>
          </a:p>
        </p:txBody>
      </p:sp>
      <p:sp>
        <p:nvSpPr>
          <p:cNvPr id="5" name="TextBox 4">
            <a:extLst>
              <a:ext uri="{FF2B5EF4-FFF2-40B4-BE49-F238E27FC236}">
                <a16:creationId xmlns:a16="http://schemas.microsoft.com/office/drawing/2014/main" id="{B82FBC4C-BE5E-CD8C-772F-AA4425A22F23}"/>
              </a:ext>
            </a:extLst>
          </p:cNvPr>
          <p:cNvSpPr txBox="1"/>
          <p:nvPr/>
        </p:nvSpPr>
        <p:spPr>
          <a:xfrm>
            <a:off x="150812" y="1328738"/>
            <a:ext cx="7707313" cy="5632311"/>
          </a:xfrm>
          <a:prstGeom prst="rect">
            <a:avLst/>
          </a:prstGeom>
          <a:noFill/>
        </p:spPr>
        <p:txBody>
          <a:bodyPr wrap="square" rtlCol="0">
            <a:spAutoFit/>
          </a:bodyPr>
          <a:lstStyle/>
          <a:p>
            <a:pPr marL="342900" indent="-342900" algn="just">
              <a:buFont typeface="Arial" panose="020B0604020202020204" pitchFamily="34" charset="0"/>
              <a:buChar char="•"/>
            </a:pPr>
            <a:r>
              <a:rPr lang="en-US" sz="2400" dirty="0"/>
              <a:t>The third Servile war was started in 73BC when a Thracian Gladiator named Spartacus and 70-200 gladiators escaped a Ludus in Capua and began to gain followers </a:t>
            </a:r>
          </a:p>
          <a:p>
            <a:pPr marL="342900" indent="-342900" algn="just">
              <a:buFont typeface="Arial" panose="020B0604020202020204" pitchFamily="34" charset="0"/>
              <a:buChar char="•"/>
            </a:pPr>
            <a:r>
              <a:rPr lang="en-US" sz="2400" dirty="0"/>
              <a:t>This rebel army grew rapidly and were able to fight off Roman forces, eventually defeating several legions.</a:t>
            </a:r>
          </a:p>
          <a:p>
            <a:pPr marL="342900" indent="-342900" algn="just">
              <a:buFont typeface="Arial" panose="020B0604020202020204" pitchFamily="34" charset="0"/>
              <a:buChar char="•"/>
            </a:pPr>
            <a:r>
              <a:rPr lang="en-US" sz="2400" dirty="0"/>
              <a:t>In the end Crassus and Pompey were tasked with dealing with the slave army. </a:t>
            </a:r>
          </a:p>
          <a:p>
            <a:pPr marL="342900" indent="-342900" algn="just">
              <a:buFont typeface="Arial" panose="020B0604020202020204" pitchFamily="34" charset="0"/>
              <a:buChar char="•"/>
            </a:pPr>
            <a:r>
              <a:rPr lang="en-US" sz="2400" dirty="0"/>
              <a:t>The final battle was that of the </a:t>
            </a:r>
            <a:r>
              <a:rPr lang="en-US" sz="2400" dirty="0" err="1"/>
              <a:t>Silarius</a:t>
            </a:r>
            <a:r>
              <a:rPr lang="en-US" sz="2400" dirty="0"/>
              <a:t> River in 71BC where the army was defeated by Crassus. </a:t>
            </a:r>
          </a:p>
          <a:p>
            <a:pPr marL="342900" indent="-342900" algn="just">
              <a:buFont typeface="Arial" panose="020B0604020202020204" pitchFamily="34" charset="0"/>
              <a:buChar char="•"/>
            </a:pPr>
            <a:r>
              <a:rPr lang="en-US" sz="2400" dirty="0"/>
              <a:t>After the battle 6000 slaves were crucified along the Via </a:t>
            </a:r>
            <a:r>
              <a:rPr lang="en-US" sz="2400" dirty="0" err="1"/>
              <a:t>Appia</a:t>
            </a:r>
            <a:r>
              <a:rPr lang="en-US" sz="2400" dirty="0"/>
              <a:t>. </a:t>
            </a:r>
          </a:p>
          <a:p>
            <a:pPr marL="342900" indent="-342900" algn="just">
              <a:buFont typeface="Arial" panose="020B0604020202020204" pitchFamily="34" charset="0"/>
              <a:buChar char="•"/>
            </a:pPr>
            <a:r>
              <a:rPr lang="en-GB" sz="2400" b="0" i="0" u="none" strike="noStrike" dirty="0">
                <a:solidFill>
                  <a:srgbClr val="061824"/>
                </a:solidFill>
                <a:effectLst/>
              </a:rPr>
              <a:t>The Enlightenment philosopher Voltaire described Spartacus’s rebellion as “the only just war in history”. (Danny Bird, 2023)</a:t>
            </a:r>
            <a:endParaRPr lang="en-US" sz="2400" dirty="0"/>
          </a:p>
        </p:txBody>
      </p:sp>
      <p:sp>
        <p:nvSpPr>
          <p:cNvPr id="8" name="TextBox 7">
            <a:extLst>
              <a:ext uri="{FF2B5EF4-FFF2-40B4-BE49-F238E27FC236}">
                <a16:creationId xmlns:a16="http://schemas.microsoft.com/office/drawing/2014/main" id="{4A00FEDF-B2E9-89B1-2BC8-E57B868F0BE7}"/>
              </a:ext>
            </a:extLst>
          </p:cNvPr>
          <p:cNvSpPr txBox="1"/>
          <p:nvPr/>
        </p:nvSpPr>
        <p:spPr>
          <a:xfrm>
            <a:off x="8477421" y="5806395"/>
            <a:ext cx="2132734" cy="369332"/>
          </a:xfrm>
          <a:prstGeom prst="rect">
            <a:avLst/>
          </a:prstGeom>
          <a:noFill/>
        </p:spPr>
        <p:txBody>
          <a:bodyPr wrap="square" rtlCol="0">
            <a:spAutoFit/>
          </a:bodyPr>
          <a:lstStyle/>
          <a:p>
            <a:r>
              <a:rPr lang="en-US" dirty="0"/>
              <a:t>Kieren Johns (2022)</a:t>
            </a:r>
          </a:p>
        </p:txBody>
      </p:sp>
      <p:pic>
        <p:nvPicPr>
          <p:cNvPr id="1026" name="Picture 2" descr="bronze legionary statuette third servile war">
            <a:extLst>
              <a:ext uri="{FF2B5EF4-FFF2-40B4-BE49-F238E27FC236}">
                <a16:creationId xmlns:a16="http://schemas.microsoft.com/office/drawing/2014/main" id="{1DCF8064-F368-709E-3453-0F9F6ACE45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24827" y="1328738"/>
            <a:ext cx="2837922" cy="44776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9450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AB155-A999-AA5A-556A-63DCB4750E17}"/>
              </a:ext>
            </a:extLst>
          </p:cNvPr>
          <p:cNvSpPr>
            <a:spLocks noGrp="1"/>
          </p:cNvSpPr>
          <p:nvPr>
            <p:ph type="title"/>
          </p:nvPr>
        </p:nvSpPr>
        <p:spPr>
          <a:xfrm>
            <a:off x="2938462" y="450849"/>
            <a:ext cx="6662737" cy="606425"/>
          </a:xfrm>
        </p:spPr>
        <p:txBody>
          <a:bodyPr>
            <a:noAutofit/>
          </a:bodyPr>
          <a:lstStyle/>
          <a:p>
            <a:r>
              <a:rPr lang="en-US" sz="5400" dirty="0"/>
              <a:t>Caesar’s Rise to Power</a:t>
            </a:r>
          </a:p>
        </p:txBody>
      </p:sp>
      <p:pic>
        <p:nvPicPr>
          <p:cNvPr id="2050" name="Picture 2" descr="Julius Caesar">
            <a:extLst>
              <a:ext uri="{FF2B5EF4-FFF2-40B4-BE49-F238E27FC236}">
                <a16:creationId xmlns:a16="http://schemas.microsoft.com/office/drawing/2014/main" id="{6F777CB7-41EA-1C1A-513A-E63BBBF657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6942" y="1256226"/>
            <a:ext cx="2531387" cy="434554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C52671B-854E-BADD-B652-A2015A62B120}"/>
              </a:ext>
            </a:extLst>
          </p:cNvPr>
          <p:cNvSpPr txBox="1"/>
          <p:nvPr/>
        </p:nvSpPr>
        <p:spPr>
          <a:xfrm>
            <a:off x="333828" y="5616059"/>
            <a:ext cx="3701143" cy="369332"/>
          </a:xfrm>
          <a:prstGeom prst="rect">
            <a:avLst/>
          </a:prstGeom>
          <a:noFill/>
        </p:spPr>
        <p:txBody>
          <a:bodyPr wrap="square" rtlCol="0">
            <a:spAutoFit/>
          </a:bodyPr>
          <a:lstStyle/>
          <a:p>
            <a:r>
              <a:rPr lang="en-US" dirty="0"/>
              <a:t>Arnold Joseph Toynbee (2024)</a:t>
            </a:r>
          </a:p>
        </p:txBody>
      </p:sp>
      <p:sp>
        <p:nvSpPr>
          <p:cNvPr id="4" name="TextBox 3">
            <a:extLst>
              <a:ext uri="{FF2B5EF4-FFF2-40B4-BE49-F238E27FC236}">
                <a16:creationId xmlns:a16="http://schemas.microsoft.com/office/drawing/2014/main" id="{108E96BF-09A2-8982-A16E-1FCDB64AE7D6}"/>
              </a:ext>
            </a:extLst>
          </p:cNvPr>
          <p:cNvSpPr txBox="1"/>
          <p:nvPr/>
        </p:nvSpPr>
        <p:spPr>
          <a:xfrm>
            <a:off x="3556000" y="1201755"/>
            <a:ext cx="8302172" cy="5632311"/>
          </a:xfrm>
          <a:prstGeom prst="rect">
            <a:avLst/>
          </a:prstGeom>
          <a:noFill/>
        </p:spPr>
        <p:txBody>
          <a:bodyPr wrap="square" rtlCol="0">
            <a:spAutoFit/>
          </a:bodyPr>
          <a:lstStyle/>
          <a:p>
            <a:pPr marL="342900" indent="-342900" algn="just">
              <a:buFont typeface="Arial" panose="020B0604020202020204" pitchFamily="34" charset="0"/>
              <a:buChar char="•"/>
            </a:pPr>
            <a:r>
              <a:rPr lang="en-US" sz="2400" dirty="0"/>
              <a:t>Caesar studied rhetoric, law and military strategy before his first political role as a military tribune before later ascending to a quaestor in 69BC.</a:t>
            </a:r>
          </a:p>
          <a:p>
            <a:pPr marL="342900" indent="-342900" algn="just">
              <a:buFont typeface="Arial" panose="020B0604020202020204" pitchFamily="34" charset="0"/>
              <a:buChar char="•"/>
            </a:pPr>
            <a:r>
              <a:rPr lang="en-US" sz="2400" dirty="0"/>
              <a:t>By 60BC Caesar had grown in status and power by using his relationships with other people and formed the first triumvirate with Crassus and Pompey. </a:t>
            </a:r>
          </a:p>
          <a:p>
            <a:pPr marL="342900" indent="-342900" algn="just">
              <a:buFont typeface="Arial" panose="020B0604020202020204" pitchFamily="34" charset="0"/>
              <a:buChar char="•"/>
            </a:pPr>
            <a:r>
              <a:rPr lang="en-US" sz="2400" dirty="0"/>
              <a:t>In 59BC his influence caused him to get the position of Consul. </a:t>
            </a:r>
          </a:p>
          <a:p>
            <a:pPr marL="342900" indent="-342900" algn="just">
              <a:buFont typeface="Arial" panose="020B0604020202020204" pitchFamily="34" charset="0"/>
              <a:buChar char="•"/>
            </a:pPr>
            <a:r>
              <a:rPr lang="en-US" sz="2400" dirty="0"/>
              <a:t>After his consulship Caesar was given power over Gaul where he led conquests and  truly elevated the power he had already gained. </a:t>
            </a:r>
          </a:p>
          <a:p>
            <a:pPr marL="342900" indent="-342900" algn="just">
              <a:buFont typeface="Arial" panose="020B0604020202020204" pitchFamily="34" charset="0"/>
              <a:buChar char="•"/>
            </a:pPr>
            <a:r>
              <a:rPr lang="en-US" sz="2400" dirty="0"/>
              <a:t>Beginning in 69BCE. Caesar rose in the Roman cursus </a:t>
            </a:r>
            <a:r>
              <a:rPr lang="en-US" sz="2400" dirty="0" err="1"/>
              <a:t>honorum</a:t>
            </a:r>
            <a:r>
              <a:rPr lang="en-US" sz="2400" dirty="0"/>
              <a:t>, first as a quaestor then to the rank of aedile and subsequently pontifex maximus in 63BCE, marking his beginning of ascendency to power. (</a:t>
            </a:r>
            <a:r>
              <a:rPr lang="en-US" sz="2400" dirty="0" err="1"/>
              <a:t>Ashya</a:t>
            </a:r>
            <a:r>
              <a:rPr lang="en-US" sz="2400" dirty="0"/>
              <a:t> Agarwal, 2024)</a:t>
            </a:r>
          </a:p>
        </p:txBody>
      </p:sp>
    </p:spTree>
    <p:extLst>
      <p:ext uri="{BB962C8B-B14F-4D97-AF65-F5344CB8AC3E}">
        <p14:creationId xmlns:p14="http://schemas.microsoft.com/office/powerpoint/2010/main" val="2131986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8ED11-BB68-CFDA-B4FA-95128AEBBBCD}"/>
              </a:ext>
            </a:extLst>
          </p:cNvPr>
          <p:cNvSpPr>
            <a:spLocks noGrp="1"/>
          </p:cNvSpPr>
          <p:nvPr>
            <p:ph type="title"/>
          </p:nvPr>
        </p:nvSpPr>
        <p:spPr>
          <a:xfrm>
            <a:off x="2692800" y="169396"/>
            <a:ext cx="6806400" cy="737961"/>
          </a:xfrm>
        </p:spPr>
        <p:txBody>
          <a:bodyPr>
            <a:noAutofit/>
          </a:bodyPr>
          <a:lstStyle/>
          <a:p>
            <a:r>
              <a:rPr lang="en-US" sz="5400" dirty="0"/>
              <a:t>Increased Social Unrest</a:t>
            </a:r>
          </a:p>
        </p:txBody>
      </p:sp>
      <p:sp>
        <p:nvSpPr>
          <p:cNvPr id="3" name="TextBox 2">
            <a:extLst>
              <a:ext uri="{FF2B5EF4-FFF2-40B4-BE49-F238E27FC236}">
                <a16:creationId xmlns:a16="http://schemas.microsoft.com/office/drawing/2014/main" id="{AD178496-3F98-0B21-3D37-0B7517AF25CE}"/>
              </a:ext>
            </a:extLst>
          </p:cNvPr>
          <p:cNvSpPr txBox="1"/>
          <p:nvPr/>
        </p:nvSpPr>
        <p:spPr>
          <a:xfrm>
            <a:off x="4352064" y="1011171"/>
            <a:ext cx="7523182" cy="5632311"/>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The war unmasked profound tensions between the optimates and the lower classes. The revolt was a manifestation of discontent in Roman society, where affluence had been built on the exploitation of slaves. The need for reform was highlighted through the widespread fear in the lower classes. </a:t>
            </a:r>
          </a:p>
          <a:p>
            <a:pPr marL="285750" indent="-285750" algn="just">
              <a:buFont typeface="Arial" panose="020B0604020202020204" pitchFamily="34" charset="0"/>
              <a:buChar char="•"/>
            </a:pPr>
            <a:r>
              <a:rPr lang="en-US" sz="2400" dirty="0"/>
              <a:t>Caesar was a member of the Populares. The Roman elites failure to deal with inequality across the classes was a major component in the popularity of the Populares. </a:t>
            </a:r>
          </a:p>
          <a:p>
            <a:pPr marL="285750" indent="-285750" algn="just">
              <a:buFont typeface="Arial" panose="020B0604020202020204" pitchFamily="34" charset="0"/>
              <a:buChar char="•"/>
            </a:pPr>
            <a:r>
              <a:rPr lang="en-GB" sz="2400" b="0" i="0" u="none" strike="noStrike" dirty="0">
                <a:solidFill>
                  <a:srgbClr val="000000"/>
                </a:solidFill>
                <a:effectLst/>
              </a:rPr>
              <a:t>it has been argued that the revolt of 73-71 BC so shook the Roman elite that they adopted a new view of slaves. They were more inclined to see them as beings endowed with reason and a soul. (Eric Lambrecht, 2019)</a:t>
            </a:r>
            <a:endParaRPr lang="en-US" sz="2400" dirty="0"/>
          </a:p>
        </p:txBody>
      </p:sp>
      <p:pic>
        <p:nvPicPr>
          <p:cNvPr id="4098" name="Picture 2" descr="Julius Caesar">
            <a:extLst>
              <a:ext uri="{FF2B5EF4-FFF2-40B4-BE49-F238E27FC236}">
                <a16:creationId xmlns:a16="http://schemas.microsoft.com/office/drawing/2014/main" id="{204FADDF-23B3-6D5B-0D57-418F1790F7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857"/>
          <a:stretch/>
        </p:blipFill>
        <p:spPr bwMode="auto">
          <a:xfrm>
            <a:off x="316754" y="1034143"/>
            <a:ext cx="3777031" cy="478971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EF84AE2-0EE2-3E4B-E3FB-2257DE1E2127}"/>
              </a:ext>
            </a:extLst>
          </p:cNvPr>
          <p:cNvSpPr txBox="1"/>
          <p:nvPr/>
        </p:nvSpPr>
        <p:spPr>
          <a:xfrm>
            <a:off x="508000" y="5905521"/>
            <a:ext cx="3585785" cy="369332"/>
          </a:xfrm>
          <a:prstGeom prst="rect">
            <a:avLst/>
          </a:prstGeom>
          <a:noFill/>
        </p:spPr>
        <p:txBody>
          <a:bodyPr wrap="square" rtlCol="0">
            <a:spAutoFit/>
          </a:bodyPr>
          <a:lstStyle/>
          <a:p>
            <a:r>
              <a:rPr lang="en-US" dirty="0"/>
              <a:t>Arnold Joseph Toynbee (2024)</a:t>
            </a:r>
          </a:p>
        </p:txBody>
      </p:sp>
    </p:spTree>
    <p:extLst>
      <p:ext uri="{BB962C8B-B14F-4D97-AF65-F5344CB8AC3E}">
        <p14:creationId xmlns:p14="http://schemas.microsoft.com/office/powerpoint/2010/main" val="4004252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D3282-628D-70B4-3542-5C133E70270B}"/>
              </a:ext>
            </a:extLst>
          </p:cNvPr>
          <p:cNvSpPr>
            <a:spLocks noGrp="1"/>
          </p:cNvSpPr>
          <p:nvPr>
            <p:ph type="title"/>
          </p:nvPr>
        </p:nvSpPr>
        <p:spPr>
          <a:xfrm>
            <a:off x="3778399" y="-96821"/>
            <a:ext cx="4635201" cy="1325563"/>
          </a:xfrm>
        </p:spPr>
        <p:txBody>
          <a:bodyPr>
            <a:noAutofit/>
          </a:bodyPr>
          <a:lstStyle/>
          <a:p>
            <a:r>
              <a:rPr lang="en-US" sz="5400" dirty="0"/>
              <a:t>Military Prestige</a:t>
            </a:r>
          </a:p>
        </p:txBody>
      </p:sp>
      <p:sp>
        <p:nvSpPr>
          <p:cNvPr id="3" name="TextBox 2">
            <a:extLst>
              <a:ext uri="{FF2B5EF4-FFF2-40B4-BE49-F238E27FC236}">
                <a16:creationId xmlns:a16="http://schemas.microsoft.com/office/drawing/2014/main" id="{305B09FB-9158-5BA7-D2A1-914CF7B13DC5}"/>
              </a:ext>
            </a:extLst>
          </p:cNvPr>
          <p:cNvSpPr txBox="1"/>
          <p:nvPr/>
        </p:nvSpPr>
        <p:spPr>
          <a:xfrm>
            <a:off x="107577" y="1075764"/>
            <a:ext cx="7444291" cy="5262979"/>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Before building his own military legacy Caesar saw how political power could be gained from military fame. The successes in the war proved that victories could be used for political leverage.</a:t>
            </a:r>
          </a:p>
          <a:p>
            <a:pPr marL="285750" indent="-285750" algn="just">
              <a:buFont typeface="Arial" panose="020B0604020202020204" pitchFamily="34" charset="0"/>
              <a:buChar char="•"/>
            </a:pPr>
            <a:r>
              <a:rPr lang="en-US" sz="2400" dirty="0"/>
              <a:t>The war proved how useful having loyal troops could be. Spartacus had very loyal troops which helped him defeat much larger Roman forces where the troops were not as loyal. Crassus and Pompey saw this and used it to their advantage. Caesar also did so years later. </a:t>
            </a:r>
          </a:p>
          <a:p>
            <a:pPr marL="285750" indent="-285750" algn="just">
              <a:buFont typeface="Arial" panose="020B0604020202020204" pitchFamily="34" charset="0"/>
              <a:buChar char="•"/>
            </a:pPr>
            <a:r>
              <a:rPr lang="en-GB" sz="2400" b="0" i="0" u="none" strike="noStrike" dirty="0">
                <a:solidFill>
                  <a:srgbClr val="181818"/>
                </a:solidFill>
                <a:effectLst/>
              </a:rPr>
              <a:t>Through his masterful battlefield tactics and willingness to fight in combat, Caesar earned the respect and loyalty of his soldiers. (Christopher Klein, 2023)</a:t>
            </a:r>
            <a:endParaRPr lang="en-US" sz="2400" dirty="0"/>
          </a:p>
        </p:txBody>
      </p:sp>
      <p:pic>
        <p:nvPicPr>
          <p:cNvPr id="5122" name="Picture 2" descr="Julius Caesar">
            <a:extLst>
              <a:ext uri="{FF2B5EF4-FFF2-40B4-BE49-F238E27FC236}">
                <a16:creationId xmlns:a16="http://schemas.microsoft.com/office/drawing/2014/main" id="{B15BAAFF-9AC3-2C96-C660-FE876E2092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13600" y="1075764"/>
            <a:ext cx="2915323" cy="399399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8E5756E-F97C-9367-0D8C-F88844E30048}"/>
              </a:ext>
            </a:extLst>
          </p:cNvPr>
          <p:cNvSpPr txBox="1"/>
          <p:nvPr/>
        </p:nvSpPr>
        <p:spPr>
          <a:xfrm>
            <a:off x="8413600" y="5163671"/>
            <a:ext cx="3151991" cy="369332"/>
          </a:xfrm>
          <a:prstGeom prst="rect">
            <a:avLst/>
          </a:prstGeom>
          <a:noFill/>
        </p:spPr>
        <p:txBody>
          <a:bodyPr wrap="square" rtlCol="0">
            <a:spAutoFit/>
          </a:bodyPr>
          <a:lstStyle/>
          <a:p>
            <a:r>
              <a:rPr lang="en-US" dirty="0"/>
              <a:t>Arnold Joseph Toynbee (2024)</a:t>
            </a:r>
          </a:p>
        </p:txBody>
      </p:sp>
    </p:spTree>
    <p:extLst>
      <p:ext uri="{BB962C8B-B14F-4D97-AF65-F5344CB8AC3E}">
        <p14:creationId xmlns:p14="http://schemas.microsoft.com/office/powerpoint/2010/main" val="590484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4A32C-1D89-4D69-BAB0-62D95C61AD9B}"/>
              </a:ext>
            </a:extLst>
          </p:cNvPr>
          <p:cNvSpPr>
            <a:spLocks noGrp="1"/>
          </p:cNvSpPr>
          <p:nvPr>
            <p:ph type="title"/>
          </p:nvPr>
        </p:nvSpPr>
        <p:spPr>
          <a:xfrm>
            <a:off x="4010025" y="436562"/>
            <a:ext cx="3019425" cy="792163"/>
          </a:xfrm>
        </p:spPr>
        <p:txBody>
          <a:bodyPr/>
          <a:lstStyle/>
          <a:p>
            <a:r>
              <a:rPr lang="en-US" dirty="0"/>
              <a:t>Bibliography</a:t>
            </a:r>
          </a:p>
        </p:txBody>
      </p:sp>
      <p:sp>
        <p:nvSpPr>
          <p:cNvPr id="3" name="TextBox 2">
            <a:extLst>
              <a:ext uri="{FF2B5EF4-FFF2-40B4-BE49-F238E27FC236}">
                <a16:creationId xmlns:a16="http://schemas.microsoft.com/office/drawing/2014/main" id="{EDE8435A-F00F-2429-4B16-66DE6DEED02F}"/>
              </a:ext>
            </a:extLst>
          </p:cNvPr>
          <p:cNvSpPr txBox="1"/>
          <p:nvPr/>
        </p:nvSpPr>
        <p:spPr>
          <a:xfrm>
            <a:off x="362856" y="1538514"/>
            <a:ext cx="11829143" cy="4801314"/>
          </a:xfrm>
          <a:prstGeom prst="rect">
            <a:avLst/>
          </a:prstGeom>
          <a:noFill/>
        </p:spPr>
        <p:txBody>
          <a:bodyPr wrap="square" rtlCol="0">
            <a:spAutoFit/>
          </a:bodyPr>
          <a:lstStyle/>
          <a:p>
            <a:pPr marL="285750" indent="-285750" algn="l">
              <a:buFont typeface="Arial" panose="020B0604020202020204" pitchFamily="34" charset="0"/>
              <a:buChar char="•"/>
            </a:pPr>
            <a:r>
              <a:rPr lang="en-GB" b="0" i="0" u="none" strike="noStrike" dirty="0">
                <a:effectLst/>
              </a:rPr>
              <a:t>Kieren Johns (2022), Spartacus: What Is the True Story of the Slave Who Led a Rebellion? Available at </a:t>
            </a:r>
            <a:r>
              <a:rPr lang="en-GB" b="0" i="0" u="none" strike="noStrike" dirty="0">
                <a:effectLst/>
                <a:hlinkClick r:id="rId3"/>
              </a:rPr>
              <a:t>https://www.thecollector.com/spartacus-gladiator/</a:t>
            </a:r>
            <a:r>
              <a:rPr lang="en-GB" b="0" i="0" u="none" strike="noStrike" dirty="0">
                <a:effectLst/>
              </a:rPr>
              <a:t> </a:t>
            </a:r>
          </a:p>
          <a:p>
            <a:pPr marL="285750" indent="-285750">
              <a:buFont typeface="Arial" panose="020B0604020202020204" pitchFamily="34" charset="0"/>
              <a:buChar char="•"/>
            </a:pPr>
            <a:r>
              <a:rPr lang="en-GB" dirty="0"/>
              <a:t>Danny Bird (2023), </a:t>
            </a:r>
            <a:r>
              <a:rPr lang="en-GB" b="0" i="0" u="none" strike="noStrike" dirty="0">
                <a:solidFill>
                  <a:srgbClr val="061824"/>
                </a:solidFill>
                <a:effectLst/>
                <a:latin typeface="clarendon-urw-extra-narrow"/>
              </a:rPr>
              <a:t>The Servile Wars: Spartacus &amp; the rebellions that threatened the Roman Republic, available at </a:t>
            </a:r>
            <a:r>
              <a:rPr lang="en-GB" b="0" i="0" u="none" strike="noStrike" dirty="0">
                <a:solidFill>
                  <a:srgbClr val="061824"/>
                </a:solidFill>
                <a:effectLst/>
                <a:latin typeface="clarendon-urw-extra-narrow"/>
                <a:hlinkClick r:id="rId4"/>
              </a:rPr>
              <a:t>https://www.historyextra.com/period/roman/servile-wars-what-when-spartacus/</a:t>
            </a:r>
            <a:r>
              <a:rPr lang="en-GB" b="0" i="0" u="none" strike="noStrike" dirty="0">
                <a:solidFill>
                  <a:srgbClr val="061824"/>
                </a:solidFill>
                <a:effectLst/>
                <a:latin typeface="clarendon-urw-extra-narrow"/>
              </a:rPr>
              <a:t> </a:t>
            </a:r>
          </a:p>
          <a:p>
            <a:pPr marL="285750" indent="-285750">
              <a:buFont typeface="Arial" panose="020B0604020202020204" pitchFamily="34" charset="0"/>
              <a:buChar char="•"/>
            </a:pPr>
            <a:r>
              <a:rPr lang="en-GB" dirty="0">
                <a:solidFill>
                  <a:srgbClr val="061824"/>
                </a:solidFill>
                <a:latin typeface="clarendon-urw-extra-narrow"/>
              </a:rPr>
              <a:t>Arnold Joseph Toynbee (2024), Julius Caesar, available at </a:t>
            </a:r>
            <a:r>
              <a:rPr lang="en-GB" dirty="0">
                <a:solidFill>
                  <a:srgbClr val="061824"/>
                </a:solidFill>
                <a:latin typeface="clarendon-urw-extra-narrow"/>
                <a:hlinkClick r:id="rId5"/>
              </a:rPr>
              <a:t>https://www.britannica.com/biography/Julius-Caesar-Roman-ruler</a:t>
            </a:r>
            <a:r>
              <a:rPr lang="en-GB" dirty="0">
                <a:solidFill>
                  <a:srgbClr val="061824"/>
                </a:solidFill>
                <a:latin typeface="clarendon-urw-extra-narrow"/>
              </a:rPr>
              <a:t> </a:t>
            </a:r>
          </a:p>
          <a:p>
            <a:pPr marL="285750" indent="-285750">
              <a:buFont typeface="Arial" panose="020B0604020202020204" pitchFamily="34" charset="0"/>
              <a:buChar char="•"/>
            </a:pPr>
            <a:r>
              <a:rPr lang="en-GB" b="0" i="0" u="none" strike="noStrike" dirty="0" err="1">
                <a:solidFill>
                  <a:srgbClr val="061824"/>
                </a:solidFill>
                <a:effectLst/>
                <a:latin typeface="clarendon-urw-extra-narrow"/>
              </a:rPr>
              <a:t>Ashya</a:t>
            </a:r>
            <a:r>
              <a:rPr lang="en-GB" b="0" i="0" u="none" strike="noStrike" dirty="0">
                <a:solidFill>
                  <a:srgbClr val="061824"/>
                </a:solidFill>
                <a:effectLst/>
                <a:latin typeface="clarendon-urw-extra-narrow"/>
              </a:rPr>
              <a:t> Agarwal (2024), </a:t>
            </a:r>
            <a:r>
              <a:rPr lang="en-GB" b="0" i="0" u="none" strike="noStrike" dirty="0">
                <a:solidFill>
                  <a:srgbClr val="061824"/>
                </a:solidFill>
                <a:effectLst/>
              </a:rPr>
              <a:t>Julius Caesar’s rise to power, available at </a:t>
            </a:r>
            <a:r>
              <a:rPr lang="en-GB" b="0" i="0" u="none" strike="noStrike" dirty="0">
                <a:solidFill>
                  <a:srgbClr val="061824"/>
                </a:solidFill>
                <a:effectLst/>
                <a:hlinkClick r:id="rId6"/>
              </a:rPr>
              <a:t>https://www.ijfmr.com/papers/2024/5/29170.pdf</a:t>
            </a:r>
            <a:r>
              <a:rPr lang="en-GB" b="0" i="0" u="none" strike="noStrike" dirty="0">
                <a:solidFill>
                  <a:srgbClr val="061824"/>
                </a:solidFill>
                <a:effectLst/>
              </a:rPr>
              <a:t> </a:t>
            </a:r>
            <a:endParaRPr lang="en-GB" dirty="0">
              <a:solidFill>
                <a:srgbClr val="061824"/>
              </a:solidFill>
            </a:endParaRPr>
          </a:p>
          <a:p>
            <a:pPr marL="285750" indent="-285750">
              <a:buFont typeface="Arial" panose="020B0604020202020204" pitchFamily="34" charset="0"/>
              <a:buChar char="•"/>
            </a:pPr>
            <a:r>
              <a:rPr lang="en-GB" b="0" i="0" u="none" strike="noStrike" dirty="0">
                <a:solidFill>
                  <a:srgbClr val="061824"/>
                </a:solidFill>
                <a:effectLst/>
              </a:rPr>
              <a:t>Sarah Bond (2015), </a:t>
            </a:r>
            <a:r>
              <a:rPr lang="en-GB" b="0" i="0" u="none" strike="noStrike" dirty="0">
                <a:effectLst/>
              </a:rPr>
              <a:t>Mapping Spartacus: Using Pleiades in the Classroom, available at </a:t>
            </a:r>
            <a:r>
              <a:rPr lang="en-GB" b="0" i="0" u="none" strike="noStrike" dirty="0">
                <a:effectLst/>
                <a:hlinkClick r:id="rId7"/>
              </a:rPr>
              <a:t>https://pleiades.stoa.org/news/blog/mapping-spartacus</a:t>
            </a:r>
            <a:r>
              <a:rPr lang="en-GB" b="0" i="0" u="none" strike="noStrike" dirty="0">
                <a:effectLst/>
              </a:rPr>
              <a:t> </a:t>
            </a:r>
          </a:p>
          <a:p>
            <a:pPr marL="285750" indent="-285750">
              <a:buFont typeface="Arial" panose="020B0604020202020204" pitchFamily="34" charset="0"/>
              <a:buChar char="•"/>
            </a:pPr>
            <a:r>
              <a:rPr lang="en-GB" dirty="0"/>
              <a:t>Eric Lambrecht (2019), </a:t>
            </a:r>
            <a:r>
              <a:rPr lang="en-GB" dirty="0">
                <a:effectLst/>
              </a:rPr>
              <a:t>What was the impact of Spartacus' uprising on Rome, available at </a:t>
            </a:r>
            <a:r>
              <a:rPr lang="en-GB" dirty="0">
                <a:effectLst/>
                <a:hlinkClick r:id="rId8"/>
              </a:rPr>
              <a:t>https://www.dailyhistory.org/What_was_the_impact_of_Spartacus%27_uprising_on_Rome#</a:t>
            </a:r>
            <a:r>
              <a:rPr lang="en-GB" dirty="0">
                <a:effectLst/>
              </a:rPr>
              <a:t> </a:t>
            </a:r>
          </a:p>
          <a:p>
            <a:pPr marL="285750" indent="-285750">
              <a:buFont typeface="Arial" panose="020B0604020202020204" pitchFamily="34" charset="0"/>
              <a:buChar char="•"/>
            </a:pPr>
            <a:r>
              <a:rPr lang="en-GB" dirty="0"/>
              <a:t>Christopher Klein (2023), </a:t>
            </a:r>
            <a:r>
              <a:rPr lang="en-GB" i="0" u="none" strike="noStrike" dirty="0">
                <a:solidFill>
                  <a:srgbClr val="181818"/>
                </a:solidFill>
                <a:effectLst/>
              </a:rPr>
              <a:t>Julius Caesar: 6 Ways He Shaped the World, available at </a:t>
            </a:r>
            <a:r>
              <a:rPr lang="en-GB" i="0" u="none" strike="noStrike" dirty="0">
                <a:solidFill>
                  <a:srgbClr val="181818"/>
                </a:solidFill>
                <a:effectLst/>
                <a:hlinkClick r:id="rId9"/>
              </a:rPr>
              <a:t>https://www.history.com/news/julius-caesar-ancient-roman-dictator-importance#</a:t>
            </a:r>
            <a:r>
              <a:rPr lang="en-GB" i="0" u="none" strike="noStrike" dirty="0">
                <a:solidFill>
                  <a:srgbClr val="181818"/>
                </a:solidFill>
                <a:effectLst/>
              </a:rPr>
              <a:t> </a:t>
            </a:r>
          </a:p>
          <a:p>
            <a:pPr marL="285750" indent="-285750">
              <a:buFont typeface="Arial" panose="020B0604020202020204" pitchFamily="34" charset="0"/>
              <a:buChar char="•"/>
            </a:pPr>
            <a:endParaRPr lang="en-GB" dirty="0">
              <a:effectLst/>
            </a:endParaRPr>
          </a:p>
          <a:p>
            <a:br>
              <a:rPr lang="en-GB" dirty="0">
                <a:effectLst/>
              </a:rPr>
            </a:br>
            <a:endParaRPr lang="en-GB" dirty="0">
              <a:effectLst/>
            </a:endParaRPr>
          </a:p>
          <a:p>
            <a:pPr marL="285750" indent="-285750">
              <a:buFont typeface="Arial" panose="020B0604020202020204" pitchFamily="34" charset="0"/>
              <a:buChar char="•"/>
            </a:pPr>
            <a:endParaRPr lang="en-GB" b="0" i="0" u="none" strike="noStrike" dirty="0">
              <a:effectLst/>
            </a:endParaRPr>
          </a:p>
        </p:txBody>
      </p:sp>
    </p:spTree>
    <p:extLst>
      <p:ext uri="{BB962C8B-B14F-4D97-AF65-F5344CB8AC3E}">
        <p14:creationId xmlns:p14="http://schemas.microsoft.com/office/powerpoint/2010/main" val="7341818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18861</TotalTime>
  <Words>762</Words>
  <Application>Microsoft Macintosh PowerPoint</Application>
  <PresentationFormat>Widescreen</PresentationFormat>
  <Paragraphs>40</Paragraphs>
  <Slides>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clarendon-urw-extra-narrow</vt:lpstr>
      <vt:lpstr>Office Theme</vt:lpstr>
      <vt:lpstr>To what extent did the Third Servile War assist Caesar in his rise to power?</vt:lpstr>
      <vt:lpstr>Introduction</vt:lpstr>
      <vt:lpstr>Caesar’s Rise to Power</vt:lpstr>
      <vt:lpstr>Increased Social Unrest</vt:lpstr>
      <vt:lpstr>Military Prestige</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Alistair Meiring (2306262)</dc:creator>
  <cp:lastModifiedBy>Alistair Meiring (2306262)</cp:lastModifiedBy>
  <cp:revision>4</cp:revision>
  <dcterms:created xsi:type="dcterms:W3CDTF">2025-01-20T15:08:16Z</dcterms:created>
  <dcterms:modified xsi:type="dcterms:W3CDTF">2025-02-02T18:17:41Z</dcterms:modified>
</cp:coreProperties>
</file>