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6"/>
  </p:notesMasterIdLst>
  <p:sldIdLst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DAED3D-19A4-487D-B838-EAE5BBABAD8C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CAB19-1580-4F3F-B0B4-0CE1BF2A0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79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miter lim="800000"/>
            <a:headEnd/>
            <a:tailEnd/>
          </a:ln>
        </p:spPr>
      </p:sp>
      <p:sp>
        <p:nvSpPr>
          <p:cNvPr id="50179" name="Notes Placeholder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Gustaffson &amp; Bennett 1995 study into learning logs and military cadets over three years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  <a:ea typeface="Arial Unicode MS" panose="020B0604020202020204" pitchFamily="34" charset="-128"/>
              <a:cs typeface="Tahoma" panose="020B060403050404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Surbeck, Han &amp; Major 1991 study identified three levels of reflection REACTING/ELABORATING/CONTEMPLATING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  <a:ea typeface="Arial Unicode MS" panose="020B0604020202020204" pitchFamily="34" charset="-128"/>
              <a:cs typeface="Tahoma" panose="020B0604030504040204" pitchFamily="34" charset="0"/>
            </a:endParaRPr>
          </a:p>
          <a:p>
            <a:pPr eaLnBrk="1" hangingPunct="1"/>
            <a:r>
              <a:rPr lang="en-GB" altLang="en-US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Liston &amp; Zeichner 1996 – 5 part taxonomy into consequences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  <a:ea typeface="Arial Unicode MS" panose="020B0604020202020204" pitchFamily="34" charset="-128"/>
              <a:cs typeface="Tahoma" panose="020B0604030504040204" pitchFamily="34" charset="0"/>
            </a:endParaRPr>
          </a:p>
          <a:p>
            <a:pPr eaLnBrk="1" hangingPunct="1"/>
            <a:r>
              <a:rPr lang="en-GB" altLang="en-US" smtClean="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David Boud acknowledging that he and his team failed to keep personal learning journals as part of their project into reflection (Boud 2001)</a:t>
            </a:r>
          </a:p>
          <a:p>
            <a:pPr eaLnBrk="1" hangingPunct="1"/>
            <a:endParaRPr lang="en-GB" altLang="en-US" smtClean="0">
              <a:latin typeface="Calibri" panose="020F0502020204030204" pitchFamily="34" charset="0"/>
              <a:ea typeface="Arial Unicode MS" panose="020B0604020202020204" pitchFamily="34" charset="-128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E929AE8F-E597-430D-B598-4C76BF326EA5}" type="slidenum">
              <a:rPr lang="en-US" altLang="en-US" sz="1200">
                <a:solidFill>
                  <a:srgbClr val="000000"/>
                </a:solidFill>
                <a:ea typeface="Arial Unicode MS" panose="020B0604020202020204" pitchFamily="34" charset="-128"/>
                <a:cs typeface="Tahoma" panose="020B0604030504040204" pitchFamily="34" charset="0"/>
              </a:rPr>
              <a:pPr algn="r" eaLnBrk="1" hangingPunct="1"/>
              <a:t>3</a:t>
            </a:fld>
            <a:endParaRPr lang="en-US" altLang="en-US" sz="1200">
              <a:solidFill>
                <a:srgbClr val="000000"/>
              </a:solidFill>
              <a:ea typeface="Arial Unicode MS" panose="020B0604020202020204" pitchFamily="34" charset="-128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504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497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079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408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200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904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065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105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50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6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55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0887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311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922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521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46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9978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087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1690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5465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4224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1027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0720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609600" y="1600201"/>
            <a:ext cx="109728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en-US"/>
              <a:t>Click to edit Master text styles</a:t>
            </a:r>
            <a:br>
              <a:rPr lang="en-US"/>
            </a:br>
            <a:r>
              <a:rPr lang="en-US"/>
              <a:t>Second level</a:t>
            </a:r>
            <a:br>
              <a:rPr lang="en-US"/>
            </a:br>
            <a:r>
              <a:rPr lang="en-US"/>
              <a:t>Third level</a:t>
            </a:r>
            <a:br>
              <a:rPr lang="en-US"/>
            </a:br>
            <a:r>
              <a:rPr lang="en-US"/>
              <a:t>Fourth level</a:t>
            </a:r>
            <a:br>
              <a:rPr lang="en-US"/>
            </a:br>
            <a:r>
              <a:rPr lang="en-US"/>
              <a:t>Fifth level</a:t>
            </a:r>
          </a:p>
        </p:txBody>
      </p:sp>
      <p:sp>
        <p:nvSpPr>
          <p:cNvPr id="7" name="Content Placeholder 6"/>
          <p:cNvSpPr txBox="1">
            <a:spLocks noGrp="1"/>
          </p:cNvSpPr>
          <p:nvPr>
            <p:ph type="title" idx="4294967295"/>
          </p:nvPr>
        </p:nvSpPr>
        <p:spPr>
          <a:xfrm>
            <a:off x="609601" y="1604516"/>
            <a:ext cx="10972324" cy="4525923"/>
          </a:xfrm>
        </p:spPr>
        <p:txBody>
          <a:bodyPr lIns="0" tIns="0" rIns="0" bIns="0" anchor="t"/>
          <a:lstStyle>
            <a:lvl1pPr hangingPunct="0">
              <a:buNone/>
              <a:defRPr lang="en-GB">
                <a:latin typeface="Arial" pitchFamily="18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Content Placeholder 7"/>
          <p:cNvSpPr txBox="1">
            <a:spLocks noGrp="1"/>
          </p:cNvSpPr>
          <p:nvPr>
            <p:ph idx="1"/>
          </p:nvPr>
        </p:nvSpPr>
        <p:spPr>
          <a:xfrm>
            <a:off x="609601" y="1604516"/>
            <a:ext cx="10972324" cy="4525923"/>
          </a:xfrm>
        </p:spPr>
        <p:txBody>
          <a:bodyPr lIns="0" tIns="0" rIns="0" bIns="0"/>
          <a:lstStyle>
            <a:lvl1pPr hangingPunct="0"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6" name="Date Placeholder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46022A-CE61-44DE-9084-3968A852657B}" type="datetime1">
              <a:rPr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3/29/2018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B8AA92-C6BB-440F-A28E-A045C41A219A}" type="slidenum">
              <a:rPr lang="en-US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89065"/>
      </p:ext>
    </p:extLst>
  </p:cSld>
  <p:clrMapOvr>
    <a:masterClrMapping/>
  </p:clrMapOvr>
  <p:transition spd="slow"/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5"/>
          <p:cNvSpPr txBox="1">
            <a:spLocks noGrp="1"/>
          </p:cNvSpPr>
          <p:nvPr>
            <p:ph type="body" idx="4294967295"/>
          </p:nvPr>
        </p:nvSpPr>
        <p:spPr>
          <a:xfrm>
            <a:off x="609601" y="1604516"/>
            <a:ext cx="10972324" cy="4525923"/>
          </a:xfrm>
        </p:spPr>
        <p:txBody>
          <a:bodyPr lIns="0" tIns="0" rIns="0" bIns="0"/>
          <a:lstStyle>
            <a:lvl1pPr hangingPunc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59891-0BC4-4CFA-914F-362AD75632DC}" type="datetime1">
              <a:rPr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3/29/2018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B58EE1-DB1F-4AFE-85B3-489EBF0C19CA}" type="slidenum">
              <a:rPr lang="en-US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880143"/>
      </p:ext>
    </p:extLst>
  </p:cSld>
  <p:clrMapOvr>
    <a:masterClrMapping/>
  </p:clrMapOvr>
  <p:transition spd="slow"/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DC31D-15C2-48AF-9F15-C5E06129B14A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4EF123-6576-4FD5-919A-FCA8468F8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875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6C04B-FABB-42B4-BB17-CE29985C8250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3/29/2018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BC8056-C128-4A00-A9CE-FE2F053A18CA}" type="slidenum">
              <a:rPr 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940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Critical reflection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275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 txBox="1">
            <a:spLocks noGrp="1"/>
          </p:cNvSpPr>
          <p:nvPr>
            <p:ph type="title"/>
          </p:nvPr>
        </p:nvSpPr>
        <p:spPr>
          <a:xfrm>
            <a:off x="1981200" y="274638"/>
            <a:ext cx="8229600" cy="715962"/>
          </a:xfrm>
        </p:spPr>
        <p:txBody>
          <a:bodyPr/>
          <a:lstStyle/>
          <a:p>
            <a:pPr eaLnBrk="1" hangingPunct="1">
              <a:buFont typeface="StarSymbol"/>
              <a:buNone/>
            </a:pPr>
            <a:r>
              <a:rPr lang="en-GB" altLang="en-US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A Model of Critical Reflection</a:t>
            </a:r>
            <a:endParaRPr altLang="en-US" smtClean="0">
              <a:latin typeface="Calibri" panose="020F0502020204030204" pitchFamily="34" charset="0"/>
              <a:ea typeface="Arial Unicode MS" panose="020B0604020202020204" pitchFamily="34" charset="-128"/>
              <a:cs typeface="Tahoma" panose="020B0604030504040204" pitchFamily="34" charset="0"/>
            </a:endParaRPr>
          </a:p>
        </p:txBody>
      </p:sp>
      <p:sp>
        <p:nvSpPr>
          <p:cNvPr id="23555" name="TextBox 4"/>
          <p:cNvSpPr txBox="1">
            <a:spLocks noChangeArrowheads="1"/>
          </p:cNvSpPr>
          <p:nvPr/>
        </p:nvSpPr>
        <p:spPr bwMode="auto">
          <a:xfrm>
            <a:off x="6781800" y="1600201"/>
            <a:ext cx="28956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u="sng">
                <a:solidFill>
                  <a:prstClr val="black"/>
                </a:solidFill>
              </a:rPr>
              <a:t>Examine</a:t>
            </a:r>
            <a:r>
              <a:rPr lang="en-GB" altLang="en-US">
                <a:solidFill>
                  <a:prstClr val="black"/>
                </a:solidFill>
              </a:rPr>
              <a:t> experience using the prompts by category of learning goal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3556" name="TextBox 5"/>
          <p:cNvSpPr txBox="1">
            <a:spLocks noChangeArrowheads="1"/>
          </p:cNvSpPr>
          <p:nvPr/>
        </p:nvSpPr>
        <p:spPr bwMode="auto">
          <a:xfrm>
            <a:off x="2362200" y="1143000"/>
            <a:ext cx="28956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u="sng" dirty="0">
                <a:solidFill>
                  <a:prstClr val="black"/>
                </a:solidFill>
              </a:rPr>
              <a:t>Describe</a:t>
            </a:r>
            <a:r>
              <a:rPr lang="en-GB" altLang="en-US" dirty="0">
                <a:solidFill>
                  <a:prstClr val="black"/>
                </a:solidFill>
              </a:rPr>
              <a:t> the experience objectively:</a:t>
            </a:r>
          </a:p>
          <a:p>
            <a:pPr eaLnBrk="1" hangingPunct="1"/>
            <a:r>
              <a:rPr lang="en-GB" altLang="en-US" dirty="0">
                <a:solidFill>
                  <a:prstClr val="black"/>
                </a:solidFill>
              </a:rPr>
              <a:t>What, where, who, when, why?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3557" name="TextBox 6"/>
          <p:cNvSpPr txBox="1">
            <a:spLocks noChangeArrowheads="1"/>
          </p:cNvSpPr>
          <p:nvPr/>
        </p:nvSpPr>
        <p:spPr bwMode="auto">
          <a:xfrm>
            <a:off x="4411663" y="3198814"/>
            <a:ext cx="28956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u="sng">
                <a:solidFill>
                  <a:prstClr val="black"/>
                </a:solidFill>
              </a:rPr>
              <a:t>Engagement category</a:t>
            </a:r>
            <a:r>
              <a:rPr lang="en-GB" altLang="en-US">
                <a:solidFill>
                  <a:prstClr val="black"/>
                </a:solidFill>
              </a:rPr>
              <a:t>: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Trying to accomplish - what?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Approaches taken - why?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Changing to a more systemic approach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3558" name="TextBox 8"/>
          <p:cNvSpPr txBox="1">
            <a:spLocks noChangeArrowheads="1"/>
          </p:cNvSpPr>
          <p:nvPr/>
        </p:nvSpPr>
        <p:spPr bwMode="auto">
          <a:xfrm>
            <a:off x="1662113" y="2921000"/>
            <a:ext cx="28956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u="sng" dirty="0">
                <a:solidFill>
                  <a:prstClr val="black"/>
                </a:solidFill>
              </a:rPr>
              <a:t>Personal Growth</a:t>
            </a:r>
            <a:r>
              <a:rPr lang="en-GB" altLang="en-US" dirty="0">
                <a:solidFill>
                  <a:prstClr val="black"/>
                </a:solidFill>
              </a:rPr>
              <a:t>:</a:t>
            </a:r>
          </a:p>
          <a:p>
            <a:pPr eaLnBrk="1" hangingPunct="1"/>
            <a:r>
              <a:rPr lang="en-GB" altLang="en-US" dirty="0">
                <a:solidFill>
                  <a:prstClr val="black"/>
                </a:solidFill>
              </a:rPr>
              <a:t>Strengths/Weaknesses/</a:t>
            </a:r>
          </a:p>
          <a:p>
            <a:pPr eaLnBrk="1" hangingPunct="1"/>
            <a:r>
              <a:rPr lang="en-GB" altLang="en-US" dirty="0">
                <a:solidFill>
                  <a:prstClr val="black"/>
                </a:solidFill>
              </a:rPr>
              <a:t>Assumptions etc. that emerged as a result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3559" name="TextBox 9"/>
          <p:cNvSpPr txBox="1">
            <a:spLocks noChangeArrowheads="1"/>
          </p:cNvSpPr>
          <p:nvPr/>
        </p:nvSpPr>
        <p:spPr bwMode="auto">
          <a:xfrm>
            <a:off x="7543800" y="3511551"/>
            <a:ext cx="28956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u="sng">
                <a:solidFill>
                  <a:prstClr val="black"/>
                </a:solidFill>
              </a:rPr>
              <a:t>Academic Enhancement Category</a:t>
            </a:r>
            <a:r>
              <a:rPr lang="en-GB" altLang="en-US">
                <a:solidFill>
                  <a:prstClr val="black"/>
                </a:solidFill>
              </a:rPr>
              <a:t>: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Academic concept that applies?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Same/different from the lived experience – why?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Need to rethink concepts – why?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3560" name="TextBox 10"/>
          <p:cNvSpPr txBox="1">
            <a:spLocks noChangeArrowheads="1"/>
          </p:cNvSpPr>
          <p:nvPr/>
        </p:nvSpPr>
        <p:spPr bwMode="auto">
          <a:xfrm>
            <a:off x="2362200" y="4943475"/>
            <a:ext cx="28956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u="sng">
                <a:solidFill>
                  <a:prstClr val="black"/>
                </a:solidFill>
              </a:rPr>
              <a:t>Articulate Learning</a:t>
            </a:r>
            <a:r>
              <a:rPr lang="en-GB" altLang="en-US">
                <a:solidFill>
                  <a:prstClr val="black"/>
                </a:solidFill>
              </a:rPr>
              <a:t>: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What did I learn?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How did I learn it?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Why is it important?</a:t>
            </a:r>
          </a:p>
          <a:p>
            <a:pPr eaLnBrk="1" hangingPunct="1"/>
            <a:r>
              <a:rPr lang="en-GB" altLang="en-US">
                <a:solidFill>
                  <a:prstClr val="black"/>
                </a:solidFill>
              </a:rPr>
              <a:t>What will I do in future because of it?</a:t>
            </a:r>
            <a:endParaRPr lang="en-US" altLang="en-US">
              <a:solidFill>
                <a:prstClr val="black"/>
              </a:solidFill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5486400" y="1743075"/>
            <a:ext cx="990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581400" y="2667000"/>
            <a:ext cx="4038600" cy="254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6172200" y="2667000"/>
            <a:ext cx="144780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7620000" y="2667000"/>
            <a:ext cx="457200" cy="609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2743201" y="4121151"/>
            <a:ext cx="366713" cy="822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4411664" y="4665664"/>
            <a:ext cx="1074737" cy="4397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>
            <a:off x="4800600" y="4943476"/>
            <a:ext cx="2362200" cy="238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8" name="TextBox 25"/>
          <p:cNvSpPr txBox="1">
            <a:spLocks noChangeArrowheads="1"/>
          </p:cNvSpPr>
          <p:nvPr/>
        </p:nvSpPr>
        <p:spPr bwMode="auto">
          <a:xfrm>
            <a:off x="6896100" y="6019801"/>
            <a:ext cx="30099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prstClr val="black"/>
                </a:solidFill>
              </a:rPr>
              <a:t>Based on Ash, Clayton &amp; Moses (2007) </a:t>
            </a:r>
            <a:r>
              <a:rPr lang="en-GB" altLang="en-US" sz="1200" i="1">
                <a:solidFill>
                  <a:prstClr val="black"/>
                </a:solidFill>
              </a:rPr>
              <a:t>Teaching &amp; Learning Through Critical Reflection: An Instructor’s Guide</a:t>
            </a:r>
            <a:endParaRPr lang="en-US" altLang="en-US" sz="1200" i="1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226059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buFont typeface="StarSymbol"/>
              <a:buNone/>
            </a:pPr>
            <a:r>
              <a:rPr lang="en-GB" altLang="en-US" dirty="0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Inhibitors to Critical Reflection</a:t>
            </a:r>
            <a:br>
              <a:rPr lang="en-GB" altLang="en-US" dirty="0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</a:br>
            <a:endParaRPr lang="en-GB" altLang="en-US" sz="2000" dirty="0">
              <a:latin typeface="Calibri" panose="020F0502020204030204" pitchFamily="34" charset="0"/>
              <a:ea typeface="Arial Unicode MS" panose="020B0604020202020204" pitchFamily="34" charset="-128"/>
              <a:cs typeface="Tahoma" panose="020B0604030504040204" pitchFamily="34" charset="0"/>
            </a:endParaRPr>
          </a:p>
        </p:txBody>
      </p:sp>
      <p:sp>
        <p:nvSpPr>
          <p:cNvPr id="24579" name="Text Placeholder 2"/>
          <p:cNvSpPr txBox="1">
            <a:spLocks noGrp="1"/>
          </p:cNvSpPr>
          <p:nvPr>
            <p:ph idx="1"/>
          </p:nvPr>
        </p:nvSpPr>
        <p:spPr>
          <a:xfrm>
            <a:off x="838200" y="1825624"/>
            <a:ext cx="10515600" cy="4674029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Learner’s skill &amp; experience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Learner’s motivation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Learner’s security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Physical environment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Interpersonal environment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Nature of the stimulus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Format for reporting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Quality of feedback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Consequences</a:t>
            </a:r>
          </a:p>
        </p:txBody>
      </p:sp>
      <p:sp>
        <p:nvSpPr>
          <p:cNvPr id="4" name="Right Brace 3"/>
          <p:cNvSpPr/>
          <p:nvPr/>
        </p:nvSpPr>
        <p:spPr>
          <a:xfrm>
            <a:off x="6456364" y="1700214"/>
            <a:ext cx="46037" cy="129698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0"/>
              <a:gd name="f13" fmla="abs f4"/>
              <a:gd name="f14" fmla="abs f5"/>
              <a:gd name="f15" fmla="abs f6"/>
              <a:gd name="f16" fmla="+- 2700000 f1 0"/>
              <a:gd name="f17" fmla="*/ f12 f0 1"/>
              <a:gd name="f18" fmla="?: f13 f4 1"/>
              <a:gd name="f19" fmla="?: f14 f5 1"/>
              <a:gd name="f20" fmla="?: f15 f6 1"/>
              <a:gd name="f21" fmla="+- f16 0 f1"/>
              <a:gd name="f22" fmla="*/ f17 1 f3"/>
              <a:gd name="f23" fmla="*/ f18 1 21600"/>
              <a:gd name="f24" fmla="*/ f19 1 21600"/>
              <a:gd name="f25" fmla="*/ 21600 f18 1"/>
              <a:gd name="f26" fmla="*/ 21600 f19 1"/>
              <a:gd name="f27" fmla="+- f21 f1 0"/>
              <a:gd name="f28" fmla="+- f22 0 f1"/>
              <a:gd name="f29" fmla="min f24 f23"/>
              <a:gd name="f30" fmla="*/ f25 1 f20"/>
              <a:gd name="f31" fmla="*/ f26 1 f20"/>
              <a:gd name="f32" fmla="*/ f27 f8 1"/>
              <a:gd name="f33" fmla="val f30"/>
              <a:gd name="f34" fmla="val f31"/>
              <a:gd name="f35" fmla="*/ f32 1 f0"/>
              <a:gd name="f36" fmla="*/ f7 f29 1"/>
              <a:gd name="f37" fmla="+- f34 0 f7"/>
              <a:gd name="f38" fmla="+- f33 0 f7"/>
              <a:gd name="f39" fmla="+- 0 0 f35"/>
              <a:gd name="f40" fmla="*/ f33 f29 1"/>
              <a:gd name="f41" fmla="*/ f34 f29 1"/>
              <a:gd name="f42" fmla="*/ f38 1 2"/>
              <a:gd name="f43" fmla="min f38 f37"/>
              <a:gd name="f44" fmla="*/ f37 f11 1"/>
              <a:gd name="f45" fmla="+- 0 0 f39"/>
              <a:gd name="f46" fmla="+- f7 f42 0"/>
              <a:gd name="f47" fmla="*/ f43 f10 1"/>
              <a:gd name="f48" fmla="*/ f44 1 100000"/>
              <a:gd name="f49" fmla="*/ f45 f0 1"/>
              <a:gd name="f50" fmla="*/ f42 f29 1"/>
              <a:gd name="f51" fmla="*/ f47 1 100000"/>
              <a:gd name="f52" fmla="*/ f49 1 f8"/>
              <a:gd name="f53" fmla="*/ f46 f29 1"/>
              <a:gd name="f54" fmla="*/ f48 f29 1"/>
              <a:gd name="f55" fmla="+- f48 0 f51"/>
              <a:gd name="f56" fmla="+- f34 0 f51"/>
              <a:gd name="f57" fmla="+- f52 0 f1"/>
              <a:gd name="f58" fmla="*/ f51 f29 1"/>
              <a:gd name="f59" fmla="cos 1 f57"/>
              <a:gd name="f60" fmla="sin 1 f57"/>
              <a:gd name="f61" fmla="*/ f55 f29 1"/>
              <a:gd name="f62" fmla="*/ f56 f29 1"/>
              <a:gd name="f63" fmla="+- 0 0 f59"/>
              <a:gd name="f64" fmla="+- 0 0 f60"/>
              <a:gd name="f65" fmla="+- 0 0 f63"/>
              <a:gd name="f66" fmla="+- 0 0 f64"/>
              <a:gd name="f67" fmla="val f65"/>
              <a:gd name="f68" fmla="val f66"/>
              <a:gd name="f69" fmla="*/ f67 f42 1"/>
              <a:gd name="f70" fmla="*/ f68 f51 1"/>
              <a:gd name="f71" fmla="+- f7 f69 0"/>
              <a:gd name="f72" fmla="+- f51 0 f70"/>
              <a:gd name="f73" fmla="+- f34 f70 0"/>
              <a:gd name="f74" fmla="+- f73 0 f51"/>
              <a:gd name="f75" fmla="*/ f72 f29 1"/>
              <a:gd name="f76" fmla="*/ f71 f29 1"/>
              <a:gd name="f77" fmla="*/ f74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6"/>
              </a:cxn>
              <a:cxn ang="f28">
                <a:pos x="f40" y="f54"/>
              </a:cxn>
              <a:cxn ang="f28">
                <a:pos x="f36" y="f41"/>
              </a:cxn>
            </a:cxnLst>
            <a:rect l="f36" t="f75" r="f76" b="f77"/>
            <a:pathLst>
              <a:path stroke="0">
                <a:moveTo>
                  <a:pt x="f36" y="f36"/>
                </a:moveTo>
                <a:arcTo wR="f50" hR="f58" stAng="f2" swAng="f1"/>
                <a:lnTo>
                  <a:pt x="f53" y="f61"/>
                </a:lnTo>
                <a:arcTo wR="f50" hR="f58" stAng="f0" swAng="f9"/>
                <a:arcTo wR="f50" hR="f58" stAng="f2" swAng="f9"/>
                <a:lnTo>
                  <a:pt x="f53" y="f62"/>
                </a:lnTo>
                <a:arcTo wR="f50" hR="f58" stAng="f7" swAng="f1"/>
                <a:close/>
              </a:path>
              <a:path fill="none">
                <a:moveTo>
                  <a:pt x="f36" y="f36"/>
                </a:moveTo>
                <a:arcTo wR="f50" hR="f58" stAng="f2" swAng="f1"/>
                <a:lnTo>
                  <a:pt x="f53" y="f61"/>
                </a:lnTo>
                <a:arcTo wR="f50" hR="f58" stAng="f0" swAng="f9"/>
                <a:arcTo wR="f50" hR="f58" stAng="f2" swAng="f9"/>
                <a:lnTo>
                  <a:pt x="f53" y="f62"/>
                </a:lnTo>
                <a:arcTo wR="f50" hR="f58" stAng="f7" swAng="f1"/>
              </a:path>
            </a:pathLst>
          </a:custGeom>
          <a:noFill/>
          <a:ln w="19083">
            <a:solidFill>
              <a:srgbClr val="4A7EBB"/>
            </a:solidFill>
            <a:prstDash val="solid"/>
          </a:ln>
        </p:spPr>
        <p:txBody>
          <a:bodyPr anchor="ctr" anchorCtr="1" compatLnSpc="0"/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kern="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sp>
        <p:nvSpPr>
          <p:cNvPr id="5" name="Right Brace 4"/>
          <p:cNvSpPr/>
          <p:nvPr/>
        </p:nvSpPr>
        <p:spPr>
          <a:xfrm>
            <a:off x="6743700" y="2997200"/>
            <a:ext cx="46038" cy="93503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0"/>
              <a:gd name="f13" fmla="abs f4"/>
              <a:gd name="f14" fmla="abs f5"/>
              <a:gd name="f15" fmla="abs f6"/>
              <a:gd name="f16" fmla="+- 2700000 f1 0"/>
              <a:gd name="f17" fmla="*/ f12 f0 1"/>
              <a:gd name="f18" fmla="?: f13 f4 1"/>
              <a:gd name="f19" fmla="?: f14 f5 1"/>
              <a:gd name="f20" fmla="?: f15 f6 1"/>
              <a:gd name="f21" fmla="+- f16 0 f1"/>
              <a:gd name="f22" fmla="*/ f17 1 f3"/>
              <a:gd name="f23" fmla="*/ f18 1 21600"/>
              <a:gd name="f24" fmla="*/ f19 1 21600"/>
              <a:gd name="f25" fmla="*/ 21600 f18 1"/>
              <a:gd name="f26" fmla="*/ 21600 f19 1"/>
              <a:gd name="f27" fmla="+- f21 f1 0"/>
              <a:gd name="f28" fmla="+- f22 0 f1"/>
              <a:gd name="f29" fmla="min f24 f23"/>
              <a:gd name="f30" fmla="*/ f25 1 f20"/>
              <a:gd name="f31" fmla="*/ f26 1 f20"/>
              <a:gd name="f32" fmla="*/ f27 f8 1"/>
              <a:gd name="f33" fmla="val f30"/>
              <a:gd name="f34" fmla="val f31"/>
              <a:gd name="f35" fmla="*/ f32 1 f0"/>
              <a:gd name="f36" fmla="*/ f7 f29 1"/>
              <a:gd name="f37" fmla="+- f34 0 f7"/>
              <a:gd name="f38" fmla="+- f33 0 f7"/>
              <a:gd name="f39" fmla="+- 0 0 f35"/>
              <a:gd name="f40" fmla="*/ f33 f29 1"/>
              <a:gd name="f41" fmla="*/ f34 f29 1"/>
              <a:gd name="f42" fmla="*/ f38 1 2"/>
              <a:gd name="f43" fmla="min f38 f37"/>
              <a:gd name="f44" fmla="*/ f37 f11 1"/>
              <a:gd name="f45" fmla="+- 0 0 f39"/>
              <a:gd name="f46" fmla="+- f7 f42 0"/>
              <a:gd name="f47" fmla="*/ f43 f10 1"/>
              <a:gd name="f48" fmla="*/ f44 1 100000"/>
              <a:gd name="f49" fmla="*/ f45 f0 1"/>
              <a:gd name="f50" fmla="*/ f42 f29 1"/>
              <a:gd name="f51" fmla="*/ f47 1 100000"/>
              <a:gd name="f52" fmla="*/ f49 1 f8"/>
              <a:gd name="f53" fmla="*/ f46 f29 1"/>
              <a:gd name="f54" fmla="*/ f48 f29 1"/>
              <a:gd name="f55" fmla="+- f48 0 f51"/>
              <a:gd name="f56" fmla="+- f34 0 f51"/>
              <a:gd name="f57" fmla="+- f52 0 f1"/>
              <a:gd name="f58" fmla="*/ f51 f29 1"/>
              <a:gd name="f59" fmla="cos 1 f57"/>
              <a:gd name="f60" fmla="sin 1 f57"/>
              <a:gd name="f61" fmla="*/ f55 f29 1"/>
              <a:gd name="f62" fmla="*/ f56 f29 1"/>
              <a:gd name="f63" fmla="+- 0 0 f59"/>
              <a:gd name="f64" fmla="+- 0 0 f60"/>
              <a:gd name="f65" fmla="+- 0 0 f63"/>
              <a:gd name="f66" fmla="+- 0 0 f64"/>
              <a:gd name="f67" fmla="val f65"/>
              <a:gd name="f68" fmla="val f66"/>
              <a:gd name="f69" fmla="*/ f67 f42 1"/>
              <a:gd name="f70" fmla="*/ f68 f51 1"/>
              <a:gd name="f71" fmla="+- f7 f69 0"/>
              <a:gd name="f72" fmla="+- f51 0 f70"/>
              <a:gd name="f73" fmla="+- f34 f70 0"/>
              <a:gd name="f74" fmla="+- f73 0 f51"/>
              <a:gd name="f75" fmla="*/ f72 f29 1"/>
              <a:gd name="f76" fmla="*/ f71 f29 1"/>
              <a:gd name="f77" fmla="*/ f74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6"/>
              </a:cxn>
              <a:cxn ang="f28">
                <a:pos x="f40" y="f54"/>
              </a:cxn>
              <a:cxn ang="f28">
                <a:pos x="f36" y="f41"/>
              </a:cxn>
            </a:cxnLst>
            <a:rect l="f36" t="f75" r="f76" b="f77"/>
            <a:pathLst>
              <a:path stroke="0">
                <a:moveTo>
                  <a:pt x="f36" y="f36"/>
                </a:moveTo>
                <a:arcTo wR="f50" hR="f58" stAng="f2" swAng="f1"/>
                <a:lnTo>
                  <a:pt x="f53" y="f61"/>
                </a:lnTo>
                <a:arcTo wR="f50" hR="f58" stAng="f0" swAng="f9"/>
                <a:arcTo wR="f50" hR="f58" stAng="f2" swAng="f9"/>
                <a:lnTo>
                  <a:pt x="f53" y="f62"/>
                </a:lnTo>
                <a:arcTo wR="f50" hR="f58" stAng="f7" swAng="f1"/>
                <a:close/>
              </a:path>
              <a:path fill="none">
                <a:moveTo>
                  <a:pt x="f36" y="f36"/>
                </a:moveTo>
                <a:arcTo wR="f50" hR="f58" stAng="f2" swAng="f1"/>
                <a:lnTo>
                  <a:pt x="f53" y="f61"/>
                </a:lnTo>
                <a:arcTo wR="f50" hR="f58" stAng="f0" swAng="f9"/>
                <a:arcTo wR="f50" hR="f58" stAng="f2" swAng="f9"/>
                <a:lnTo>
                  <a:pt x="f53" y="f62"/>
                </a:lnTo>
                <a:arcTo wR="f50" hR="f58" stAng="f7" swAng="f1"/>
              </a:path>
            </a:pathLst>
          </a:custGeom>
          <a:noFill/>
          <a:ln w="19083">
            <a:solidFill>
              <a:srgbClr val="4A7EBB"/>
            </a:solidFill>
            <a:prstDash val="solid"/>
          </a:ln>
        </p:spPr>
        <p:txBody>
          <a:bodyPr anchor="ctr" anchorCtr="1" compatLnSpc="0"/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kern="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sp>
        <p:nvSpPr>
          <p:cNvPr id="6" name="Right Brace 5"/>
          <p:cNvSpPr/>
          <p:nvPr/>
        </p:nvSpPr>
        <p:spPr>
          <a:xfrm>
            <a:off x="7104064" y="4219575"/>
            <a:ext cx="46037" cy="21605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0"/>
              <a:gd name="f13" fmla="abs f4"/>
              <a:gd name="f14" fmla="abs f5"/>
              <a:gd name="f15" fmla="abs f6"/>
              <a:gd name="f16" fmla="+- 2700000 f1 0"/>
              <a:gd name="f17" fmla="*/ f12 f0 1"/>
              <a:gd name="f18" fmla="?: f13 f4 1"/>
              <a:gd name="f19" fmla="?: f14 f5 1"/>
              <a:gd name="f20" fmla="?: f15 f6 1"/>
              <a:gd name="f21" fmla="+- f16 0 f1"/>
              <a:gd name="f22" fmla="*/ f17 1 f3"/>
              <a:gd name="f23" fmla="*/ f18 1 21600"/>
              <a:gd name="f24" fmla="*/ f19 1 21600"/>
              <a:gd name="f25" fmla="*/ 21600 f18 1"/>
              <a:gd name="f26" fmla="*/ 21600 f19 1"/>
              <a:gd name="f27" fmla="+- f21 f1 0"/>
              <a:gd name="f28" fmla="+- f22 0 f1"/>
              <a:gd name="f29" fmla="min f24 f23"/>
              <a:gd name="f30" fmla="*/ f25 1 f20"/>
              <a:gd name="f31" fmla="*/ f26 1 f20"/>
              <a:gd name="f32" fmla="*/ f27 f8 1"/>
              <a:gd name="f33" fmla="val f30"/>
              <a:gd name="f34" fmla="val f31"/>
              <a:gd name="f35" fmla="*/ f32 1 f0"/>
              <a:gd name="f36" fmla="*/ f7 f29 1"/>
              <a:gd name="f37" fmla="+- f34 0 f7"/>
              <a:gd name="f38" fmla="+- f33 0 f7"/>
              <a:gd name="f39" fmla="+- 0 0 f35"/>
              <a:gd name="f40" fmla="*/ f33 f29 1"/>
              <a:gd name="f41" fmla="*/ f34 f29 1"/>
              <a:gd name="f42" fmla="*/ f38 1 2"/>
              <a:gd name="f43" fmla="min f38 f37"/>
              <a:gd name="f44" fmla="*/ f37 f11 1"/>
              <a:gd name="f45" fmla="+- 0 0 f39"/>
              <a:gd name="f46" fmla="+- f7 f42 0"/>
              <a:gd name="f47" fmla="*/ f43 f10 1"/>
              <a:gd name="f48" fmla="*/ f44 1 100000"/>
              <a:gd name="f49" fmla="*/ f45 f0 1"/>
              <a:gd name="f50" fmla="*/ f42 f29 1"/>
              <a:gd name="f51" fmla="*/ f47 1 100000"/>
              <a:gd name="f52" fmla="*/ f49 1 f8"/>
              <a:gd name="f53" fmla="*/ f46 f29 1"/>
              <a:gd name="f54" fmla="*/ f48 f29 1"/>
              <a:gd name="f55" fmla="+- f48 0 f51"/>
              <a:gd name="f56" fmla="+- f34 0 f51"/>
              <a:gd name="f57" fmla="+- f52 0 f1"/>
              <a:gd name="f58" fmla="*/ f51 f29 1"/>
              <a:gd name="f59" fmla="cos 1 f57"/>
              <a:gd name="f60" fmla="sin 1 f57"/>
              <a:gd name="f61" fmla="*/ f55 f29 1"/>
              <a:gd name="f62" fmla="*/ f56 f29 1"/>
              <a:gd name="f63" fmla="+- 0 0 f59"/>
              <a:gd name="f64" fmla="+- 0 0 f60"/>
              <a:gd name="f65" fmla="+- 0 0 f63"/>
              <a:gd name="f66" fmla="+- 0 0 f64"/>
              <a:gd name="f67" fmla="val f65"/>
              <a:gd name="f68" fmla="val f66"/>
              <a:gd name="f69" fmla="*/ f67 f42 1"/>
              <a:gd name="f70" fmla="*/ f68 f51 1"/>
              <a:gd name="f71" fmla="+- f7 f69 0"/>
              <a:gd name="f72" fmla="+- f51 0 f70"/>
              <a:gd name="f73" fmla="+- f34 f70 0"/>
              <a:gd name="f74" fmla="+- f73 0 f51"/>
              <a:gd name="f75" fmla="*/ f72 f29 1"/>
              <a:gd name="f76" fmla="*/ f71 f29 1"/>
              <a:gd name="f77" fmla="*/ f74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36" y="f36"/>
              </a:cxn>
              <a:cxn ang="f28">
                <a:pos x="f40" y="f54"/>
              </a:cxn>
              <a:cxn ang="f28">
                <a:pos x="f36" y="f41"/>
              </a:cxn>
            </a:cxnLst>
            <a:rect l="f36" t="f75" r="f76" b="f77"/>
            <a:pathLst>
              <a:path stroke="0">
                <a:moveTo>
                  <a:pt x="f36" y="f36"/>
                </a:moveTo>
                <a:arcTo wR="f50" hR="f58" stAng="f2" swAng="f1"/>
                <a:lnTo>
                  <a:pt x="f53" y="f61"/>
                </a:lnTo>
                <a:arcTo wR="f50" hR="f58" stAng="f0" swAng="f9"/>
                <a:arcTo wR="f50" hR="f58" stAng="f2" swAng="f9"/>
                <a:lnTo>
                  <a:pt x="f53" y="f62"/>
                </a:lnTo>
                <a:arcTo wR="f50" hR="f58" stAng="f7" swAng="f1"/>
                <a:close/>
              </a:path>
              <a:path fill="none">
                <a:moveTo>
                  <a:pt x="f36" y="f36"/>
                </a:moveTo>
                <a:arcTo wR="f50" hR="f58" stAng="f2" swAng="f1"/>
                <a:lnTo>
                  <a:pt x="f53" y="f61"/>
                </a:lnTo>
                <a:arcTo wR="f50" hR="f58" stAng="f0" swAng="f9"/>
                <a:arcTo wR="f50" hR="f58" stAng="f2" swAng="f9"/>
                <a:lnTo>
                  <a:pt x="f53" y="f62"/>
                </a:lnTo>
                <a:arcTo wR="f50" hR="f58" stAng="f7" swAng="f1"/>
              </a:path>
            </a:pathLst>
          </a:custGeom>
          <a:noFill/>
          <a:ln w="19083">
            <a:solidFill>
              <a:srgbClr val="000000"/>
            </a:solidFill>
            <a:prstDash val="solid"/>
          </a:ln>
        </p:spPr>
        <p:txBody>
          <a:bodyPr anchor="ctr" anchorCtr="1" compatLnSpc="0"/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kern="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sp>
        <p:nvSpPr>
          <p:cNvPr id="7" name="TextBox 8"/>
          <p:cNvSpPr txBox="1"/>
          <p:nvPr/>
        </p:nvSpPr>
        <p:spPr>
          <a:xfrm>
            <a:off x="6789738" y="2101851"/>
            <a:ext cx="2546350" cy="374141"/>
          </a:xfrm>
          <a:prstGeom prst="rect">
            <a:avLst/>
          </a:prstGeom>
          <a:noFill/>
          <a:ln>
            <a:noFill/>
          </a:ln>
        </p:spPr>
        <p:txBody>
          <a:bodyPr compatLnSpc="0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kern="0">
                <a:solidFill>
                  <a:srgbClr val="000000"/>
                </a:solidFill>
                <a:latin typeface="Calibri" pitchFamily="18"/>
                <a:ea typeface="Arial Unicode MS" pitchFamily="2"/>
                <a:cs typeface="Tahoma" pitchFamily="2"/>
              </a:rPr>
              <a:t>Learner Characteristics</a:t>
            </a:r>
          </a:p>
        </p:txBody>
      </p:sp>
      <p:sp>
        <p:nvSpPr>
          <p:cNvPr id="8" name="TextBox 9"/>
          <p:cNvSpPr txBox="1"/>
          <p:nvPr/>
        </p:nvSpPr>
        <p:spPr>
          <a:xfrm>
            <a:off x="7134225" y="3289301"/>
            <a:ext cx="2546350" cy="655949"/>
          </a:xfrm>
          <a:prstGeom prst="rect">
            <a:avLst/>
          </a:prstGeom>
          <a:noFill/>
          <a:ln>
            <a:noFill/>
          </a:ln>
        </p:spPr>
        <p:txBody>
          <a:bodyPr compatLnSpc="0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kern="0">
                <a:solidFill>
                  <a:srgbClr val="000000"/>
                </a:solidFill>
                <a:latin typeface="Calibri" pitchFamily="18"/>
                <a:ea typeface="Arial Unicode MS" pitchFamily="2"/>
                <a:cs typeface="Tahoma" pitchFamily="2"/>
              </a:rPr>
              <a:t>Environmental Characteristics</a:t>
            </a:r>
          </a:p>
        </p:txBody>
      </p:sp>
      <p:sp>
        <p:nvSpPr>
          <p:cNvPr id="9" name="TextBox 10"/>
          <p:cNvSpPr txBox="1"/>
          <p:nvPr/>
        </p:nvSpPr>
        <p:spPr>
          <a:xfrm>
            <a:off x="7607300" y="4976814"/>
            <a:ext cx="2547938" cy="655949"/>
          </a:xfrm>
          <a:prstGeom prst="rect">
            <a:avLst/>
          </a:prstGeom>
          <a:noFill/>
          <a:ln>
            <a:noFill/>
          </a:ln>
        </p:spPr>
        <p:txBody>
          <a:bodyPr compatLnSpc="0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kern="0">
                <a:solidFill>
                  <a:srgbClr val="000000"/>
                </a:solidFill>
                <a:latin typeface="Calibri" pitchFamily="18"/>
                <a:ea typeface="Arial Unicode MS" pitchFamily="2"/>
                <a:cs typeface="Tahoma" pitchFamily="2"/>
              </a:rPr>
              <a:t>Reflection Task Characteristics</a:t>
            </a:r>
          </a:p>
        </p:txBody>
      </p:sp>
      <p:sp>
        <p:nvSpPr>
          <p:cNvPr id="2" name="Rectangle 1"/>
          <p:cNvSpPr/>
          <p:nvPr/>
        </p:nvSpPr>
        <p:spPr>
          <a:xfrm>
            <a:off x="9336088" y="6082818"/>
            <a:ext cx="27249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dirty="0" err="1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Gustaffson</a:t>
            </a:r>
            <a:r>
              <a:rPr lang="en-GB" altLang="en-US" dirty="0" smtClean="0">
                <a:latin typeface="Calibri" panose="020F0502020204030204" pitchFamily="34" charset="0"/>
                <a:ea typeface="Arial Unicode MS" panose="020B0604020202020204" pitchFamily="34" charset="-128"/>
                <a:cs typeface="Tahoma" panose="020B0604030504040204" pitchFamily="34" charset="0"/>
              </a:rPr>
              <a:t> &amp; Bennett 1995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916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239</Words>
  <Application>Microsoft Office PowerPoint</Application>
  <PresentationFormat>Widescreen</PresentationFormat>
  <Paragraphs>44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Arial Unicode MS</vt:lpstr>
      <vt:lpstr>Arial</vt:lpstr>
      <vt:lpstr>Calibri</vt:lpstr>
      <vt:lpstr>Calibri Light</vt:lpstr>
      <vt:lpstr>StarSymbol</vt:lpstr>
      <vt:lpstr>Tahoma</vt:lpstr>
      <vt:lpstr>Times New Roman</vt:lpstr>
      <vt:lpstr>Office Theme</vt:lpstr>
      <vt:lpstr>1_Office Theme</vt:lpstr>
      <vt:lpstr>Critical reflection</vt:lpstr>
      <vt:lpstr>A Model of Critical Reflection</vt:lpstr>
      <vt:lpstr>Inhibitors to Critical Reflection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reflection</dc:title>
  <dc:creator>Mair O'connor</dc:creator>
  <cp:lastModifiedBy>Mair O'connor</cp:lastModifiedBy>
  <cp:revision>1</cp:revision>
  <dcterms:created xsi:type="dcterms:W3CDTF">2018-03-29T13:19:26Z</dcterms:created>
  <dcterms:modified xsi:type="dcterms:W3CDTF">2018-03-29T13:19:35Z</dcterms:modified>
</cp:coreProperties>
</file>