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70" r:id="rId4"/>
    <p:sldId id="272" r:id="rId5"/>
    <p:sldId id="259" r:id="rId6"/>
    <p:sldId id="257" r:id="rId7"/>
    <p:sldId id="264" r:id="rId8"/>
    <p:sldId id="262" r:id="rId9"/>
    <p:sldId id="265" r:id="rId10"/>
    <p:sldId id="263" r:id="rId11"/>
    <p:sldId id="266" r:id="rId12"/>
    <p:sldId id="267" r:id="rId13"/>
    <p:sldId id="268" r:id="rId14"/>
    <p:sldId id="269" r:id="rId15"/>
    <p:sldId id="271" r:id="rId16"/>
    <p:sldId id="261" r:id="rId17"/>
    <p:sldId id="273" r:id="rId18"/>
  </p:sldIdLst>
  <p:sldSz cx="6858000" cy="5143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882F"/>
    <a:srgbClr val="FF6B01"/>
    <a:srgbClr val="DD1A02"/>
    <a:srgbClr val="E11C0B"/>
    <a:srgbClr val="F96638"/>
    <a:srgbClr val="2D8CFF"/>
    <a:srgbClr val="FFCDCD"/>
    <a:srgbClr val="9189FF"/>
    <a:srgbClr val="FFF533"/>
    <a:srgbClr val="CB8E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37" d="100"/>
          <a:sy n="137" d="100"/>
        </p:scale>
        <p:origin x="528" y="-12"/>
      </p:cViewPr>
      <p:guideLst>
        <p:guide orient="horz" pos="16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7/1/2024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96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 l="-1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42900" y="1960931"/>
            <a:ext cx="6052150" cy="1527049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l">
              <a:defRPr sz="27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3640685"/>
            <a:ext cx="5955495" cy="656000"/>
          </a:xfrm>
        </p:spPr>
        <p:txBody>
          <a:bodyPr>
            <a:normAutofit/>
          </a:bodyPr>
          <a:lstStyle>
            <a:lvl1pPr marL="0" indent="0" algn="l">
              <a:buNone/>
              <a:defRPr sz="2100" b="0" i="0">
                <a:solidFill>
                  <a:schemeClr val="bg1"/>
                </a:solidFill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106783"/>
            <a:ext cx="6172200" cy="937918"/>
          </a:xfrm>
        </p:spPr>
        <p:txBody>
          <a:bodyPr>
            <a:normAutofit/>
          </a:bodyPr>
          <a:lstStyle>
            <a:lvl1pPr algn="l">
              <a:defRPr sz="27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350110"/>
            <a:ext cx="6172200" cy="3417152"/>
          </a:xfrm>
        </p:spPr>
        <p:txBody>
          <a:bodyPr/>
          <a:lstStyle>
            <a:lvl1pPr algn="l">
              <a:defRPr sz="2100">
                <a:solidFill>
                  <a:srgbClr val="C00000"/>
                </a:solidFill>
              </a:defRPr>
            </a:lvl1pPr>
            <a:lvl2pPr algn="l">
              <a:defRPr>
                <a:solidFill>
                  <a:srgbClr val="C00000"/>
                </a:solidFill>
              </a:defRPr>
            </a:lvl2pPr>
            <a:lvl3pPr algn="l">
              <a:defRPr>
                <a:solidFill>
                  <a:srgbClr val="C00000"/>
                </a:solidFill>
              </a:defRPr>
            </a:lvl3pPr>
            <a:lvl4pPr algn="l">
              <a:defRPr>
                <a:solidFill>
                  <a:srgbClr val="C00000"/>
                </a:solidFill>
              </a:defRPr>
            </a:lvl4pPr>
            <a:lvl5pPr algn="l">
              <a:defRPr>
                <a:solidFill>
                  <a:srgbClr val="C00000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 l="-28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011" y="196691"/>
            <a:ext cx="5033088" cy="903587"/>
          </a:xfrm>
        </p:spPr>
        <p:txBody>
          <a:bodyPr>
            <a:normAutofit/>
          </a:bodyPr>
          <a:lstStyle>
            <a:lvl1pPr algn="l">
              <a:defRPr sz="27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11" y="1350111"/>
            <a:ext cx="5033088" cy="3436007"/>
          </a:xfrm>
        </p:spPr>
        <p:txBody>
          <a:bodyPr/>
          <a:lstStyle>
            <a:lvl1pPr algn="l">
              <a:defRPr sz="21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3305176"/>
            <a:ext cx="58293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2180035"/>
            <a:ext cx="58293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1200151"/>
            <a:ext cx="302895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1200151"/>
            <a:ext cx="3028950" cy="3394472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856" y="169976"/>
            <a:ext cx="6056483" cy="874724"/>
          </a:xfrm>
        </p:spPr>
        <p:txBody>
          <a:bodyPr>
            <a:normAutofit/>
          </a:bodyPr>
          <a:lstStyle>
            <a:lvl1pPr algn="l">
              <a:defRPr sz="2700" u="none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8855" y="1697696"/>
            <a:ext cx="3030141" cy="568644"/>
          </a:xfrm>
        </p:spPr>
        <p:txBody>
          <a:bodyPr anchor="b"/>
          <a:lstStyle>
            <a:lvl1pPr marL="0" indent="0" algn="ctr">
              <a:buNone/>
              <a:defRPr sz="1800" b="1">
                <a:solidFill>
                  <a:srgbClr val="C00000"/>
                </a:solidFill>
              </a:defRPr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2658" y="2266339"/>
            <a:ext cx="3026340" cy="2427818"/>
          </a:xfrm>
        </p:spPr>
        <p:txBody>
          <a:bodyPr/>
          <a:lstStyle>
            <a:lvl1pPr algn="ctr">
              <a:defRPr sz="1800">
                <a:solidFill>
                  <a:srgbClr val="C00000"/>
                </a:solidFill>
              </a:defRPr>
            </a:lvl1pPr>
            <a:lvl2pPr algn="ctr">
              <a:defRPr sz="1500">
                <a:solidFill>
                  <a:srgbClr val="C00000"/>
                </a:solidFill>
              </a:defRPr>
            </a:lvl2pPr>
            <a:lvl3pPr algn="ctr">
              <a:defRPr sz="1350">
                <a:solidFill>
                  <a:srgbClr val="C00000"/>
                </a:solidFill>
              </a:defRPr>
            </a:lvl3pPr>
            <a:lvl4pPr algn="ctr">
              <a:defRPr sz="1200">
                <a:solidFill>
                  <a:srgbClr val="C00000"/>
                </a:solidFill>
              </a:defRPr>
            </a:lvl4pPr>
            <a:lvl5pPr algn="ctr">
              <a:defRPr sz="1200">
                <a:solidFill>
                  <a:srgbClr val="C00000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9000" y="1697698"/>
            <a:ext cx="3031331" cy="568643"/>
          </a:xfrm>
        </p:spPr>
        <p:txBody>
          <a:bodyPr anchor="b"/>
          <a:lstStyle>
            <a:lvl1pPr marL="0" indent="0" algn="ctr">
              <a:buNone/>
              <a:defRPr sz="1800" b="1">
                <a:solidFill>
                  <a:srgbClr val="C00000"/>
                </a:solidFill>
              </a:defRPr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29001" y="2266341"/>
            <a:ext cx="3031331" cy="2427819"/>
          </a:xfrm>
        </p:spPr>
        <p:txBody>
          <a:bodyPr/>
          <a:lstStyle>
            <a:lvl1pPr algn="ctr">
              <a:defRPr sz="1800">
                <a:solidFill>
                  <a:srgbClr val="C00000"/>
                </a:solidFill>
              </a:defRPr>
            </a:lvl1pPr>
            <a:lvl2pPr algn="ctr">
              <a:defRPr sz="1500">
                <a:solidFill>
                  <a:srgbClr val="C00000"/>
                </a:solidFill>
              </a:defRPr>
            </a:lvl2pPr>
            <a:lvl3pPr algn="ctr">
              <a:defRPr sz="1350">
                <a:solidFill>
                  <a:srgbClr val="C00000"/>
                </a:solidFill>
              </a:defRPr>
            </a:lvl3pPr>
            <a:lvl4pPr algn="ctr">
              <a:defRPr sz="1200">
                <a:solidFill>
                  <a:srgbClr val="C00000"/>
                </a:solidFill>
              </a:defRPr>
            </a:lvl4pPr>
            <a:lvl5pPr algn="ctr">
              <a:defRPr sz="1200">
                <a:solidFill>
                  <a:srgbClr val="C00000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2" y="204787"/>
            <a:ext cx="2256235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204791"/>
            <a:ext cx="3833813" cy="438983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2" y="1076328"/>
            <a:ext cx="2256235" cy="3518297"/>
          </a:xfrm>
        </p:spPr>
        <p:txBody>
          <a:bodyPr/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3600450"/>
            <a:ext cx="41148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459581"/>
            <a:ext cx="4114800" cy="3086100"/>
          </a:xfrm>
        </p:spPr>
        <p:txBody>
          <a:bodyPr/>
          <a:lstStyle>
            <a:lvl1pPr marL="0" indent="0">
              <a:buNone/>
              <a:defRPr sz="2400"/>
            </a:lvl1pPr>
            <a:lvl2pPr marL="342892" indent="0">
              <a:buNone/>
              <a:defRPr sz="2100"/>
            </a:lvl2pPr>
            <a:lvl3pPr marL="685783" indent="0">
              <a:buNone/>
              <a:defRPr sz="1800"/>
            </a:lvl3pPr>
            <a:lvl4pPr marL="1028675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8" indent="0">
              <a:buNone/>
              <a:defRPr sz="1500"/>
            </a:lvl7pPr>
            <a:lvl8pPr marL="2400240" indent="0">
              <a:buNone/>
              <a:defRPr sz="1500"/>
            </a:lvl8pPr>
            <a:lvl9pPr marL="2743132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4025506"/>
            <a:ext cx="4114800" cy="603647"/>
          </a:xfrm>
        </p:spPr>
        <p:txBody>
          <a:bodyPr/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205979"/>
            <a:ext cx="154305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205979"/>
            <a:ext cx="451485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6356" y="2419045"/>
            <a:ext cx="1097838" cy="434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 l="-2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205979"/>
            <a:ext cx="61722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200151"/>
            <a:ext cx="61722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4767263"/>
            <a:ext cx="16002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7/1/2024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4767263"/>
            <a:ext cx="21717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4767263"/>
            <a:ext cx="16002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6862" y="5213747"/>
            <a:ext cx="629221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05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685783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68" indent="-257168" algn="l" defTabSz="685783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199" indent="-214308" algn="l" defTabSz="685783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8" indent="-171446" algn="l" defTabSz="68578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0" indent="-171446" algn="l" defTabSz="685783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3" indent="-171446" algn="l" defTabSz="68578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7" indent="-171446" algn="l" defTabSz="685783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6857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739289"/>
            <a:ext cx="6857999" cy="1527051"/>
          </a:xfrm>
          <a:solidFill>
            <a:srgbClr val="FF882F"/>
          </a:solidFill>
        </p:spPr>
        <p:txBody>
          <a:bodyPr>
            <a:normAutofit/>
          </a:bodyPr>
          <a:lstStyle/>
          <a:p>
            <a:pPr algn="ctr"/>
            <a:r>
              <a:rPr lang="en-US" sz="3400" b="1" dirty="0"/>
              <a:t>ECGE7005P – Component 1</a:t>
            </a:r>
            <a:br>
              <a:rPr lang="en-US" sz="3400" b="1" dirty="0"/>
            </a:br>
            <a:r>
              <a:rPr lang="en-US" sz="3400" b="1" dirty="0"/>
              <a:t>Critical Evaluation of Journal Articles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490" y="3182570"/>
            <a:ext cx="2748690" cy="763525"/>
          </a:xfrm>
        </p:spPr>
        <p:txBody>
          <a:bodyPr>
            <a:noAutofit/>
          </a:bodyPr>
          <a:lstStyle/>
          <a:p>
            <a:r>
              <a:rPr lang="en-US" sz="2800" b="1" dirty="0"/>
              <a:t>Dr. Huw Griffiths</a:t>
            </a:r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1EF2D3-1D42-A89F-CCB3-E5D724D9535E}"/>
              </a:ext>
            </a:extLst>
          </p:cNvPr>
          <p:cNvSpPr txBox="1"/>
          <p:nvPr/>
        </p:nvSpPr>
        <p:spPr>
          <a:xfrm>
            <a:off x="69490" y="1655040"/>
            <a:ext cx="3512215" cy="2862322"/>
          </a:xfrm>
          <a:prstGeom prst="rect">
            <a:avLst/>
          </a:prstGeom>
          <a:solidFill>
            <a:srgbClr val="DD1A02"/>
          </a:solidFill>
        </p:spPr>
        <p:txBody>
          <a:bodyPr wrap="square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</a:rPr>
              <a:t>Undertake a Critical Evaluation of Two or Three Journal Articles Relevant to Your Discipline of Study</a:t>
            </a:r>
            <a:endParaRPr lang="en-GB" sz="3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38FF9A-9BF7-802C-D408-AEA04F192E69}"/>
              </a:ext>
            </a:extLst>
          </p:cNvPr>
          <p:cNvSpPr txBox="1"/>
          <p:nvPr/>
        </p:nvSpPr>
        <p:spPr>
          <a:xfrm>
            <a:off x="374900" y="433880"/>
            <a:ext cx="3817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Component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D7E646-40FC-A93B-0A94-9BD66BFAB0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294" y="1655041"/>
            <a:ext cx="3099561" cy="286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9489" y="1502815"/>
            <a:ext cx="6108201" cy="1679755"/>
          </a:xfrm>
        </p:spPr>
        <p:txBody>
          <a:bodyPr>
            <a:normAutofit/>
          </a:bodyPr>
          <a:lstStyle/>
          <a:p>
            <a:r>
              <a:rPr lang="en-US" sz="5400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847927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195" y="1197405"/>
            <a:ext cx="6413609" cy="3664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1.	</a:t>
            </a:r>
            <a:r>
              <a:rPr lang="en-US" b="1" dirty="0"/>
              <a:t>Purpose and Scope</a:t>
            </a:r>
          </a:p>
          <a:p>
            <a:pPr marL="0" indent="0">
              <a:buNone/>
            </a:pPr>
            <a:r>
              <a:rPr lang="en-US" dirty="0"/>
              <a:t>	Briefly explain the objective of the assignment.</a:t>
            </a:r>
          </a:p>
          <a:p>
            <a:pPr marL="0" indent="0">
              <a:buNone/>
            </a:pPr>
            <a:r>
              <a:rPr lang="en-US" dirty="0"/>
              <a:t>	State the relevance of the chosen journal articles 	to your discipline.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dirty="0"/>
              <a:t>2.	</a:t>
            </a:r>
            <a:r>
              <a:rPr lang="en-US" b="1" dirty="0"/>
              <a:t>Evaluation Criteria</a:t>
            </a:r>
          </a:p>
          <a:p>
            <a:pPr marL="0" indent="0">
              <a:buNone/>
            </a:pPr>
            <a:r>
              <a:rPr lang="en-US" dirty="0"/>
              <a:t>	Explain the framework or criteria you will use for 	evaluation (e.g., methodology, theoretical 	framework, significance, contribution to the field, 	strengths and weaknesses).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222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9489" y="1502815"/>
            <a:ext cx="6108201" cy="1679755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Critical Evaluation:</a:t>
            </a:r>
            <a:br>
              <a:rPr lang="en-US" sz="5400" b="1" dirty="0"/>
            </a:br>
            <a:r>
              <a:rPr lang="en-US" sz="5400" b="1" dirty="0"/>
              <a:t>Article 1</a:t>
            </a:r>
          </a:p>
        </p:txBody>
      </p:sp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Evaluation: Article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57" y="1069609"/>
            <a:ext cx="5650085" cy="38393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/>
              <a:t>1.    Summary of Article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Provide a detailed summary of the article.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2.    Methodological Analysis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Evaluate the research design, data collection, and analysis methods.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400" b="1" dirty="0"/>
              <a:t>3.    Theoretical Framework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Assess the theoretical underpinnings of the article.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400" b="1" dirty="0"/>
              <a:t>4.   Findings and Implications</a:t>
            </a:r>
          </a:p>
          <a:p>
            <a:pPr marL="0" indent="0">
              <a:buNone/>
            </a:pPr>
            <a:r>
              <a:rPr lang="en-US" sz="1400" b="1" dirty="0"/>
              <a:t>      </a:t>
            </a:r>
            <a:r>
              <a:rPr lang="en-US" sz="1400" dirty="0"/>
              <a:t>Critically examine the findings and their implications for the field.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5.  Strengths and Weaknesses</a:t>
            </a:r>
          </a:p>
          <a:p>
            <a:pPr marL="0" indent="0">
              <a:buNone/>
            </a:pPr>
            <a:r>
              <a:rPr lang="en-US" sz="1400" b="1" dirty="0"/>
              <a:t>     </a:t>
            </a:r>
            <a:r>
              <a:rPr lang="en-US" sz="1400" dirty="0"/>
              <a:t>Highlight the strengths and weaknesses of the article.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6.  Contribution to the Field</a:t>
            </a:r>
          </a:p>
          <a:p>
            <a:pPr marL="0" indent="0">
              <a:buNone/>
            </a:pPr>
            <a:r>
              <a:rPr lang="en-US" sz="1400" b="1" dirty="0"/>
              <a:t>     </a:t>
            </a:r>
            <a:r>
              <a:rPr lang="en-US" sz="1400" dirty="0"/>
              <a:t>Discuss the article’s contribution to your discipline.</a:t>
            </a:r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9489" y="1502815"/>
            <a:ext cx="6108201" cy="1679755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Critical Evaluation:</a:t>
            </a:r>
            <a:br>
              <a:rPr lang="en-US" sz="5400" b="1" dirty="0"/>
            </a:br>
            <a:r>
              <a:rPr lang="en-US" sz="5400" b="1" dirty="0"/>
              <a:t>Article 2</a:t>
            </a:r>
          </a:p>
        </p:txBody>
      </p:sp>
    </p:spTree>
    <p:extLst>
      <p:ext uri="{BB962C8B-B14F-4D97-AF65-F5344CB8AC3E}">
        <p14:creationId xmlns:p14="http://schemas.microsoft.com/office/powerpoint/2010/main" val="3329242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Evaluation: Article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57" y="1062235"/>
            <a:ext cx="5650085" cy="38393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/>
              <a:t>1.    Summary of Article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Provide a detailed summary of the article.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2.    Methodological Analysis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Evaluate the research design, data collection, and analysis methods.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400" b="1" dirty="0"/>
              <a:t>3.    Theoretical Framework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Assess the theoretical underpinnings of the article.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400" b="1" dirty="0"/>
              <a:t>4.   Findings and Implications</a:t>
            </a:r>
          </a:p>
          <a:p>
            <a:pPr marL="0" indent="0">
              <a:buNone/>
            </a:pPr>
            <a:r>
              <a:rPr lang="en-US" sz="1400" b="1" dirty="0"/>
              <a:t>      </a:t>
            </a:r>
            <a:r>
              <a:rPr lang="en-US" sz="1400" dirty="0"/>
              <a:t>Critically examine the findings and their implications for the field.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5.  Strengths and Weaknesses</a:t>
            </a:r>
          </a:p>
          <a:p>
            <a:pPr marL="0" indent="0">
              <a:buNone/>
            </a:pPr>
            <a:r>
              <a:rPr lang="en-US" sz="1400" b="1" dirty="0"/>
              <a:t>     </a:t>
            </a:r>
            <a:r>
              <a:rPr lang="en-US" sz="1400" dirty="0"/>
              <a:t>Highlight the strengths and weaknesses of the article.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6.  Contribution to the Field</a:t>
            </a:r>
          </a:p>
          <a:p>
            <a:pPr marL="0" indent="0">
              <a:buNone/>
            </a:pPr>
            <a:r>
              <a:rPr lang="en-US" sz="1400" b="1" dirty="0"/>
              <a:t>     </a:t>
            </a:r>
            <a:r>
              <a:rPr lang="en-US" sz="1400" dirty="0"/>
              <a:t>Discuss the article’s contribution to your discipline.</a:t>
            </a:r>
          </a:p>
        </p:txBody>
      </p:sp>
    </p:spTree>
    <p:extLst>
      <p:ext uri="{BB962C8B-B14F-4D97-AF65-F5344CB8AC3E}">
        <p14:creationId xmlns:p14="http://schemas.microsoft.com/office/powerpoint/2010/main" val="2383713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2195" y="1808225"/>
            <a:ext cx="6108201" cy="1527050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Critical Evaluation:</a:t>
            </a:r>
            <a:br>
              <a:rPr lang="en-US" sz="5400" b="1" dirty="0"/>
            </a:br>
            <a:r>
              <a:rPr lang="en-US" sz="5400" b="1" dirty="0"/>
              <a:t>Article 3</a:t>
            </a:r>
            <a:br>
              <a:rPr lang="en-US" sz="5400" b="1" dirty="0"/>
            </a:br>
            <a:r>
              <a:rPr lang="en-US" sz="3800" b="1" dirty="0"/>
              <a:t>(OPTIONAL)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1523854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99" y="257052"/>
            <a:ext cx="6172200" cy="937918"/>
          </a:xfrm>
        </p:spPr>
        <p:txBody>
          <a:bodyPr/>
          <a:lstStyle/>
          <a:p>
            <a:r>
              <a:rPr lang="en-US" b="1" dirty="0"/>
              <a:t>Critical Evaluation: Article 3</a:t>
            </a:r>
            <a:br>
              <a:rPr lang="en-US" b="1" dirty="0"/>
            </a:br>
            <a:r>
              <a:rPr lang="en-US" sz="2000" b="1" dirty="0"/>
              <a:t>(OPTIONAL)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56" y="1197405"/>
            <a:ext cx="5650085" cy="38393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/>
              <a:t>1.    Summary of Article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Provide a detailed summary of the article.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2.    Methodological Analysis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Evaluate the research design, data collection, and analysis methods.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400" b="1" dirty="0"/>
              <a:t>3.    Theoretical Framework</a:t>
            </a:r>
          </a:p>
          <a:p>
            <a:pPr marL="0" indent="0">
              <a:buNone/>
            </a:pPr>
            <a:r>
              <a:rPr lang="en-US" sz="1400" b="1" dirty="0"/>
              <a:t>       </a:t>
            </a:r>
            <a:r>
              <a:rPr lang="en-US" sz="1400" dirty="0"/>
              <a:t>Assess the theoretical underpinnings of the article.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1400" b="1" dirty="0"/>
              <a:t>4.   Findings and Implications</a:t>
            </a:r>
          </a:p>
          <a:p>
            <a:pPr marL="0" indent="0">
              <a:buNone/>
            </a:pPr>
            <a:r>
              <a:rPr lang="en-US" sz="1400" b="1" dirty="0"/>
              <a:t>      </a:t>
            </a:r>
            <a:r>
              <a:rPr lang="en-US" sz="1400" dirty="0"/>
              <a:t>Critically examine the findings and their implications for the field.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5.  Strengths and Weaknesses</a:t>
            </a:r>
          </a:p>
          <a:p>
            <a:pPr marL="0" indent="0">
              <a:buNone/>
            </a:pPr>
            <a:r>
              <a:rPr lang="en-US" sz="1400" b="1" dirty="0"/>
              <a:t>     </a:t>
            </a:r>
            <a:r>
              <a:rPr lang="en-US" sz="1400" dirty="0"/>
              <a:t>Highlight the strengths and weaknesses of the article.</a:t>
            </a:r>
          </a:p>
          <a:p>
            <a:pPr marL="0" indent="0">
              <a:buNone/>
            </a:pPr>
            <a:endParaRPr lang="en-US" sz="800" b="1" dirty="0"/>
          </a:p>
          <a:p>
            <a:pPr marL="0" indent="0">
              <a:buNone/>
            </a:pPr>
            <a:r>
              <a:rPr lang="en-US" sz="1400" b="1" dirty="0"/>
              <a:t>6.  Contribution to the Field</a:t>
            </a:r>
          </a:p>
          <a:p>
            <a:pPr marL="0" indent="0">
              <a:buNone/>
            </a:pPr>
            <a:r>
              <a:rPr lang="en-US" sz="1400" b="1" dirty="0"/>
              <a:t>     </a:t>
            </a:r>
            <a:r>
              <a:rPr lang="en-US" sz="1400" dirty="0"/>
              <a:t>Discuss the article’s contribution to your discipline.</a:t>
            </a:r>
          </a:p>
        </p:txBody>
      </p:sp>
    </p:spTree>
    <p:extLst>
      <p:ext uri="{BB962C8B-B14F-4D97-AF65-F5344CB8AC3E}">
        <p14:creationId xmlns:p14="http://schemas.microsoft.com/office/powerpoint/2010/main" val="180816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808225"/>
            <a:ext cx="6108201" cy="1527050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Comparative Analysis</a:t>
            </a:r>
          </a:p>
        </p:txBody>
      </p:sp>
    </p:spTree>
    <p:extLst>
      <p:ext uri="{BB962C8B-B14F-4D97-AF65-F5344CB8AC3E}">
        <p14:creationId xmlns:p14="http://schemas.microsoft.com/office/powerpoint/2010/main" val="212252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Comparative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195" y="1350110"/>
            <a:ext cx="6413609" cy="3664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1.	</a:t>
            </a:r>
            <a:r>
              <a:rPr lang="en-US" b="1" dirty="0"/>
              <a:t>Comparative Evaluation</a:t>
            </a:r>
          </a:p>
          <a:p>
            <a:pPr marL="0" indent="0">
              <a:buNone/>
            </a:pPr>
            <a:r>
              <a:rPr lang="en-US" dirty="0"/>
              <a:t>	Compare and contrast the articles based on your 	evaluation criteria.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dirty="0"/>
              <a:t>2.	</a:t>
            </a:r>
            <a:r>
              <a:rPr lang="en-US" b="1" dirty="0"/>
              <a:t>Synthesis of Findings</a:t>
            </a:r>
          </a:p>
          <a:p>
            <a:pPr marL="0" indent="0">
              <a:buNone/>
            </a:pPr>
            <a:r>
              <a:rPr lang="en-US" dirty="0"/>
              <a:t>	Synthesize the findings from all articles to provide 	a comprehensive understanding of the topic.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dirty="0"/>
              <a:t>3.	</a:t>
            </a:r>
            <a:r>
              <a:rPr lang="en-US" b="1" dirty="0"/>
              <a:t>Overall Strengths and Weaknesses</a:t>
            </a:r>
          </a:p>
          <a:p>
            <a:pPr marL="0" indent="0">
              <a:buNone/>
            </a:pPr>
            <a:r>
              <a:rPr lang="en-US" dirty="0"/>
              <a:t>	Discuss the collective strengths and weaknesses of 	the articles.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696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1655520"/>
            <a:ext cx="3887115" cy="1527050"/>
          </a:xfrm>
        </p:spPr>
        <p:txBody>
          <a:bodyPr>
            <a:normAutofit/>
          </a:bodyPr>
          <a:lstStyle/>
          <a:p>
            <a:r>
              <a:rPr lang="en-US" sz="5400" b="1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946234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195" y="1197405"/>
            <a:ext cx="6413609" cy="3664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1.	</a:t>
            </a:r>
            <a:r>
              <a:rPr lang="en-US" b="1" dirty="0"/>
              <a:t>Summary of Key Points</a:t>
            </a:r>
          </a:p>
          <a:p>
            <a:pPr marL="0" indent="0">
              <a:buNone/>
            </a:pPr>
            <a:r>
              <a:rPr lang="en-US" dirty="0"/>
              <a:t>	Summarize the key points from your critical 	evaluations.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dirty="0"/>
              <a:t>2.	</a:t>
            </a:r>
            <a:r>
              <a:rPr lang="en-US" b="1" dirty="0"/>
              <a:t>Implications for Practice</a:t>
            </a:r>
          </a:p>
          <a:p>
            <a:pPr marL="0" indent="0">
              <a:buNone/>
            </a:pPr>
            <a:r>
              <a:rPr lang="en-US" dirty="0"/>
              <a:t>	Discuss the implications of your findings for 	practice in your discipline.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dirty="0"/>
              <a:t>3.	</a:t>
            </a:r>
            <a:r>
              <a:rPr lang="en-US" b="1" dirty="0"/>
              <a:t>Recommendations</a:t>
            </a:r>
          </a:p>
          <a:p>
            <a:pPr marL="0" indent="0">
              <a:buNone/>
            </a:pPr>
            <a:r>
              <a:rPr lang="en-US" dirty="0"/>
              <a:t>	Provide recommendations for future research or 	practice based on your evaluation.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545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0310" y="1655520"/>
            <a:ext cx="3887115" cy="1527050"/>
          </a:xfrm>
        </p:spPr>
        <p:txBody>
          <a:bodyPr>
            <a:normAutofit/>
          </a:bodyPr>
          <a:lstStyle/>
          <a:p>
            <a:r>
              <a:rPr lang="en-US" sz="5400" b="1" dirty="0"/>
              <a:t>Writing Tips</a:t>
            </a:r>
          </a:p>
        </p:txBody>
      </p:sp>
    </p:spTree>
    <p:extLst>
      <p:ext uri="{BB962C8B-B14F-4D97-AF65-F5344CB8AC3E}">
        <p14:creationId xmlns:p14="http://schemas.microsoft.com/office/powerpoint/2010/main" val="5204281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Tips for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371797"/>
            <a:ext cx="6413609" cy="36649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•	</a:t>
            </a:r>
            <a:r>
              <a:rPr lang="en-US" sz="2200" b="1" dirty="0"/>
              <a:t>Be Critical and Analytical</a:t>
            </a:r>
            <a:r>
              <a:rPr lang="en-US" dirty="0"/>
              <a:t>: Go beyond summarizing the 	articles. Engage critically with the content, questioning 	assumptions, methods, and conclusions.</a:t>
            </a:r>
          </a:p>
          <a:p>
            <a:pPr marL="0" indent="0">
              <a:buNone/>
            </a:pPr>
            <a:r>
              <a:rPr lang="en-US" dirty="0"/>
              <a:t>•	</a:t>
            </a:r>
            <a:r>
              <a:rPr lang="en-US" sz="2200" b="1" dirty="0"/>
              <a:t>Support Your Evaluation</a:t>
            </a:r>
            <a:r>
              <a:rPr lang="en-US" dirty="0"/>
              <a:t>: Use evidence from the 	articles and other scholarly sources to support your 	critique.</a:t>
            </a:r>
          </a:p>
          <a:p>
            <a:pPr marL="0" indent="0">
              <a:buNone/>
            </a:pPr>
            <a:r>
              <a:rPr lang="en-US" dirty="0"/>
              <a:t>•	</a:t>
            </a:r>
            <a:r>
              <a:rPr lang="en-US" sz="2200" b="1" dirty="0"/>
              <a:t>Stay Organized</a:t>
            </a:r>
            <a:r>
              <a:rPr lang="en-US" dirty="0"/>
              <a:t>: Ensure that your evaluation follows a 	logical structure and is clearly articulated.</a:t>
            </a:r>
          </a:p>
          <a:p>
            <a:pPr marL="0" indent="0">
              <a:buNone/>
            </a:pPr>
            <a:r>
              <a:rPr lang="en-US" dirty="0"/>
              <a:t>•	</a:t>
            </a:r>
            <a:r>
              <a:rPr lang="en-US" sz="2200" b="1" dirty="0"/>
              <a:t>Maintain Academic Tone</a:t>
            </a:r>
            <a:r>
              <a:rPr lang="en-US" dirty="0"/>
              <a:t>: Use formal academic 	language and avoid colloquialisms.</a:t>
            </a:r>
          </a:p>
          <a:p>
            <a:pPr marL="0" indent="0">
              <a:buNone/>
            </a:pPr>
            <a:r>
              <a:rPr lang="en-US" dirty="0"/>
              <a:t>•	</a:t>
            </a:r>
            <a:r>
              <a:rPr lang="en-US" sz="2200" b="1" dirty="0"/>
              <a:t>Proofread</a:t>
            </a:r>
            <a:r>
              <a:rPr lang="en-US" dirty="0"/>
              <a:t>: Review your work for clarity, coherence, and 	grammatical accuracy.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13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3015" y="739289"/>
            <a:ext cx="4886560" cy="1527051"/>
          </a:xfrm>
          <a:solidFill>
            <a:srgbClr val="FF882F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9600" b="1"/>
              <a:t>POB LWC!</a:t>
            </a:r>
            <a:endParaRPr lang="en-US" sz="96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490" y="3182570"/>
            <a:ext cx="2748690" cy="763525"/>
          </a:xfrm>
        </p:spPr>
        <p:txBody>
          <a:bodyPr>
            <a:noAutofit/>
          </a:bodyPr>
          <a:lstStyle/>
          <a:p>
            <a:r>
              <a:rPr lang="en-US" sz="2800" b="1" dirty="0"/>
              <a:t>Dr. Huw Griffiths</a:t>
            </a:r>
          </a:p>
        </p:txBody>
      </p:sp>
    </p:spTree>
    <p:extLst>
      <p:ext uri="{BB962C8B-B14F-4D97-AF65-F5344CB8AC3E}">
        <p14:creationId xmlns:p14="http://schemas.microsoft.com/office/powerpoint/2010/main" val="411921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654</Words>
  <Application>Microsoft Office PowerPoint</Application>
  <PresentationFormat>Custom</PresentationFormat>
  <Paragraphs>99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ECGE7005P – Component 1 Critical Evaluation of Journal Articles</vt:lpstr>
      <vt:lpstr>PowerPoint Presentation</vt:lpstr>
      <vt:lpstr>Introduction</vt:lpstr>
      <vt:lpstr>Introduction</vt:lpstr>
      <vt:lpstr>Critical Evaluation: Article 1</vt:lpstr>
      <vt:lpstr>Critical Evaluation: Article 1</vt:lpstr>
      <vt:lpstr>Critical Evaluation: Article 2</vt:lpstr>
      <vt:lpstr>Critical Evaluation: Article 2</vt:lpstr>
      <vt:lpstr>Critical Evaluation: Article 3 (OPTIONAL)</vt:lpstr>
      <vt:lpstr>Critical Evaluation: Article 3 (OPTIONAL)</vt:lpstr>
      <vt:lpstr>Comparative Analysis</vt:lpstr>
      <vt:lpstr>Comparative Analysis</vt:lpstr>
      <vt:lpstr>Conclusion</vt:lpstr>
      <vt:lpstr>Conclusion</vt:lpstr>
      <vt:lpstr>Writing Tips</vt:lpstr>
      <vt:lpstr>Tips for Writing</vt:lpstr>
      <vt:lpstr>POB LWC!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2017-08-01T15:40:51Z</dcterms:created>
  <dcterms:modified xsi:type="dcterms:W3CDTF">2024-07-01T10:05:11Z</dcterms:modified>
</cp:coreProperties>
</file>