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21"/>
  </p:notesMasterIdLst>
  <p:sldIdLst>
    <p:sldId id="257" r:id="rId2"/>
    <p:sldId id="302" r:id="rId3"/>
    <p:sldId id="393" r:id="rId4"/>
    <p:sldId id="394" r:id="rId5"/>
    <p:sldId id="396" r:id="rId6"/>
    <p:sldId id="397" r:id="rId7"/>
    <p:sldId id="398" r:id="rId8"/>
    <p:sldId id="395" r:id="rId9"/>
    <p:sldId id="384" r:id="rId10"/>
    <p:sldId id="385" r:id="rId11"/>
    <p:sldId id="390" r:id="rId12"/>
    <p:sldId id="352" r:id="rId13"/>
    <p:sldId id="353" r:id="rId14"/>
    <p:sldId id="392" r:id="rId15"/>
    <p:sldId id="386" r:id="rId16"/>
    <p:sldId id="387" r:id="rId17"/>
    <p:sldId id="388" r:id="rId18"/>
    <p:sldId id="389" r:id="rId19"/>
    <p:sldId id="297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6C37C4-D994-4215-BFCA-BA0ED53B63D2}" v="2" dt="2024-06-03T22:37:01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857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BC6C37C4-D994-4215-BFCA-BA0ED53B63D2}"/>
    <pc:docChg chg="undo redo custSel addSld delSld modSld">
      <pc:chgData name="Seena Joseph" userId="cf2afdda-3d9d-41a3-a122-1e48d3b244a1" providerId="ADAL" clId="{BC6C37C4-D994-4215-BFCA-BA0ED53B63D2}" dt="2024-06-04T13:48:32.313" v="2409" actId="6549"/>
      <pc:docMkLst>
        <pc:docMk/>
      </pc:docMkLst>
      <pc:sldChg chg="modSp mod">
        <pc:chgData name="Seena Joseph" userId="cf2afdda-3d9d-41a3-a122-1e48d3b244a1" providerId="ADAL" clId="{BC6C37C4-D994-4215-BFCA-BA0ED53B63D2}" dt="2024-06-04T13:48:32.313" v="2409" actId="6549"/>
        <pc:sldMkLst>
          <pc:docMk/>
          <pc:sldMk cId="0" sldId="257"/>
        </pc:sldMkLst>
        <pc:spChg chg="mod">
          <ac:chgData name="Seena Joseph" userId="cf2afdda-3d9d-41a3-a122-1e48d3b244a1" providerId="ADAL" clId="{BC6C37C4-D994-4215-BFCA-BA0ED53B63D2}" dt="2024-06-04T13:48:32.313" v="2409" actId="6549"/>
          <ac:spMkLst>
            <pc:docMk/>
            <pc:sldMk cId="0" sldId="257"/>
            <ac:spMk id="3075" creationId="{00000000-0000-0000-0000-000000000000}"/>
          </ac:spMkLst>
        </pc:spChg>
      </pc:sldChg>
      <pc:sldChg chg="modSp mod">
        <pc:chgData name="Seena Joseph" userId="cf2afdda-3d9d-41a3-a122-1e48d3b244a1" providerId="ADAL" clId="{BC6C37C4-D994-4215-BFCA-BA0ED53B63D2}" dt="2024-06-04T13:48:08.848" v="2408" actId="20577"/>
        <pc:sldMkLst>
          <pc:docMk/>
          <pc:sldMk cId="0" sldId="302"/>
        </pc:sldMkLst>
        <pc:spChg chg="mod">
          <ac:chgData name="Seena Joseph" userId="cf2afdda-3d9d-41a3-a122-1e48d3b244a1" providerId="ADAL" clId="{BC6C37C4-D994-4215-BFCA-BA0ED53B63D2}" dt="2024-06-04T13:48:08.848" v="2408" actId="20577"/>
          <ac:spMkLst>
            <pc:docMk/>
            <pc:sldMk cId="0" sldId="302"/>
            <ac:spMk id="8194" creationId="{00000000-0000-0000-0000-000000000000}"/>
          </ac:spMkLst>
        </pc:spChg>
      </pc:sldChg>
      <pc:sldChg chg="addSp delSp modSp del mod">
        <pc:chgData name="Seena Joseph" userId="cf2afdda-3d9d-41a3-a122-1e48d3b244a1" providerId="ADAL" clId="{BC6C37C4-D994-4215-BFCA-BA0ED53B63D2}" dt="2024-06-03T22:37:50.003" v="935" actId="47"/>
        <pc:sldMkLst>
          <pc:docMk/>
          <pc:sldMk cId="0" sldId="303"/>
        </pc:sldMkLst>
        <pc:spChg chg="add mod">
          <ac:chgData name="Seena Joseph" userId="cf2afdda-3d9d-41a3-a122-1e48d3b244a1" providerId="ADAL" clId="{BC6C37C4-D994-4215-BFCA-BA0ED53B63D2}" dt="2024-06-03T22:37:27.322" v="931" actId="21"/>
          <ac:spMkLst>
            <pc:docMk/>
            <pc:sldMk cId="0" sldId="303"/>
            <ac:spMk id="2" creationId="{9896A651-B5DE-2035-6237-8ED383829DE1}"/>
          </ac:spMkLst>
        </pc:spChg>
        <pc:spChg chg="mod">
          <ac:chgData name="Seena Joseph" userId="cf2afdda-3d9d-41a3-a122-1e48d3b244a1" providerId="ADAL" clId="{BC6C37C4-D994-4215-BFCA-BA0ED53B63D2}" dt="2024-06-03T22:34:32.464" v="856" actId="20577"/>
          <ac:spMkLst>
            <pc:docMk/>
            <pc:sldMk cId="0" sldId="303"/>
            <ac:spMk id="9218" creationId="{00000000-0000-0000-0000-000000000000}"/>
          </ac:spMkLst>
        </pc:spChg>
        <pc:spChg chg="del mod">
          <ac:chgData name="Seena Joseph" userId="cf2afdda-3d9d-41a3-a122-1e48d3b244a1" providerId="ADAL" clId="{BC6C37C4-D994-4215-BFCA-BA0ED53B63D2}" dt="2024-06-03T22:36:31.207" v="858"/>
          <ac:spMkLst>
            <pc:docMk/>
            <pc:sldMk cId="0" sldId="303"/>
            <ac:spMk id="9219" creationId="{00000000-0000-0000-0000-000000000000}"/>
          </ac:spMkLst>
        </pc:spChg>
      </pc:sldChg>
      <pc:sldChg chg="addSp delSp modSp add mod">
        <pc:chgData name="Seena Joseph" userId="cf2afdda-3d9d-41a3-a122-1e48d3b244a1" providerId="ADAL" clId="{BC6C37C4-D994-4215-BFCA-BA0ED53B63D2}" dt="2024-06-03T22:32:19.862" v="841" actId="798"/>
        <pc:sldMkLst>
          <pc:docMk/>
          <pc:sldMk cId="81304653" sldId="393"/>
        </pc:sldMkLst>
        <pc:spChg chg="mod">
          <ac:chgData name="Seena Joseph" userId="cf2afdda-3d9d-41a3-a122-1e48d3b244a1" providerId="ADAL" clId="{BC6C37C4-D994-4215-BFCA-BA0ED53B63D2}" dt="2024-06-03T21:58:52.405" v="69" actId="20577"/>
          <ac:spMkLst>
            <pc:docMk/>
            <pc:sldMk cId="81304653" sldId="393"/>
            <ac:spMk id="8194" creationId="{00000000-0000-0000-0000-000000000000}"/>
          </ac:spMkLst>
        </pc:spChg>
        <pc:spChg chg="add del mod">
          <ac:chgData name="Seena Joseph" userId="cf2afdda-3d9d-41a3-a122-1e48d3b244a1" providerId="ADAL" clId="{BC6C37C4-D994-4215-BFCA-BA0ED53B63D2}" dt="2024-06-03T21:59:20.740" v="73" actId="3680"/>
          <ac:spMkLst>
            <pc:docMk/>
            <pc:sldMk cId="81304653" sldId="393"/>
            <ac:spMk id="8195" creationId="{00000000-0000-0000-0000-000000000000}"/>
          </ac:spMkLst>
        </pc:spChg>
        <pc:graphicFrameChg chg="add del mod ord modGraphic">
          <ac:chgData name="Seena Joseph" userId="cf2afdda-3d9d-41a3-a122-1e48d3b244a1" providerId="ADAL" clId="{BC6C37C4-D994-4215-BFCA-BA0ED53B63D2}" dt="2024-06-03T21:59:12.747" v="72" actId="3680"/>
          <ac:graphicFrameMkLst>
            <pc:docMk/>
            <pc:sldMk cId="81304653" sldId="393"/>
            <ac:graphicFrameMk id="2" creationId="{5EC9A5CF-2B53-BC56-A807-FFDBA6C91A94}"/>
          </ac:graphicFrameMkLst>
        </pc:graphicFrameChg>
        <pc:graphicFrameChg chg="add mod ord modGraphic">
          <ac:chgData name="Seena Joseph" userId="cf2afdda-3d9d-41a3-a122-1e48d3b244a1" providerId="ADAL" clId="{BC6C37C4-D994-4215-BFCA-BA0ED53B63D2}" dt="2024-06-03T22:32:19.862" v="841" actId="798"/>
          <ac:graphicFrameMkLst>
            <pc:docMk/>
            <pc:sldMk cId="81304653" sldId="393"/>
            <ac:graphicFrameMk id="3" creationId="{9082F81A-D83C-A511-1CC6-B964D4C6193C}"/>
          </ac:graphicFrameMkLst>
        </pc:graphicFrameChg>
      </pc:sldChg>
      <pc:sldChg chg="modSp add mod">
        <pc:chgData name="Seena Joseph" userId="cf2afdda-3d9d-41a3-a122-1e48d3b244a1" providerId="ADAL" clId="{BC6C37C4-D994-4215-BFCA-BA0ED53B63D2}" dt="2024-06-03T22:46:44.836" v="1893" actId="113"/>
        <pc:sldMkLst>
          <pc:docMk/>
          <pc:sldMk cId="2702706093" sldId="394"/>
        </pc:sldMkLst>
        <pc:spChg chg="mod">
          <ac:chgData name="Seena Joseph" userId="cf2afdda-3d9d-41a3-a122-1e48d3b244a1" providerId="ADAL" clId="{BC6C37C4-D994-4215-BFCA-BA0ED53B63D2}" dt="2024-06-03T22:37:47.208" v="934" actId="27636"/>
          <ac:spMkLst>
            <pc:docMk/>
            <pc:sldMk cId="2702706093" sldId="394"/>
            <ac:spMk id="9218" creationId="{00000000-0000-0000-0000-000000000000}"/>
          </ac:spMkLst>
        </pc:spChg>
        <pc:spChg chg="mod">
          <ac:chgData name="Seena Joseph" userId="cf2afdda-3d9d-41a3-a122-1e48d3b244a1" providerId="ADAL" clId="{BC6C37C4-D994-4215-BFCA-BA0ED53B63D2}" dt="2024-06-03T22:46:44.836" v="1893" actId="113"/>
          <ac:spMkLst>
            <pc:docMk/>
            <pc:sldMk cId="2702706093" sldId="394"/>
            <ac:spMk id="9219" creationId="{00000000-0000-0000-0000-000000000000}"/>
          </ac:spMkLst>
        </pc:spChg>
      </pc:sldChg>
      <pc:sldChg chg="add">
        <pc:chgData name="Seena Joseph" userId="cf2afdda-3d9d-41a3-a122-1e48d3b244a1" providerId="ADAL" clId="{BC6C37C4-D994-4215-BFCA-BA0ED53B63D2}" dt="2024-06-03T22:37:19.697" v="930" actId="2890"/>
        <pc:sldMkLst>
          <pc:docMk/>
          <pc:sldMk cId="2594502792" sldId="395"/>
        </pc:sldMkLst>
      </pc:sldChg>
      <pc:sldChg chg="modSp add mod">
        <pc:chgData name="Seena Joseph" userId="cf2afdda-3d9d-41a3-a122-1e48d3b244a1" providerId="ADAL" clId="{BC6C37C4-D994-4215-BFCA-BA0ED53B63D2}" dt="2024-06-03T22:46:41.427" v="1892" actId="113"/>
        <pc:sldMkLst>
          <pc:docMk/>
          <pc:sldMk cId="963039208" sldId="396"/>
        </pc:sldMkLst>
        <pc:spChg chg="mod">
          <ac:chgData name="Seena Joseph" userId="cf2afdda-3d9d-41a3-a122-1e48d3b244a1" providerId="ADAL" clId="{BC6C37C4-D994-4215-BFCA-BA0ED53B63D2}" dt="2024-06-03T22:46:41.427" v="1892" actId="113"/>
          <ac:spMkLst>
            <pc:docMk/>
            <pc:sldMk cId="963039208" sldId="396"/>
            <ac:spMk id="9219" creationId="{00000000-0000-0000-0000-000000000000}"/>
          </ac:spMkLst>
        </pc:spChg>
      </pc:sldChg>
      <pc:sldChg chg="modSp add mod">
        <pc:chgData name="Seena Joseph" userId="cf2afdda-3d9d-41a3-a122-1e48d3b244a1" providerId="ADAL" clId="{BC6C37C4-D994-4215-BFCA-BA0ED53B63D2}" dt="2024-06-03T22:49:42.121" v="2369" actId="20577"/>
        <pc:sldMkLst>
          <pc:docMk/>
          <pc:sldMk cId="2231512598" sldId="397"/>
        </pc:sldMkLst>
        <pc:spChg chg="mod">
          <ac:chgData name="Seena Joseph" userId="cf2afdda-3d9d-41a3-a122-1e48d3b244a1" providerId="ADAL" clId="{BC6C37C4-D994-4215-BFCA-BA0ED53B63D2}" dt="2024-06-03T22:49:42.121" v="2369" actId="20577"/>
          <ac:spMkLst>
            <pc:docMk/>
            <pc:sldMk cId="2231512598" sldId="397"/>
            <ac:spMk id="9219" creationId="{00000000-0000-0000-0000-000000000000}"/>
          </ac:spMkLst>
        </pc:spChg>
      </pc:sldChg>
      <pc:sldChg chg="modSp add mod">
        <pc:chgData name="Seena Joseph" userId="cf2afdda-3d9d-41a3-a122-1e48d3b244a1" providerId="ADAL" clId="{BC6C37C4-D994-4215-BFCA-BA0ED53B63D2}" dt="2024-06-03T22:50:46.791" v="2388"/>
        <pc:sldMkLst>
          <pc:docMk/>
          <pc:sldMk cId="3638370755" sldId="398"/>
        </pc:sldMkLst>
        <pc:spChg chg="mod">
          <ac:chgData name="Seena Joseph" userId="cf2afdda-3d9d-41a3-a122-1e48d3b244a1" providerId="ADAL" clId="{BC6C37C4-D994-4215-BFCA-BA0ED53B63D2}" dt="2024-06-03T22:50:46.791" v="2388"/>
          <ac:spMkLst>
            <pc:docMk/>
            <pc:sldMk cId="3638370755" sldId="398"/>
            <ac:spMk id="921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BlockNet</a:t>
            </a:r>
            <a:r>
              <a:rPr lang="en-US" dirty="0"/>
              <a:t>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404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19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318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US" sz="1600">
                <a:solidFill>
                  <a:srgbClr val="FFFFFF"/>
                </a:solidFill>
              </a:rPr>
              <a:t>Aim </a:t>
            </a:r>
            <a:r>
              <a:rPr lang="en-US" sz="1600" dirty="0">
                <a:solidFill>
                  <a:srgbClr val="FFFFFF"/>
                </a:solidFill>
              </a:rPr>
              <a:t>&amp; Objectives</a:t>
            </a:r>
            <a:endParaRPr lang="en-GB" sz="1600" dirty="0">
              <a:solidFill>
                <a:srgbClr val="FFFFFF"/>
              </a:solidFill>
            </a:endParaRPr>
          </a:p>
          <a:p>
            <a:r>
              <a:rPr lang="en-GB" sz="1600" dirty="0">
                <a:solidFill>
                  <a:srgbClr val="FFFFFF"/>
                </a:solidFill>
              </a:rPr>
              <a:t>prof Nik Whitehead  &amp; Dr </a:t>
            </a:r>
            <a:r>
              <a:rPr lang="en-GB" sz="1600" dirty="0" err="1">
                <a:solidFill>
                  <a:srgbClr val="FFFFFF"/>
                </a:solidFill>
              </a:rPr>
              <a:t>seena</a:t>
            </a:r>
            <a:r>
              <a:rPr lang="en-GB" sz="1600" dirty="0">
                <a:solidFill>
                  <a:srgbClr val="FFFFFF"/>
                </a:solidFill>
              </a:rPr>
              <a:t> joseph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Research aim and objectives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topics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/>
              <a:t>Commonly used terms related to research aim</a:t>
            </a:r>
            <a:endParaRPr lang="en-US" dirty="0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082F81A-D83C-A511-1CC6-B964D4C619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0868787"/>
              </p:ext>
            </p:extLst>
          </p:nvPr>
        </p:nvGraphicFramePr>
        <p:xfrm>
          <a:off x="855663" y="981075"/>
          <a:ext cx="7429500" cy="412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4209">
                  <a:extLst>
                    <a:ext uri="{9D8B030D-6E8A-4147-A177-3AD203B41FA5}">
                      <a16:colId xmlns:a16="http://schemas.microsoft.com/office/drawing/2014/main" val="2792320731"/>
                    </a:ext>
                  </a:extLst>
                </a:gridCol>
                <a:gridCol w="4865291">
                  <a:extLst>
                    <a:ext uri="{9D8B030D-6E8A-4147-A177-3AD203B41FA5}">
                      <a16:colId xmlns:a16="http://schemas.microsoft.com/office/drawing/2014/main" val="7186711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Definition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1909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Research aim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statement indicating general purpose or aim of the research project. Usually, the research project will have only one broad aim.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455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Research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Specific statements indicating key activities/process to achieve the research aim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7111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Research questions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alternative to research objectives, where the key activities or issues to be focused are stated in the form of a question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24917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Research hypotheses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prediction of a relationship between two or more variables, usually predicting the effect of an independent variable on a dependent variable.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2681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04963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304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/>
              <a:t>Commonly used terms related to research aim - Example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Research problem: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Businesses utilize social media platforms extensively, but there is a lack of understanding regarding the most effective strategies for increasing sales.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( this need to be supported with literature)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dirty="0">
                <a:latin typeface="Arial" panose="020B0604020202020204" pitchFamily="34" charset="0"/>
              </a:rPr>
              <a:t>	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70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/>
              <a:t>Commonly used terms related to research aim - Example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Research aim </a:t>
            </a:r>
            <a:r>
              <a:rPr lang="en-US" altLang="en-US" sz="2400" dirty="0">
                <a:latin typeface="Arial" panose="020B0604020202020204" pitchFamily="34" charset="0"/>
              </a:rPr>
              <a:t>: To investigate the factors, that contribute to successful customer engagement and sales conversion through social media platforms.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b="1" dirty="0">
                <a:latin typeface="Arial" panose="020B0604020202020204" pitchFamily="34" charset="0"/>
              </a:rPr>
              <a:t>Research objectives: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sz="2400" dirty="0">
                <a:latin typeface="Arial" panose="020B0604020202020204" pitchFamily="34" charset="0"/>
              </a:rPr>
              <a:t>to critically analyze the current literature to identify the current social medial strategies.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dirty="0">
                <a:latin typeface="Arial" panose="020B0604020202020204" pitchFamily="34" charset="0"/>
              </a:rPr>
              <a:t>To identify the factors that lead to the customer engagement on social media platform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dirty="0">
                <a:latin typeface="Arial" panose="020B0604020202020204" pitchFamily="34" charset="0"/>
              </a:rPr>
              <a:t>To evaluate the impact of different types of social media content on sales conversion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sz="2400" dirty="0">
                <a:latin typeface="Arial" panose="020B0604020202020204" pitchFamily="34" charset="0"/>
              </a:rPr>
              <a:t>To develop a recommendation for business to enhance their social media marketing effectiveness.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dirty="0">
                <a:latin typeface="Arial" panose="020B0604020202020204" pitchFamily="34" charset="0"/>
              </a:rPr>
              <a:t>	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039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/>
              <a:t>Commonly used terms related to research aim - Example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b="1" dirty="0">
                <a:latin typeface="Arial" panose="020B0604020202020204" pitchFamily="34" charset="0"/>
              </a:rPr>
              <a:t>Research questions :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sz="2400" dirty="0">
                <a:latin typeface="Arial" panose="020B0604020202020204" pitchFamily="34" charset="0"/>
              </a:rPr>
              <a:t>What are the current social media marketing strategies used by businesses ?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dirty="0">
                <a:latin typeface="Arial" panose="020B0604020202020204" pitchFamily="34" charset="0"/>
              </a:rPr>
              <a:t>What factors lead to high customer engagement on social medial platforms.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dirty="0">
                <a:latin typeface="Arial" panose="020B0604020202020204" pitchFamily="34" charset="0"/>
              </a:rPr>
              <a:t>How do different types of social media content impact the sale conversion rates?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sz="2400" dirty="0">
                <a:latin typeface="Arial" panose="020B0604020202020204" pitchFamily="34" charset="0"/>
              </a:rPr>
              <a:t>What recommendation can be made to businesses to improve their social media marketing effectiveness  ?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dirty="0">
                <a:latin typeface="Arial" panose="020B0604020202020204" pitchFamily="34" charset="0"/>
              </a:rPr>
              <a:t>	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51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/>
              <a:t>Commonly used terms related to research aim - Example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b="1" dirty="0">
                <a:latin typeface="Arial" panose="020B0604020202020204" pitchFamily="34" charset="0"/>
              </a:rPr>
              <a:t>Research hypothesis </a:t>
            </a:r>
          </a:p>
          <a:p>
            <a:pPr marL="457200" lvl="0" indent="-4572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sz="2400" dirty="0">
                <a:latin typeface="Arial" panose="020B0604020202020204" pitchFamily="34" charset="0"/>
              </a:rPr>
              <a:t>Social media posts that include user-generated content and interactive elements (such as polls and Q&amp;A sessions) lead to higher customer engagement and sales conversion rates compared to posts that do not include these elements.</a:t>
            </a:r>
            <a:r>
              <a:rPr lang="en-US" altLang="en-US" dirty="0">
                <a:latin typeface="Arial" panose="020B0604020202020204" pitchFamily="34" charset="0"/>
              </a:rPr>
              <a:t>	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370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Research hypothesis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Instead of an aim, you may prefer to use a research hypothesis, which is a statement which needs to be proved or disproved. For example…</a:t>
            </a:r>
          </a:p>
          <a:p>
            <a:pPr marL="0" indent="0">
              <a:buNone/>
            </a:pPr>
            <a:endParaRPr lang="en-GB" altLang="zh-CN" dirty="0"/>
          </a:p>
          <a:p>
            <a:r>
              <a:rPr lang="en-GB" altLang="zh-CN" dirty="0"/>
              <a:t>Websites created using rich internet applications have better usability than websites developed using HTML</a:t>
            </a:r>
          </a:p>
          <a:p>
            <a:endParaRPr lang="en-GB" altLang="zh-CN" dirty="0"/>
          </a:p>
          <a:p>
            <a:r>
              <a:rPr lang="en-GB" altLang="zh-CN" dirty="0"/>
              <a:t>You would then specify the objectives necessary to test that hypothesis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502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32649"/>
          </a:xfrm>
        </p:spPr>
        <p:txBody>
          <a:bodyPr>
            <a:normAutofit/>
          </a:bodyPr>
          <a:lstStyle/>
          <a:p>
            <a:r>
              <a:rPr lang="en-GB" dirty="0"/>
              <a:t>For the following three projects, define an aim and a hypothesis</a:t>
            </a:r>
          </a:p>
          <a:p>
            <a:pPr lvl="1"/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dirty="0"/>
              <a:t>Finding out how to make a website easier to use</a:t>
            </a:r>
          </a:p>
          <a:p>
            <a:pPr lvl="1"/>
            <a:r>
              <a:rPr lang="en-GB" dirty="0"/>
              <a:t>Analyse how companies use social media for advertising</a:t>
            </a:r>
          </a:p>
          <a:p>
            <a:r>
              <a:rPr lang="en-GB" dirty="0" err="1"/>
              <a:t>GenerativeAI</a:t>
            </a:r>
            <a:r>
              <a:rPr lang="en-GB" dirty="0"/>
              <a:t> can be used to support this. You’ll need a prompt similar to the following:</a:t>
            </a:r>
          </a:p>
          <a:p>
            <a:pPr lvl="1"/>
            <a:r>
              <a:rPr lang="en-GB" b="0" i="0" dirty="0">
                <a:effectLst/>
                <a:latin typeface="Söhne"/>
              </a:rPr>
              <a:t>Write three research questions that would enable a researcher to Investigating the factors responsible for network outages.</a:t>
            </a:r>
          </a:p>
          <a:p>
            <a:r>
              <a:rPr lang="en-GB" dirty="0">
                <a:latin typeface="Söhne"/>
              </a:rPr>
              <a:t>If you use </a:t>
            </a:r>
            <a:r>
              <a:rPr lang="en-GB" dirty="0" err="1">
                <a:latin typeface="Söhne"/>
              </a:rPr>
              <a:t>genAI</a:t>
            </a:r>
            <a:r>
              <a:rPr lang="en-GB" dirty="0">
                <a:latin typeface="Söhne"/>
              </a:rPr>
              <a:t>, try several systems and compare their answers. Ask for multiple responses. Are they practical? Are they missing anything? Have they made any errors?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45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sz="2400" dirty="0"/>
              <a:t>An investigation into the factors responsible for network outages (A)</a:t>
            </a:r>
          </a:p>
          <a:p>
            <a:pPr lvl="1"/>
            <a:r>
              <a:rPr lang="en-GB" sz="2400" dirty="0"/>
              <a:t>The major factor responsible for network outages is hostile activity against the network (H)</a:t>
            </a:r>
          </a:p>
          <a:p>
            <a:r>
              <a:rPr lang="en-GB" dirty="0"/>
              <a:t>Finding out how to make a website easier to use</a:t>
            </a:r>
          </a:p>
          <a:p>
            <a:pPr lvl="1"/>
            <a:r>
              <a:rPr lang="en-GB" sz="2400" dirty="0"/>
              <a:t>What features make websites usable? (A)</a:t>
            </a:r>
          </a:p>
          <a:p>
            <a:pPr lvl="1"/>
            <a:r>
              <a:rPr lang="en-GB" dirty="0"/>
              <a:t>Social media plug-ins lower website usability (H)</a:t>
            </a:r>
          </a:p>
          <a:p>
            <a:r>
              <a:rPr lang="en-GB" dirty="0"/>
              <a:t>Analyse how companies use social media for advertising</a:t>
            </a:r>
          </a:p>
          <a:p>
            <a:pPr lvl="1"/>
            <a:r>
              <a:rPr lang="en-GB" sz="2400" dirty="0"/>
              <a:t>How do companies use social media for advertising? (A)</a:t>
            </a:r>
          </a:p>
          <a:p>
            <a:pPr lvl="1"/>
            <a:r>
              <a:rPr lang="en-GB" sz="2400" dirty="0"/>
              <a:t>Advertising via social media increases average customer spend (H)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74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a research aim or hypothesis you need to define the tasks that you will carry out to meet that aim</a:t>
            </a:r>
          </a:p>
          <a:p>
            <a:r>
              <a:rPr lang="en-GB" dirty="0"/>
              <a:t>These will be your </a:t>
            </a:r>
            <a:r>
              <a:rPr lang="en-GB" i="1" dirty="0"/>
              <a:t>research objectives</a:t>
            </a:r>
            <a:endParaRPr lang="en-GB" dirty="0"/>
          </a:p>
          <a:p>
            <a:r>
              <a:rPr lang="en-GB" dirty="0"/>
              <a:t>You should have 3-5 research objectives, representing 3-5 parts of your project</a:t>
            </a:r>
          </a:p>
          <a:p>
            <a:r>
              <a:rPr lang="en-GB" dirty="0"/>
              <a:t>In general these will be:</a:t>
            </a:r>
          </a:p>
          <a:p>
            <a:pPr lvl="1"/>
            <a:r>
              <a:rPr lang="en-GB" dirty="0"/>
              <a:t>Do a review of the relevant literature</a:t>
            </a:r>
          </a:p>
          <a:p>
            <a:pPr lvl="1"/>
            <a:r>
              <a:rPr lang="en-GB" dirty="0"/>
              <a:t>Design something</a:t>
            </a:r>
          </a:p>
          <a:p>
            <a:pPr lvl="1"/>
            <a:r>
              <a:rPr lang="en-GB" dirty="0"/>
              <a:t>Build something</a:t>
            </a:r>
          </a:p>
          <a:p>
            <a:pPr lvl="1"/>
            <a:r>
              <a:rPr lang="en-GB" dirty="0"/>
              <a:t>Evaluate something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6/4/2024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fontScale="92500" lnSpcReduction="10000"/>
          </a:bodyPr>
          <a:lstStyle/>
          <a:p>
            <a:r>
              <a:rPr lang="en-GB" altLang="zh-CN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Why have organisations introduced project teams for software development?</a:t>
            </a:r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analyse organisations’ objectives for software development project teams</a:t>
            </a:r>
          </a:p>
          <a:p>
            <a:endParaRPr lang="en-GB" altLang="zh-CN" dirty="0"/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How can the effectiveness of software development project teams be measured?</a:t>
            </a:r>
            <a:endParaRPr lang="en-US" dirty="0"/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establish suitable effectiveness criteria for software development project teams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3D090C-D200-9ACB-3D52-B95D52711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Bloom’s Taxonomy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8FEB0D-B1AD-FF64-BFA2-7C750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1800201"/>
          </a:xfrm>
        </p:spPr>
        <p:txBody>
          <a:bodyPr>
            <a:normAutofit/>
          </a:bodyPr>
          <a:lstStyle/>
          <a:p>
            <a:r>
              <a:rPr lang="en-US" sz="2400" dirty="0"/>
              <a:t>Bloom’s taxonomy provides a good basis for identifying higher-level verbs for writing objectives</a:t>
            </a:r>
          </a:p>
          <a:p>
            <a:r>
              <a:rPr lang="en-US" sz="2400" dirty="0"/>
              <a:t>Aim for those related to analysis, synthesis and evaluation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24E91-A93B-3AAE-5CAC-B6B337A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1026" name="Picture 2" descr="Extract of the Bloom's Taxonomy (adapted from (Bloom 1956; Anderson et al. 2001))">
            <a:extLst>
              <a:ext uri="{FF2B5EF4-FFF2-40B4-BE49-F238E27FC236}">
                <a16:creationId xmlns:a16="http://schemas.microsoft.com/office/drawing/2014/main" id="{EE1D478D-49B9-61E4-002F-354CBDAB8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4" y="2973423"/>
            <a:ext cx="80962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131ED8-D272-4369-2CA4-170CC0BE3CBE}"/>
              </a:ext>
            </a:extLst>
          </p:cNvPr>
          <p:cNvSpPr txBox="1"/>
          <p:nvPr/>
        </p:nvSpPr>
        <p:spPr>
          <a:xfrm>
            <a:off x="493865" y="6219333"/>
            <a:ext cx="7161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Extract of the Bloom's Taxonomy (adapted from (Bloom 1956; Anderson et al. 2001))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9428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Consider the SMART test.  Are your objectives:</a:t>
            </a:r>
          </a:p>
          <a:p>
            <a:pPr lvl="1"/>
            <a:r>
              <a:rPr lang="en-GB" altLang="zh-CN" dirty="0"/>
              <a:t>Specific</a:t>
            </a:r>
          </a:p>
          <a:p>
            <a:pPr lvl="2"/>
            <a:r>
              <a:rPr lang="en-GB" altLang="zh-CN" dirty="0"/>
              <a:t>What precisely do you hope to achieve?</a:t>
            </a:r>
          </a:p>
          <a:p>
            <a:pPr lvl="1"/>
            <a:r>
              <a:rPr lang="en-GB" altLang="zh-CN" dirty="0"/>
              <a:t>Measurable</a:t>
            </a:r>
          </a:p>
          <a:p>
            <a:pPr lvl="2"/>
            <a:r>
              <a:rPr lang="en-GB" altLang="zh-CN" dirty="0"/>
              <a:t>How will you determine if you’ve achieved your objectives?</a:t>
            </a:r>
          </a:p>
          <a:p>
            <a:pPr lvl="1"/>
            <a:r>
              <a:rPr lang="en-GB" altLang="zh-CN" dirty="0"/>
              <a:t>Achievable?</a:t>
            </a:r>
          </a:p>
          <a:p>
            <a:pPr lvl="2"/>
            <a:r>
              <a:rPr lang="en-GB" altLang="zh-CN" dirty="0"/>
              <a:t>Can it be done</a:t>
            </a:r>
          </a:p>
          <a:p>
            <a:pPr lvl="1"/>
            <a:r>
              <a:rPr lang="en-GB" altLang="zh-CN" dirty="0"/>
              <a:t>Realistic?</a:t>
            </a:r>
          </a:p>
          <a:p>
            <a:pPr lvl="2"/>
            <a:r>
              <a:rPr lang="en-GB" altLang="zh-CN" dirty="0"/>
              <a:t>Can </a:t>
            </a:r>
            <a:r>
              <a:rPr lang="en-GB" altLang="zh-CN" u="sng" dirty="0"/>
              <a:t>you</a:t>
            </a:r>
            <a:r>
              <a:rPr lang="en-GB" altLang="zh-CN" dirty="0"/>
              <a:t> do it?</a:t>
            </a:r>
          </a:p>
          <a:p>
            <a:pPr lvl="1"/>
            <a:r>
              <a:rPr lang="en-GB" altLang="zh-CN" dirty="0"/>
              <a:t>Time bound?</a:t>
            </a:r>
          </a:p>
          <a:p>
            <a:pPr lvl="2"/>
            <a:r>
              <a:rPr lang="en-GB" altLang="zh-CN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following three projects, define 4-6 project objectives</a:t>
            </a:r>
          </a:p>
          <a:p>
            <a:pPr lvl="1"/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dirty="0"/>
              <a:t>Finding out how to make a website easier to use</a:t>
            </a:r>
          </a:p>
          <a:p>
            <a:pPr lvl="1"/>
            <a:r>
              <a:rPr lang="en-GB" dirty="0"/>
              <a:t>Analyse how companies use social media for advertising</a:t>
            </a:r>
          </a:p>
          <a:p>
            <a:r>
              <a:rPr lang="en-GB" dirty="0"/>
              <a:t>If you use </a:t>
            </a:r>
            <a:r>
              <a:rPr lang="en-GB" dirty="0" err="1"/>
              <a:t>genAI</a:t>
            </a:r>
            <a:r>
              <a:rPr lang="en-GB" dirty="0"/>
              <a:t> to support this, explore how it gives different objectives for different phrasings of the aim</a:t>
            </a:r>
          </a:p>
          <a:p>
            <a:pPr lvl="1"/>
            <a:r>
              <a:rPr lang="en-GB" dirty="0"/>
              <a:t>Are these objectives SMART?</a:t>
            </a:r>
          </a:p>
          <a:p>
            <a:pPr lvl="1"/>
            <a:r>
              <a:rPr lang="en-GB" dirty="0"/>
              <a:t>Are they practical for your industrial context?</a:t>
            </a:r>
          </a:p>
          <a:p>
            <a:pPr lvl="1"/>
            <a:r>
              <a:rPr lang="en-GB" dirty="0"/>
              <a:t>Are they using the right level of active verbs?</a:t>
            </a:r>
          </a:p>
          <a:p>
            <a:pPr lvl="1"/>
            <a:r>
              <a:rPr lang="en-GB" dirty="0"/>
              <a:t>Does it have all of the information needed to generate useful objectives?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816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sz="2400" dirty="0"/>
              <a:t>Survey the literature to identify the 5 most common factors responsible for network outages</a:t>
            </a:r>
          </a:p>
          <a:p>
            <a:pPr lvl="1"/>
            <a:r>
              <a:rPr lang="en-GB" sz="2400" dirty="0"/>
              <a:t>Record information on network outages within the university network for a period of 3 months</a:t>
            </a:r>
          </a:p>
          <a:p>
            <a:pPr lvl="1"/>
            <a:r>
              <a:rPr lang="en-GB" sz="2400" dirty="0"/>
              <a:t>Analyse the network outage data and identify the 5  most common factors seen in it</a:t>
            </a:r>
          </a:p>
          <a:p>
            <a:pPr lvl="1"/>
            <a:r>
              <a:rPr lang="en-GB" sz="2400" dirty="0"/>
              <a:t>Create a set of recommendations for how to minimise network outages on the university network in future 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006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Finding out how to make a website easier to use</a:t>
            </a:r>
          </a:p>
          <a:p>
            <a:pPr lvl="1"/>
            <a:r>
              <a:rPr lang="en-GB" sz="2400" dirty="0"/>
              <a:t>Survey the literature to identify the main problems found in website design and how they can be fixed</a:t>
            </a:r>
          </a:p>
          <a:p>
            <a:pPr lvl="1"/>
            <a:r>
              <a:rPr lang="en-GB" sz="2400" dirty="0"/>
              <a:t>Perform a usability audit of the current website to identify any problems</a:t>
            </a:r>
          </a:p>
          <a:p>
            <a:pPr lvl="1"/>
            <a:r>
              <a:rPr lang="en-GB" sz="2400" dirty="0"/>
              <a:t>Create a set of wireframe prototypes to solve the identified usability problems</a:t>
            </a:r>
          </a:p>
          <a:p>
            <a:pPr lvl="1"/>
            <a:r>
              <a:rPr lang="en-GB" sz="2400" dirty="0"/>
              <a:t>Perform usability tests to identify the most usable of the wireframe prototypes</a:t>
            </a:r>
          </a:p>
          <a:p>
            <a:pPr lvl="1"/>
            <a:r>
              <a:rPr lang="en-GB" sz="2400" dirty="0"/>
              <a:t>Make recommendations to the client about how to update the website (including ongoing usability analytics)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5851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Analyse how companies use social media for advertising</a:t>
            </a:r>
          </a:p>
          <a:p>
            <a:pPr lvl="1"/>
            <a:r>
              <a:rPr lang="en-GB" sz="2400" dirty="0"/>
              <a:t>Survey the literature to identify the 5 most commonly-used social media approaches for business</a:t>
            </a:r>
          </a:p>
          <a:p>
            <a:pPr lvl="1"/>
            <a:r>
              <a:rPr lang="en-GB" sz="2400" dirty="0"/>
              <a:t>Perform a survey of companies in the FTSE 100 to record how they use social media</a:t>
            </a:r>
          </a:p>
          <a:p>
            <a:pPr lvl="1"/>
            <a:r>
              <a:rPr lang="en-GB" sz="2400" dirty="0"/>
              <a:t>Perform online surveys of companies in the local area to record how they used social media</a:t>
            </a:r>
          </a:p>
          <a:p>
            <a:pPr lvl="1"/>
            <a:r>
              <a:rPr lang="en-GB" sz="2400" dirty="0"/>
              <a:t>Interview advertising directors of companies in the local area to record their feelings of how effective their social media advertising campaigns are</a:t>
            </a:r>
          </a:p>
          <a:p>
            <a:pPr lvl="1"/>
            <a:r>
              <a:rPr lang="en-GB" sz="2400" dirty="0"/>
              <a:t>Compare the usage of social media by local and FTSE 100 firms</a:t>
            </a:r>
          </a:p>
          <a:p>
            <a:pPr lvl="1"/>
            <a:r>
              <a:rPr lang="en-GB" sz="2400" dirty="0"/>
              <a:t>Create a set of guidelines on good practice in social media advertising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99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Project Planning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635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2763</TotalTime>
  <Words>1368</Words>
  <Application>Microsoft Office PowerPoint</Application>
  <PresentationFormat>On-screen Show (4:3)</PresentationFormat>
  <Paragraphs>155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Söhne</vt:lpstr>
      <vt:lpstr>Arial</vt:lpstr>
      <vt:lpstr>Calibri</vt:lpstr>
      <vt:lpstr>Tw Cen MT</vt:lpstr>
      <vt:lpstr>Circuit</vt:lpstr>
      <vt:lpstr>Industrial-Based Research</vt:lpstr>
      <vt:lpstr>Research aim and objectives</vt:lpstr>
      <vt:lpstr>Commonly used terms related to research aim</vt:lpstr>
      <vt:lpstr>Commonly used terms related to research aim - Example</vt:lpstr>
      <vt:lpstr>Commonly used terms related to research aim - Example</vt:lpstr>
      <vt:lpstr>Commonly used terms related to research aim - Example</vt:lpstr>
      <vt:lpstr>Commonly used terms related to research aim - Example</vt:lpstr>
      <vt:lpstr>Research hypothesis</vt:lpstr>
      <vt:lpstr>Activity</vt:lpstr>
      <vt:lpstr>Activity Solution</vt:lpstr>
      <vt:lpstr>Research Objectives</vt:lpstr>
      <vt:lpstr>How to phrase research objectives</vt:lpstr>
      <vt:lpstr>Bloom’s Taxonomy</vt:lpstr>
      <vt:lpstr>Phrasing research objectives</vt:lpstr>
      <vt:lpstr>Activity</vt:lpstr>
      <vt:lpstr>Activity Solution</vt:lpstr>
      <vt:lpstr>Activity Solution</vt:lpstr>
      <vt:lpstr>Activity Solution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2024-06-04T13:48:38Z</dcterms:modified>
</cp:coreProperties>
</file>