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20"/>
  </p:notesMasterIdLst>
  <p:handoutMasterIdLst>
    <p:handoutMasterId r:id="rId21"/>
  </p:handoutMasterIdLst>
  <p:sldIdLst>
    <p:sldId id="256" r:id="rId2"/>
    <p:sldId id="260" r:id="rId3"/>
    <p:sldId id="292" r:id="rId4"/>
    <p:sldId id="296" r:id="rId5"/>
    <p:sldId id="259" r:id="rId6"/>
    <p:sldId id="273" r:id="rId7"/>
    <p:sldId id="272" r:id="rId8"/>
    <p:sldId id="276" r:id="rId9"/>
    <p:sldId id="285" r:id="rId10"/>
    <p:sldId id="287" r:id="rId11"/>
    <p:sldId id="289" r:id="rId12"/>
    <p:sldId id="264" r:id="rId13"/>
    <p:sldId id="290" r:id="rId14"/>
    <p:sldId id="279" r:id="rId15"/>
    <p:sldId id="281" r:id="rId16"/>
    <p:sldId id="295" r:id="rId17"/>
    <p:sldId id="294" r:id="rId18"/>
    <p:sldId id="267" r:id="rId19"/>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920" autoAdjust="0"/>
    <p:restoredTop sz="94660"/>
  </p:normalViewPr>
  <p:slideViewPr>
    <p:cSldViewPr snapToGrid="0">
      <p:cViewPr varScale="1">
        <p:scale>
          <a:sx n="116" d="100"/>
          <a:sy n="116" d="100"/>
        </p:scale>
        <p:origin x="624" y="10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89938" cy="489374"/>
          </a:xfrm>
          <a:prstGeom prst="rect">
            <a:avLst/>
          </a:prstGeom>
        </p:spPr>
        <p:txBody>
          <a:bodyPr vert="horz" lIns="91429" tIns="45714" rIns="91429" bIns="45714"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29" tIns="45714" rIns="91429" bIns="45714" rtlCol="0"/>
          <a:lstStyle>
            <a:lvl1pPr algn="r">
              <a:defRPr sz="1200"/>
            </a:lvl1pPr>
          </a:lstStyle>
          <a:p>
            <a:fld id="{DEE7083D-E250-4E48-885C-18032033A049}" type="datetimeFigureOut">
              <a:rPr lang="en-GB" smtClean="0"/>
              <a:t>20/05/2020</a:t>
            </a:fld>
            <a:endParaRPr lang="en-GB"/>
          </a:p>
        </p:txBody>
      </p:sp>
      <p:sp>
        <p:nvSpPr>
          <p:cNvPr id="4" name="Footer Placeholder 3"/>
          <p:cNvSpPr>
            <a:spLocks noGrp="1"/>
          </p:cNvSpPr>
          <p:nvPr>
            <p:ph type="ftr" sz="quarter" idx="2"/>
          </p:nvPr>
        </p:nvSpPr>
        <p:spPr>
          <a:xfrm>
            <a:off x="1" y="9264228"/>
            <a:ext cx="2889938" cy="489373"/>
          </a:xfrm>
          <a:prstGeom prst="rect">
            <a:avLst/>
          </a:prstGeom>
        </p:spPr>
        <p:txBody>
          <a:bodyPr vert="horz" lIns="91429" tIns="45714" rIns="91429" bIns="45714"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29" tIns="45714" rIns="91429" bIns="45714" rtlCol="0" anchor="b"/>
          <a:lstStyle>
            <a:lvl1pPr algn="r">
              <a:defRPr sz="1200"/>
            </a:lvl1pPr>
          </a:lstStyle>
          <a:p>
            <a:fld id="{7B32464A-3733-4793-B5E1-82B9262E18CF}" type="slidenum">
              <a:rPr lang="en-GB" smtClean="0"/>
              <a:t>‹#›</a:t>
            </a:fld>
            <a:endParaRPr lang="en-GB"/>
          </a:p>
        </p:txBody>
      </p:sp>
    </p:spTree>
    <p:extLst>
      <p:ext uri="{BB962C8B-B14F-4D97-AF65-F5344CB8AC3E}">
        <p14:creationId xmlns:p14="http://schemas.microsoft.com/office/powerpoint/2010/main" val="25478375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89938" cy="489374"/>
          </a:xfrm>
          <a:prstGeom prst="rect">
            <a:avLst/>
          </a:prstGeom>
        </p:spPr>
        <p:txBody>
          <a:bodyPr vert="horz" lIns="91429" tIns="45714" rIns="91429" bIns="45714"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29" tIns="45714" rIns="91429" bIns="45714" rtlCol="0"/>
          <a:lstStyle>
            <a:lvl1pPr algn="r">
              <a:defRPr sz="1200"/>
            </a:lvl1pPr>
          </a:lstStyle>
          <a:p>
            <a:fld id="{49E3C636-8DDD-4B8F-936B-7FA2A5F29E1E}" type="datetimeFigureOut">
              <a:rPr lang="en-GB" smtClean="0"/>
              <a:t>20/05/2020</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29" tIns="45714" rIns="91429" bIns="45714"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29" tIns="45714" rIns="91429" bIns="457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264228"/>
            <a:ext cx="2889938" cy="489373"/>
          </a:xfrm>
          <a:prstGeom prst="rect">
            <a:avLst/>
          </a:prstGeom>
        </p:spPr>
        <p:txBody>
          <a:bodyPr vert="horz" lIns="91429" tIns="45714" rIns="91429" bIns="45714"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29" tIns="45714" rIns="91429" bIns="45714" rtlCol="0" anchor="b"/>
          <a:lstStyle>
            <a:lvl1pPr algn="r">
              <a:defRPr sz="1200"/>
            </a:lvl1pPr>
          </a:lstStyle>
          <a:p>
            <a:fld id="{C290BA06-C13D-49A0-AE1E-08740E08A41D}" type="slidenum">
              <a:rPr lang="en-GB" smtClean="0"/>
              <a:t>‹#›</a:t>
            </a:fld>
            <a:endParaRPr lang="en-GB"/>
          </a:p>
        </p:txBody>
      </p:sp>
    </p:spTree>
    <p:extLst>
      <p:ext uri="{BB962C8B-B14F-4D97-AF65-F5344CB8AC3E}">
        <p14:creationId xmlns:p14="http://schemas.microsoft.com/office/powerpoint/2010/main" val="26169927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290BA06-C13D-49A0-AE1E-08740E08A41D}" type="slidenum">
              <a:rPr lang="en-GB" smtClean="0"/>
              <a:t>12</a:t>
            </a:fld>
            <a:endParaRPr lang="en-GB"/>
          </a:p>
        </p:txBody>
      </p:sp>
    </p:spTree>
    <p:extLst>
      <p:ext uri="{BB962C8B-B14F-4D97-AF65-F5344CB8AC3E}">
        <p14:creationId xmlns:p14="http://schemas.microsoft.com/office/powerpoint/2010/main" val="32146380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D7F5213-EE3A-41C2-B53F-A6A23B37FF91}" type="datetime1">
              <a:rPr lang="en-GB" smtClean="0"/>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9B7EF-6005-4052-A8A7-39FC4B96B3A2}" type="slidenum">
              <a:rPr lang="en-GB" smtClean="0"/>
              <a:t>‹#›</a:t>
            </a:fld>
            <a:endParaRPr lang="en-GB"/>
          </a:p>
        </p:txBody>
      </p:sp>
    </p:spTree>
    <p:extLst>
      <p:ext uri="{BB962C8B-B14F-4D97-AF65-F5344CB8AC3E}">
        <p14:creationId xmlns:p14="http://schemas.microsoft.com/office/powerpoint/2010/main" val="4606888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8B548A-2DA2-4A7C-B5DA-99D1E0768492}" type="datetime1">
              <a:rPr lang="en-GB" smtClean="0"/>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9B7EF-6005-4052-A8A7-39FC4B96B3A2}" type="slidenum">
              <a:rPr lang="en-GB" smtClean="0"/>
              <a:t>‹#›</a:t>
            </a:fld>
            <a:endParaRPr lang="en-GB"/>
          </a:p>
        </p:txBody>
      </p:sp>
    </p:spTree>
    <p:extLst>
      <p:ext uri="{BB962C8B-B14F-4D97-AF65-F5344CB8AC3E}">
        <p14:creationId xmlns:p14="http://schemas.microsoft.com/office/powerpoint/2010/main" val="2465055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297F8F9-B343-4906-A545-958EF5D05E45}" type="datetime1">
              <a:rPr lang="en-GB" smtClean="0"/>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9B7EF-6005-4052-A8A7-39FC4B96B3A2}" type="slidenum">
              <a:rPr lang="en-GB" smtClean="0"/>
              <a:t>‹#›</a:t>
            </a:fld>
            <a:endParaRPr lang="en-GB"/>
          </a:p>
        </p:txBody>
      </p:sp>
    </p:spTree>
    <p:extLst>
      <p:ext uri="{BB962C8B-B14F-4D97-AF65-F5344CB8AC3E}">
        <p14:creationId xmlns:p14="http://schemas.microsoft.com/office/powerpoint/2010/main" val="338776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39BFE48-2582-457E-A01F-F63CE49DF94B}" type="datetime1">
              <a:rPr lang="en-GB" smtClean="0"/>
              <a:t>20/05/2020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09B7EF-6005-4052-A8A7-39FC4B96B3A2}" type="slidenum">
              <a:rPr lang="en-GB" smtClean="0"/>
              <a:t>‹#›</a:t>
            </a:fld>
            <a:endParaRPr lang="en-GB"/>
          </a:p>
        </p:txBody>
      </p:sp>
    </p:spTree>
    <p:extLst>
      <p:ext uri="{BB962C8B-B14F-4D97-AF65-F5344CB8AC3E}">
        <p14:creationId xmlns:p14="http://schemas.microsoft.com/office/powerpoint/2010/main" val="14617367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0715E8B-8647-4EE3-A009-5BFBEA474E9C}" type="datetime1">
              <a:rPr lang="en-GB" smtClean="0"/>
              <a:t>20/05/2020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09B7EF-6005-4052-A8A7-39FC4B96B3A2}" type="slidenum">
              <a:rPr lang="en-GB" smtClean="0"/>
              <a:t>‹#›</a:t>
            </a:fld>
            <a:endParaRPr lang="en-GB"/>
          </a:p>
        </p:txBody>
      </p:sp>
    </p:spTree>
    <p:extLst>
      <p:ext uri="{BB962C8B-B14F-4D97-AF65-F5344CB8AC3E}">
        <p14:creationId xmlns:p14="http://schemas.microsoft.com/office/powerpoint/2010/main" val="29634522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567F215-9AB5-454A-B125-68E6C51807CB}" type="datetime1">
              <a:rPr lang="en-GB" smtClean="0"/>
              <a:t>20/05/2020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809B7EF-6005-4052-A8A7-39FC4B96B3A2}" type="slidenum">
              <a:rPr lang="en-GB" smtClean="0"/>
              <a:t>‹#›</a:t>
            </a:fld>
            <a:endParaRPr lang="en-GB"/>
          </a:p>
        </p:txBody>
      </p:sp>
    </p:spTree>
    <p:extLst>
      <p:ext uri="{BB962C8B-B14F-4D97-AF65-F5344CB8AC3E}">
        <p14:creationId xmlns:p14="http://schemas.microsoft.com/office/powerpoint/2010/main" val="1368297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D153BE-D35C-47ED-BBC8-9794B8F5EEDE}" type="datetime1">
              <a:rPr lang="en-GB" smtClean="0"/>
              <a:t>20/05/2020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809B7EF-6005-4052-A8A7-39FC4B96B3A2}" type="slidenum">
              <a:rPr lang="en-GB" smtClean="0"/>
              <a:t>‹#›</a:t>
            </a:fld>
            <a:endParaRPr lang="en-GB"/>
          </a:p>
        </p:txBody>
      </p:sp>
    </p:spTree>
    <p:extLst>
      <p:ext uri="{BB962C8B-B14F-4D97-AF65-F5344CB8AC3E}">
        <p14:creationId xmlns:p14="http://schemas.microsoft.com/office/powerpoint/2010/main" val="12700141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DA4DE51-A935-491F-9E8D-F8DD97420FF1}" type="datetime1">
              <a:rPr lang="en-GB" smtClean="0"/>
              <a:t>20/05/2020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09B7EF-6005-4052-A8A7-39FC4B96B3A2}" type="slidenum">
              <a:rPr lang="en-GB" smtClean="0"/>
              <a:t>‹#›</a:t>
            </a:fld>
            <a:endParaRPr lang="en-GB"/>
          </a:p>
        </p:txBody>
      </p:sp>
    </p:spTree>
    <p:extLst>
      <p:ext uri="{BB962C8B-B14F-4D97-AF65-F5344CB8AC3E}">
        <p14:creationId xmlns:p14="http://schemas.microsoft.com/office/powerpoint/2010/main" val="668355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9642D2E-4B0F-4BBD-94A0-0A4F3810553A}" type="datetime1">
              <a:rPr lang="en-GB" smtClean="0"/>
              <a:t>20/05/2020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09B7EF-6005-4052-A8A7-39FC4B96B3A2}" type="slidenum">
              <a:rPr lang="en-GB" smtClean="0"/>
              <a:t>‹#›</a:t>
            </a:fld>
            <a:endParaRPr lang="en-GB"/>
          </a:p>
        </p:txBody>
      </p:sp>
    </p:spTree>
    <p:extLst>
      <p:ext uri="{BB962C8B-B14F-4D97-AF65-F5344CB8AC3E}">
        <p14:creationId xmlns:p14="http://schemas.microsoft.com/office/powerpoint/2010/main" val="194510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A2A23C-B3D6-4176-8CBC-9E2E06A5FEF5}" type="datetime1">
              <a:rPr lang="en-GB" smtClean="0"/>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9B7EF-6005-4052-A8A7-39FC4B96B3A2}" type="slidenum">
              <a:rPr lang="en-GB" smtClean="0"/>
              <a:t>‹#›</a:t>
            </a:fld>
            <a:endParaRPr lang="en-GB"/>
          </a:p>
        </p:txBody>
      </p:sp>
    </p:spTree>
    <p:extLst>
      <p:ext uri="{BB962C8B-B14F-4D97-AF65-F5344CB8AC3E}">
        <p14:creationId xmlns:p14="http://schemas.microsoft.com/office/powerpoint/2010/main" val="3915994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A6353E-52A4-470B-A374-28E58AE8E75B}" type="datetime1">
              <a:rPr lang="en-GB" smtClean="0"/>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9B7EF-6005-4052-A8A7-39FC4B96B3A2}"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7980675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F3794D-834B-49C8-A042-E4690EAAD83F}" type="datetime1">
              <a:rPr lang="en-GB" smtClean="0"/>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9B7EF-6005-4052-A8A7-39FC4B96B3A2}" type="slidenum">
              <a:rPr lang="en-GB" smtClean="0"/>
              <a:t>‹#›</a:t>
            </a:fld>
            <a:endParaRPr lang="en-GB"/>
          </a:p>
        </p:txBody>
      </p:sp>
    </p:spTree>
    <p:extLst>
      <p:ext uri="{BB962C8B-B14F-4D97-AF65-F5344CB8AC3E}">
        <p14:creationId xmlns:p14="http://schemas.microsoft.com/office/powerpoint/2010/main" val="10720781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349C34-A5A3-4394-A79A-32BE1FCB20D4}" type="datetime1">
              <a:rPr lang="en-GB" smtClean="0"/>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9B7EF-6005-4052-A8A7-39FC4B96B3A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1484668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6F39CE-360D-4909-A71B-E8724A05F65E}" type="datetime1">
              <a:rPr lang="en-GB" smtClean="0"/>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9B7EF-6005-4052-A8A7-39FC4B96B3A2}" type="slidenum">
              <a:rPr lang="en-GB" smtClean="0"/>
              <a:t>‹#›</a:t>
            </a:fld>
            <a:endParaRPr lang="en-GB"/>
          </a:p>
        </p:txBody>
      </p:sp>
    </p:spTree>
    <p:extLst>
      <p:ext uri="{BB962C8B-B14F-4D97-AF65-F5344CB8AC3E}">
        <p14:creationId xmlns:p14="http://schemas.microsoft.com/office/powerpoint/2010/main" val="27518626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BD1E9E-A875-4CF2-93BA-F2571C4AD1C6}" type="datetime1">
              <a:rPr lang="en-GB" smtClean="0"/>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9B7EF-6005-4052-A8A7-39FC4B96B3A2}" type="slidenum">
              <a:rPr lang="en-GB" smtClean="0"/>
              <a:t>‹#›</a:t>
            </a:fld>
            <a:endParaRPr lang="en-GB"/>
          </a:p>
        </p:txBody>
      </p:sp>
    </p:spTree>
    <p:extLst>
      <p:ext uri="{BB962C8B-B14F-4D97-AF65-F5344CB8AC3E}">
        <p14:creationId xmlns:p14="http://schemas.microsoft.com/office/powerpoint/2010/main" val="5749501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99AA41-1CCF-4062-8157-C7A7680E4CED}" type="datetime1">
              <a:rPr lang="en-GB" smtClean="0"/>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9B7EF-6005-4052-A8A7-39FC4B96B3A2}" type="slidenum">
              <a:rPr lang="en-GB" smtClean="0"/>
              <a:t>‹#›</a:t>
            </a:fld>
            <a:endParaRPr lang="en-GB"/>
          </a:p>
        </p:txBody>
      </p:sp>
    </p:spTree>
    <p:extLst>
      <p:ext uri="{BB962C8B-B14F-4D97-AF65-F5344CB8AC3E}">
        <p14:creationId xmlns:p14="http://schemas.microsoft.com/office/powerpoint/2010/main" val="2378004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42D7E4D-599E-4444-8B59-68DCD3C4A21F}" type="datetime1">
              <a:rPr lang="en-GB" smtClean="0"/>
              <a:t>20/05/2020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809B7EF-6005-4052-A8A7-39FC4B96B3A2}" type="slidenum">
              <a:rPr lang="en-GB" smtClean="0"/>
              <a:t>‹#›</a:t>
            </a:fld>
            <a:endParaRPr lang="en-GB"/>
          </a:p>
        </p:txBody>
      </p:sp>
    </p:spTree>
    <p:extLst>
      <p:ext uri="{BB962C8B-B14F-4D97-AF65-F5344CB8AC3E}">
        <p14:creationId xmlns:p14="http://schemas.microsoft.com/office/powerpoint/2010/main" val="149904155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www.goodreads.com/author/show/250753.Jimmie_Hill" TargetMode="External"/><Relationship Id="rId3" Type="http://schemas.openxmlformats.org/officeDocument/2006/relationships/hyperlink" Target="https://www.amazon.co.uk/s/ref=dp_byline_sr_book_2?ie=UTF8&amp;text=Michael+McCarthy&amp;search-alias=books-uk&amp;field-author=Michael+McCarthy&amp;sort=relevancerank" TargetMode="External"/><Relationship Id="rId7" Type="http://schemas.openxmlformats.org/officeDocument/2006/relationships/hyperlink" Target="https://www.goodreads.com/author/show/3516546.Michael_Lewis" TargetMode="External"/><Relationship Id="rId2" Type="http://schemas.openxmlformats.org/officeDocument/2006/relationships/hyperlink" Target="https://www.amazon.co.uk/Felicity-ODell/e/B00288XBSK/ref=dp_byline_cont_book_1" TargetMode="External"/><Relationship Id="rId1" Type="http://schemas.openxmlformats.org/officeDocument/2006/relationships/slideLayout" Target="../slideLayouts/slideLayout2.xml"/><Relationship Id="rId6" Type="http://schemas.openxmlformats.org/officeDocument/2006/relationships/hyperlink" Target="https://www.goodreads.com/author/show/531370.Robert_James_Dixson" TargetMode="External"/><Relationship Id="rId5" Type="http://schemas.openxmlformats.org/officeDocument/2006/relationships/hyperlink" Target="https://www.goodreads.com/author/show/5576676.George_Woolard" TargetMode="External"/><Relationship Id="rId4" Type="http://schemas.openxmlformats.org/officeDocument/2006/relationships/hyperlink" Target="https://www.goodreads.com/author/show/678641.Colin_McIntosh" TargetMode="External"/></Relationships>
</file>

<file path=ppt/slides/_rels/slide18.xml.rels><?xml version="1.0" encoding="UTF-8" standalone="yes"?>
<Relationships xmlns="http://schemas.openxmlformats.org/package/2006/relationships"><Relationship Id="rId2" Type="http://schemas.openxmlformats.org/officeDocument/2006/relationships/hyperlink" Target="mailto:David.Williams@uwtsd.ac.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897925"/>
            <a:ext cx="7766936" cy="3152912"/>
          </a:xfrm>
        </p:spPr>
        <p:txBody>
          <a:bodyPr>
            <a:normAutofit/>
          </a:bodyPr>
          <a:lstStyle/>
          <a:p>
            <a:r>
              <a:rPr lang="en-GB" sz="4000" dirty="0">
                <a:latin typeface="Calibri" panose="020F0502020204030204" pitchFamily="34" charset="0"/>
              </a:rPr>
              <a:t>Collocation as the cornerstone of the English language</a:t>
            </a:r>
          </a:p>
        </p:txBody>
      </p:sp>
      <p:sp>
        <p:nvSpPr>
          <p:cNvPr id="3" name="Subtitle 2"/>
          <p:cNvSpPr>
            <a:spLocks noGrp="1"/>
          </p:cNvSpPr>
          <p:nvPr>
            <p:ph type="subTitle" idx="1"/>
          </p:nvPr>
        </p:nvSpPr>
        <p:spPr>
          <a:xfrm>
            <a:off x="1507067" y="4611006"/>
            <a:ext cx="7766936" cy="1096899"/>
          </a:xfrm>
        </p:spPr>
        <p:txBody>
          <a:bodyPr>
            <a:normAutofit lnSpcReduction="10000"/>
          </a:bodyPr>
          <a:lstStyle/>
          <a:p>
            <a:pPr marL="285750" indent="-285750">
              <a:buFontTx/>
              <a:buChar char="-"/>
            </a:pPr>
            <a:r>
              <a:rPr lang="en-GB" dirty="0">
                <a:latin typeface="Calibri" panose="020F0502020204030204" pitchFamily="34" charset="0"/>
              </a:rPr>
              <a:t>by David C. Williams, Lecturer EAP, UWTSD Swansea</a:t>
            </a:r>
          </a:p>
          <a:p>
            <a:pPr marL="285750" indent="-285750">
              <a:buFontTx/>
              <a:buChar char="-"/>
            </a:pPr>
            <a:r>
              <a:rPr lang="en-GB" dirty="0">
                <a:latin typeface="Calibri" panose="020F0502020204030204" pitchFamily="34" charset="0"/>
              </a:rPr>
              <a:t>Wales NEXUS conference 2019 </a:t>
            </a:r>
          </a:p>
          <a:p>
            <a:pPr marL="285750" indent="-285750">
              <a:buFontTx/>
              <a:buChar char="-"/>
            </a:pPr>
            <a:r>
              <a:rPr lang="en-GB" dirty="0">
                <a:latin typeface="Calibri" panose="020F0502020204030204" pitchFamily="34" charset="0"/>
              </a:rPr>
              <a:t>Wednesday 10</a:t>
            </a:r>
            <a:r>
              <a:rPr lang="en-GB" baseline="30000" dirty="0">
                <a:latin typeface="Calibri" panose="020F0502020204030204" pitchFamily="34" charset="0"/>
              </a:rPr>
              <a:t>th</a:t>
            </a:r>
            <a:r>
              <a:rPr lang="en-GB" dirty="0">
                <a:latin typeface="Calibri" panose="020F0502020204030204" pitchFamily="34" charset="0"/>
              </a:rPr>
              <a:t> July</a:t>
            </a:r>
          </a:p>
          <a:p>
            <a:pPr marL="285750" indent="-285750">
              <a:buFontTx/>
              <a:buChar char="-"/>
            </a:pPr>
            <a:endParaRPr lang="en-GB" dirty="0"/>
          </a:p>
          <a:p>
            <a:pPr marL="285750" indent="-285750">
              <a:buFontTx/>
              <a:buChar char="-"/>
            </a:pPr>
            <a:endParaRPr lang="en-GB" dirty="0"/>
          </a:p>
        </p:txBody>
      </p:sp>
      <p:sp>
        <p:nvSpPr>
          <p:cNvPr id="4" name="Slide Number Placeholder 3"/>
          <p:cNvSpPr>
            <a:spLocks noGrp="1"/>
          </p:cNvSpPr>
          <p:nvPr>
            <p:ph type="sldNum" sz="quarter" idx="12"/>
          </p:nvPr>
        </p:nvSpPr>
        <p:spPr/>
        <p:txBody>
          <a:bodyPr/>
          <a:lstStyle/>
          <a:p>
            <a:fld id="{5809B7EF-6005-4052-A8A7-39FC4B96B3A2}" type="slidenum">
              <a:rPr lang="en-GB" smtClean="0"/>
              <a:t>1</a:t>
            </a:fld>
            <a:endParaRPr lang="en-GB"/>
          </a:p>
        </p:txBody>
      </p:sp>
    </p:spTree>
    <p:extLst>
      <p:ext uri="{BB962C8B-B14F-4D97-AF65-F5344CB8AC3E}">
        <p14:creationId xmlns:p14="http://schemas.microsoft.com/office/powerpoint/2010/main" val="30656344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08454"/>
          </a:xfrm>
        </p:spPr>
        <p:txBody>
          <a:bodyPr/>
          <a:lstStyle/>
          <a:p>
            <a:r>
              <a:rPr lang="en-GB" dirty="0">
                <a:latin typeface="Calibri" panose="020F0502020204030204" pitchFamily="34" charset="0"/>
              </a:rPr>
              <a:t>Structure of presentation</a:t>
            </a:r>
          </a:p>
        </p:txBody>
      </p:sp>
      <p:sp>
        <p:nvSpPr>
          <p:cNvPr id="3" name="Content Placeholder 2"/>
          <p:cNvSpPr>
            <a:spLocks noGrp="1"/>
          </p:cNvSpPr>
          <p:nvPr>
            <p:ph idx="1"/>
          </p:nvPr>
        </p:nvSpPr>
        <p:spPr>
          <a:xfrm>
            <a:off x="677334" y="1383957"/>
            <a:ext cx="8596668" cy="4657406"/>
          </a:xfrm>
        </p:spPr>
        <p:txBody>
          <a:bodyPr>
            <a:normAutofit fontScale="92500" lnSpcReduction="20000"/>
          </a:bodyPr>
          <a:lstStyle/>
          <a:p>
            <a:r>
              <a:rPr lang="en-GB" sz="1700" dirty="0" smtClean="0">
                <a:latin typeface="Calibri" panose="020F0502020204030204" pitchFamily="34" charset="0"/>
              </a:rPr>
              <a:t>Introduction to Collocation </a:t>
            </a:r>
          </a:p>
          <a:p>
            <a:pPr lvl="1"/>
            <a:r>
              <a:rPr lang="en-GB" sz="1500" dirty="0" smtClean="0">
                <a:latin typeface="Calibri" panose="020F0502020204030204" pitchFamily="34" charset="0"/>
              </a:rPr>
              <a:t>What </a:t>
            </a:r>
            <a:r>
              <a:rPr lang="en-GB" sz="1500" dirty="0">
                <a:latin typeface="Calibri" panose="020F0502020204030204" pitchFamily="34" charset="0"/>
              </a:rPr>
              <a:t>is collocation?</a:t>
            </a:r>
          </a:p>
          <a:p>
            <a:pPr lvl="1"/>
            <a:r>
              <a:rPr lang="en-GB" sz="1500" dirty="0">
                <a:latin typeface="Calibri" panose="020F0502020204030204" pitchFamily="34" charset="0"/>
              </a:rPr>
              <a:t>Collocation and the key areas of learning the English language</a:t>
            </a:r>
          </a:p>
          <a:p>
            <a:r>
              <a:rPr lang="en-GB" sz="1700" dirty="0">
                <a:latin typeface="Calibri" panose="020F0502020204030204" pitchFamily="34" charset="0"/>
              </a:rPr>
              <a:t>Everyday collocation</a:t>
            </a:r>
          </a:p>
          <a:p>
            <a:pPr lvl="1"/>
            <a:r>
              <a:rPr lang="en-GB" sz="1500" dirty="0">
                <a:latin typeface="Calibri" panose="020F0502020204030204" pitchFamily="34" charset="0"/>
              </a:rPr>
              <a:t>Mobiles - predictive text on your mobile phone</a:t>
            </a:r>
          </a:p>
          <a:p>
            <a:pPr lvl="1"/>
            <a:r>
              <a:rPr lang="en-GB" sz="1500" dirty="0">
                <a:latin typeface="Calibri" panose="020F0502020204030204" pitchFamily="34" charset="0"/>
              </a:rPr>
              <a:t>Computers - Collocations using your PC mouse </a:t>
            </a:r>
          </a:p>
          <a:p>
            <a:pPr lvl="1"/>
            <a:r>
              <a:rPr lang="en-GB" sz="1500" dirty="0">
                <a:latin typeface="Calibri" panose="020F0502020204030204" pitchFamily="34" charset="0"/>
              </a:rPr>
              <a:t>Newspapers - Extract from the </a:t>
            </a:r>
            <a:r>
              <a:rPr lang="en-GB" sz="1500" b="1" dirty="0" err="1">
                <a:solidFill>
                  <a:srgbClr val="FF0000"/>
                </a:solidFill>
                <a:latin typeface="Calibri" panose="020F0502020204030204" pitchFamily="34" charset="0"/>
              </a:rPr>
              <a:t>i</a:t>
            </a:r>
            <a:r>
              <a:rPr lang="en-GB" sz="1500" b="1" dirty="0">
                <a:solidFill>
                  <a:srgbClr val="FF0000"/>
                </a:solidFill>
                <a:latin typeface="Calibri" panose="020F0502020204030204" pitchFamily="34" charset="0"/>
              </a:rPr>
              <a:t>-Paper</a:t>
            </a:r>
            <a:r>
              <a:rPr lang="en-GB" sz="1500" dirty="0">
                <a:latin typeface="Calibri" panose="020F0502020204030204" pitchFamily="34" charset="0"/>
              </a:rPr>
              <a:t> (sister paper of the Independent)</a:t>
            </a:r>
          </a:p>
          <a:p>
            <a:r>
              <a:rPr lang="en-GB" sz="1700" dirty="0">
                <a:latin typeface="Calibri" panose="020F0502020204030204" pitchFamily="34" charset="0"/>
              </a:rPr>
              <a:t>The 3 main types of collocation </a:t>
            </a:r>
          </a:p>
          <a:p>
            <a:pPr lvl="1"/>
            <a:r>
              <a:rPr lang="en-GB" sz="1500" dirty="0">
                <a:latin typeface="Calibri" panose="020F0502020204030204" pitchFamily="34" charset="0"/>
              </a:rPr>
              <a:t>Fixed</a:t>
            </a:r>
          </a:p>
          <a:p>
            <a:pPr lvl="1"/>
            <a:r>
              <a:rPr lang="en-GB" sz="1500" dirty="0">
                <a:latin typeface="Calibri" panose="020F0502020204030204" pitchFamily="34" charset="0"/>
              </a:rPr>
              <a:t>Variable</a:t>
            </a:r>
          </a:p>
          <a:p>
            <a:pPr lvl="1"/>
            <a:r>
              <a:rPr lang="en-GB" sz="1500" dirty="0" smtClean="0">
                <a:latin typeface="Calibri" panose="020F0502020204030204" pitchFamily="34" charset="0"/>
              </a:rPr>
              <a:t>Separated</a:t>
            </a:r>
          </a:p>
          <a:p>
            <a:r>
              <a:rPr lang="en-GB" sz="1700" dirty="0" smtClean="0">
                <a:latin typeface="Calibri" panose="020F0502020204030204" pitchFamily="34" charset="0"/>
              </a:rPr>
              <a:t>Collocation in academic life </a:t>
            </a:r>
            <a:endParaRPr lang="en-GB" sz="1700" dirty="0">
              <a:latin typeface="Calibri" panose="020F0502020204030204" pitchFamily="34" charset="0"/>
            </a:endParaRPr>
          </a:p>
          <a:p>
            <a:pPr lvl="1"/>
            <a:r>
              <a:rPr lang="en-GB" sz="1500" dirty="0">
                <a:latin typeface="Calibri" panose="020F0502020204030204" pitchFamily="34" charset="0"/>
              </a:rPr>
              <a:t>Extract from an academic essay</a:t>
            </a:r>
          </a:p>
          <a:p>
            <a:pPr lvl="1"/>
            <a:r>
              <a:rPr lang="en-GB" sz="1500" dirty="0">
                <a:latin typeface="Calibri" panose="020F0502020204030204" pitchFamily="34" charset="0"/>
              </a:rPr>
              <a:t>Extract from IELTS band descriptors for Writing skills (Lexical resource component)</a:t>
            </a:r>
          </a:p>
          <a:p>
            <a:pPr lvl="1"/>
            <a:r>
              <a:rPr lang="en-GB" sz="1500" dirty="0">
                <a:latin typeface="Calibri" panose="020F0502020204030204" pitchFamily="34" charset="0"/>
              </a:rPr>
              <a:t>Examples of books that promote collocation</a:t>
            </a:r>
          </a:p>
          <a:p>
            <a:endParaRPr lang="en-GB" sz="1300" dirty="0">
              <a:latin typeface="Calibri" panose="020F0502020204030204" pitchFamily="34" charset="0"/>
            </a:endParaRPr>
          </a:p>
          <a:p>
            <a:endParaRPr lang="en-GB" dirty="0"/>
          </a:p>
          <a:p>
            <a:endParaRPr lang="en-GB" dirty="0"/>
          </a:p>
          <a:p>
            <a:endParaRPr lang="en-GB" dirty="0"/>
          </a:p>
          <a:p>
            <a:endParaRPr lang="en-GB" dirty="0"/>
          </a:p>
        </p:txBody>
      </p:sp>
      <p:sp>
        <p:nvSpPr>
          <p:cNvPr id="4" name="Slide Number Placeholder 3"/>
          <p:cNvSpPr>
            <a:spLocks noGrp="1"/>
          </p:cNvSpPr>
          <p:nvPr>
            <p:ph type="sldNum" sz="quarter" idx="12"/>
          </p:nvPr>
        </p:nvSpPr>
        <p:spPr/>
        <p:txBody>
          <a:bodyPr/>
          <a:lstStyle/>
          <a:p>
            <a:fld id="{5809B7EF-6005-4052-A8A7-39FC4B96B3A2}" type="slidenum">
              <a:rPr lang="en-GB" smtClean="0"/>
              <a:t>2</a:t>
            </a:fld>
            <a:endParaRPr lang="en-GB"/>
          </a:p>
        </p:txBody>
      </p:sp>
    </p:spTree>
    <p:extLst>
      <p:ext uri="{BB962C8B-B14F-4D97-AF65-F5344CB8AC3E}">
        <p14:creationId xmlns:p14="http://schemas.microsoft.com/office/powerpoint/2010/main" val="29384702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5206315"/>
          </a:xfrm>
        </p:spPr>
        <p:txBody>
          <a:bodyPr>
            <a:normAutofit/>
          </a:bodyPr>
          <a:lstStyle/>
          <a:p>
            <a:pPr lvl="0" defTabSz="914400" eaLnBrk="0" fontAlgn="base" hangingPunct="0">
              <a:spcAft>
                <a:spcPct val="0"/>
              </a:spcAft>
            </a:pPr>
            <a:r>
              <a:rPr lang="en-GB" dirty="0">
                <a:latin typeface="Calibri" panose="020F0502020204030204" pitchFamily="34" charset="0"/>
              </a:rPr>
              <a:t>What is collocation?</a:t>
            </a:r>
            <a:br>
              <a:rPr lang="en-GB" dirty="0">
                <a:latin typeface="Calibri" panose="020F0502020204030204" pitchFamily="34" charset="0"/>
              </a:rPr>
            </a:br>
            <a:r>
              <a:rPr lang="en-GB" altLang="en-US" sz="2000" dirty="0">
                <a:solidFill>
                  <a:schemeClr val="tx1"/>
                </a:solidFill>
                <a:latin typeface="Calibri" panose="020F0502020204030204" pitchFamily="34" charset="0"/>
                <a:ea typeface="Calibri" panose="020F0502020204030204" pitchFamily="34" charset="0"/>
                <a:cs typeface="Times New Roman" panose="02020603050405020304" pitchFamily="18" charset="0"/>
              </a:rPr>
              <a:t>According to McCarthy and O’Dell (2007):- </a:t>
            </a:r>
            <a:br>
              <a:rPr lang="en-GB" altLang="en-US" sz="2000" dirty="0">
                <a:solidFill>
                  <a:schemeClr val="tx1"/>
                </a:solidFill>
                <a:latin typeface="Calibri" panose="020F0502020204030204" pitchFamily="34" charset="0"/>
                <a:ea typeface="Calibri" panose="020F0502020204030204" pitchFamily="34" charset="0"/>
                <a:cs typeface="Times New Roman" panose="02020603050405020304" pitchFamily="18" charset="0"/>
              </a:rPr>
            </a:br>
            <a:r>
              <a:rPr lang="en-GB" altLang="en-US" sz="2000" i="1" dirty="0">
                <a:solidFill>
                  <a:schemeClr val="tx1"/>
                </a:solidFill>
                <a:latin typeface="Calibri" panose="020F0502020204030204" pitchFamily="34" charset="0"/>
                <a:ea typeface="Calibri" panose="020F0502020204030204" pitchFamily="34" charset="0"/>
                <a:cs typeface="Times New Roman" panose="02020603050405020304" pitchFamily="18" charset="0"/>
              </a:rPr>
              <a:t>Collocation is a pair or group of words that are often used together. These combinations sound natural to native speakers of English</a:t>
            </a:r>
            <a:r>
              <a:rPr lang="en-GB" altLang="en-US" sz="2000" dirty="0">
                <a:solidFill>
                  <a:schemeClr val="tx1"/>
                </a:solidFill>
                <a:latin typeface="Calibri" panose="020F0502020204030204" pitchFamily="34" charset="0"/>
                <a:ea typeface="Calibri" panose="020F0502020204030204" pitchFamily="34" charset="0"/>
                <a:cs typeface="Times New Roman" panose="02020603050405020304" pitchFamily="18" charset="0"/>
              </a:rPr>
              <a:t>. </a:t>
            </a:r>
            <a:br>
              <a:rPr lang="en-GB" altLang="en-US" sz="2000" dirty="0">
                <a:solidFill>
                  <a:schemeClr val="tx1"/>
                </a:solidFill>
                <a:latin typeface="Calibri" panose="020F0502020204030204" pitchFamily="34" charset="0"/>
                <a:ea typeface="Calibri" panose="020F0502020204030204" pitchFamily="34" charset="0"/>
                <a:cs typeface="Times New Roman" panose="02020603050405020304" pitchFamily="18" charset="0"/>
              </a:rPr>
            </a:br>
            <a:r>
              <a:rPr lang="en-GB" altLang="en-US" sz="2000" dirty="0">
                <a:solidFill>
                  <a:schemeClr val="tx1"/>
                </a:solidFill>
                <a:latin typeface="Calibri" panose="020F0502020204030204" pitchFamily="34" charset="0"/>
                <a:ea typeface="Calibri" panose="020F0502020204030204" pitchFamily="34" charset="0"/>
                <a:cs typeface="Times New Roman" panose="02020603050405020304" pitchFamily="18" charset="0"/>
              </a:rPr>
              <a:t/>
            </a:r>
            <a:br>
              <a:rPr lang="en-GB" altLang="en-US" sz="2000" dirty="0">
                <a:solidFill>
                  <a:schemeClr val="tx1"/>
                </a:solidFill>
                <a:latin typeface="Calibri" panose="020F0502020204030204" pitchFamily="34" charset="0"/>
                <a:ea typeface="Calibri" panose="020F0502020204030204" pitchFamily="34" charset="0"/>
                <a:cs typeface="Times New Roman" panose="02020603050405020304" pitchFamily="18" charset="0"/>
              </a:rPr>
            </a:br>
            <a:r>
              <a:rPr lang="en-GB" altLang="en-US" sz="2000" dirty="0">
                <a:solidFill>
                  <a:schemeClr val="tx1"/>
                </a:solidFill>
                <a:latin typeface="Calibri" panose="020F0502020204030204" pitchFamily="34" charset="0"/>
                <a:ea typeface="Calibri" panose="020F0502020204030204" pitchFamily="34" charset="0"/>
                <a:cs typeface="Times New Roman" panose="02020603050405020304" pitchFamily="18" charset="0"/>
              </a:rPr>
              <a:t>If we take a simple noun such as </a:t>
            </a:r>
            <a:r>
              <a:rPr lang="en-GB" altLang="en-US" sz="2000" i="1" dirty="0">
                <a:solidFill>
                  <a:schemeClr val="tx1"/>
                </a:solidFill>
                <a:latin typeface="Calibri" panose="020F0502020204030204" pitchFamily="34" charset="0"/>
                <a:ea typeface="Calibri" panose="020F0502020204030204" pitchFamily="34" charset="0"/>
                <a:cs typeface="Times New Roman" panose="02020603050405020304" pitchFamily="18" charset="0"/>
              </a:rPr>
              <a:t>train</a:t>
            </a:r>
            <a:r>
              <a:rPr lang="en-GB" altLang="en-US" sz="2000" dirty="0">
                <a:solidFill>
                  <a:schemeClr val="tx1"/>
                </a:solidFill>
                <a:latin typeface="Calibri" panose="020F0502020204030204" pitchFamily="34" charset="0"/>
                <a:ea typeface="Calibri" panose="020F0502020204030204" pitchFamily="34" charset="0"/>
                <a:cs typeface="Times New Roman" panose="02020603050405020304" pitchFamily="18" charset="0"/>
              </a:rPr>
              <a:t> we can see that 2-word collocations can be formed whether </a:t>
            </a:r>
            <a:r>
              <a:rPr lang="en-GB" altLang="en-US" sz="2000" i="1" dirty="0">
                <a:solidFill>
                  <a:schemeClr val="tx1"/>
                </a:solidFill>
                <a:latin typeface="Calibri" panose="020F0502020204030204" pitchFamily="34" charset="0"/>
                <a:ea typeface="Calibri" panose="020F0502020204030204" pitchFamily="34" charset="0"/>
                <a:cs typeface="Times New Roman" panose="02020603050405020304" pitchFamily="18" charset="0"/>
              </a:rPr>
              <a:t>train</a:t>
            </a:r>
            <a:r>
              <a:rPr lang="en-GB" altLang="en-US" sz="2000" dirty="0">
                <a:solidFill>
                  <a:schemeClr val="tx1"/>
                </a:solidFill>
                <a:latin typeface="Calibri" panose="020F0502020204030204" pitchFamily="34" charset="0"/>
                <a:ea typeface="Calibri" panose="020F0502020204030204" pitchFamily="34" charset="0"/>
                <a:cs typeface="Times New Roman" panose="02020603050405020304" pitchFamily="18" charset="0"/>
              </a:rPr>
              <a:t> is the first or the last word in the combination:-  </a:t>
            </a:r>
            <a:br>
              <a:rPr lang="en-GB" altLang="en-US" sz="2000" dirty="0">
                <a:solidFill>
                  <a:schemeClr val="tx1"/>
                </a:solidFill>
                <a:latin typeface="Calibri" panose="020F0502020204030204" pitchFamily="34" charset="0"/>
                <a:ea typeface="Calibri" panose="020F0502020204030204" pitchFamily="34" charset="0"/>
                <a:cs typeface="Times New Roman" panose="02020603050405020304" pitchFamily="18" charset="0"/>
              </a:rPr>
            </a:br>
            <a:endParaRPr lang="en-GB" sz="2000" dirty="0">
              <a:latin typeface="Calibri" panose="020F0502020204030204" pitchFamily="34" charset="0"/>
            </a:endParaRPr>
          </a:p>
        </p:txBody>
      </p:sp>
      <p:graphicFrame>
        <p:nvGraphicFramePr>
          <p:cNvPr id="4" name="Content Placeholder 3"/>
          <p:cNvGraphicFramePr>
            <a:graphicFrameLocks noGrp="1"/>
          </p:cNvGraphicFramePr>
          <p:nvPr>
            <p:ph idx="1"/>
          </p:nvPr>
        </p:nvGraphicFramePr>
        <p:xfrm>
          <a:off x="2113439" y="3196279"/>
          <a:ext cx="5725160" cy="3261300"/>
        </p:xfrm>
        <a:graphic>
          <a:graphicData uri="http://schemas.openxmlformats.org/drawingml/2006/table">
            <a:tbl>
              <a:tblPr firstRow="1" firstCol="1" bandRow="1">
                <a:tableStyleId>{5C22544A-7EE6-4342-B048-85BDC9FD1C3A}</a:tableStyleId>
              </a:tblPr>
              <a:tblGrid>
                <a:gridCol w="1908175">
                  <a:extLst>
                    <a:ext uri="{9D8B030D-6E8A-4147-A177-3AD203B41FA5}">
                      <a16:colId xmlns:a16="http://schemas.microsoft.com/office/drawing/2014/main" xmlns="" val="20000"/>
                    </a:ext>
                  </a:extLst>
                </a:gridCol>
                <a:gridCol w="1908175">
                  <a:extLst>
                    <a:ext uri="{9D8B030D-6E8A-4147-A177-3AD203B41FA5}">
                      <a16:colId xmlns:a16="http://schemas.microsoft.com/office/drawing/2014/main" xmlns="" val="20001"/>
                    </a:ext>
                  </a:extLst>
                </a:gridCol>
                <a:gridCol w="1908810">
                  <a:extLst>
                    <a:ext uri="{9D8B030D-6E8A-4147-A177-3AD203B41FA5}">
                      <a16:colId xmlns:a16="http://schemas.microsoft.com/office/drawing/2014/main" xmlns="" val="20002"/>
                    </a:ext>
                  </a:extLst>
                </a:gridCol>
              </a:tblGrid>
              <a:tr h="373792">
                <a:tc>
                  <a:txBody>
                    <a:bodyPr/>
                    <a:lstStyle/>
                    <a:p>
                      <a:pPr>
                        <a:lnSpc>
                          <a:spcPct val="107000"/>
                        </a:lnSpc>
                        <a:spcAft>
                          <a:spcPts val="0"/>
                        </a:spcAft>
                      </a:pPr>
                      <a:r>
                        <a:rPr lang="en-GB" sz="2400" dirty="0">
                          <a:effectLst/>
                          <a:latin typeface="Calibri" panose="020F0502020204030204" pitchFamily="34"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400">
                          <a:effectLst/>
                          <a:latin typeface="Calibri" panose="020F0502020204030204" pitchFamily="34" charset="0"/>
                        </a:rPr>
                        <a:t>Station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00"/>
                  </a:ext>
                </a:extLst>
              </a:tr>
              <a:tr h="373792">
                <a:tc>
                  <a:txBody>
                    <a:bodyPr/>
                    <a:lstStyle/>
                    <a:p>
                      <a:pPr>
                        <a:lnSpc>
                          <a:spcPct val="107000"/>
                        </a:lnSpc>
                        <a:spcAft>
                          <a:spcPts val="0"/>
                        </a:spcAft>
                      </a:pPr>
                      <a:r>
                        <a:rPr lang="en-GB" sz="2400">
                          <a:effectLst/>
                          <a:latin typeface="Calibri" panose="020F0502020204030204" pitchFamily="34"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400" dirty="0">
                          <a:effectLst/>
                          <a:latin typeface="Calibri" panose="020F0502020204030204" pitchFamily="34"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400" dirty="0">
                          <a:effectLst/>
                          <a:latin typeface="Calibri" panose="020F0502020204030204" pitchFamily="34" charset="0"/>
                        </a:rPr>
                        <a:t>Platform</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01"/>
                  </a:ext>
                </a:extLst>
              </a:tr>
              <a:tr h="373792">
                <a:tc>
                  <a:txBody>
                    <a:bodyPr/>
                    <a:lstStyle/>
                    <a:p>
                      <a:pPr>
                        <a:lnSpc>
                          <a:spcPct val="107000"/>
                        </a:lnSpc>
                        <a:spcAft>
                          <a:spcPts val="0"/>
                        </a:spcAft>
                      </a:pPr>
                      <a:r>
                        <a:rPr lang="en-GB" sz="2400" dirty="0">
                          <a:effectLst/>
                          <a:latin typeface="Calibri" panose="020F0502020204030204" pitchFamily="34"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400" dirty="0">
                          <a:effectLst/>
                          <a:latin typeface="Calibri" panose="020F0502020204030204" pitchFamily="34"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400" dirty="0">
                          <a:effectLst/>
                          <a:latin typeface="Calibri" panose="020F0502020204030204" pitchFamily="34" charset="0"/>
                        </a:rPr>
                        <a:t>Ticket</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02"/>
                  </a:ext>
                </a:extLst>
              </a:tr>
              <a:tr h="373792">
                <a:tc>
                  <a:txBody>
                    <a:bodyPr/>
                    <a:lstStyle/>
                    <a:p>
                      <a:pPr>
                        <a:lnSpc>
                          <a:spcPct val="107000"/>
                        </a:lnSpc>
                        <a:spcAft>
                          <a:spcPts val="0"/>
                        </a:spcAft>
                      </a:pPr>
                      <a:r>
                        <a:rPr lang="en-GB" sz="2400">
                          <a:effectLst/>
                          <a:latin typeface="Calibri" panose="020F0502020204030204" pitchFamily="34"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400">
                          <a:effectLst/>
                          <a:latin typeface="Calibri" panose="020F0502020204030204" pitchFamily="34"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400" dirty="0">
                          <a:effectLst/>
                          <a:latin typeface="Calibri" panose="020F0502020204030204" pitchFamily="34" charset="0"/>
                        </a:rPr>
                        <a:t>Driver</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03"/>
                  </a:ext>
                </a:extLst>
              </a:tr>
              <a:tr h="373792">
                <a:tc>
                  <a:txBody>
                    <a:bodyPr/>
                    <a:lstStyle/>
                    <a:p>
                      <a:pPr>
                        <a:lnSpc>
                          <a:spcPct val="107000"/>
                        </a:lnSpc>
                        <a:spcAft>
                          <a:spcPts val="0"/>
                        </a:spcAft>
                      </a:pPr>
                      <a:r>
                        <a:rPr lang="en-GB" sz="2400">
                          <a:effectLst/>
                          <a:latin typeface="Calibri" panose="020F0502020204030204" pitchFamily="34" charset="0"/>
                        </a:rPr>
                        <a:t>Hi-speed</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3200" b="1" i="1" u="sng" dirty="0">
                          <a:solidFill>
                            <a:srgbClr val="FF0000"/>
                          </a:solidFill>
                          <a:effectLst/>
                          <a:latin typeface="Calibri" panose="020F0502020204030204" pitchFamily="34" charset="0"/>
                        </a:rPr>
                        <a:t>Train</a:t>
                      </a:r>
                      <a:endParaRPr lang="en-GB" sz="3200" b="1" i="1" u="sng"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400" dirty="0">
                          <a:effectLst/>
                          <a:latin typeface="Calibri" panose="020F0502020204030204" pitchFamily="34"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04"/>
                  </a:ext>
                </a:extLst>
              </a:tr>
              <a:tr h="373792">
                <a:tc>
                  <a:txBody>
                    <a:bodyPr/>
                    <a:lstStyle/>
                    <a:p>
                      <a:pPr>
                        <a:lnSpc>
                          <a:spcPct val="107000"/>
                        </a:lnSpc>
                        <a:spcAft>
                          <a:spcPts val="0"/>
                        </a:spcAft>
                      </a:pPr>
                      <a:r>
                        <a:rPr lang="en-GB" sz="2400">
                          <a:effectLst/>
                          <a:latin typeface="Calibri" panose="020F0502020204030204" pitchFamily="34" charset="0"/>
                        </a:rPr>
                        <a:t>Bullet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400" dirty="0">
                          <a:effectLst/>
                          <a:latin typeface="Calibri" panose="020F0502020204030204" pitchFamily="34"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400" dirty="0">
                          <a:effectLst/>
                          <a:latin typeface="Calibri" panose="020F0502020204030204" pitchFamily="34"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05"/>
                  </a:ext>
                </a:extLst>
              </a:tr>
              <a:tr h="373792">
                <a:tc>
                  <a:txBody>
                    <a:bodyPr/>
                    <a:lstStyle/>
                    <a:p>
                      <a:pPr>
                        <a:lnSpc>
                          <a:spcPct val="107000"/>
                        </a:lnSpc>
                        <a:spcAft>
                          <a:spcPts val="0"/>
                        </a:spcAft>
                      </a:pPr>
                      <a:r>
                        <a:rPr lang="en-GB" sz="2400">
                          <a:effectLst/>
                          <a:latin typeface="Calibri" panose="020F0502020204030204" pitchFamily="34" charset="0"/>
                        </a:rPr>
                        <a:t>Night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400">
                          <a:effectLst/>
                          <a:latin typeface="Calibri" panose="020F0502020204030204" pitchFamily="34"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400" dirty="0">
                          <a:effectLst/>
                          <a:latin typeface="Calibri" panose="020F0502020204030204" pitchFamily="34"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06"/>
                  </a:ext>
                </a:extLst>
              </a:tr>
              <a:tr h="373792">
                <a:tc>
                  <a:txBody>
                    <a:bodyPr/>
                    <a:lstStyle/>
                    <a:p>
                      <a:pPr>
                        <a:lnSpc>
                          <a:spcPct val="107000"/>
                        </a:lnSpc>
                        <a:spcAft>
                          <a:spcPts val="0"/>
                        </a:spcAft>
                      </a:pPr>
                      <a:r>
                        <a:rPr lang="en-GB" sz="2400">
                          <a:effectLst/>
                          <a:latin typeface="Calibri" panose="020F0502020204030204" pitchFamily="34" charset="0"/>
                        </a:rPr>
                        <a:t>Boat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400">
                          <a:effectLst/>
                          <a:latin typeface="Calibri" panose="020F0502020204030204" pitchFamily="34"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400" dirty="0">
                          <a:effectLst/>
                          <a:latin typeface="Calibri" panose="020F0502020204030204" pitchFamily="34"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07"/>
                  </a:ext>
                </a:extLst>
              </a:tr>
            </a:tbl>
          </a:graphicData>
        </a:graphic>
      </p:graphicFrame>
      <p:sp>
        <p:nvSpPr>
          <p:cNvPr id="6" name="Slide Number Placeholder 5"/>
          <p:cNvSpPr>
            <a:spLocks noGrp="1"/>
          </p:cNvSpPr>
          <p:nvPr>
            <p:ph type="sldNum" sz="quarter" idx="12"/>
          </p:nvPr>
        </p:nvSpPr>
        <p:spPr/>
        <p:txBody>
          <a:bodyPr/>
          <a:lstStyle/>
          <a:p>
            <a:fld id="{5809B7EF-6005-4052-A8A7-39FC4B96B3A2}" type="slidenum">
              <a:rPr lang="en-GB" smtClean="0"/>
              <a:t>3</a:t>
            </a:fld>
            <a:endParaRPr lang="en-GB"/>
          </a:p>
        </p:txBody>
      </p:sp>
    </p:spTree>
    <p:extLst>
      <p:ext uri="{BB962C8B-B14F-4D97-AF65-F5344CB8AC3E}">
        <p14:creationId xmlns:p14="http://schemas.microsoft.com/office/powerpoint/2010/main" val="42642989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rPr>
              <a:t>What is collocation?</a:t>
            </a:r>
            <a:endParaRPr lang="en-GB" dirty="0"/>
          </a:p>
        </p:txBody>
      </p:sp>
      <p:sp>
        <p:nvSpPr>
          <p:cNvPr id="3" name="Content Placeholder 2"/>
          <p:cNvSpPr>
            <a:spLocks noGrp="1"/>
          </p:cNvSpPr>
          <p:nvPr>
            <p:ph idx="1"/>
          </p:nvPr>
        </p:nvSpPr>
        <p:spPr>
          <a:xfrm>
            <a:off x="677334" y="1309817"/>
            <a:ext cx="8596668" cy="4731546"/>
          </a:xfrm>
        </p:spPr>
        <p:txBody>
          <a:bodyPr>
            <a:normAutofit fontScale="25000" lnSpcReduction="20000"/>
          </a:bodyPr>
          <a:lstStyle/>
          <a:p>
            <a:endParaRPr lang="en-GB" sz="3200" b="1" dirty="0"/>
          </a:p>
          <a:p>
            <a:r>
              <a:rPr lang="en-GB" sz="8000" b="1" dirty="0">
                <a:latin typeface="Calibri" panose="020F0502020204030204" pitchFamily="34" charset="0"/>
              </a:rPr>
              <a:t>Native speaker				Non-native speaker</a:t>
            </a:r>
            <a:endParaRPr lang="en-GB" sz="8000" dirty="0">
              <a:latin typeface="Calibri" panose="020F0502020204030204" pitchFamily="34" charset="0"/>
            </a:endParaRPr>
          </a:p>
          <a:p>
            <a:r>
              <a:rPr lang="en-GB" sz="8000" dirty="0">
                <a:latin typeface="Calibri" panose="020F0502020204030204" pitchFamily="34" charset="0"/>
              </a:rPr>
              <a:t>Heavy rain		`			</a:t>
            </a:r>
            <a:r>
              <a:rPr lang="en-GB" sz="8000" i="1" dirty="0">
                <a:latin typeface="Calibri" panose="020F0502020204030204" pitchFamily="34" charset="0"/>
              </a:rPr>
              <a:t>Thick</a:t>
            </a:r>
            <a:r>
              <a:rPr lang="en-GB" sz="8000" dirty="0">
                <a:latin typeface="Calibri" panose="020F0502020204030204" pitchFamily="34" charset="0"/>
              </a:rPr>
              <a:t> Rain</a:t>
            </a:r>
          </a:p>
          <a:p>
            <a:r>
              <a:rPr lang="en-GB" sz="8000" dirty="0">
                <a:latin typeface="Calibri" panose="020F0502020204030204" pitchFamily="34" charset="0"/>
              </a:rPr>
              <a:t>High Temperature				</a:t>
            </a:r>
            <a:r>
              <a:rPr lang="en-GB" sz="8000" i="1" dirty="0">
                <a:latin typeface="Calibri" panose="020F0502020204030204" pitchFamily="34" charset="0"/>
              </a:rPr>
              <a:t>Tall</a:t>
            </a:r>
            <a:r>
              <a:rPr lang="en-GB" sz="8000" dirty="0">
                <a:latin typeface="Calibri" panose="020F0502020204030204" pitchFamily="34" charset="0"/>
              </a:rPr>
              <a:t> temperature</a:t>
            </a:r>
          </a:p>
          <a:p>
            <a:r>
              <a:rPr lang="en-GB" sz="8000" dirty="0">
                <a:latin typeface="Calibri" panose="020F0502020204030204" pitchFamily="34" charset="0"/>
              </a:rPr>
              <a:t>Scenic view					Scenic </a:t>
            </a:r>
            <a:r>
              <a:rPr lang="en-GB" sz="8000" i="1" dirty="0">
                <a:latin typeface="Calibri" panose="020F0502020204030204" pitchFamily="34" charset="0"/>
              </a:rPr>
              <a:t>picture</a:t>
            </a:r>
            <a:endParaRPr lang="en-GB" sz="8000" dirty="0">
              <a:latin typeface="Calibri" panose="020F0502020204030204" pitchFamily="34" charset="0"/>
            </a:endParaRPr>
          </a:p>
          <a:p>
            <a:r>
              <a:rPr lang="en-GB" sz="8000" dirty="0">
                <a:latin typeface="Calibri" panose="020F0502020204030204" pitchFamily="34" charset="0"/>
              </a:rPr>
              <a:t>Blond hair					</a:t>
            </a:r>
            <a:r>
              <a:rPr lang="en-GB" sz="8000" i="1" dirty="0">
                <a:latin typeface="Calibri" panose="020F0502020204030204" pitchFamily="34" charset="0"/>
              </a:rPr>
              <a:t>Beige</a:t>
            </a:r>
            <a:r>
              <a:rPr lang="en-GB" sz="8000" dirty="0">
                <a:latin typeface="Calibri" panose="020F0502020204030204" pitchFamily="34" charset="0"/>
              </a:rPr>
              <a:t> hair</a:t>
            </a:r>
          </a:p>
          <a:p>
            <a:r>
              <a:rPr lang="en-GB" sz="8000" dirty="0">
                <a:latin typeface="Calibri" panose="020F0502020204030204" pitchFamily="34" charset="0"/>
              </a:rPr>
              <a:t>Discharged from hospital		</a:t>
            </a:r>
            <a:r>
              <a:rPr lang="en-GB" sz="8000" i="1" dirty="0">
                <a:latin typeface="Calibri" panose="020F0502020204030204" pitchFamily="34" charset="0"/>
              </a:rPr>
              <a:t>Released</a:t>
            </a:r>
            <a:r>
              <a:rPr lang="en-GB" sz="8000" dirty="0">
                <a:latin typeface="Calibri" panose="020F0502020204030204" pitchFamily="34" charset="0"/>
              </a:rPr>
              <a:t> from hospital.</a:t>
            </a:r>
          </a:p>
          <a:p>
            <a:r>
              <a:rPr lang="en-GB" sz="8000" dirty="0">
                <a:latin typeface="Calibri" panose="020F0502020204030204" pitchFamily="34" charset="0"/>
              </a:rPr>
              <a:t>Vitally important				Vitally </a:t>
            </a:r>
            <a:r>
              <a:rPr lang="en-GB" sz="8000" i="1" dirty="0">
                <a:latin typeface="Calibri" panose="020F0502020204030204" pitchFamily="34" charset="0"/>
              </a:rPr>
              <a:t>significant</a:t>
            </a:r>
            <a:endParaRPr lang="en-GB" sz="8000" dirty="0">
              <a:latin typeface="Calibri" panose="020F0502020204030204" pitchFamily="34" charset="0"/>
            </a:endParaRPr>
          </a:p>
          <a:p>
            <a:r>
              <a:rPr lang="en-GB" sz="8000" dirty="0">
                <a:latin typeface="Calibri" panose="020F0502020204030204" pitchFamily="34" charset="0"/>
              </a:rPr>
              <a:t>Income tax					</a:t>
            </a:r>
            <a:r>
              <a:rPr lang="en-GB" sz="8000" i="1" dirty="0">
                <a:latin typeface="Calibri" panose="020F0502020204030204" pitchFamily="34" charset="0"/>
              </a:rPr>
              <a:t>Wages </a:t>
            </a:r>
            <a:r>
              <a:rPr lang="en-GB" sz="8000" dirty="0">
                <a:latin typeface="Calibri" panose="020F0502020204030204" pitchFamily="34" charset="0"/>
              </a:rPr>
              <a:t>tax</a:t>
            </a:r>
          </a:p>
          <a:p>
            <a:r>
              <a:rPr lang="en-GB" sz="8000" dirty="0">
                <a:latin typeface="Calibri" panose="020F0502020204030204" pitchFamily="34" charset="0"/>
              </a:rPr>
              <a:t>Global warming				</a:t>
            </a:r>
            <a:r>
              <a:rPr lang="en-GB" sz="8000" i="1" dirty="0">
                <a:latin typeface="Calibri" panose="020F0502020204030204" pitchFamily="34" charset="0"/>
              </a:rPr>
              <a:t>World-wide</a:t>
            </a:r>
            <a:r>
              <a:rPr lang="en-GB" sz="8000" dirty="0">
                <a:latin typeface="Calibri" panose="020F0502020204030204" pitchFamily="34" charset="0"/>
              </a:rPr>
              <a:t> warming</a:t>
            </a:r>
          </a:p>
          <a:p>
            <a:r>
              <a:rPr lang="en-GB" sz="8000" dirty="0">
                <a:latin typeface="Calibri" panose="020F0502020204030204" pitchFamily="34" charset="0"/>
              </a:rPr>
              <a:t>Brief encounter				</a:t>
            </a:r>
            <a:r>
              <a:rPr lang="en-GB" sz="8000" i="1" dirty="0">
                <a:latin typeface="Calibri" panose="020F0502020204030204" pitchFamily="34" charset="0"/>
              </a:rPr>
              <a:t>Short</a:t>
            </a:r>
            <a:r>
              <a:rPr lang="en-GB" sz="8000" dirty="0">
                <a:latin typeface="Calibri" panose="020F0502020204030204" pitchFamily="34" charset="0"/>
              </a:rPr>
              <a:t> encounter</a:t>
            </a:r>
          </a:p>
          <a:p>
            <a:r>
              <a:rPr lang="en-GB" sz="8000" dirty="0">
                <a:latin typeface="Calibri" panose="020F0502020204030204" pitchFamily="34" charset="0"/>
              </a:rPr>
              <a:t>Intelligent building				</a:t>
            </a:r>
            <a:r>
              <a:rPr lang="en-GB" sz="8000" i="1" dirty="0">
                <a:latin typeface="Calibri" panose="020F0502020204030204" pitchFamily="34" charset="0"/>
              </a:rPr>
              <a:t>Clever</a:t>
            </a:r>
            <a:r>
              <a:rPr lang="en-GB" sz="8000" dirty="0">
                <a:latin typeface="Calibri" panose="020F0502020204030204" pitchFamily="34" charset="0"/>
              </a:rPr>
              <a:t> building</a:t>
            </a:r>
          </a:p>
          <a:p>
            <a:r>
              <a:rPr lang="en-GB" dirty="0"/>
              <a:t> </a:t>
            </a:r>
          </a:p>
          <a:p>
            <a:endParaRPr lang="en-GB" dirty="0"/>
          </a:p>
        </p:txBody>
      </p:sp>
      <p:sp>
        <p:nvSpPr>
          <p:cNvPr id="4" name="Slide Number Placeholder 3"/>
          <p:cNvSpPr>
            <a:spLocks noGrp="1"/>
          </p:cNvSpPr>
          <p:nvPr>
            <p:ph type="sldNum" sz="quarter" idx="12"/>
          </p:nvPr>
        </p:nvSpPr>
        <p:spPr/>
        <p:txBody>
          <a:bodyPr/>
          <a:lstStyle/>
          <a:p>
            <a:fld id="{5809B7EF-6005-4052-A8A7-39FC4B96B3A2}" type="slidenum">
              <a:rPr lang="en-GB" smtClean="0"/>
              <a:t>4</a:t>
            </a:fld>
            <a:endParaRPr lang="en-GB"/>
          </a:p>
        </p:txBody>
      </p:sp>
    </p:spTree>
    <p:extLst>
      <p:ext uri="{BB962C8B-B14F-4D97-AF65-F5344CB8AC3E}">
        <p14:creationId xmlns:p14="http://schemas.microsoft.com/office/powerpoint/2010/main" val="3221840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alibri" panose="020F0502020204030204" pitchFamily="34" charset="0"/>
              </a:rPr>
              <a:t>Collocation and its place amongst the  7 key areas of learning a language</a:t>
            </a:r>
          </a:p>
        </p:txBody>
      </p:sp>
      <p:sp>
        <p:nvSpPr>
          <p:cNvPr id="3" name="Content Placeholder 2"/>
          <p:cNvSpPr>
            <a:spLocks noGrp="1"/>
          </p:cNvSpPr>
          <p:nvPr>
            <p:ph idx="1"/>
          </p:nvPr>
        </p:nvSpPr>
        <p:spPr/>
        <p:txBody>
          <a:bodyPr>
            <a:normAutofit/>
          </a:bodyPr>
          <a:lstStyle/>
          <a:p>
            <a:r>
              <a:rPr lang="en-GB" sz="2000" dirty="0">
                <a:latin typeface="Calibri" panose="020F0502020204030204" pitchFamily="34" charset="0"/>
              </a:rPr>
              <a:t>Listening – 	the first skill learnt as a baby</a:t>
            </a:r>
          </a:p>
          <a:p>
            <a:r>
              <a:rPr lang="en-GB" sz="2000" dirty="0">
                <a:latin typeface="Calibri" panose="020F0502020204030204" pitchFamily="34" charset="0"/>
              </a:rPr>
              <a:t>Speaking – 	the second skill that emerges at 18 months - 2 years</a:t>
            </a:r>
          </a:p>
          <a:p>
            <a:r>
              <a:rPr lang="en-GB" sz="2000" dirty="0">
                <a:latin typeface="Calibri" panose="020F0502020204030204" pitchFamily="34" charset="0"/>
              </a:rPr>
              <a:t>Reading – 	the next skill to emerge at 5- 6 years old</a:t>
            </a:r>
          </a:p>
          <a:p>
            <a:r>
              <a:rPr lang="en-GB" sz="2000" dirty="0">
                <a:latin typeface="Calibri" panose="020F0502020204030204" pitchFamily="34" charset="0"/>
              </a:rPr>
              <a:t>Writing – 		the last and most difficult of the 4 skills to emerge</a:t>
            </a:r>
          </a:p>
          <a:p>
            <a:r>
              <a:rPr lang="en-GB" sz="2000" dirty="0">
                <a:latin typeface="Calibri" panose="020F0502020204030204" pitchFamily="34" charset="0"/>
              </a:rPr>
              <a:t>Grammar – 	syntax and morphology </a:t>
            </a:r>
          </a:p>
          <a:p>
            <a:r>
              <a:rPr lang="en-GB" sz="2000" b="1" i="1" u="sng" dirty="0">
                <a:solidFill>
                  <a:srgbClr val="FF0000"/>
                </a:solidFill>
                <a:latin typeface="Calibri" panose="020F0502020204030204" pitchFamily="34" charset="0"/>
              </a:rPr>
              <a:t>Vocabulary</a:t>
            </a:r>
            <a:r>
              <a:rPr lang="en-GB" sz="2000" b="1" dirty="0">
                <a:solidFill>
                  <a:srgbClr val="FF0000"/>
                </a:solidFill>
                <a:latin typeface="Calibri" panose="020F0502020204030204" pitchFamily="34" charset="0"/>
              </a:rPr>
              <a:t>-</a:t>
            </a:r>
            <a:r>
              <a:rPr lang="en-GB" sz="2000" dirty="0">
                <a:latin typeface="Calibri" panose="020F0502020204030204" pitchFamily="34" charset="0"/>
              </a:rPr>
              <a:t> 	parts of speech, denotation, </a:t>
            </a:r>
            <a:r>
              <a:rPr lang="en-GB" sz="2000" b="1" i="1" u="sng" dirty="0">
                <a:solidFill>
                  <a:srgbClr val="FF0000"/>
                </a:solidFill>
                <a:latin typeface="Calibri" panose="020F0502020204030204" pitchFamily="34" charset="0"/>
              </a:rPr>
              <a:t>collocation</a:t>
            </a:r>
            <a:r>
              <a:rPr lang="en-GB" sz="2000" dirty="0">
                <a:latin typeface="Calibri" panose="020F0502020204030204" pitchFamily="34" charset="0"/>
              </a:rPr>
              <a:t> etc… </a:t>
            </a:r>
          </a:p>
          <a:p>
            <a:r>
              <a:rPr lang="en-GB" sz="2000" dirty="0">
                <a:latin typeface="Calibri" panose="020F0502020204030204" pitchFamily="34" charset="0"/>
              </a:rPr>
              <a:t>Phonology – 	sounds, stress, intonation, normal-connected speech</a:t>
            </a:r>
          </a:p>
        </p:txBody>
      </p:sp>
      <p:sp>
        <p:nvSpPr>
          <p:cNvPr id="4" name="Slide Number Placeholder 3"/>
          <p:cNvSpPr>
            <a:spLocks noGrp="1"/>
          </p:cNvSpPr>
          <p:nvPr>
            <p:ph type="sldNum" sz="quarter" idx="12"/>
          </p:nvPr>
        </p:nvSpPr>
        <p:spPr/>
        <p:txBody>
          <a:bodyPr/>
          <a:lstStyle/>
          <a:p>
            <a:fld id="{5809B7EF-6005-4052-A8A7-39FC4B96B3A2}" type="slidenum">
              <a:rPr lang="en-GB" smtClean="0"/>
              <a:t>5</a:t>
            </a:fld>
            <a:endParaRPr lang="en-GB"/>
          </a:p>
        </p:txBody>
      </p:sp>
    </p:spTree>
    <p:extLst>
      <p:ext uri="{BB962C8B-B14F-4D97-AF65-F5344CB8AC3E}">
        <p14:creationId xmlns:p14="http://schemas.microsoft.com/office/powerpoint/2010/main" val="23604644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dirty="0">
                <a:latin typeface="Calibri" panose="020F0502020204030204" pitchFamily="34" charset="0"/>
              </a:rPr>
              <a:t>Everyday collocation: MOBILES </a:t>
            </a:r>
            <a:br>
              <a:rPr lang="en-GB" sz="2800" dirty="0">
                <a:latin typeface="Calibri" panose="020F0502020204030204" pitchFamily="34" charset="0"/>
              </a:rPr>
            </a:br>
            <a:r>
              <a:rPr lang="en-GB" sz="2800" dirty="0">
                <a:latin typeface="Calibri" panose="020F0502020204030204" pitchFamily="34" charset="0"/>
              </a:rPr>
              <a:t>Predictive text on your mobile phone</a:t>
            </a:r>
            <a:br>
              <a:rPr lang="en-GB" sz="2800" dirty="0">
                <a:latin typeface="Calibri" panose="020F0502020204030204" pitchFamily="34" charset="0"/>
              </a:rPr>
            </a:br>
            <a:r>
              <a:rPr lang="en-GB" sz="2800" dirty="0">
                <a:latin typeface="Calibri" panose="020F0502020204030204" pitchFamily="34" charset="0"/>
              </a:rPr>
              <a:t>Part (1) – a typical everyday message</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416259209"/>
              </p:ext>
            </p:extLst>
          </p:nvPr>
        </p:nvGraphicFramePr>
        <p:xfrm>
          <a:off x="677863" y="2160589"/>
          <a:ext cx="8596312" cy="3556469"/>
        </p:xfrm>
        <a:graphic>
          <a:graphicData uri="http://schemas.openxmlformats.org/drawingml/2006/table">
            <a:tbl>
              <a:tblPr firstRow="1" bandRow="1">
                <a:tableStyleId>{5C22544A-7EE6-4342-B048-85BDC9FD1C3A}</a:tableStyleId>
              </a:tblPr>
              <a:tblGrid>
                <a:gridCol w="1074539">
                  <a:extLst>
                    <a:ext uri="{9D8B030D-6E8A-4147-A177-3AD203B41FA5}">
                      <a16:colId xmlns:a16="http://schemas.microsoft.com/office/drawing/2014/main" xmlns="" val="20000"/>
                    </a:ext>
                  </a:extLst>
                </a:gridCol>
                <a:gridCol w="1074539">
                  <a:extLst>
                    <a:ext uri="{9D8B030D-6E8A-4147-A177-3AD203B41FA5}">
                      <a16:colId xmlns:a16="http://schemas.microsoft.com/office/drawing/2014/main" xmlns="" val="20001"/>
                    </a:ext>
                  </a:extLst>
                </a:gridCol>
                <a:gridCol w="1074539">
                  <a:extLst>
                    <a:ext uri="{9D8B030D-6E8A-4147-A177-3AD203B41FA5}">
                      <a16:colId xmlns:a16="http://schemas.microsoft.com/office/drawing/2014/main" xmlns="" val="20002"/>
                    </a:ext>
                  </a:extLst>
                </a:gridCol>
                <a:gridCol w="1074539">
                  <a:extLst>
                    <a:ext uri="{9D8B030D-6E8A-4147-A177-3AD203B41FA5}">
                      <a16:colId xmlns:a16="http://schemas.microsoft.com/office/drawing/2014/main" xmlns="" val="20003"/>
                    </a:ext>
                  </a:extLst>
                </a:gridCol>
                <a:gridCol w="1074539">
                  <a:extLst>
                    <a:ext uri="{9D8B030D-6E8A-4147-A177-3AD203B41FA5}">
                      <a16:colId xmlns:a16="http://schemas.microsoft.com/office/drawing/2014/main" xmlns="" val="20004"/>
                    </a:ext>
                  </a:extLst>
                </a:gridCol>
                <a:gridCol w="1074539">
                  <a:extLst>
                    <a:ext uri="{9D8B030D-6E8A-4147-A177-3AD203B41FA5}">
                      <a16:colId xmlns:a16="http://schemas.microsoft.com/office/drawing/2014/main" xmlns="" val="20005"/>
                    </a:ext>
                  </a:extLst>
                </a:gridCol>
                <a:gridCol w="1074539">
                  <a:extLst>
                    <a:ext uri="{9D8B030D-6E8A-4147-A177-3AD203B41FA5}">
                      <a16:colId xmlns:a16="http://schemas.microsoft.com/office/drawing/2014/main" xmlns="" val="20006"/>
                    </a:ext>
                  </a:extLst>
                </a:gridCol>
                <a:gridCol w="1074539">
                  <a:extLst>
                    <a:ext uri="{9D8B030D-6E8A-4147-A177-3AD203B41FA5}">
                      <a16:colId xmlns:a16="http://schemas.microsoft.com/office/drawing/2014/main" xmlns="" val="20007"/>
                    </a:ext>
                  </a:extLst>
                </a:gridCol>
              </a:tblGrid>
              <a:tr h="508067">
                <a:tc>
                  <a:txBody>
                    <a:bodyPr/>
                    <a:lstStyle/>
                    <a:p>
                      <a:r>
                        <a:rPr lang="en-GB" sz="1800" b="1" dirty="0">
                          <a:solidFill>
                            <a:srgbClr val="FF0000"/>
                          </a:solidFill>
                          <a:latin typeface="Calibri" panose="020F0502020204030204" pitchFamily="34" charset="0"/>
                        </a:rPr>
                        <a:t>Hi</a:t>
                      </a:r>
                    </a:p>
                  </a:txBody>
                  <a:tcPr/>
                </a:tc>
                <a:tc>
                  <a:txBody>
                    <a:bodyPr/>
                    <a:lstStyle/>
                    <a:p>
                      <a:endParaRPr lang="en-GB" sz="1800">
                        <a:latin typeface="Calibri" panose="020F0502020204030204" pitchFamily="34" charset="0"/>
                      </a:endParaRPr>
                    </a:p>
                  </a:txBody>
                  <a:tcPr/>
                </a:tc>
                <a:tc>
                  <a:txBody>
                    <a:bodyPr/>
                    <a:lstStyle/>
                    <a:p>
                      <a:endParaRPr lang="en-GB" sz="1800">
                        <a:latin typeface="Calibri" panose="020F0502020204030204" pitchFamily="34" charset="0"/>
                      </a:endParaRPr>
                    </a:p>
                  </a:txBody>
                  <a:tcPr/>
                </a:tc>
                <a:tc>
                  <a:txBody>
                    <a:bodyPr/>
                    <a:lstStyle/>
                    <a:p>
                      <a:endParaRPr lang="en-GB" sz="1800">
                        <a:latin typeface="Calibri" panose="020F0502020204030204" pitchFamily="34" charset="0"/>
                      </a:endParaRPr>
                    </a:p>
                  </a:txBody>
                  <a:tcPr/>
                </a:tc>
                <a:tc>
                  <a:txBody>
                    <a:bodyPr/>
                    <a:lstStyle/>
                    <a:p>
                      <a:endParaRPr lang="en-GB" sz="1800">
                        <a:latin typeface="Calibri" panose="020F0502020204030204" pitchFamily="34" charset="0"/>
                      </a:endParaRPr>
                    </a:p>
                  </a:txBody>
                  <a:tcPr/>
                </a:tc>
                <a:tc>
                  <a:txBody>
                    <a:bodyPr/>
                    <a:lstStyle/>
                    <a:p>
                      <a:endParaRPr lang="en-GB" sz="1800">
                        <a:latin typeface="Calibri" panose="020F0502020204030204" pitchFamily="34" charset="0"/>
                      </a:endParaRPr>
                    </a:p>
                  </a:txBody>
                  <a:tcPr/>
                </a:tc>
                <a:tc>
                  <a:txBody>
                    <a:bodyPr/>
                    <a:lstStyle/>
                    <a:p>
                      <a:endParaRPr lang="en-GB" sz="1800">
                        <a:latin typeface="Calibri" panose="020F0502020204030204" pitchFamily="34" charset="0"/>
                      </a:endParaRPr>
                    </a:p>
                  </a:txBody>
                  <a:tcPr/>
                </a:tc>
                <a:tc>
                  <a:txBody>
                    <a:bodyPr/>
                    <a:lstStyle/>
                    <a:p>
                      <a:endParaRPr lang="en-GB" sz="1800">
                        <a:latin typeface="Calibri" panose="020F0502020204030204" pitchFamily="34" charset="0"/>
                      </a:endParaRPr>
                    </a:p>
                  </a:txBody>
                  <a:tcPr/>
                </a:tc>
                <a:extLst>
                  <a:ext uri="{0D108BD9-81ED-4DB2-BD59-A6C34878D82A}">
                    <a16:rowId xmlns:a16="http://schemas.microsoft.com/office/drawing/2014/main" xmlns="" val="10000"/>
                  </a:ext>
                </a:extLst>
              </a:tr>
              <a:tr h="508067">
                <a:tc>
                  <a:txBody>
                    <a:bodyPr/>
                    <a:lstStyle/>
                    <a:p>
                      <a:r>
                        <a:rPr lang="en-GB" sz="1800" dirty="0">
                          <a:latin typeface="Calibri" panose="020F0502020204030204" pitchFamily="34" charset="0"/>
                        </a:rPr>
                        <a:t>To</a:t>
                      </a:r>
                    </a:p>
                  </a:txBody>
                  <a:tcPr/>
                </a:tc>
                <a:tc>
                  <a:txBody>
                    <a:bodyPr/>
                    <a:lstStyle/>
                    <a:p>
                      <a:r>
                        <a:rPr lang="en-GB" sz="1800" dirty="0">
                          <a:latin typeface="Calibri" panose="020F0502020204030204" pitchFamily="34" charset="0"/>
                        </a:rPr>
                        <a:t>Hai</a:t>
                      </a:r>
                    </a:p>
                  </a:txBody>
                  <a:tcPr/>
                </a:tc>
                <a:tc>
                  <a:txBody>
                    <a:bodyPr/>
                    <a:lstStyle/>
                    <a:p>
                      <a:r>
                        <a:rPr lang="en-GB" sz="1800" b="1" dirty="0">
                          <a:solidFill>
                            <a:srgbClr val="FF0000"/>
                          </a:solidFill>
                          <a:latin typeface="Calibri" panose="020F0502020204030204" pitchFamily="34" charset="0"/>
                        </a:rPr>
                        <a:t>Love</a:t>
                      </a:r>
                    </a:p>
                  </a:txBody>
                  <a:tcPr/>
                </a:tc>
                <a:tc>
                  <a:txBody>
                    <a:bodyPr/>
                    <a:lstStyle/>
                    <a:p>
                      <a:r>
                        <a:rPr lang="en-GB" sz="1800" dirty="0">
                          <a:latin typeface="Calibri" panose="020F0502020204030204" pitchFamily="34" charset="0"/>
                        </a:rPr>
                        <a:t>Dad</a:t>
                      </a:r>
                    </a:p>
                  </a:txBody>
                  <a:tcPr/>
                </a:tc>
                <a:tc>
                  <a:txBody>
                    <a:bodyPr/>
                    <a:lstStyle/>
                    <a:p>
                      <a:r>
                        <a:rPr lang="en-GB" sz="1800" dirty="0">
                          <a:latin typeface="Calibri" panose="020F0502020204030204" pitchFamily="34" charset="0"/>
                        </a:rPr>
                        <a:t>Greg</a:t>
                      </a:r>
                    </a:p>
                  </a:txBody>
                  <a:tcPr/>
                </a:tc>
                <a:tc>
                  <a:txBody>
                    <a:bodyPr/>
                    <a:lstStyle/>
                    <a:p>
                      <a:r>
                        <a:rPr lang="en-GB" sz="1800" dirty="0">
                          <a:latin typeface="Calibri" panose="020F0502020204030204" pitchFamily="34" charset="0"/>
                        </a:rPr>
                        <a:t>Vanessa</a:t>
                      </a:r>
                    </a:p>
                  </a:txBody>
                  <a:tcPr/>
                </a:tc>
                <a:tc>
                  <a:txBody>
                    <a:bodyPr/>
                    <a:lstStyle/>
                    <a:p>
                      <a:r>
                        <a:rPr lang="en-GB" sz="1800" dirty="0">
                          <a:latin typeface="Calibri" panose="020F0502020204030204" pitchFamily="34" charset="0"/>
                        </a:rPr>
                        <a:t>Number</a:t>
                      </a:r>
                    </a:p>
                  </a:txBody>
                  <a:tcPr/>
                </a:tc>
                <a:tc>
                  <a:txBody>
                    <a:bodyPr/>
                    <a:lstStyle/>
                    <a:p>
                      <a:r>
                        <a:rPr lang="en-GB" sz="1800" dirty="0">
                          <a:latin typeface="Calibri" panose="020F0502020204030204" pitchFamily="34" charset="0"/>
                        </a:rPr>
                        <a:t>Jan</a:t>
                      </a:r>
                    </a:p>
                  </a:txBody>
                  <a:tcPr/>
                </a:tc>
                <a:extLst>
                  <a:ext uri="{0D108BD9-81ED-4DB2-BD59-A6C34878D82A}">
                    <a16:rowId xmlns:a16="http://schemas.microsoft.com/office/drawing/2014/main" xmlns="" val="10001"/>
                  </a:ext>
                </a:extLst>
              </a:tr>
              <a:tr h="508067">
                <a:tc>
                  <a:txBody>
                    <a:bodyPr/>
                    <a:lstStyle/>
                    <a:p>
                      <a:r>
                        <a:rPr lang="en-GB" sz="1800" b="1" dirty="0">
                          <a:solidFill>
                            <a:srgbClr val="FF0000"/>
                          </a:solidFill>
                          <a:latin typeface="Calibri" panose="020F0502020204030204" pitchFamily="34" charset="0"/>
                        </a:rPr>
                        <a:t>Have</a:t>
                      </a:r>
                    </a:p>
                  </a:txBody>
                  <a:tcPr/>
                </a:tc>
                <a:tc>
                  <a:txBody>
                    <a:bodyPr/>
                    <a:lstStyle/>
                    <a:p>
                      <a:endParaRPr lang="en-GB" sz="1800" dirty="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tc>
                  <a:txBody>
                    <a:bodyPr/>
                    <a:lstStyle/>
                    <a:p>
                      <a:endParaRPr lang="en-GB" sz="1800">
                        <a:latin typeface="Calibri" panose="020F0502020204030204" pitchFamily="34" charset="0"/>
                      </a:endParaRPr>
                    </a:p>
                  </a:txBody>
                  <a:tcPr/>
                </a:tc>
                <a:tc>
                  <a:txBody>
                    <a:bodyPr/>
                    <a:lstStyle/>
                    <a:p>
                      <a:endParaRPr lang="en-GB" sz="180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extLst>
                  <a:ext uri="{0D108BD9-81ED-4DB2-BD59-A6C34878D82A}">
                    <a16:rowId xmlns:a16="http://schemas.microsoft.com/office/drawing/2014/main" xmlns="" val="10002"/>
                  </a:ext>
                </a:extLst>
              </a:tr>
              <a:tr h="508067">
                <a:tc>
                  <a:txBody>
                    <a:bodyPr/>
                    <a:lstStyle/>
                    <a:p>
                      <a:r>
                        <a:rPr lang="en-GB" sz="1800" dirty="0">
                          <a:latin typeface="Calibri" panose="020F0502020204030204" pitchFamily="34" charset="0"/>
                        </a:rPr>
                        <a:t>A</a:t>
                      </a:r>
                    </a:p>
                  </a:txBody>
                  <a:tcPr/>
                </a:tc>
                <a:tc>
                  <a:txBody>
                    <a:bodyPr/>
                    <a:lstStyle/>
                    <a:p>
                      <a:r>
                        <a:rPr lang="en-GB" sz="1800" b="1" dirty="0">
                          <a:solidFill>
                            <a:srgbClr val="FF0000"/>
                          </a:solidFill>
                          <a:latin typeface="Calibri" panose="020F0502020204030204" pitchFamily="34" charset="0"/>
                        </a:rPr>
                        <a:t>You</a:t>
                      </a:r>
                    </a:p>
                  </a:txBody>
                  <a:tcPr/>
                </a:tc>
                <a:tc>
                  <a:txBody>
                    <a:bodyPr/>
                    <a:lstStyle/>
                    <a:p>
                      <a:r>
                        <a:rPr lang="en-GB" sz="1800" dirty="0">
                          <a:latin typeface="Calibri" panose="020F0502020204030204" pitchFamily="34" charset="0"/>
                        </a:rPr>
                        <a:t>Been</a:t>
                      </a:r>
                    </a:p>
                  </a:txBody>
                  <a:tcPr/>
                </a:tc>
                <a:tc>
                  <a:txBody>
                    <a:bodyPr/>
                    <a:lstStyle/>
                    <a:p>
                      <a:r>
                        <a:rPr lang="en-GB" sz="1800" dirty="0">
                          <a:latin typeface="Calibri" panose="020F0502020204030204" pitchFamily="34" charset="0"/>
                        </a:rPr>
                        <a:t>Is</a:t>
                      </a:r>
                    </a:p>
                  </a:txBody>
                  <a:tcPr/>
                </a:tc>
                <a:tc>
                  <a:txBody>
                    <a:bodyPr/>
                    <a:lstStyle/>
                    <a:p>
                      <a:r>
                        <a:rPr lang="en-GB" sz="1800" dirty="0">
                          <a:latin typeface="Calibri" panose="020F0502020204030204" pitchFamily="34" charset="0"/>
                        </a:rPr>
                        <a:t>To</a:t>
                      </a:r>
                    </a:p>
                  </a:txBody>
                  <a:tcPr/>
                </a:tc>
                <a:tc>
                  <a:txBody>
                    <a:bodyPr/>
                    <a:lstStyle/>
                    <a:p>
                      <a:r>
                        <a:rPr lang="en-GB" sz="1800" dirty="0">
                          <a:latin typeface="Calibri" panose="020F0502020204030204" pitchFamily="34" charset="0"/>
                        </a:rPr>
                        <a:t>The</a:t>
                      </a:r>
                    </a:p>
                  </a:txBody>
                  <a:tcPr/>
                </a:tc>
                <a:tc>
                  <a:txBody>
                    <a:bodyPr/>
                    <a:lstStyle/>
                    <a:p>
                      <a:r>
                        <a:rPr lang="en-GB" sz="1800" dirty="0">
                          <a:latin typeface="Calibri" panose="020F0502020204030204" pitchFamily="34" charset="0"/>
                        </a:rPr>
                        <a:t>I</a:t>
                      </a:r>
                    </a:p>
                  </a:txBody>
                  <a:tcPr/>
                </a:tc>
                <a:tc>
                  <a:txBody>
                    <a:bodyPr/>
                    <a:lstStyle/>
                    <a:p>
                      <a:r>
                        <a:rPr lang="en-GB" sz="1800" dirty="0">
                          <a:latin typeface="Calibri" panose="020F0502020204030204" pitchFamily="34" charset="0"/>
                        </a:rPr>
                        <a:t>sent</a:t>
                      </a:r>
                    </a:p>
                  </a:txBody>
                  <a:tcPr/>
                </a:tc>
                <a:extLst>
                  <a:ext uri="{0D108BD9-81ED-4DB2-BD59-A6C34878D82A}">
                    <a16:rowId xmlns:a16="http://schemas.microsoft.com/office/drawing/2014/main" xmlns="" val="10003"/>
                  </a:ext>
                </a:extLst>
              </a:tr>
              <a:tr h="508067">
                <a:tc>
                  <a:txBody>
                    <a:bodyPr/>
                    <a:lstStyle/>
                    <a:p>
                      <a:r>
                        <a:rPr lang="en-GB" sz="1800" b="1" dirty="0">
                          <a:solidFill>
                            <a:srgbClr val="FF0000"/>
                          </a:solidFill>
                          <a:latin typeface="Calibri" panose="020F0502020204030204" pitchFamily="34" charset="0"/>
                        </a:rPr>
                        <a:t>Been</a:t>
                      </a:r>
                    </a:p>
                  </a:txBody>
                  <a:tcPr/>
                </a:tc>
                <a:tc>
                  <a:txBody>
                    <a:bodyPr/>
                    <a:lstStyle/>
                    <a:p>
                      <a:r>
                        <a:rPr lang="en-GB" sz="1800" dirty="0">
                          <a:latin typeface="Calibri" panose="020F0502020204030204" pitchFamily="34" charset="0"/>
                        </a:rPr>
                        <a:t>Got</a:t>
                      </a:r>
                    </a:p>
                  </a:txBody>
                  <a:tcPr/>
                </a:tc>
                <a:tc>
                  <a:txBody>
                    <a:bodyPr/>
                    <a:lstStyle/>
                    <a:p>
                      <a:r>
                        <a:rPr lang="en-GB" sz="1800" dirty="0">
                          <a:latin typeface="Calibri" panose="020F0502020204030204" pitchFamily="34" charset="0"/>
                        </a:rPr>
                        <a:t>Done</a:t>
                      </a:r>
                    </a:p>
                  </a:txBody>
                  <a:tcPr/>
                </a:tc>
                <a:tc>
                  <a:txBody>
                    <a:bodyPr/>
                    <a:lstStyle/>
                    <a:p>
                      <a:r>
                        <a:rPr lang="en-GB" sz="1800" dirty="0">
                          <a:latin typeface="Calibri" panose="020F0502020204030204" pitchFamily="34" charset="0"/>
                        </a:rPr>
                        <a:t>Seen</a:t>
                      </a:r>
                    </a:p>
                  </a:txBody>
                  <a:tcPr/>
                </a:tc>
                <a:tc>
                  <a:txBody>
                    <a:bodyPr/>
                    <a:lstStyle/>
                    <a:p>
                      <a:r>
                        <a:rPr lang="en-GB" sz="1800" dirty="0">
                          <a:latin typeface="Calibri" panose="020F0502020204030204" pitchFamily="34" charset="0"/>
                        </a:rPr>
                        <a:t>Had</a:t>
                      </a:r>
                    </a:p>
                  </a:txBody>
                  <a:tcPr/>
                </a:tc>
                <a:tc>
                  <a:txBody>
                    <a:bodyPr/>
                    <a:lstStyle/>
                    <a:p>
                      <a:r>
                        <a:rPr lang="en-GB" sz="1800" dirty="0">
                          <a:latin typeface="Calibri" panose="020F0502020204030204" pitchFamily="34" charset="0"/>
                        </a:rPr>
                        <a:t>Is</a:t>
                      </a:r>
                    </a:p>
                  </a:txBody>
                  <a:tcPr/>
                </a:tc>
                <a:tc>
                  <a:txBody>
                    <a:bodyPr/>
                    <a:lstStyle/>
                    <a:p>
                      <a:r>
                        <a:rPr lang="en-GB" sz="1800" dirty="0">
                          <a:latin typeface="Calibri" panose="020F0502020204030204" pitchFamily="34" charset="0"/>
                        </a:rPr>
                        <a:t>Heard</a:t>
                      </a:r>
                    </a:p>
                  </a:txBody>
                  <a:tcPr/>
                </a:tc>
                <a:tc>
                  <a:txBody>
                    <a:bodyPr/>
                    <a:lstStyle/>
                    <a:p>
                      <a:r>
                        <a:rPr lang="en-GB" sz="1800" dirty="0">
                          <a:latin typeface="Calibri" panose="020F0502020204030204" pitchFamily="34" charset="0"/>
                        </a:rPr>
                        <a:t>ever</a:t>
                      </a:r>
                    </a:p>
                  </a:txBody>
                  <a:tcPr/>
                </a:tc>
                <a:extLst>
                  <a:ext uri="{0D108BD9-81ED-4DB2-BD59-A6C34878D82A}">
                    <a16:rowId xmlns:a16="http://schemas.microsoft.com/office/drawing/2014/main" xmlns="" val="10004"/>
                  </a:ext>
                </a:extLst>
              </a:tr>
              <a:tr h="508067">
                <a:tc>
                  <a:txBody>
                    <a:bodyPr/>
                    <a:lstStyle/>
                    <a:p>
                      <a:r>
                        <a:rPr lang="en-GB" sz="1800" dirty="0">
                          <a:latin typeface="Calibri" panose="020F0502020204030204" pitchFamily="34" charset="0"/>
                        </a:rPr>
                        <a:t>Up </a:t>
                      </a:r>
                    </a:p>
                  </a:txBody>
                  <a:tcPr/>
                </a:tc>
                <a:tc>
                  <a:txBody>
                    <a:bodyPr/>
                    <a:lstStyle/>
                    <a:p>
                      <a:r>
                        <a:rPr lang="en-GB" sz="1800" dirty="0">
                          <a:latin typeface="Calibri" panose="020F0502020204030204" pitchFamily="34" charset="0"/>
                        </a:rPr>
                        <a:t>Doing</a:t>
                      </a:r>
                    </a:p>
                  </a:txBody>
                  <a:tcPr/>
                </a:tc>
                <a:tc>
                  <a:txBody>
                    <a:bodyPr/>
                    <a:lstStyle/>
                    <a:p>
                      <a:r>
                        <a:rPr lang="en-GB" sz="1800" b="1" dirty="0">
                          <a:solidFill>
                            <a:srgbClr val="FF0000"/>
                          </a:solidFill>
                          <a:latin typeface="Calibri" panose="020F0502020204030204" pitchFamily="34" charset="0"/>
                        </a:rPr>
                        <a:t>To</a:t>
                      </a:r>
                    </a:p>
                  </a:txBody>
                  <a:tcPr/>
                </a:tc>
                <a:tc>
                  <a:txBody>
                    <a:bodyPr/>
                    <a:lstStyle/>
                    <a:p>
                      <a:r>
                        <a:rPr lang="en-GB" sz="1800" dirty="0">
                          <a:latin typeface="Calibri" panose="020F0502020204030204" pitchFamily="34" charset="0"/>
                        </a:rPr>
                        <a:t>In</a:t>
                      </a:r>
                    </a:p>
                  </a:txBody>
                  <a:tcPr/>
                </a:tc>
                <a:tc>
                  <a:txBody>
                    <a:bodyPr/>
                    <a:lstStyle/>
                    <a:p>
                      <a:r>
                        <a:rPr lang="en-GB" sz="1800" dirty="0">
                          <a:latin typeface="Calibri" panose="020F0502020204030204" pitchFamily="34" charset="0"/>
                        </a:rPr>
                        <a:t>On</a:t>
                      </a:r>
                    </a:p>
                  </a:txBody>
                  <a:tcPr/>
                </a:tc>
                <a:tc>
                  <a:txBody>
                    <a:bodyPr/>
                    <a:lstStyle/>
                    <a:p>
                      <a:r>
                        <a:rPr lang="en-GB" sz="1800" dirty="0">
                          <a:latin typeface="Calibri" panose="020F0502020204030204" pitchFamily="34" charset="0"/>
                        </a:rPr>
                        <a:t>Out</a:t>
                      </a:r>
                    </a:p>
                  </a:txBody>
                  <a:tcPr/>
                </a:tc>
                <a:tc>
                  <a:txBody>
                    <a:bodyPr/>
                    <a:lstStyle/>
                    <a:p>
                      <a:r>
                        <a:rPr lang="en-GB" sz="1800" dirty="0">
                          <a:latin typeface="Calibri" panose="020F0502020204030204" pitchFamily="34" charset="0"/>
                        </a:rPr>
                        <a:t>Watching</a:t>
                      </a:r>
                    </a:p>
                  </a:txBody>
                  <a:tcPr/>
                </a:tc>
                <a:tc>
                  <a:txBody>
                    <a:bodyPr/>
                    <a:lstStyle/>
                    <a:p>
                      <a:r>
                        <a:rPr lang="en-GB" sz="1800" dirty="0">
                          <a:latin typeface="Calibri" panose="020F0502020204030204" pitchFamily="34" charset="0"/>
                        </a:rPr>
                        <a:t>drinking</a:t>
                      </a:r>
                    </a:p>
                  </a:txBody>
                  <a:tcPr/>
                </a:tc>
                <a:extLst>
                  <a:ext uri="{0D108BD9-81ED-4DB2-BD59-A6C34878D82A}">
                    <a16:rowId xmlns:a16="http://schemas.microsoft.com/office/drawing/2014/main" xmlns="" val="10005"/>
                  </a:ext>
                </a:extLst>
              </a:tr>
              <a:tr h="508067">
                <a:tc>
                  <a:txBody>
                    <a:bodyPr/>
                    <a:lstStyle/>
                    <a:p>
                      <a:r>
                        <a:rPr lang="en-GB" sz="1800" b="1" dirty="0">
                          <a:solidFill>
                            <a:srgbClr val="FF0000"/>
                          </a:solidFill>
                          <a:latin typeface="Calibri" panose="020F0502020204030204" pitchFamily="34" charset="0"/>
                        </a:rPr>
                        <a:t>Tesco</a:t>
                      </a:r>
                    </a:p>
                  </a:txBody>
                  <a:tcPr/>
                </a:tc>
                <a:tc>
                  <a:txBody>
                    <a:bodyPr/>
                    <a:lstStyle/>
                    <a:p>
                      <a:endParaRPr lang="en-GB" sz="1800" dirty="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extLst>
                  <a:ext uri="{0D108BD9-81ED-4DB2-BD59-A6C34878D82A}">
                    <a16:rowId xmlns:a16="http://schemas.microsoft.com/office/drawing/2014/main" xmlns="" val="10006"/>
                  </a:ext>
                </a:extLst>
              </a:tr>
            </a:tbl>
          </a:graphicData>
        </a:graphic>
      </p:graphicFrame>
      <p:sp>
        <p:nvSpPr>
          <p:cNvPr id="4" name="Slide Number Placeholder 3"/>
          <p:cNvSpPr>
            <a:spLocks noGrp="1"/>
          </p:cNvSpPr>
          <p:nvPr>
            <p:ph type="sldNum" sz="quarter" idx="12"/>
          </p:nvPr>
        </p:nvSpPr>
        <p:spPr/>
        <p:txBody>
          <a:bodyPr/>
          <a:lstStyle/>
          <a:p>
            <a:fld id="{5809B7EF-6005-4052-A8A7-39FC4B96B3A2}" type="slidenum">
              <a:rPr lang="en-GB" smtClean="0"/>
              <a:t>6</a:t>
            </a:fld>
            <a:endParaRPr lang="en-GB"/>
          </a:p>
        </p:txBody>
      </p:sp>
    </p:spTree>
    <p:extLst>
      <p:ext uri="{BB962C8B-B14F-4D97-AF65-F5344CB8AC3E}">
        <p14:creationId xmlns:p14="http://schemas.microsoft.com/office/powerpoint/2010/main" val="40753434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400" dirty="0">
                <a:latin typeface="Calibri" panose="020F0502020204030204" pitchFamily="34" charset="0"/>
              </a:rPr>
              <a:t>Everyday collocation: MOBILES</a:t>
            </a:r>
            <a:br>
              <a:rPr lang="en-GB" sz="2400" dirty="0">
                <a:latin typeface="Calibri" panose="020F0502020204030204" pitchFamily="34" charset="0"/>
              </a:rPr>
            </a:br>
            <a:r>
              <a:rPr lang="en-GB" sz="2400" dirty="0">
                <a:latin typeface="Calibri" panose="020F0502020204030204" pitchFamily="34" charset="0"/>
              </a:rPr>
              <a:t>Predictive text on your mobile phone</a:t>
            </a:r>
            <a:br>
              <a:rPr lang="en-GB" sz="2400" dirty="0">
                <a:latin typeface="Calibri" panose="020F0502020204030204" pitchFamily="34" charset="0"/>
              </a:rPr>
            </a:br>
            <a:r>
              <a:rPr lang="en-GB" sz="2400" dirty="0">
                <a:latin typeface="Calibri" panose="020F0502020204030204" pitchFamily="34" charset="0"/>
              </a:rPr>
              <a:t>Part (2) – using menu first choice only</a:t>
            </a:r>
          </a:p>
        </p:txBody>
      </p:sp>
      <p:sp>
        <p:nvSpPr>
          <p:cNvPr id="3" name="Content Placeholder 2"/>
          <p:cNvSpPr>
            <a:spLocks noGrp="1"/>
          </p:cNvSpPr>
          <p:nvPr>
            <p:ph idx="1"/>
          </p:nvPr>
        </p:nvSpPr>
        <p:spPr>
          <a:xfrm>
            <a:off x="677334" y="1930401"/>
            <a:ext cx="8596668" cy="4198550"/>
          </a:xfrm>
        </p:spPr>
        <p:txBody>
          <a:bodyPr>
            <a:normAutofit/>
          </a:bodyPr>
          <a:lstStyle/>
          <a:p>
            <a:r>
              <a:rPr lang="en-GB" dirty="0">
                <a:latin typeface="Calibri" panose="020F0502020204030204" pitchFamily="34" charset="0"/>
              </a:rPr>
              <a:t>Using the 1</a:t>
            </a:r>
            <a:r>
              <a:rPr lang="en-GB" baseline="30000" dirty="0">
                <a:latin typeface="Calibri" panose="020F0502020204030204" pitchFamily="34" charset="0"/>
              </a:rPr>
              <a:t>st</a:t>
            </a:r>
            <a:r>
              <a:rPr lang="en-GB" dirty="0">
                <a:latin typeface="Calibri" panose="020F0502020204030204" pitchFamily="34" charset="0"/>
              </a:rPr>
              <a:t> choice offered after the key word is type in</a:t>
            </a:r>
          </a:p>
          <a:p>
            <a:pPr lvl="1"/>
            <a:r>
              <a:rPr lang="en-GB" sz="1800" dirty="0">
                <a:latin typeface="Calibri" panose="020F0502020204030204" pitchFamily="34" charset="0"/>
              </a:rPr>
              <a:t>Logical responses using collocation  </a:t>
            </a:r>
          </a:p>
          <a:p>
            <a:pPr lvl="2"/>
            <a:r>
              <a:rPr lang="en-GB" sz="1800" dirty="0">
                <a:latin typeface="Calibri" panose="020F0502020204030204" pitchFamily="34" charset="0"/>
              </a:rPr>
              <a:t>How + are + you ?</a:t>
            </a:r>
          </a:p>
          <a:p>
            <a:pPr lvl="2"/>
            <a:r>
              <a:rPr lang="en-GB" sz="1800" dirty="0">
                <a:latin typeface="Calibri" panose="020F0502020204030204" pitchFamily="34" charset="0"/>
              </a:rPr>
              <a:t>Who + is + this?</a:t>
            </a:r>
          </a:p>
          <a:p>
            <a:pPr lvl="1"/>
            <a:r>
              <a:rPr lang="en-GB" sz="1800" dirty="0">
                <a:latin typeface="Calibri" panose="020F0502020204030204" pitchFamily="34" charset="0"/>
              </a:rPr>
              <a:t>Illogical responses using collocation only on isolated strings</a:t>
            </a:r>
          </a:p>
          <a:p>
            <a:pPr lvl="2"/>
            <a:r>
              <a:rPr lang="en-GB" sz="1800" dirty="0">
                <a:latin typeface="Calibri" panose="020F0502020204030204" pitchFamily="34" charset="0"/>
              </a:rPr>
              <a:t>Do you want to be a good day?</a:t>
            </a:r>
          </a:p>
          <a:p>
            <a:pPr lvl="2"/>
            <a:r>
              <a:rPr lang="en-GB" sz="1800" dirty="0">
                <a:latin typeface="Calibri" panose="020F0502020204030204" pitchFamily="34" charset="0"/>
              </a:rPr>
              <a:t>Why are you not the same as the article below the surface of the is the best of luck for tomorrow night</a:t>
            </a:r>
          </a:p>
          <a:p>
            <a:pPr lvl="2"/>
            <a:r>
              <a:rPr lang="en-GB" sz="1800" dirty="0">
                <a:latin typeface="Calibri" panose="020F0502020204030204" pitchFamily="34" charset="0"/>
              </a:rPr>
              <a:t>When I get started to get a chance to win a transatlantic crossing for two or three times in the morning</a:t>
            </a:r>
          </a:p>
          <a:p>
            <a:pPr lvl="2"/>
            <a:endParaRPr lang="en-GB" sz="1600" dirty="0"/>
          </a:p>
        </p:txBody>
      </p:sp>
      <p:sp>
        <p:nvSpPr>
          <p:cNvPr id="4" name="Slide Number Placeholder 3"/>
          <p:cNvSpPr>
            <a:spLocks noGrp="1"/>
          </p:cNvSpPr>
          <p:nvPr>
            <p:ph type="sldNum" sz="quarter" idx="12"/>
          </p:nvPr>
        </p:nvSpPr>
        <p:spPr/>
        <p:txBody>
          <a:bodyPr/>
          <a:lstStyle/>
          <a:p>
            <a:fld id="{5809B7EF-6005-4052-A8A7-39FC4B96B3A2}" type="slidenum">
              <a:rPr lang="en-GB" smtClean="0"/>
              <a:t>7</a:t>
            </a:fld>
            <a:endParaRPr lang="en-GB"/>
          </a:p>
        </p:txBody>
      </p:sp>
    </p:spTree>
    <p:extLst>
      <p:ext uri="{BB962C8B-B14F-4D97-AF65-F5344CB8AC3E}">
        <p14:creationId xmlns:p14="http://schemas.microsoft.com/office/powerpoint/2010/main" val="8897416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400" dirty="0">
                <a:latin typeface="Calibri" panose="020F0502020204030204" pitchFamily="34" charset="0"/>
              </a:rPr>
              <a:t>Everyday collocation: MOBILES</a:t>
            </a:r>
            <a:br>
              <a:rPr lang="en-GB" sz="2400" dirty="0">
                <a:latin typeface="Calibri" panose="020F0502020204030204" pitchFamily="34" charset="0"/>
              </a:rPr>
            </a:br>
            <a:r>
              <a:rPr lang="en-GB" sz="2400" dirty="0">
                <a:latin typeface="Calibri" panose="020F0502020204030204" pitchFamily="34" charset="0"/>
              </a:rPr>
              <a:t>Predictive text on your mobile phone</a:t>
            </a:r>
            <a:br>
              <a:rPr lang="en-GB" sz="2400" dirty="0">
                <a:latin typeface="Calibri" panose="020F0502020204030204" pitchFamily="34" charset="0"/>
              </a:rPr>
            </a:br>
            <a:r>
              <a:rPr lang="en-GB" sz="2400" dirty="0">
                <a:latin typeface="Calibri" panose="020F0502020204030204" pitchFamily="34" charset="0"/>
              </a:rPr>
              <a:t>Part (3) – collocations for UWTSD schools </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847829866"/>
              </p:ext>
            </p:extLst>
          </p:nvPr>
        </p:nvGraphicFramePr>
        <p:xfrm>
          <a:off x="677863" y="2160586"/>
          <a:ext cx="8596310" cy="3689710"/>
        </p:xfrm>
        <a:graphic>
          <a:graphicData uri="http://schemas.openxmlformats.org/drawingml/2006/table">
            <a:tbl>
              <a:tblPr firstRow="1" bandRow="1">
                <a:tableStyleId>{5C22544A-7EE6-4342-B048-85BDC9FD1C3A}</a:tableStyleId>
              </a:tblPr>
              <a:tblGrid>
                <a:gridCol w="1719262">
                  <a:extLst>
                    <a:ext uri="{9D8B030D-6E8A-4147-A177-3AD203B41FA5}">
                      <a16:colId xmlns:a16="http://schemas.microsoft.com/office/drawing/2014/main" xmlns="" val="20000"/>
                    </a:ext>
                  </a:extLst>
                </a:gridCol>
                <a:gridCol w="1719262">
                  <a:extLst>
                    <a:ext uri="{9D8B030D-6E8A-4147-A177-3AD203B41FA5}">
                      <a16:colId xmlns:a16="http://schemas.microsoft.com/office/drawing/2014/main" xmlns="" val="20001"/>
                    </a:ext>
                  </a:extLst>
                </a:gridCol>
                <a:gridCol w="1719262">
                  <a:extLst>
                    <a:ext uri="{9D8B030D-6E8A-4147-A177-3AD203B41FA5}">
                      <a16:colId xmlns:a16="http://schemas.microsoft.com/office/drawing/2014/main" xmlns="" val="20002"/>
                    </a:ext>
                  </a:extLst>
                </a:gridCol>
                <a:gridCol w="1719262">
                  <a:extLst>
                    <a:ext uri="{9D8B030D-6E8A-4147-A177-3AD203B41FA5}">
                      <a16:colId xmlns:a16="http://schemas.microsoft.com/office/drawing/2014/main" xmlns="" val="20003"/>
                    </a:ext>
                  </a:extLst>
                </a:gridCol>
                <a:gridCol w="1719262">
                  <a:extLst>
                    <a:ext uri="{9D8B030D-6E8A-4147-A177-3AD203B41FA5}">
                      <a16:colId xmlns:a16="http://schemas.microsoft.com/office/drawing/2014/main" xmlns="" val="20004"/>
                    </a:ext>
                  </a:extLst>
                </a:gridCol>
              </a:tblGrid>
              <a:tr h="368971">
                <a:tc>
                  <a:txBody>
                    <a:bodyPr/>
                    <a:lstStyle/>
                    <a:p>
                      <a:r>
                        <a:rPr lang="en-GB" sz="1800" b="1" dirty="0">
                          <a:solidFill>
                            <a:srgbClr val="FF0000"/>
                          </a:solidFill>
                          <a:latin typeface="Calibri" panose="020F0502020204030204" pitchFamily="34" charset="0"/>
                        </a:rPr>
                        <a:t>Business</a:t>
                      </a:r>
                    </a:p>
                  </a:txBody>
                  <a:tcPr/>
                </a:tc>
                <a:tc>
                  <a:txBody>
                    <a:bodyPr/>
                    <a:lstStyle/>
                    <a:p>
                      <a:endParaRPr lang="en-GB" sz="1800">
                        <a:latin typeface="Calibri" panose="020F0502020204030204" pitchFamily="34" charset="0"/>
                      </a:endParaRPr>
                    </a:p>
                  </a:txBody>
                  <a:tcPr/>
                </a:tc>
                <a:tc>
                  <a:txBody>
                    <a:bodyPr/>
                    <a:lstStyle/>
                    <a:p>
                      <a:endParaRPr lang="en-GB" sz="1800">
                        <a:latin typeface="Calibri" panose="020F0502020204030204" pitchFamily="34" charset="0"/>
                      </a:endParaRPr>
                    </a:p>
                  </a:txBody>
                  <a:tcPr/>
                </a:tc>
                <a:tc>
                  <a:txBody>
                    <a:bodyPr/>
                    <a:lstStyle/>
                    <a:p>
                      <a:endParaRPr lang="en-GB" sz="1800">
                        <a:latin typeface="Calibri" panose="020F0502020204030204" pitchFamily="34" charset="0"/>
                      </a:endParaRPr>
                    </a:p>
                  </a:txBody>
                  <a:tcPr/>
                </a:tc>
                <a:tc>
                  <a:txBody>
                    <a:bodyPr/>
                    <a:lstStyle/>
                    <a:p>
                      <a:endParaRPr lang="en-GB" sz="1800">
                        <a:latin typeface="Calibri" panose="020F0502020204030204" pitchFamily="34" charset="0"/>
                      </a:endParaRPr>
                    </a:p>
                  </a:txBody>
                  <a:tcPr/>
                </a:tc>
                <a:extLst>
                  <a:ext uri="{0D108BD9-81ED-4DB2-BD59-A6C34878D82A}">
                    <a16:rowId xmlns:a16="http://schemas.microsoft.com/office/drawing/2014/main" xmlns="" val="10000"/>
                  </a:ext>
                </a:extLst>
              </a:tr>
              <a:tr h="368971">
                <a:tc>
                  <a:txBody>
                    <a:bodyPr/>
                    <a:lstStyle/>
                    <a:p>
                      <a:r>
                        <a:rPr lang="en-GB" sz="1800" dirty="0">
                          <a:latin typeface="Calibri" panose="020F0502020204030204" pitchFamily="34" charset="0"/>
                        </a:rPr>
                        <a:t>Development</a:t>
                      </a:r>
                    </a:p>
                  </a:txBody>
                  <a:tcPr/>
                </a:tc>
                <a:tc>
                  <a:txBody>
                    <a:bodyPr/>
                    <a:lstStyle/>
                    <a:p>
                      <a:r>
                        <a:rPr lang="en-GB" sz="1800" dirty="0">
                          <a:latin typeface="Calibri" panose="020F0502020204030204" pitchFamily="34" charset="0"/>
                        </a:rPr>
                        <a:t>School</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dirty="0">
                          <a:latin typeface="Calibri" panose="020F0502020204030204" pitchFamily="34" charset="0"/>
                        </a:rPr>
                        <a:t>Management</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dirty="0">
                          <a:latin typeface="Calibri" panose="020F0502020204030204" pitchFamily="34" charset="0"/>
                        </a:rPr>
                        <a:t>Solutions</a:t>
                      </a:r>
                    </a:p>
                  </a:txBody>
                  <a:tcPr/>
                </a:tc>
                <a:tc>
                  <a:txBody>
                    <a:bodyPr/>
                    <a:lstStyle/>
                    <a:p>
                      <a:r>
                        <a:rPr lang="en-GB" sz="1800" dirty="0">
                          <a:latin typeface="Calibri" panose="020F0502020204030204" pitchFamily="34" charset="0"/>
                        </a:rPr>
                        <a:t>English</a:t>
                      </a:r>
                    </a:p>
                  </a:txBody>
                  <a:tcPr/>
                </a:tc>
                <a:extLst>
                  <a:ext uri="{0D108BD9-81ED-4DB2-BD59-A6C34878D82A}">
                    <a16:rowId xmlns:a16="http://schemas.microsoft.com/office/drawing/2014/main" xmlns="" val="10001"/>
                  </a:ext>
                </a:extLst>
              </a:tr>
              <a:tr h="368971">
                <a:tc>
                  <a:txBody>
                    <a:bodyPr/>
                    <a:lstStyle/>
                    <a:p>
                      <a:r>
                        <a:rPr lang="en-GB" sz="1800" b="1" dirty="0">
                          <a:solidFill>
                            <a:srgbClr val="FF0000"/>
                          </a:solidFill>
                          <a:latin typeface="Calibri" panose="020F0502020204030204" pitchFamily="34" charset="0"/>
                        </a:rPr>
                        <a:t>Computer</a:t>
                      </a:r>
                    </a:p>
                  </a:txBody>
                  <a:tcPr/>
                </a:tc>
                <a:tc>
                  <a:txBody>
                    <a:bodyPr/>
                    <a:lstStyle/>
                    <a:p>
                      <a:endParaRPr lang="en-GB" sz="1800" dirty="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extLst>
                  <a:ext uri="{0D108BD9-81ED-4DB2-BD59-A6C34878D82A}">
                    <a16:rowId xmlns:a16="http://schemas.microsoft.com/office/drawing/2014/main" xmlns="" val="10002"/>
                  </a:ext>
                </a:extLst>
              </a:tr>
              <a:tr h="368971">
                <a:tc>
                  <a:txBody>
                    <a:bodyPr/>
                    <a:lstStyle/>
                    <a:p>
                      <a:r>
                        <a:rPr lang="en-GB" sz="1800" dirty="0">
                          <a:latin typeface="Calibri" panose="020F0502020204030204" pitchFamily="34" charset="0"/>
                        </a:rPr>
                        <a:t>Science</a:t>
                      </a:r>
                    </a:p>
                  </a:txBody>
                  <a:tcPr/>
                </a:tc>
                <a:tc>
                  <a:txBody>
                    <a:bodyPr/>
                    <a:lstStyle/>
                    <a:p>
                      <a:r>
                        <a:rPr lang="en-GB" sz="1800" dirty="0">
                          <a:latin typeface="Calibri" panose="020F0502020204030204" pitchFamily="34" charset="0"/>
                        </a:rPr>
                        <a:t>Games</a:t>
                      </a:r>
                    </a:p>
                  </a:txBody>
                  <a:tcPr/>
                </a:tc>
                <a:tc>
                  <a:txBody>
                    <a:bodyPr/>
                    <a:lstStyle/>
                    <a:p>
                      <a:r>
                        <a:rPr lang="en-GB" sz="1800" dirty="0">
                          <a:latin typeface="Calibri" panose="020F0502020204030204" pitchFamily="34" charset="0"/>
                        </a:rPr>
                        <a:t>Generated</a:t>
                      </a:r>
                    </a:p>
                  </a:txBody>
                  <a:tcPr/>
                </a:tc>
                <a:tc>
                  <a:txBody>
                    <a:bodyPr/>
                    <a:lstStyle/>
                    <a:p>
                      <a:r>
                        <a:rPr lang="en-GB" sz="1800" dirty="0">
                          <a:latin typeface="Calibri" panose="020F0502020204030204" pitchFamily="34" charset="0"/>
                        </a:rPr>
                        <a:t>Systems</a:t>
                      </a:r>
                    </a:p>
                  </a:txBody>
                  <a:tcPr/>
                </a:tc>
                <a:tc>
                  <a:txBody>
                    <a:bodyPr/>
                    <a:lstStyle/>
                    <a:p>
                      <a:r>
                        <a:rPr lang="en-GB" sz="1800" dirty="0">
                          <a:latin typeface="Calibri" panose="020F0502020204030204" pitchFamily="34" charset="0"/>
                        </a:rPr>
                        <a:t>System</a:t>
                      </a:r>
                    </a:p>
                  </a:txBody>
                  <a:tcPr/>
                </a:tc>
                <a:extLst>
                  <a:ext uri="{0D108BD9-81ED-4DB2-BD59-A6C34878D82A}">
                    <a16:rowId xmlns:a16="http://schemas.microsoft.com/office/drawing/2014/main" xmlns="" val="10003"/>
                  </a:ext>
                </a:extLst>
              </a:tr>
              <a:tr h="368971">
                <a:tc>
                  <a:txBody>
                    <a:bodyPr/>
                    <a:lstStyle/>
                    <a:p>
                      <a:r>
                        <a:rPr lang="en-GB" sz="1800" b="1" dirty="0">
                          <a:solidFill>
                            <a:srgbClr val="FF0000"/>
                          </a:solidFill>
                          <a:latin typeface="Calibri" panose="020F0502020204030204" pitchFamily="34" charset="0"/>
                        </a:rPr>
                        <a:t>Fine art</a:t>
                      </a:r>
                    </a:p>
                  </a:txBody>
                  <a:tcPr/>
                </a:tc>
                <a:tc>
                  <a:txBody>
                    <a:bodyPr/>
                    <a:lstStyle/>
                    <a:p>
                      <a:endParaRPr lang="en-GB" sz="1800" dirty="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extLst>
                  <a:ext uri="{0D108BD9-81ED-4DB2-BD59-A6C34878D82A}">
                    <a16:rowId xmlns:a16="http://schemas.microsoft.com/office/drawing/2014/main" xmlns="" val="10004"/>
                  </a:ext>
                </a:extLst>
              </a:tr>
              <a:tr h="368971">
                <a:tc>
                  <a:txBody>
                    <a:bodyPr/>
                    <a:lstStyle/>
                    <a:p>
                      <a:r>
                        <a:rPr lang="en-GB" sz="1800" dirty="0">
                          <a:latin typeface="Calibri" panose="020F0502020204030204" pitchFamily="34" charset="0"/>
                        </a:rPr>
                        <a:t>Work</a:t>
                      </a:r>
                    </a:p>
                  </a:txBody>
                  <a:tcPr/>
                </a:tc>
                <a:tc>
                  <a:txBody>
                    <a:bodyPr/>
                    <a:lstStyle/>
                    <a:p>
                      <a:r>
                        <a:rPr lang="en-GB" sz="1800" dirty="0">
                          <a:latin typeface="Calibri" panose="020F0502020204030204" pitchFamily="34" charset="0"/>
                        </a:rPr>
                        <a:t>Gallery</a:t>
                      </a:r>
                    </a:p>
                  </a:txBody>
                  <a:tcPr/>
                </a:tc>
                <a:tc>
                  <a:txBody>
                    <a:bodyPr/>
                    <a:lstStyle/>
                    <a:p>
                      <a:endParaRPr lang="en-GB" sz="1800" dirty="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tc>
                  <a:txBody>
                    <a:bodyPr/>
                    <a:lstStyle/>
                    <a:p>
                      <a:endParaRPr lang="en-GB" sz="1800">
                        <a:latin typeface="Calibri" panose="020F0502020204030204" pitchFamily="34" charset="0"/>
                      </a:endParaRPr>
                    </a:p>
                  </a:txBody>
                  <a:tcPr/>
                </a:tc>
                <a:extLst>
                  <a:ext uri="{0D108BD9-81ED-4DB2-BD59-A6C34878D82A}">
                    <a16:rowId xmlns:a16="http://schemas.microsoft.com/office/drawing/2014/main" xmlns="" val="10005"/>
                  </a:ext>
                </a:extLst>
              </a:tr>
              <a:tr h="368971">
                <a:tc>
                  <a:txBody>
                    <a:bodyPr/>
                    <a:lstStyle/>
                    <a:p>
                      <a:r>
                        <a:rPr lang="en-GB" sz="1800" b="1" dirty="0">
                          <a:solidFill>
                            <a:srgbClr val="FF0000"/>
                          </a:solidFill>
                          <a:latin typeface="Calibri" panose="020F0502020204030204" pitchFamily="34" charset="0"/>
                        </a:rPr>
                        <a:t>Engineering</a:t>
                      </a:r>
                    </a:p>
                  </a:txBody>
                  <a:tcPr/>
                </a:tc>
                <a:tc>
                  <a:txBody>
                    <a:bodyPr/>
                    <a:lstStyle/>
                    <a:p>
                      <a:endParaRPr lang="en-GB" sz="1800" dirty="0">
                        <a:latin typeface="Calibri" panose="020F0502020204030204" pitchFamily="34" charset="0"/>
                      </a:endParaRPr>
                    </a:p>
                  </a:txBody>
                  <a:tcPr/>
                </a:tc>
                <a:tc>
                  <a:txBody>
                    <a:bodyPr/>
                    <a:lstStyle/>
                    <a:p>
                      <a:endParaRPr lang="en-GB" sz="180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tc>
                  <a:txBody>
                    <a:bodyPr/>
                    <a:lstStyle/>
                    <a:p>
                      <a:endParaRPr lang="en-GB" sz="1800">
                        <a:latin typeface="Calibri" panose="020F0502020204030204" pitchFamily="34" charset="0"/>
                      </a:endParaRPr>
                    </a:p>
                  </a:txBody>
                  <a:tcPr/>
                </a:tc>
                <a:extLst>
                  <a:ext uri="{0D108BD9-81ED-4DB2-BD59-A6C34878D82A}">
                    <a16:rowId xmlns:a16="http://schemas.microsoft.com/office/drawing/2014/main" xmlns="" val="10006"/>
                  </a:ext>
                </a:extLst>
              </a:tr>
              <a:tr h="368971">
                <a:tc>
                  <a:txBody>
                    <a:bodyPr/>
                    <a:lstStyle/>
                    <a:p>
                      <a:r>
                        <a:rPr lang="en-GB" sz="1800" dirty="0">
                          <a:latin typeface="Calibri" panose="020F0502020204030204" pitchFamily="34" charset="0"/>
                        </a:rPr>
                        <a:t>College</a:t>
                      </a:r>
                    </a:p>
                  </a:txBody>
                  <a:tcPr/>
                </a:tc>
                <a:tc>
                  <a:txBody>
                    <a:bodyPr/>
                    <a:lstStyle/>
                    <a:p>
                      <a:r>
                        <a:rPr lang="en-GB" sz="1800" dirty="0">
                          <a:latin typeface="Calibri" panose="020F0502020204030204" pitchFamily="34" charset="0"/>
                        </a:rPr>
                        <a:t>Work</a:t>
                      </a:r>
                    </a:p>
                  </a:txBody>
                  <a:tcPr/>
                </a:tc>
                <a:tc>
                  <a:txBody>
                    <a:bodyPr/>
                    <a:lstStyle/>
                    <a:p>
                      <a:r>
                        <a:rPr lang="en-GB" sz="1800" dirty="0">
                          <a:latin typeface="Calibri" panose="020F0502020204030204" pitchFamily="34" charset="0"/>
                        </a:rPr>
                        <a:t>Works</a:t>
                      </a:r>
                    </a:p>
                  </a:txBody>
                  <a:tcPr/>
                </a:tc>
                <a:tc>
                  <a:txBody>
                    <a:bodyPr/>
                    <a:lstStyle/>
                    <a:p>
                      <a:endParaRPr lang="en-GB" sz="1800" dirty="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extLst>
                  <a:ext uri="{0D108BD9-81ED-4DB2-BD59-A6C34878D82A}">
                    <a16:rowId xmlns:a16="http://schemas.microsoft.com/office/drawing/2014/main" xmlns="" val="10007"/>
                  </a:ext>
                </a:extLst>
              </a:tr>
              <a:tr h="368971">
                <a:tc>
                  <a:txBody>
                    <a:bodyPr/>
                    <a:lstStyle/>
                    <a:p>
                      <a:r>
                        <a:rPr lang="en-GB" sz="1800" b="1" dirty="0">
                          <a:solidFill>
                            <a:srgbClr val="FF0000"/>
                          </a:solidFill>
                          <a:latin typeface="Calibri" panose="020F0502020204030204" pitchFamily="34" charset="0"/>
                        </a:rPr>
                        <a:t>Educational</a:t>
                      </a:r>
                    </a:p>
                  </a:txBody>
                  <a:tcPr/>
                </a:tc>
                <a:tc>
                  <a:txBody>
                    <a:bodyPr/>
                    <a:lstStyle/>
                    <a:p>
                      <a:endParaRPr lang="en-GB" sz="1800" dirty="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tc>
                  <a:txBody>
                    <a:bodyPr/>
                    <a:lstStyle/>
                    <a:p>
                      <a:endParaRPr lang="en-GB" sz="1800" dirty="0">
                        <a:latin typeface="Calibri" panose="020F0502020204030204" pitchFamily="34" charset="0"/>
                      </a:endParaRPr>
                    </a:p>
                  </a:txBody>
                  <a:tcPr/>
                </a:tc>
                <a:extLst>
                  <a:ext uri="{0D108BD9-81ED-4DB2-BD59-A6C34878D82A}">
                    <a16:rowId xmlns:a16="http://schemas.microsoft.com/office/drawing/2014/main" xmlns="" val="10008"/>
                  </a:ext>
                </a:extLst>
              </a:tr>
              <a:tr h="368971">
                <a:tc>
                  <a:txBody>
                    <a:bodyPr/>
                    <a:lstStyle/>
                    <a:p>
                      <a:r>
                        <a:rPr lang="en-GB" sz="1800" dirty="0">
                          <a:latin typeface="Calibri" panose="020F0502020204030204" pitchFamily="34" charset="0"/>
                        </a:rPr>
                        <a:t>Institutions</a:t>
                      </a:r>
                    </a:p>
                  </a:txBody>
                  <a:tcPr/>
                </a:tc>
                <a:tc>
                  <a:txBody>
                    <a:bodyPr/>
                    <a:lstStyle/>
                    <a:p>
                      <a:r>
                        <a:rPr lang="en-GB" sz="1800" dirty="0">
                          <a:latin typeface="Calibri" panose="020F0502020204030204" pitchFamily="34" charset="0"/>
                        </a:rPr>
                        <a:t>System</a:t>
                      </a:r>
                    </a:p>
                  </a:txBody>
                  <a:tcPr/>
                </a:tc>
                <a:tc>
                  <a:txBody>
                    <a:bodyPr/>
                    <a:lstStyle/>
                    <a:p>
                      <a:r>
                        <a:rPr lang="en-GB" sz="1800" dirty="0">
                          <a:latin typeface="Calibri" panose="020F0502020204030204" pitchFamily="34" charset="0"/>
                        </a:rPr>
                        <a:t>Programs</a:t>
                      </a:r>
                    </a:p>
                  </a:txBody>
                  <a:tcPr/>
                </a:tc>
                <a:tc>
                  <a:txBody>
                    <a:bodyPr/>
                    <a:lstStyle/>
                    <a:p>
                      <a:r>
                        <a:rPr lang="en-GB" sz="1800" dirty="0">
                          <a:latin typeface="Calibri" panose="020F0502020204030204" pitchFamily="34" charset="0"/>
                        </a:rPr>
                        <a:t>Opportunities</a:t>
                      </a:r>
                    </a:p>
                  </a:txBody>
                  <a:tcPr/>
                </a:tc>
                <a:tc>
                  <a:txBody>
                    <a:bodyPr/>
                    <a:lstStyle/>
                    <a:p>
                      <a:r>
                        <a:rPr lang="en-GB" sz="1800" dirty="0">
                          <a:latin typeface="Calibri" panose="020F0502020204030204" pitchFamily="34" charset="0"/>
                        </a:rPr>
                        <a:t>Articles</a:t>
                      </a:r>
                    </a:p>
                  </a:txBody>
                  <a:tcPr/>
                </a:tc>
                <a:extLst>
                  <a:ext uri="{0D108BD9-81ED-4DB2-BD59-A6C34878D82A}">
                    <a16:rowId xmlns:a16="http://schemas.microsoft.com/office/drawing/2014/main" xmlns="" val="10009"/>
                  </a:ext>
                </a:extLst>
              </a:tr>
            </a:tbl>
          </a:graphicData>
        </a:graphic>
      </p:graphicFrame>
      <p:sp>
        <p:nvSpPr>
          <p:cNvPr id="4" name="Slide Number Placeholder 3"/>
          <p:cNvSpPr>
            <a:spLocks noGrp="1"/>
          </p:cNvSpPr>
          <p:nvPr>
            <p:ph type="sldNum" sz="quarter" idx="12"/>
          </p:nvPr>
        </p:nvSpPr>
        <p:spPr/>
        <p:txBody>
          <a:bodyPr/>
          <a:lstStyle/>
          <a:p>
            <a:fld id="{5809B7EF-6005-4052-A8A7-39FC4B96B3A2}" type="slidenum">
              <a:rPr lang="en-GB" smtClean="0"/>
              <a:t>8</a:t>
            </a:fld>
            <a:endParaRPr lang="en-GB"/>
          </a:p>
        </p:txBody>
      </p:sp>
    </p:spTree>
    <p:extLst>
      <p:ext uri="{BB962C8B-B14F-4D97-AF65-F5344CB8AC3E}">
        <p14:creationId xmlns:p14="http://schemas.microsoft.com/office/powerpoint/2010/main" val="21026113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000" b="1" dirty="0">
                <a:latin typeface="Calibri" panose="020F0502020204030204" pitchFamily="34" charset="0"/>
              </a:rPr>
              <a:t>Everyday collocation: COMPUTERS</a:t>
            </a:r>
            <a:r>
              <a:rPr lang="en-GB" sz="2000" b="1" i="1" dirty="0">
                <a:latin typeface="Calibri" panose="020F0502020204030204" pitchFamily="34" charset="0"/>
              </a:rPr>
              <a:t/>
            </a:r>
            <a:br>
              <a:rPr lang="en-GB" sz="2000" b="1" i="1" dirty="0">
                <a:latin typeface="Calibri" panose="020F0502020204030204" pitchFamily="34" charset="0"/>
              </a:rPr>
            </a:br>
            <a:r>
              <a:rPr lang="en-GB" sz="2000" b="1" i="1" dirty="0">
                <a:latin typeface="Calibri" panose="020F0502020204030204" pitchFamily="34" charset="0"/>
              </a:rPr>
              <a:t>These collocations all produce the bracketed synonyms when highlighted then right clicked for synonyms within Microsoft WORD:-</a:t>
            </a:r>
            <a:r>
              <a:rPr lang="en-GB" sz="2000" dirty="0">
                <a:latin typeface="Calibri" panose="020F0502020204030204" pitchFamily="34" charset="0"/>
              </a:rPr>
              <a:t/>
            </a:r>
            <a:br>
              <a:rPr lang="en-GB" sz="2000" dirty="0">
                <a:latin typeface="Calibri" panose="020F0502020204030204" pitchFamily="34" charset="0"/>
              </a:rPr>
            </a:br>
            <a:endParaRPr lang="en-GB" sz="2000" dirty="0">
              <a:latin typeface="Calibri" panose="020F0502020204030204" pitchFamily="34" charset="0"/>
            </a:endParaRPr>
          </a:p>
        </p:txBody>
      </p:sp>
      <p:graphicFrame>
        <p:nvGraphicFramePr>
          <p:cNvPr id="6" name="Content Placeholder 5"/>
          <p:cNvGraphicFramePr>
            <a:graphicFrameLocks noGrp="1"/>
          </p:cNvGraphicFramePr>
          <p:nvPr>
            <p:ph sz="half" idx="1"/>
            <p:extLst>
              <p:ext uri="{D42A27DB-BD31-4B8C-83A1-F6EECF244321}">
                <p14:modId xmlns:p14="http://schemas.microsoft.com/office/powerpoint/2010/main" val="55685757"/>
              </p:ext>
            </p:extLst>
          </p:nvPr>
        </p:nvGraphicFramePr>
        <p:xfrm>
          <a:off x="677863" y="2160588"/>
          <a:ext cx="4183062" cy="3749040"/>
        </p:xfrm>
        <a:graphic>
          <a:graphicData uri="http://schemas.openxmlformats.org/drawingml/2006/table">
            <a:tbl>
              <a:tblPr firstRow="1" bandRow="1">
                <a:tableStyleId>{5C22544A-7EE6-4342-B048-85BDC9FD1C3A}</a:tableStyleId>
              </a:tblPr>
              <a:tblGrid>
                <a:gridCol w="4183062">
                  <a:extLst>
                    <a:ext uri="{9D8B030D-6E8A-4147-A177-3AD203B41FA5}">
                      <a16:colId xmlns:a16="http://schemas.microsoft.com/office/drawing/2014/main" xmlns="" val="20000"/>
                    </a:ext>
                  </a:extLst>
                </a:gridCol>
              </a:tblGrid>
              <a:tr h="370840">
                <a:tc>
                  <a:txBody>
                    <a:bodyPr/>
                    <a:lstStyle/>
                    <a:p>
                      <a:r>
                        <a:rPr lang="en-GB" dirty="0">
                          <a:latin typeface="Calibri" panose="020F0502020204030204" pitchFamily="34" charset="0"/>
                        </a:rPr>
                        <a:t>2-word collocations</a:t>
                      </a:r>
                    </a:p>
                    <a:p>
                      <a:r>
                        <a:rPr lang="en-GB" dirty="0">
                          <a:latin typeface="Calibri" panose="020F0502020204030204" pitchFamily="34" charset="0"/>
                        </a:rPr>
                        <a:t>…At length (Finally)</a:t>
                      </a:r>
                    </a:p>
                    <a:p>
                      <a:r>
                        <a:rPr lang="en-GB" dirty="0">
                          <a:latin typeface="Calibri" panose="020F0502020204030204" pitchFamily="34" charset="0"/>
                        </a:rPr>
                        <a:t>…Make amends (apologise)</a:t>
                      </a:r>
                    </a:p>
                    <a:p>
                      <a:r>
                        <a:rPr lang="en-GB" dirty="0">
                          <a:latin typeface="Calibri" panose="020F0502020204030204" pitchFamily="34" charset="0"/>
                        </a:rPr>
                        <a:t>…Hot blooded (passionate)</a:t>
                      </a:r>
                    </a:p>
                    <a:p>
                      <a:r>
                        <a:rPr lang="en-GB" dirty="0">
                          <a:latin typeface="Calibri" panose="020F0502020204030204" pitchFamily="34" charset="0"/>
                        </a:rPr>
                        <a:t>…Show up (arrive)</a:t>
                      </a:r>
                    </a:p>
                    <a:p>
                      <a:r>
                        <a:rPr lang="en-GB" dirty="0">
                          <a:latin typeface="Calibri" panose="020F0502020204030204" pitchFamily="34" charset="0"/>
                        </a:rPr>
                        <a:t>…At loggerheads (arguing)</a:t>
                      </a:r>
                    </a:p>
                  </a:txBody>
                  <a:tcPr/>
                </a:tc>
                <a:extLst>
                  <a:ext uri="{0D108BD9-81ED-4DB2-BD59-A6C34878D82A}">
                    <a16:rowId xmlns:a16="http://schemas.microsoft.com/office/drawing/2014/main" xmlns="" val="10000"/>
                  </a:ext>
                </a:extLst>
              </a:tr>
              <a:tr h="370840">
                <a:tc>
                  <a:txBody>
                    <a:bodyPr/>
                    <a:lstStyle/>
                    <a:p>
                      <a:r>
                        <a:rPr lang="en-GB" dirty="0">
                          <a:latin typeface="Calibri" panose="020F0502020204030204" pitchFamily="34" charset="0"/>
                        </a:rPr>
                        <a:t>3-word collocations</a:t>
                      </a:r>
                    </a:p>
                    <a:p>
                      <a:r>
                        <a:rPr lang="en-GB" dirty="0">
                          <a:latin typeface="Calibri" panose="020F0502020204030204" pitchFamily="34" charset="0"/>
                        </a:rPr>
                        <a:t>…Behind the times (old-fashioned)</a:t>
                      </a:r>
                    </a:p>
                    <a:p>
                      <a:r>
                        <a:rPr lang="en-GB" dirty="0">
                          <a:latin typeface="Calibri" panose="020F0502020204030204" pitchFamily="34" charset="0"/>
                        </a:rPr>
                        <a:t>…Break the ice (make friends)</a:t>
                      </a:r>
                    </a:p>
                    <a:p>
                      <a:r>
                        <a:rPr lang="en-GB" dirty="0">
                          <a:latin typeface="Calibri" panose="020F0502020204030204" pitchFamily="34" charset="0"/>
                        </a:rPr>
                        <a:t>…Face the music (accept responsibility)</a:t>
                      </a:r>
                    </a:p>
                    <a:p>
                      <a:r>
                        <a:rPr lang="en-GB" dirty="0">
                          <a:latin typeface="Calibri" panose="020F0502020204030204" pitchFamily="34" charset="0"/>
                        </a:rPr>
                        <a:t>…Green with envy (jealous)</a:t>
                      </a:r>
                    </a:p>
                    <a:p>
                      <a:r>
                        <a:rPr lang="en-GB" dirty="0">
                          <a:latin typeface="Calibri" panose="020F0502020204030204" pitchFamily="34" charset="0"/>
                        </a:rPr>
                        <a:t>…Keep in touch (communicate)</a:t>
                      </a:r>
                    </a:p>
                    <a:p>
                      <a:r>
                        <a:rPr lang="en-GB" dirty="0">
                          <a:latin typeface="Calibri" panose="020F0502020204030204" pitchFamily="34" charset="0"/>
                        </a:rPr>
                        <a:t>…Look up to (admire)</a:t>
                      </a:r>
                    </a:p>
                  </a:txBody>
                  <a:tcPr/>
                </a:tc>
                <a:extLst>
                  <a:ext uri="{0D108BD9-81ED-4DB2-BD59-A6C34878D82A}">
                    <a16:rowId xmlns:a16="http://schemas.microsoft.com/office/drawing/2014/main" xmlns="" val="10001"/>
                  </a:ext>
                </a:extLst>
              </a:tr>
            </a:tbl>
          </a:graphicData>
        </a:graphic>
      </p:graphicFrame>
      <p:graphicFrame>
        <p:nvGraphicFramePr>
          <p:cNvPr id="7" name="Content Placeholder 6"/>
          <p:cNvGraphicFramePr>
            <a:graphicFrameLocks noGrp="1"/>
          </p:cNvGraphicFramePr>
          <p:nvPr>
            <p:ph sz="half" idx="2"/>
            <p:extLst>
              <p:ext uri="{D42A27DB-BD31-4B8C-83A1-F6EECF244321}">
                <p14:modId xmlns:p14="http://schemas.microsoft.com/office/powerpoint/2010/main" val="3891698302"/>
              </p:ext>
            </p:extLst>
          </p:nvPr>
        </p:nvGraphicFramePr>
        <p:xfrm>
          <a:off x="5089525" y="2160588"/>
          <a:ext cx="4184650" cy="3779594"/>
        </p:xfrm>
        <a:graphic>
          <a:graphicData uri="http://schemas.openxmlformats.org/drawingml/2006/table">
            <a:tbl>
              <a:tblPr firstRow="1" bandRow="1">
                <a:tableStyleId>{5C22544A-7EE6-4342-B048-85BDC9FD1C3A}</a:tableStyleId>
              </a:tblPr>
              <a:tblGrid>
                <a:gridCol w="4184650">
                  <a:extLst>
                    <a:ext uri="{9D8B030D-6E8A-4147-A177-3AD203B41FA5}">
                      <a16:colId xmlns:a16="http://schemas.microsoft.com/office/drawing/2014/main" xmlns="" val="20000"/>
                    </a:ext>
                  </a:extLst>
                </a:gridCol>
              </a:tblGrid>
              <a:tr h="1402154">
                <a:tc>
                  <a:txBody>
                    <a:bodyPr/>
                    <a:lstStyle/>
                    <a:p>
                      <a:r>
                        <a:rPr lang="en-GB" dirty="0">
                          <a:latin typeface="Calibri" panose="020F0502020204030204" pitchFamily="34" charset="0"/>
                        </a:rPr>
                        <a:t>4-word collocations</a:t>
                      </a:r>
                    </a:p>
                    <a:p>
                      <a:r>
                        <a:rPr lang="en-GB" dirty="0">
                          <a:latin typeface="Calibri" panose="020F0502020204030204" pitchFamily="34" charset="0"/>
                        </a:rPr>
                        <a:t>…Beat about the bush (dither)</a:t>
                      </a:r>
                    </a:p>
                    <a:p>
                      <a:r>
                        <a:rPr lang="en-GB" dirty="0">
                          <a:latin typeface="Calibri" panose="020F0502020204030204" pitchFamily="34" charset="0"/>
                        </a:rPr>
                        <a:t>…Come to a standstill (cease)</a:t>
                      </a:r>
                    </a:p>
                    <a:p>
                      <a:r>
                        <a:rPr lang="en-GB" dirty="0">
                          <a:latin typeface="Calibri" panose="020F0502020204030204" pitchFamily="34" charset="0"/>
                        </a:rPr>
                        <a:t>…Give up the ghost (collapse)</a:t>
                      </a:r>
                    </a:p>
                    <a:p>
                      <a:r>
                        <a:rPr lang="en-GB" dirty="0">
                          <a:latin typeface="Calibri" panose="020F0502020204030204" pitchFamily="34" charset="0"/>
                        </a:rPr>
                        <a:t>…Paint the town red (celebrate)</a:t>
                      </a:r>
                    </a:p>
                  </a:txBody>
                  <a:tcPr/>
                </a:tc>
                <a:extLst>
                  <a:ext uri="{0D108BD9-81ED-4DB2-BD59-A6C34878D82A}">
                    <a16:rowId xmlns:a16="http://schemas.microsoft.com/office/drawing/2014/main" xmlns="" val="10000"/>
                  </a:ext>
                </a:extLst>
              </a:tr>
              <a:tr h="876346">
                <a:tc>
                  <a:txBody>
                    <a:bodyPr/>
                    <a:lstStyle/>
                    <a:p>
                      <a:r>
                        <a:rPr lang="en-GB" dirty="0">
                          <a:latin typeface="Calibri" panose="020F0502020204030204" pitchFamily="34" charset="0"/>
                        </a:rPr>
                        <a:t>5-word collocations</a:t>
                      </a:r>
                    </a:p>
                    <a:p>
                      <a:r>
                        <a:rPr lang="en-GB" dirty="0">
                          <a:latin typeface="Calibri" panose="020F0502020204030204" pitchFamily="34" charset="0"/>
                        </a:rPr>
                        <a:t>…Look on the bright side (be positive)</a:t>
                      </a:r>
                    </a:p>
                    <a:p>
                      <a:endParaRPr lang="en-GB" dirty="0">
                        <a:latin typeface="Calibri" panose="020F0502020204030204" pitchFamily="34" charset="0"/>
                      </a:endParaRPr>
                    </a:p>
                  </a:txBody>
                  <a:tcPr/>
                </a:tc>
                <a:extLst>
                  <a:ext uri="{0D108BD9-81ED-4DB2-BD59-A6C34878D82A}">
                    <a16:rowId xmlns:a16="http://schemas.microsoft.com/office/drawing/2014/main" xmlns="" val="10001"/>
                  </a:ext>
                </a:extLst>
              </a:tr>
              <a:tr h="1402154">
                <a:tc>
                  <a:txBody>
                    <a:bodyPr/>
                    <a:lstStyle/>
                    <a:p>
                      <a:r>
                        <a:rPr lang="en-GB" dirty="0">
                          <a:latin typeface="Calibri" panose="020F0502020204030204" pitchFamily="34" charset="0"/>
                        </a:rPr>
                        <a:t>6-word collocations</a:t>
                      </a:r>
                    </a:p>
                    <a:p>
                      <a:r>
                        <a:rPr lang="en-GB" dirty="0">
                          <a:latin typeface="Calibri" panose="020F0502020204030204" pitchFamily="34" charset="0"/>
                        </a:rPr>
                        <a:t>…Burn the candle at both ends (work too hard)</a:t>
                      </a:r>
                    </a:p>
                    <a:p>
                      <a:r>
                        <a:rPr lang="en-GB" dirty="0">
                          <a:latin typeface="Calibri" panose="020F0502020204030204" pitchFamily="34" charset="0"/>
                        </a:rPr>
                        <a:t>…Hit the nail on the head (get it right)</a:t>
                      </a:r>
                    </a:p>
                  </a:txBody>
                  <a:tcPr/>
                </a:tc>
                <a:extLst>
                  <a:ext uri="{0D108BD9-81ED-4DB2-BD59-A6C34878D82A}">
                    <a16:rowId xmlns:a16="http://schemas.microsoft.com/office/drawing/2014/main" xmlns="" val="10002"/>
                  </a:ext>
                </a:extLst>
              </a:tr>
            </a:tbl>
          </a:graphicData>
        </a:graphic>
      </p:graphicFrame>
      <p:sp>
        <p:nvSpPr>
          <p:cNvPr id="5" name="Slide Number Placeholder 4"/>
          <p:cNvSpPr>
            <a:spLocks noGrp="1"/>
          </p:cNvSpPr>
          <p:nvPr>
            <p:ph type="sldNum" sz="quarter" idx="12"/>
          </p:nvPr>
        </p:nvSpPr>
        <p:spPr/>
        <p:txBody>
          <a:bodyPr/>
          <a:lstStyle/>
          <a:p>
            <a:fld id="{5809B7EF-6005-4052-A8A7-39FC4B96B3A2}" type="slidenum">
              <a:rPr lang="en-GB" smtClean="0"/>
              <a:t>9</a:t>
            </a:fld>
            <a:endParaRPr lang="en-GB"/>
          </a:p>
        </p:txBody>
      </p:sp>
    </p:spTree>
    <p:extLst>
      <p:ext uri="{BB962C8B-B14F-4D97-AF65-F5344CB8AC3E}">
        <p14:creationId xmlns:p14="http://schemas.microsoft.com/office/powerpoint/2010/main" val="27745212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800" dirty="0">
                <a:latin typeface="Calibri" panose="020F0502020204030204" pitchFamily="34" charset="0"/>
              </a:rPr>
              <a:t>Everyday Collocation: NEWSPAPERS </a:t>
            </a:r>
            <a:br>
              <a:rPr lang="en-GB" sz="2800" dirty="0">
                <a:latin typeface="Calibri" panose="020F0502020204030204" pitchFamily="34" charset="0"/>
              </a:rPr>
            </a:br>
            <a:r>
              <a:rPr lang="en-GB" sz="2800" dirty="0">
                <a:latin typeface="Calibri" panose="020F0502020204030204" pitchFamily="34" charset="0"/>
              </a:rPr>
              <a:t>Examples from the </a:t>
            </a:r>
            <a:r>
              <a:rPr lang="en-GB" sz="3100" b="1" dirty="0" err="1">
                <a:solidFill>
                  <a:srgbClr val="FF0000"/>
                </a:solidFill>
                <a:latin typeface="Calibri" panose="020F0502020204030204" pitchFamily="34" charset="0"/>
              </a:rPr>
              <a:t>i</a:t>
            </a:r>
            <a:r>
              <a:rPr lang="en-GB" sz="3100" b="1" dirty="0">
                <a:solidFill>
                  <a:srgbClr val="FF0000"/>
                </a:solidFill>
                <a:latin typeface="Calibri" panose="020F0502020204030204" pitchFamily="34" charset="0"/>
              </a:rPr>
              <a:t>-Paper</a:t>
            </a:r>
            <a:r>
              <a:rPr lang="en-GB" sz="2800" dirty="0">
                <a:latin typeface="Calibri" panose="020F0502020204030204" pitchFamily="34" charset="0"/>
              </a:rPr>
              <a:t> (Monday 20</a:t>
            </a:r>
            <a:r>
              <a:rPr lang="en-GB" sz="2800" baseline="30000" dirty="0">
                <a:latin typeface="Calibri" panose="020F0502020204030204" pitchFamily="34" charset="0"/>
              </a:rPr>
              <a:t>th</a:t>
            </a:r>
            <a:r>
              <a:rPr lang="en-GB" sz="2800" dirty="0">
                <a:latin typeface="Calibri" panose="020F0502020204030204" pitchFamily="34" charset="0"/>
              </a:rPr>
              <a:t> May 2019) to further demonstrate the impact of collocation (Before…)</a:t>
            </a:r>
          </a:p>
        </p:txBody>
      </p:sp>
      <p:sp>
        <p:nvSpPr>
          <p:cNvPr id="3" name="Content Placeholder 2"/>
          <p:cNvSpPr>
            <a:spLocks noGrp="1"/>
          </p:cNvSpPr>
          <p:nvPr>
            <p:ph idx="1"/>
          </p:nvPr>
        </p:nvSpPr>
        <p:spPr/>
        <p:txBody>
          <a:bodyPr/>
          <a:lstStyle/>
          <a:p>
            <a:r>
              <a:rPr lang="en-GB" dirty="0">
                <a:latin typeface="Calibri" panose="020F0502020204030204" pitchFamily="34" charset="0"/>
              </a:rPr>
              <a:t>Car statue will drive fans around the Benz</a:t>
            </a:r>
          </a:p>
          <a:p>
            <a:r>
              <a:rPr lang="en-GB" dirty="0">
                <a:latin typeface="Calibri" panose="020F0502020204030204" pitchFamily="34" charset="0"/>
              </a:rPr>
              <a:t>Rees-Mogg’s </a:t>
            </a:r>
            <a:r>
              <a:rPr lang="en-GB" i="1" dirty="0">
                <a:latin typeface="Calibri" panose="020F0502020204030204" pitchFamily="34" charset="0"/>
              </a:rPr>
              <a:t>silly</a:t>
            </a:r>
            <a:r>
              <a:rPr lang="en-GB" dirty="0">
                <a:latin typeface="Calibri" panose="020F0502020204030204" pitchFamily="34" charset="0"/>
              </a:rPr>
              <a:t> book torn apart by critics</a:t>
            </a:r>
          </a:p>
          <a:p>
            <a:r>
              <a:rPr lang="en-GB" dirty="0">
                <a:latin typeface="Calibri" panose="020F0502020204030204" pitchFamily="34" charset="0"/>
              </a:rPr>
              <a:t>Clarke pays tribute to fans in emotional farewell</a:t>
            </a:r>
          </a:p>
          <a:p>
            <a:r>
              <a:rPr lang="en-GB" dirty="0">
                <a:latin typeface="Calibri" panose="020F0502020204030204" pitchFamily="34" charset="0"/>
              </a:rPr>
              <a:t>Flamingo Land theme park plan ruffles feathers ion Loch Lomond</a:t>
            </a:r>
          </a:p>
          <a:p>
            <a:r>
              <a:rPr lang="en-GB" dirty="0">
                <a:latin typeface="Calibri" panose="020F0502020204030204" pitchFamily="34" charset="0"/>
              </a:rPr>
              <a:t>Teens told to put phones away for a good night’s sleep</a:t>
            </a:r>
          </a:p>
          <a:p>
            <a:r>
              <a:rPr lang="en-GB" dirty="0">
                <a:latin typeface="Calibri" panose="020F0502020204030204" pitchFamily="34" charset="0"/>
              </a:rPr>
              <a:t>Modi on course to sail to victory, says exit poll</a:t>
            </a:r>
          </a:p>
          <a:p>
            <a:r>
              <a:rPr lang="en-GB" dirty="0">
                <a:latin typeface="Calibri" panose="020F0502020204030204" pitchFamily="34" charset="0"/>
              </a:rPr>
              <a:t>Inventive solutions for modern life</a:t>
            </a:r>
          </a:p>
          <a:p>
            <a:r>
              <a:rPr lang="en-GB" dirty="0">
                <a:latin typeface="Calibri" panose="020F0502020204030204" pitchFamily="34" charset="0"/>
              </a:rPr>
              <a:t>Royal mail to slash dividends</a:t>
            </a:r>
          </a:p>
          <a:p>
            <a:r>
              <a:rPr lang="en-GB" dirty="0">
                <a:latin typeface="Calibri" panose="020F0502020204030204" pitchFamily="34" charset="0"/>
              </a:rPr>
              <a:t>Nadal sets new record against rival Djokovic </a:t>
            </a:r>
          </a:p>
          <a:p>
            <a:endParaRPr lang="en-GB" dirty="0"/>
          </a:p>
        </p:txBody>
      </p:sp>
      <p:sp>
        <p:nvSpPr>
          <p:cNvPr id="4" name="Slide Number Placeholder 3"/>
          <p:cNvSpPr>
            <a:spLocks noGrp="1"/>
          </p:cNvSpPr>
          <p:nvPr>
            <p:ph type="sldNum" sz="quarter" idx="12"/>
          </p:nvPr>
        </p:nvSpPr>
        <p:spPr/>
        <p:txBody>
          <a:bodyPr/>
          <a:lstStyle/>
          <a:p>
            <a:fld id="{5809B7EF-6005-4052-A8A7-39FC4B96B3A2}" type="slidenum">
              <a:rPr lang="en-GB" smtClean="0"/>
              <a:t>10</a:t>
            </a:fld>
            <a:endParaRPr lang="en-GB"/>
          </a:p>
        </p:txBody>
      </p:sp>
    </p:spTree>
    <p:extLst>
      <p:ext uri="{BB962C8B-B14F-4D97-AF65-F5344CB8AC3E}">
        <p14:creationId xmlns:p14="http://schemas.microsoft.com/office/powerpoint/2010/main" val="883271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a:latin typeface="Calibri" panose="020F0502020204030204" pitchFamily="34" charset="0"/>
              </a:rPr>
              <a:t>Everyday Collocation: NEWSPAPERS </a:t>
            </a:r>
            <a:br>
              <a:rPr lang="en-GB" sz="2400" dirty="0">
                <a:latin typeface="Calibri" panose="020F0502020204030204" pitchFamily="34" charset="0"/>
              </a:rPr>
            </a:br>
            <a:r>
              <a:rPr lang="en-GB" sz="2400" dirty="0">
                <a:latin typeface="Calibri" panose="020F0502020204030204" pitchFamily="34" charset="0"/>
              </a:rPr>
              <a:t>Examples from the </a:t>
            </a:r>
            <a:r>
              <a:rPr lang="en-GB" sz="2800" b="1" dirty="0" err="1">
                <a:solidFill>
                  <a:srgbClr val="FF0000"/>
                </a:solidFill>
                <a:latin typeface="Calibri" panose="020F0502020204030204" pitchFamily="34" charset="0"/>
              </a:rPr>
              <a:t>i</a:t>
            </a:r>
            <a:r>
              <a:rPr lang="en-GB" sz="2800" b="1" dirty="0">
                <a:solidFill>
                  <a:srgbClr val="FF0000"/>
                </a:solidFill>
                <a:latin typeface="Calibri" panose="020F0502020204030204" pitchFamily="34" charset="0"/>
              </a:rPr>
              <a:t>-Paper</a:t>
            </a:r>
            <a:r>
              <a:rPr lang="en-GB" sz="2400" dirty="0">
                <a:latin typeface="Calibri" panose="020F0502020204030204" pitchFamily="34" charset="0"/>
              </a:rPr>
              <a:t> (Monday 20</a:t>
            </a:r>
            <a:r>
              <a:rPr lang="en-GB" sz="2400" baseline="30000" dirty="0">
                <a:latin typeface="Calibri" panose="020F0502020204030204" pitchFamily="34" charset="0"/>
              </a:rPr>
              <a:t>th</a:t>
            </a:r>
            <a:r>
              <a:rPr lang="en-GB" sz="2400" dirty="0">
                <a:latin typeface="Calibri" panose="020F0502020204030204" pitchFamily="34" charset="0"/>
              </a:rPr>
              <a:t> May 2019) to further demonstrate the impact of collocation (After…)</a:t>
            </a:r>
          </a:p>
        </p:txBody>
      </p:sp>
      <p:sp>
        <p:nvSpPr>
          <p:cNvPr id="3" name="Content Placeholder 2"/>
          <p:cNvSpPr>
            <a:spLocks noGrp="1"/>
          </p:cNvSpPr>
          <p:nvPr>
            <p:ph idx="1"/>
          </p:nvPr>
        </p:nvSpPr>
        <p:spPr/>
        <p:txBody>
          <a:bodyPr/>
          <a:lstStyle/>
          <a:p>
            <a:r>
              <a:rPr lang="en-GB" dirty="0">
                <a:latin typeface="Calibri" panose="020F0502020204030204" pitchFamily="34" charset="0"/>
              </a:rPr>
              <a:t>Car statue will </a:t>
            </a:r>
            <a:r>
              <a:rPr lang="en-GB" dirty="0">
                <a:solidFill>
                  <a:schemeClr val="tx1"/>
                </a:solidFill>
                <a:latin typeface="Calibri" panose="020F0502020204030204" pitchFamily="34" charset="0"/>
              </a:rPr>
              <a:t>drive fans </a:t>
            </a:r>
            <a:r>
              <a:rPr lang="en-GB" b="1" dirty="0">
                <a:solidFill>
                  <a:srgbClr val="FF0000"/>
                </a:solidFill>
                <a:latin typeface="Calibri" panose="020F0502020204030204" pitchFamily="34" charset="0"/>
              </a:rPr>
              <a:t>around the Benz (2,377)</a:t>
            </a:r>
          </a:p>
          <a:p>
            <a:r>
              <a:rPr lang="en-GB" dirty="0">
                <a:latin typeface="Calibri" panose="020F0502020204030204" pitchFamily="34" charset="0"/>
              </a:rPr>
              <a:t>Rees-Mogg’s </a:t>
            </a:r>
            <a:r>
              <a:rPr lang="en-GB" i="1" dirty="0">
                <a:latin typeface="Calibri" panose="020F0502020204030204" pitchFamily="34" charset="0"/>
              </a:rPr>
              <a:t>silly</a:t>
            </a:r>
            <a:r>
              <a:rPr lang="en-GB" dirty="0">
                <a:latin typeface="Calibri" panose="020F0502020204030204" pitchFamily="34" charset="0"/>
              </a:rPr>
              <a:t> book </a:t>
            </a:r>
            <a:r>
              <a:rPr lang="en-GB" b="1" dirty="0">
                <a:solidFill>
                  <a:srgbClr val="FF0000"/>
                </a:solidFill>
                <a:latin typeface="Calibri" panose="020F0502020204030204" pitchFamily="34" charset="0"/>
              </a:rPr>
              <a:t>torn apart by (3,552) </a:t>
            </a:r>
            <a:r>
              <a:rPr lang="en-GB" dirty="0">
                <a:latin typeface="Calibri" panose="020F0502020204030204" pitchFamily="34" charset="0"/>
              </a:rPr>
              <a:t>critics</a:t>
            </a:r>
          </a:p>
          <a:p>
            <a:r>
              <a:rPr lang="en-GB" dirty="0">
                <a:latin typeface="Calibri" panose="020F0502020204030204" pitchFamily="34" charset="0"/>
              </a:rPr>
              <a:t>Clarke </a:t>
            </a:r>
            <a:r>
              <a:rPr lang="en-GB" b="1" dirty="0">
                <a:solidFill>
                  <a:srgbClr val="FF0000"/>
                </a:solidFill>
                <a:latin typeface="Calibri" panose="020F0502020204030204" pitchFamily="34" charset="0"/>
              </a:rPr>
              <a:t>pays tribute to (7,298) </a:t>
            </a:r>
            <a:r>
              <a:rPr lang="en-GB" dirty="0">
                <a:latin typeface="Calibri" panose="020F0502020204030204" pitchFamily="34" charset="0"/>
              </a:rPr>
              <a:t>fans in </a:t>
            </a:r>
            <a:r>
              <a:rPr lang="en-GB" b="1" dirty="0">
                <a:solidFill>
                  <a:srgbClr val="FF0000"/>
                </a:solidFill>
                <a:latin typeface="Calibri" panose="020F0502020204030204" pitchFamily="34" charset="0"/>
              </a:rPr>
              <a:t>emotional farewell (431)</a:t>
            </a:r>
          </a:p>
          <a:p>
            <a:r>
              <a:rPr lang="en-GB" dirty="0">
                <a:latin typeface="Calibri" panose="020F0502020204030204" pitchFamily="34" charset="0"/>
              </a:rPr>
              <a:t>Flamingo Land </a:t>
            </a:r>
            <a:r>
              <a:rPr lang="en-GB" b="1" dirty="0">
                <a:solidFill>
                  <a:srgbClr val="FF0000"/>
                </a:solidFill>
                <a:latin typeface="Calibri" panose="020F0502020204030204" pitchFamily="34" charset="0"/>
              </a:rPr>
              <a:t>theme park (37,153) </a:t>
            </a:r>
            <a:r>
              <a:rPr lang="en-GB" dirty="0">
                <a:latin typeface="Calibri" panose="020F0502020204030204" pitchFamily="34" charset="0"/>
              </a:rPr>
              <a:t>plan </a:t>
            </a:r>
            <a:r>
              <a:rPr lang="en-GB" b="1" dirty="0">
                <a:solidFill>
                  <a:srgbClr val="FF0000"/>
                </a:solidFill>
                <a:latin typeface="Calibri" panose="020F0502020204030204" pitchFamily="34" charset="0"/>
              </a:rPr>
              <a:t>ruffles feathers (67) </a:t>
            </a:r>
            <a:r>
              <a:rPr lang="en-GB" dirty="0">
                <a:latin typeface="Calibri" panose="020F0502020204030204" pitchFamily="34" charset="0"/>
              </a:rPr>
              <a:t>in Loch Lomond</a:t>
            </a:r>
          </a:p>
          <a:p>
            <a:r>
              <a:rPr lang="en-GB" dirty="0">
                <a:latin typeface="Calibri" panose="020F0502020204030204" pitchFamily="34" charset="0"/>
              </a:rPr>
              <a:t>Teens told to put phones away for </a:t>
            </a:r>
            <a:r>
              <a:rPr lang="en-GB" b="1" dirty="0">
                <a:solidFill>
                  <a:srgbClr val="FF0000"/>
                </a:solidFill>
                <a:latin typeface="Calibri" panose="020F0502020204030204" pitchFamily="34" charset="0"/>
              </a:rPr>
              <a:t>a good night’s sleep (1,368)</a:t>
            </a:r>
          </a:p>
          <a:p>
            <a:r>
              <a:rPr lang="en-GB" dirty="0">
                <a:latin typeface="Calibri" panose="020F0502020204030204" pitchFamily="34" charset="0"/>
              </a:rPr>
              <a:t>Modi </a:t>
            </a:r>
            <a:r>
              <a:rPr lang="en-GB" b="1" dirty="0">
                <a:solidFill>
                  <a:srgbClr val="FF0000"/>
                </a:solidFill>
                <a:latin typeface="Calibri" panose="020F0502020204030204" pitchFamily="34" charset="0"/>
              </a:rPr>
              <a:t>on course (18,011) </a:t>
            </a:r>
            <a:r>
              <a:rPr lang="en-GB" dirty="0">
                <a:latin typeface="Calibri" panose="020F0502020204030204" pitchFamily="34" charset="0"/>
              </a:rPr>
              <a:t>to </a:t>
            </a:r>
            <a:r>
              <a:rPr lang="en-GB" b="1" dirty="0">
                <a:solidFill>
                  <a:srgbClr val="FF0000"/>
                </a:solidFill>
                <a:latin typeface="Calibri" panose="020F0502020204030204" pitchFamily="34" charset="0"/>
              </a:rPr>
              <a:t>sail to victory (18)</a:t>
            </a:r>
            <a:r>
              <a:rPr lang="en-GB" dirty="0">
                <a:latin typeface="Calibri" panose="020F0502020204030204" pitchFamily="34" charset="0"/>
              </a:rPr>
              <a:t>, says </a:t>
            </a:r>
            <a:r>
              <a:rPr lang="en-GB" b="1" dirty="0">
                <a:solidFill>
                  <a:srgbClr val="FF0000"/>
                </a:solidFill>
                <a:latin typeface="Calibri" panose="020F0502020204030204" pitchFamily="34" charset="0"/>
              </a:rPr>
              <a:t>exit poll (1770)</a:t>
            </a:r>
          </a:p>
          <a:p>
            <a:r>
              <a:rPr lang="en-GB" b="1" dirty="0">
                <a:solidFill>
                  <a:srgbClr val="FF0000"/>
                </a:solidFill>
                <a:latin typeface="Calibri" panose="020F0502020204030204" pitchFamily="34" charset="0"/>
              </a:rPr>
              <a:t>Inventive solutions (213) </a:t>
            </a:r>
            <a:r>
              <a:rPr lang="en-GB" dirty="0">
                <a:latin typeface="Calibri" panose="020F0502020204030204" pitchFamily="34" charset="0"/>
              </a:rPr>
              <a:t>for </a:t>
            </a:r>
            <a:r>
              <a:rPr lang="en-GB" b="1" dirty="0">
                <a:solidFill>
                  <a:srgbClr val="FF0000"/>
                </a:solidFill>
                <a:latin typeface="Calibri" panose="020F0502020204030204" pitchFamily="34" charset="0"/>
              </a:rPr>
              <a:t>modern life (13,715)</a:t>
            </a:r>
          </a:p>
          <a:p>
            <a:r>
              <a:rPr lang="en-GB" b="1" dirty="0">
                <a:solidFill>
                  <a:srgbClr val="FF0000"/>
                </a:solidFill>
                <a:latin typeface="Calibri" panose="020F0502020204030204" pitchFamily="34" charset="0"/>
              </a:rPr>
              <a:t>Royal mail (18,210) </a:t>
            </a:r>
            <a:r>
              <a:rPr lang="en-GB" dirty="0">
                <a:latin typeface="Calibri" panose="020F0502020204030204" pitchFamily="34" charset="0"/>
              </a:rPr>
              <a:t>to </a:t>
            </a:r>
            <a:r>
              <a:rPr lang="en-GB" b="1" dirty="0">
                <a:solidFill>
                  <a:srgbClr val="FF0000"/>
                </a:solidFill>
                <a:latin typeface="Calibri" panose="020F0502020204030204" pitchFamily="34" charset="0"/>
              </a:rPr>
              <a:t>slash dividends (14)</a:t>
            </a:r>
          </a:p>
          <a:p>
            <a:r>
              <a:rPr lang="en-GB" dirty="0">
                <a:latin typeface="Calibri" panose="020F0502020204030204" pitchFamily="34" charset="0"/>
              </a:rPr>
              <a:t>Nadal </a:t>
            </a:r>
            <a:r>
              <a:rPr lang="en-GB" b="1" dirty="0">
                <a:solidFill>
                  <a:srgbClr val="FF0000"/>
                </a:solidFill>
                <a:latin typeface="Calibri" panose="020F0502020204030204" pitchFamily="34" charset="0"/>
              </a:rPr>
              <a:t>sets new record (112) </a:t>
            </a:r>
            <a:r>
              <a:rPr lang="en-GB" dirty="0">
                <a:latin typeface="Calibri" panose="020F0502020204030204" pitchFamily="34" charset="0"/>
              </a:rPr>
              <a:t>against rival Djokovic </a:t>
            </a:r>
          </a:p>
          <a:p>
            <a:endParaRPr lang="en-GB" dirty="0"/>
          </a:p>
        </p:txBody>
      </p:sp>
      <p:sp>
        <p:nvSpPr>
          <p:cNvPr id="4" name="Slide Number Placeholder 3"/>
          <p:cNvSpPr>
            <a:spLocks noGrp="1"/>
          </p:cNvSpPr>
          <p:nvPr>
            <p:ph type="sldNum" sz="quarter" idx="12"/>
          </p:nvPr>
        </p:nvSpPr>
        <p:spPr/>
        <p:txBody>
          <a:bodyPr/>
          <a:lstStyle/>
          <a:p>
            <a:fld id="{5809B7EF-6005-4052-A8A7-39FC4B96B3A2}" type="slidenum">
              <a:rPr lang="en-GB" smtClean="0"/>
              <a:t>11</a:t>
            </a:fld>
            <a:endParaRPr lang="en-GB"/>
          </a:p>
        </p:txBody>
      </p:sp>
    </p:spTree>
    <p:extLst>
      <p:ext uri="{BB962C8B-B14F-4D97-AF65-F5344CB8AC3E}">
        <p14:creationId xmlns:p14="http://schemas.microsoft.com/office/powerpoint/2010/main" val="176208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rPr>
              <a:t>3 main types of collocation</a:t>
            </a:r>
          </a:p>
        </p:txBody>
      </p:sp>
      <p:sp>
        <p:nvSpPr>
          <p:cNvPr id="3" name="Content Placeholder 2"/>
          <p:cNvSpPr>
            <a:spLocks noGrp="1"/>
          </p:cNvSpPr>
          <p:nvPr>
            <p:ph idx="1"/>
          </p:nvPr>
        </p:nvSpPr>
        <p:spPr>
          <a:xfrm>
            <a:off x="677334" y="1548715"/>
            <a:ext cx="8596668" cy="4492648"/>
          </a:xfrm>
        </p:spPr>
        <p:txBody>
          <a:bodyPr>
            <a:normAutofit/>
          </a:bodyPr>
          <a:lstStyle/>
          <a:p>
            <a:r>
              <a:rPr lang="en-GB" sz="1600" dirty="0">
                <a:latin typeface="Calibri" panose="020F0502020204030204" pitchFamily="34" charset="0"/>
              </a:rPr>
              <a:t>Fixed collocations (native speakers learn as fixed expressions)</a:t>
            </a:r>
          </a:p>
          <a:p>
            <a:pPr lvl="1"/>
            <a:r>
              <a:rPr lang="en-GB" dirty="0">
                <a:latin typeface="Calibri" panose="020F0502020204030204" pitchFamily="34" charset="0"/>
              </a:rPr>
              <a:t>Due to the fact that / From time immemorial / Not only but also (non </a:t>
            </a:r>
            <a:r>
              <a:rPr lang="en-GB" dirty="0" err="1">
                <a:latin typeface="Calibri" panose="020F0502020204030204" pitchFamily="34" charset="0"/>
              </a:rPr>
              <a:t>solum</a:t>
            </a:r>
            <a:r>
              <a:rPr lang="en-GB" dirty="0">
                <a:latin typeface="Calibri" panose="020F0502020204030204" pitchFamily="34" charset="0"/>
              </a:rPr>
              <a:t> </a:t>
            </a:r>
            <a:r>
              <a:rPr lang="en-GB" dirty="0" err="1">
                <a:latin typeface="Calibri" panose="020F0502020204030204" pitchFamily="34" charset="0"/>
              </a:rPr>
              <a:t>sed</a:t>
            </a:r>
            <a:r>
              <a:rPr lang="en-GB" dirty="0">
                <a:latin typeface="Calibri" panose="020F0502020204030204" pitchFamily="34" charset="0"/>
              </a:rPr>
              <a:t> </a:t>
            </a:r>
            <a:r>
              <a:rPr lang="en-GB" dirty="0" err="1">
                <a:latin typeface="Calibri" panose="020F0502020204030204" pitchFamily="34" charset="0"/>
              </a:rPr>
              <a:t>etiam</a:t>
            </a:r>
            <a:r>
              <a:rPr lang="en-GB" dirty="0">
                <a:latin typeface="Calibri" panose="020F0502020204030204" pitchFamily="34" charset="0"/>
              </a:rPr>
              <a:t>) </a:t>
            </a:r>
          </a:p>
          <a:p>
            <a:pPr lvl="1"/>
            <a:r>
              <a:rPr lang="en-GB" dirty="0">
                <a:latin typeface="Calibri" panose="020F0502020204030204" pitchFamily="34" charset="0"/>
              </a:rPr>
              <a:t>In sickness and in health / From dusk till dawn /Blood is thicker than water / In God we trust</a:t>
            </a:r>
          </a:p>
          <a:p>
            <a:r>
              <a:rPr lang="en-GB" sz="1600" dirty="0">
                <a:latin typeface="Calibri" panose="020F0502020204030204" pitchFamily="34" charset="0"/>
              </a:rPr>
              <a:t>Variable collocations (collocates adjacent to the node can be varied)</a:t>
            </a:r>
          </a:p>
          <a:p>
            <a:pPr lvl="1"/>
            <a:r>
              <a:rPr lang="en-GB" dirty="0">
                <a:latin typeface="Calibri" panose="020F0502020204030204" pitchFamily="34" charset="0"/>
              </a:rPr>
              <a:t>British/American/French +  passport</a:t>
            </a:r>
          </a:p>
          <a:p>
            <a:pPr lvl="1"/>
            <a:r>
              <a:rPr lang="en-GB" dirty="0">
                <a:latin typeface="Calibri" panose="020F0502020204030204" pitchFamily="34" charset="0"/>
              </a:rPr>
              <a:t>Passport + control/office/fee/deadline/regulations </a:t>
            </a:r>
          </a:p>
          <a:p>
            <a:pPr lvl="1"/>
            <a:r>
              <a:rPr lang="en-GB" dirty="0">
                <a:latin typeface="Calibri" panose="020F0502020204030204" pitchFamily="34" charset="0"/>
              </a:rPr>
              <a:t>Full-time/Home/International/Mature + Student </a:t>
            </a:r>
          </a:p>
          <a:p>
            <a:r>
              <a:rPr lang="en-GB" sz="1600" dirty="0">
                <a:latin typeface="Calibri" panose="020F0502020204030204" pitchFamily="34" charset="0"/>
              </a:rPr>
              <a:t>Separated collocations (other words separate the node from its collocate)  </a:t>
            </a:r>
          </a:p>
          <a:p>
            <a:pPr lvl="1"/>
            <a:r>
              <a:rPr lang="en-GB" dirty="0">
                <a:latin typeface="Calibri" panose="020F0502020204030204" pitchFamily="34" charset="0"/>
              </a:rPr>
              <a:t>There is a great </a:t>
            </a:r>
            <a:r>
              <a:rPr lang="en-GB" b="1" u="sng" dirty="0">
                <a:solidFill>
                  <a:srgbClr val="FF0000"/>
                </a:solidFill>
                <a:latin typeface="Calibri" panose="020F0502020204030204" pitchFamily="34" charset="0"/>
              </a:rPr>
              <a:t>demand </a:t>
            </a:r>
            <a:r>
              <a:rPr lang="en-GB" dirty="0">
                <a:latin typeface="Calibri" panose="020F0502020204030204" pitchFamily="34" charset="0"/>
              </a:rPr>
              <a:t>within the education sector </a:t>
            </a:r>
            <a:r>
              <a:rPr lang="en-GB" b="1" u="sng" dirty="0">
                <a:solidFill>
                  <a:srgbClr val="FF0000"/>
                </a:solidFill>
                <a:latin typeface="Calibri" panose="020F0502020204030204" pitchFamily="34" charset="0"/>
              </a:rPr>
              <a:t>for</a:t>
            </a:r>
            <a:r>
              <a:rPr lang="en-GB" dirty="0">
                <a:latin typeface="Calibri" panose="020F0502020204030204" pitchFamily="34" charset="0"/>
              </a:rPr>
              <a:t> secondary school physics teachers </a:t>
            </a:r>
          </a:p>
          <a:p>
            <a:pPr lvl="1"/>
            <a:r>
              <a:rPr lang="en-GB" dirty="0">
                <a:latin typeface="Calibri" panose="020F0502020204030204" pitchFamily="34" charset="0"/>
              </a:rPr>
              <a:t>A large number of companies </a:t>
            </a:r>
            <a:r>
              <a:rPr lang="en-GB" b="1" u="sng" dirty="0">
                <a:solidFill>
                  <a:srgbClr val="FF0000"/>
                </a:solidFill>
                <a:latin typeface="Calibri" panose="020F0502020204030204" pitchFamily="34" charset="0"/>
              </a:rPr>
              <a:t>supply</a:t>
            </a:r>
            <a:r>
              <a:rPr lang="en-GB" dirty="0">
                <a:latin typeface="Calibri" panose="020F0502020204030204" pitchFamily="34" charset="0"/>
              </a:rPr>
              <a:t> our universities </a:t>
            </a:r>
            <a:r>
              <a:rPr lang="en-GB" b="1" u="sng" dirty="0">
                <a:solidFill>
                  <a:srgbClr val="FF0000"/>
                </a:solidFill>
                <a:latin typeface="Calibri" panose="020F0502020204030204" pitchFamily="34" charset="0"/>
              </a:rPr>
              <a:t>with</a:t>
            </a:r>
            <a:r>
              <a:rPr lang="en-GB" dirty="0">
                <a:latin typeface="Calibri" panose="020F0502020204030204" pitchFamily="34" charset="0"/>
              </a:rPr>
              <a:t> a great variety of products and services </a:t>
            </a:r>
          </a:p>
          <a:p>
            <a:pPr lvl="1"/>
            <a:r>
              <a:rPr lang="en-GB" dirty="0">
                <a:latin typeface="Calibri" panose="020F0502020204030204" pitchFamily="34" charset="0"/>
              </a:rPr>
              <a:t>I </a:t>
            </a:r>
            <a:r>
              <a:rPr lang="en-GB" b="1" u="sng" dirty="0">
                <a:solidFill>
                  <a:srgbClr val="FF0000"/>
                </a:solidFill>
                <a:latin typeface="Calibri" panose="020F0502020204030204" pitchFamily="34" charset="0"/>
              </a:rPr>
              <a:t>agree</a:t>
            </a:r>
            <a:r>
              <a:rPr lang="en-GB" b="1" u="sng" dirty="0">
                <a:latin typeface="Calibri" panose="020F0502020204030204" pitchFamily="34" charset="0"/>
              </a:rPr>
              <a:t> </a:t>
            </a:r>
            <a:r>
              <a:rPr lang="en-GB" b="1" u="sng" dirty="0">
                <a:solidFill>
                  <a:srgbClr val="FF0000"/>
                </a:solidFill>
                <a:latin typeface="Calibri" panose="020F0502020204030204" pitchFamily="34" charset="0"/>
              </a:rPr>
              <a:t>with you </a:t>
            </a:r>
            <a:r>
              <a:rPr lang="en-GB" dirty="0">
                <a:latin typeface="Calibri" panose="020F0502020204030204" pitchFamily="34" charset="0"/>
              </a:rPr>
              <a:t>to a certain extent </a:t>
            </a:r>
            <a:r>
              <a:rPr lang="en-GB" b="1" u="sng" dirty="0">
                <a:solidFill>
                  <a:srgbClr val="FF0000"/>
                </a:solidFill>
                <a:latin typeface="Calibri" panose="020F0502020204030204" pitchFamily="34" charset="0"/>
              </a:rPr>
              <a:t>about</a:t>
            </a:r>
            <a:r>
              <a:rPr lang="en-GB" dirty="0">
                <a:latin typeface="Calibri" panose="020F0502020204030204" pitchFamily="34" charset="0"/>
              </a:rPr>
              <a:t> the new marketing strategy.</a:t>
            </a:r>
          </a:p>
          <a:p>
            <a:pPr lvl="1"/>
            <a:endParaRPr lang="en-GB" sz="1000" dirty="0"/>
          </a:p>
          <a:p>
            <a:endParaRPr lang="en-GB" dirty="0"/>
          </a:p>
        </p:txBody>
      </p:sp>
      <p:sp>
        <p:nvSpPr>
          <p:cNvPr id="4" name="Slide Number Placeholder 3"/>
          <p:cNvSpPr>
            <a:spLocks noGrp="1"/>
          </p:cNvSpPr>
          <p:nvPr>
            <p:ph type="sldNum" sz="quarter" idx="12"/>
          </p:nvPr>
        </p:nvSpPr>
        <p:spPr/>
        <p:txBody>
          <a:bodyPr/>
          <a:lstStyle/>
          <a:p>
            <a:fld id="{5809B7EF-6005-4052-A8A7-39FC4B96B3A2}" type="slidenum">
              <a:rPr lang="en-GB" smtClean="0"/>
              <a:t>12</a:t>
            </a:fld>
            <a:endParaRPr lang="en-GB"/>
          </a:p>
        </p:txBody>
      </p:sp>
    </p:spTree>
    <p:extLst>
      <p:ext uri="{BB962C8B-B14F-4D97-AF65-F5344CB8AC3E}">
        <p14:creationId xmlns:p14="http://schemas.microsoft.com/office/powerpoint/2010/main" val="12391300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alibri" panose="020F0502020204030204" pitchFamily="34" charset="0"/>
              </a:rPr>
              <a:t>Extract from an </a:t>
            </a:r>
            <a:r>
              <a:rPr lang="en-GB" dirty="0" err="1">
                <a:latin typeface="Calibri" panose="020F0502020204030204" pitchFamily="34" charset="0"/>
              </a:rPr>
              <a:t>i</a:t>
            </a:r>
            <a:r>
              <a:rPr lang="en-GB" dirty="0">
                <a:latin typeface="Calibri" panose="020F0502020204030204" pitchFamily="34" charset="0"/>
              </a:rPr>
              <a:t>-web concordance</a:t>
            </a:r>
            <a:br>
              <a:rPr lang="en-GB" dirty="0">
                <a:latin typeface="Calibri" panose="020F0502020204030204" pitchFamily="34" charset="0"/>
              </a:rPr>
            </a:br>
            <a:r>
              <a:rPr lang="en-GB" dirty="0">
                <a:latin typeface="Calibri" panose="020F0502020204030204" pitchFamily="34" charset="0"/>
              </a:rPr>
              <a:t>for the collocation string demand + for</a:t>
            </a:r>
          </a:p>
        </p:txBody>
      </p:sp>
      <p:sp>
        <p:nvSpPr>
          <p:cNvPr id="3" name="Content Placeholder 2"/>
          <p:cNvSpPr>
            <a:spLocks noGrp="1"/>
          </p:cNvSpPr>
          <p:nvPr>
            <p:ph idx="1"/>
          </p:nvPr>
        </p:nvSpPr>
        <p:spPr>
          <a:xfrm>
            <a:off x="677334" y="2215979"/>
            <a:ext cx="8596668" cy="4369081"/>
          </a:xfrm>
        </p:spPr>
        <p:txBody>
          <a:bodyPr>
            <a:normAutofit/>
          </a:bodyPr>
          <a:lstStyle/>
          <a:p>
            <a:r>
              <a:rPr lang="en-GB" sz="2000" dirty="0">
                <a:latin typeface="Calibri" panose="020F0502020204030204" pitchFamily="34" charset="0"/>
              </a:rPr>
              <a:t>…due to weak </a:t>
            </a:r>
            <a:r>
              <a:rPr lang="en-GB" sz="2000" b="1" u="sng" dirty="0">
                <a:solidFill>
                  <a:srgbClr val="FF0000"/>
                </a:solidFill>
                <a:latin typeface="Calibri" panose="020F0502020204030204" pitchFamily="34" charset="0"/>
              </a:rPr>
              <a:t>demand</a:t>
            </a:r>
            <a:r>
              <a:rPr lang="en-GB" sz="2000" u="sng" dirty="0">
                <a:latin typeface="Calibri" panose="020F0502020204030204" pitchFamily="34" charset="0"/>
              </a:rPr>
              <a:t> </a:t>
            </a:r>
            <a:r>
              <a:rPr lang="en-GB" sz="2000" dirty="0">
                <a:latin typeface="Calibri" panose="020F0502020204030204" pitchFamily="34" charset="0"/>
              </a:rPr>
              <a:t>and lower prices </a:t>
            </a:r>
            <a:r>
              <a:rPr lang="en-GB" sz="2000" b="1" u="sng" dirty="0">
                <a:solidFill>
                  <a:srgbClr val="FF0000"/>
                </a:solidFill>
                <a:latin typeface="Calibri" panose="020F0502020204030204" pitchFamily="34" charset="0"/>
              </a:rPr>
              <a:t>for</a:t>
            </a:r>
            <a:r>
              <a:rPr lang="en-GB" sz="2000" dirty="0">
                <a:latin typeface="Calibri" panose="020F0502020204030204" pitchFamily="34" charset="0"/>
              </a:rPr>
              <a:t> Sri Lanka's exports. The Government was able to exert…</a:t>
            </a:r>
          </a:p>
          <a:p>
            <a:r>
              <a:rPr lang="en-GB" sz="2000" dirty="0">
                <a:latin typeface="Calibri" panose="020F0502020204030204" pitchFamily="34" charset="0"/>
              </a:rPr>
              <a:t>…the phenomenal </a:t>
            </a:r>
            <a:r>
              <a:rPr lang="en-GB" sz="2000" b="1" u="sng" dirty="0">
                <a:solidFill>
                  <a:srgbClr val="FF0000"/>
                </a:solidFill>
                <a:latin typeface="Calibri" panose="020F0502020204030204" pitchFamily="34" charset="0"/>
              </a:rPr>
              <a:t>demand</a:t>
            </a:r>
            <a:r>
              <a:rPr lang="en-GB" sz="2000" b="1" dirty="0">
                <a:solidFill>
                  <a:srgbClr val="FF0000"/>
                </a:solidFill>
                <a:latin typeface="Calibri" panose="020F0502020204030204" pitchFamily="34" charset="0"/>
              </a:rPr>
              <a:t> </a:t>
            </a:r>
            <a:r>
              <a:rPr lang="en-GB" sz="2000" dirty="0">
                <a:latin typeface="Calibri" panose="020F0502020204030204" pitchFamily="34" charset="0"/>
              </a:rPr>
              <a:t>that has materialized </a:t>
            </a:r>
            <a:r>
              <a:rPr lang="en-GB" sz="2000" b="1" u="sng" dirty="0">
                <a:solidFill>
                  <a:srgbClr val="FF0000"/>
                </a:solidFill>
                <a:latin typeface="Calibri" panose="020F0502020204030204" pitchFamily="34" charset="0"/>
              </a:rPr>
              <a:t>for</a:t>
            </a:r>
            <a:r>
              <a:rPr lang="en-GB" sz="2000" dirty="0">
                <a:latin typeface="Calibri" panose="020F0502020204030204" pitchFamily="34" charset="0"/>
              </a:rPr>
              <a:t> the recently-released STAR WARS (2015) #1. Simply put</a:t>
            </a:r>
          </a:p>
          <a:p>
            <a:r>
              <a:rPr lang="en-GB" sz="2000" dirty="0">
                <a:latin typeface="Calibri" panose="020F0502020204030204" pitchFamily="34" charset="0"/>
              </a:rPr>
              <a:t>Do you think there will be much </a:t>
            </a:r>
            <a:r>
              <a:rPr lang="en-GB" sz="2000" b="1" u="sng" dirty="0">
                <a:solidFill>
                  <a:srgbClr val="FF0000"/>
                </a:solidFill>
                <a:latin typeface="Calibri" panose="020F0502020204030204" pitchFamily="34" charset="0"/>
              </a:rPr>
              <a:t>demand</a:t>
            </a:r>
            <a:r>
              <a:rPr lang="en-GB" sz="2000" dirty="0">
                <a:latin typeface="Calibri" panose="020F0502020204030204" pitchFamily="34" charset="0"/>
              </a:rPr>
              <a:t> from future applications </a:t>
            </a:r>
            <a:r>
              <a:rPr lang="en-GB" sz="2000" b="1" u="sng" dirty="0">
                <a:solidFill>
                  <a:srgbClr val="FF0000"/>
                </a:solidFill>
                <a:latin typeface="Calibri" panose="020F0502020204030204" pitchFamily="34" charset="0"/>
              </a:rPr>
              <a:t>for</a:t>
            </a:r>
            <a:r>
              <a:rPr lang="en-GB" sz="2000" dirty="0">
                <a:latin typeface="Calibri" panose="020F0502020204030204" pitchFamily="34" charset="0"/>
              </a:rPr>
              <a:t> enormous amounts of RAM? </a:t>
            </a:r>
          </a:p>
          <a:p>
            <a:r>
              <a:rPr lang="en-GB" sz="2000" dirty="0">
                <a:latin typeface="Calibri" panose="020F0502020204030204" pitchFamily="34" charset="0"/>
              </a:rPr>
              <a:t>…comes on the heels of a revamp of </a:t>
            </a:r>
            <a:r>
              <a:rPr lang="en-GB" sz="2000" dirty="0" err="1">
                <a:latin typeface="Calibri" panose="020F0502020204030204" pitchFamily="34" charset="0"/>
              </a:rPr>
              <a:t>Avons</a:t>
            </a:r>
            <a:r>
              <a:rPr lang="en-GB" sz="2000" dirty="0">
                <a:latin typeface="Calibri" panose="020F0502020204030204" pitchFamily="34" charset="0"/>
              </a:rPr>
              <a:t> makeup line to " meet the </a:t>
            </a:r>
            <a:r>
              <a:rPr lang="en-GB" sz="2000" b="1" u="sng" dirty="0">
                <a:solidFill>
                  <a:srgbClr val="FF0000"/>
                </a:solidFill>
                <a:latin typeface="Calibri" panose="020F0502020204030204" pitchFamily="34" charset="0"/>
              </a:rPr>
              <a:t>demand</a:t>
            </a:r>
            <a:r>
              <a:rPr lang="en-GB" sz="2000" u="sng" dirty="0">
                <a:latin typeface="Calibri" panose="020F0502020204030204" pitchFamily="34" charset="0"/>
              </a:rPr>
              <a:t> </a:t>
            </a:r>
            <a:r>
              <a:rPr lang="en-GB" sz="2000" dirty="0">
                <a:latin typeface="Calibri" panose="020F0502020204030204" pitchFamily="34" charset="0"/>
              </a:rPr>
              <a:t>of local consumers </a:t>
            </a:r>
            <a:r>
              <a:rPr lang="en-GB" sz="2000" b="1" u="sng" dirty="0">
                <a:solidFill>
                  <a:srgbClr val="FF0000"/>
                </a:solidFill>
                <a:latin typeface="Calibri" panose="020F0502020204030204" pitchFamily="34" charset="0"/>
              </a:rPr>
              <a:t>for</a:t>
            </a:r>
            <a:r>
              <a:rPr lang="en-GB" sz="2000" dirty="0">
                <a:latin typeface="Calibri" panose="020F0502020204030204" pitchFamily="34" charset="0"/>
              </a:rPr>
              <a:t> new products, " says McCoy. </a:t>
            </a:r>
          </a:p>
          <a:p>
            <a:r>
              <a:rPr lang="en-GB" sz="2000" dirty="0">
                <a:latin typeface="Calibri" panose="020F0502020204030204" pitchFamily="34" charset="0"/>
              </a:rPr>
              <a:t>…will allow us to meet the evolving </a:t>
            </a:r>
            <a:r>
              <a:rPr lang="en-GB" sz="2000" b="1" u="sng" dirty="0">
                <a:solidFill>
                  <a:srgbClr val="FF0000"/>
                </a:solidFill>
                <a:latin typeface="Calibri" panose="020F0502020204030204" pitchFamily="34" charset="0"/>
              </a:rPr>
              <a:t>demand</a:t>
            </a:r>
            <a:r>
              <a:rPr lang="en-GB" sz="2000" dirty="0">
                <a:latin typeface="Calibri" panose="020F0502020204030204" pitchFamily="34" charset="0"/>
              </a:rPr>
              <a:t> from our customers </a:t>
            </a:r>
            <a:r>
              <a:rPr lang="en-GB" sz="2000" b="1" u="sng" dirty="0">
                <a:solidFill>
                  <a:srgbClr val="FF0000"/>
                </a:solidFill>
                <a:latin typeface="Calibri" panose="020F0502020204030204" pitchFamily="34" charset="0"/>
              </a:rPr>
              <a:t>for</a:t>
            </a:r>
            <a:r>
              <a:rPr lang="en-GB" sz="2000" dirty="0">
                <a:latin typeface="Calibri" panose="020F0502020204030204" pitchFamily="34" charset="0"/>
              </a:rPr>
              <a:t> enterprise, broadcast, and government services applications</a:t>
            </a:r>
            <a:r>
              <a:rPr lang="en-GB" sz="2400" dirty="0">
                <a:latin typeface="Calibri" panose="020F0502020204030204" pitchFamily="34" charset="0"/>
              </a:rPr>
              <a:t>. </a:t>
            </a:r>
          </a:p>
          <a:p>
            <a:endParaRPr lang="en-GB" dirty="0"/>
          </a:p>
        </p:txBody>
      </p:sp>
      <p:sp>
        <p:nvSpPr>
          <p:cNvPr id="4" name="Slide Number Placeholder 3"/>
          <p:cNvSpPr>
            <a:spLocks noGrp="1"/>
          </p:cNvSpPr>
          <p:nvPr>
            <p:ph type="sldNum" sz="quarter" idx="12"/>
          </p:nvPr>
        </p:nvSpPr>
        <p:spPr/>
        <p:txBody>
          <a:bodyPr/>
          <a:lstStyle/>
          <a:p>
            <a:fld id="{5809B7EF-6005-4052-A8A7-39FC4B96B3A2}" type="slidenum">
              <a:rPr lang="en-GB" smtClean="0"/>
              <a:t>13</a:t>
            </a:fld>
            <a:endParaRPr lang="en-GB"/>
          </a:p>
        </p:txBody>
      </p:sp>
    </p:spTree>
    <p:extLst>
      <p:ext uri="{BB962C8B-B14F-4D97-AF65-F5344CB8AC3E}">
        <p14:creationId xmlns:p14="http://schemas.microsoft.com/office/powerpoint/2010/main" val="28103630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alibri" panose="020F0502020204030204" pitchFamily="34" charset="0"/>
              </a:rPr>
              <a:t>Extract from academic essay to show the impact of collocation (Before…)</a:t>
            </a:r>
            <a:endParaRPr lang="en-GB" b="1" i="1" dirty="0">
              <a:solidFill>
                <a:srgbClr val="FF0000"/>
              </a:solidFill>
              <a:latin typeface="Calibri" panose="020F0502020204030204" pitchFamily="34" charset="0"/>
            </a:endParaRPr>
          </a:p>
        </p:txBody>
      </p:sp>
      <p:sp>
        <p:nvSpPr>
          <p:cNvPr id="3" name="Content Placeholder 2"/>
          <p:cNvSpPr>
            <a:spLocks noGrp="1"/>
          </p:cNvSpPr>
          <p:nvPr>
            <p:ph idx="1"/>
          </p:nvPr>
        </p:nvSpPr>
        <p:spPr/>
        <p:txBody>
          <a:bodyPr>
            <a:normAutofit/>
          </a:bodyPr>
          <a:lstStyle/>
          <a:p>
            <a:pPr algn="just"/>
            <a:r>
              <a:rPr lang="en-GB" sz="2000" dirty="0">
                <a:solidFill>
                  <a:schemeClr val="tx1"/>
                </a:solidFill>
                <a:latin typeface="Calibri" panose="020F0502020204030204" pitchFamily="34" charset="0"/>
              </a:rPr>
              <a:t>British airways is the UK’s largest international scheduled airline. It is seen as the flag carrier of the UK and was formed on 31</a:t>
            </a:r>
            <a:r>
              <a:rPr lang="en-GB" sz="2000" baseline="30000" dirty="0">
                <a:solidFill>
                  <a:schemeClr val="tx1"/>
                </a:solidFill>
                <a:latin typeface="Calibri" panose="020F0502020204030204" pitchFamily="34" charset="0"/>
              </a:rPr>
              <a:t>st</a:t>
            </a:r>
            <a:r>
              <a:rPr lang="en-GB" sz="2000" dirty="0">
                <a:solidFill>
                  <a:schemeClr val="tx1"/>
                </a:solidFill>
                <a:latin typeface="Calibri" panose="020F0502020204030204" pitchFamily="34" charset="0"/>
              </a:rPr>
              <a:t> March 1974 through the amalgamation of 4 airlines, namely BOAC,BEA, Cambrian Airways and Northeast Airlines. Formed as a national organisation, it was privatised in 1987 by the then Conservative Government and grew further with the acquisition of British Caledonian (1987) and Dan Air (1992). In 2011, BA merged with Iberia   to become the worlds third largest airline (in terms of revenue) and the second largest in Europe. BA is a founding member of the one-world alliance, which has become the third largest alliance globally. In 2011 Ba merged with Iberia to become the International Airline Group (IAG).   </a:t>
            </a:r>
          </a:p>
          <a:p>
            <a:pPr algn="just"/>
            <a:endParaRPr lang="en-GB" sz="2000" dirty="0"/>
          </a:p>
        </p:txBody>
      </p:sp>
      <p:sp>
        <p:nvSpPr>
          <p:cNvPr id="4" name="Slide Number Placeholder 3"/>
          <p:cNvSpPr>
            <a:spLocks noGrp="1"/>
          </p:cNvSpPr>
          <p:nvPr>
            <p:ph type="sldNum" sz="quarter" idx="12"/>
          </p:nvPr>
        </p:nvSpPr>
        <p:spPr/>
        <p:txBody>
          <a:bodyPr/>
          <a:lstStyle/>
          <a:p>
            <a:fld id="{5809B7EF-6005-4052-A8A7-39FC4B96B3A2}" type="slidenum">
              <a:rPr lang="en-GB" smtClean="0"/>
              <a:t>14</a:t>
            </a:fld>
            <a:endParaRPr lang="en-GB"/>
          </a:p>
        </p:txBody>
      </p:sp>
    </p:spTree>
    <p:extLst>
      <p:ext uri="{BB962C8B-B14F-4D97-AF65-F5344CB8AC3E}">
        <p14:creationId xmlns:p14="http://schemas.microsoft.com/office/powerpoint/2010/main" val="12402587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alibri" panose="020F0502020204030204" pitchFamily="34" charset="0"/>
              </a:rPr>
              <a:t>Extract from academic essay to show the impact of collocation (After…)</a:t>
            </a:r>
            <a:endParaRPr lang="en-GB" b="1" i="1" dirty="0">
              <a:solidFill>
                <a:srgbClr val="FF0000"/>
              </a:solidFill>
              <a:latin typeface="Calibri" panose="020F0502020204030204" pitchFamily="34" charset="0"/>
            </a:endParaRPr>
          </a:p>
        </p:txBody>
      </p:sp>
      <p:sp>
        <p:nvSpPr>
          <p:cNvPr id="3" name="Content Placeholder 2"/>
          <p:cNvSpPr>
            <a:spLocks noGrp="1"/>
          </p:cNvSpPr>
          <p:nvPr>
            <p:ph idx="1"/>
          </p:nvPr>
        </p:nvSpPr>
        <p:spPr/>
        <p:txBody>
          <a:bodyPr>
            <a:normAutofit/>
          </a:bodyPr>
          <a:lstStyle/>
          <a:p>
            <a:pPr algn="just"/>
            <a:r>
              <a:rPr lang="en-GB" sz="2000" dirty="0">
                <a:latin typeface="Calibri" panose="020F0502020204030204" pitchFamily="34" charset="0"/>
              </a:rPr>
              <a:t>British airways is the UK’s largest </a:t>
            </a:r>
            <a:r>
              <a:rPr lang="en-GB" sz="2000" b="1" u="sng" dirty="0">
                <a:solidFill>
                  <a:srgbClr val="FF0000"/>
                </a:solidFill>
                <a:latin typeface="Calibri" panose="020F0502020204030204" pitchFamily="34" charset="0"/>
              </a:rPr>
              <a:t>international</a:t>
            </a:r>
            <a:r>
              <a:rPr lang="en-GB" sz="2000" b="1" dirty="0">
                <a:solidFill>
                  <a:schemeClr val="tx1"/>
                </a:solidFill>
                <a:latin typeface="Calibri" panose="020F0502020204030204" pitchFamily="34" charset="0"/>
              </a:rPr>
              <a:t> </a:t>
            </a:r>
            <a:r>
              <a:rPr lang="en-GB" sz="2000" dirty="0">
                <a:solidFill>
                  <a:schemeClr val="tx1"/>
                </a:solidFill>
                <a:latin typeface="Calibri" panose="020F0502020204030204" pitchFamily="34" charset="0"/>
              </a:rPr>
              <a:t>scheduled</a:t>
            </a:r>
            <a:r>
              <a:rPr lang="en-GB" sz="2000" b="1" dirty="0">
                <a:solidFill>
                  <a:schemeClr val="tx1"/>
                </a:solidFill>
                <a:latin typeface="Calibri" panose="020F0502020204030204" pitchFamily="34" charset="0"/>
              </a:rPr>
              <a:t> </a:t>
            </a:r>
            <a:r>
              <a:rPr lang="en-GB" sz="2000" b="1" u="sng" dirty="0">
                <a:solidFill>
                  <a:srgbClr val="FF0000"/>
                </a:solidFill>
                <a:latin typeface="Calibri" panose="020F0502020204030204" pitchFamily="34" charset="0"/>
              </a:rPr>
              <a:t>airline</a:t>
            </a:r>
            <a:r>
              <a:rPr lang="en-GB" sz="2000" b="1" dirty="0">
                <a:solidFill>
                  <a:schemeClr val="tx1"/>
                </a:solidFill>
                <a:latin typeface="Calibri" panose="020F0502020204030204" pitchFamily="34" charset="0"/>
              </a:rPr>
              <a:t> </a:t>
            </a:r>
            <a:r>
              <a:rPr lang="en-GB" sz="2000" b="1" dirty="0">
                <a:solidFill>
                  <a:srgbClr val="FF0000"/>
                </a:solidFill>
                <a:latin typeface="Calibri" panose="020F0502020204030204" pitchFamily="34" charset="0"/>
              </a:rPr>
              <a:t>(1,197). </a:t>
            </a:r>
            <a:r>
              <a:rPr lang="en-GB" sz="2000" dirty="0">
                <a:solidFill>
                  <a:schemeClr val="tx1"/>
                </a:solidFill>
                <a:latin typeface="Calibri" panose="020F0502020204030204" pitchFamily="34" charset="0"/>
              </a:rPr>
              <a:t>It </a:t>
            </a:r>
            <a:r>
              <a:rPr lang="en-GB" sz="2000" dirty="0">
                <a:latin typeface="Calibri" panose="020F0502020204030204" pitchFamily="34" charset="0"/>
              </a:rPr>
              <a:t>is seen as the </a:t>
            </a:r>
            <a:r>
              <a:rPr lang="en-GB" sz="2000" b="1" u="sng" dirty="0">
                <a:solidFill>
                  <a:srgbClr val="FF0000"/>
                </a:solidFill>
                <a:latin typeface="Calibri" panose="020F0502020204030204" pitchFamily="34" charset="0"/>
              </a:rPr>
              <a:t>flag carrier (1,920) </a:t>
            </a:r>
            <a:r>
              <a:rPr lang="en-GB" sz="2000" dirty="0">
                <a:latin typeface="Calibri" panose="020F0502020204030204" pitchFamily="34" charset="0"/>
              </a:rPr>
              <a:t>of the UK and was </a:t>
            </a:r>
            <a:r>
              <a:rPr lang="en-GB" sz="2000" b="1" u="sng" dirty="0">
                <a:solidFill>
                  <a:srgbClr val="FF0000"/>
                </a:solidFill>
                <a:latin typeface="Calibri" panose="020F0502020204030204" pitchFamily="34" charset="0"/>
              </a:rPr>
              <a:t>formed on (8,547) </a:t>
            </a:r>
            <a:r>
              <a:rPr lang="en-GB" sz="2000" dirty="0">
                <a:latin typeface="Calibri" panose="020F0502020204030204" pitchFamily="34" charset="0"/>
              </a:rPr>
              <a:t>31</a:t>
            </a:r>
            <a:r>
              <a:rPr lang="en-GB" sz="2000" baseline="30000" dirty="0">
                <a:latin typeface="Calibri" panose="020F0502020204030204" pitchFamily="34" charset="0"/>
              </a:rPr>
              <a:t>st</a:t>
            </a:r>
            <a:r>
              <a:rPr lang="en-GB" sz="2000" dirty="0">
                <a:latin typeface="Calibri" panose="020F0502020204030204" pitchFamily="34" charset="0"/>
              </a:rPr>
              <a:t> March 1974 through </a:t>
            </a:r>
            <a:r>
              <a:rPr lang="en-GB" sz="2000" b="1" u="sng" dirty="0">
                <a:solidFill>
                  <a:srgbClr val="FF0000"/>
                </a:solidFill>
                <a:latin typeface="Calibri" panose="020F0502020204030204" pitchFamily="34" charset="0"/>
              </a:rPr>
              <a:t>the amalgamation of (1,919) </a:t>
            </a:r>
            <a:r>
              <a:rPr lang="en-GB" sz="2000" dirty="0">
                <a:latin typeface="Calibri" panose="020F0502020204030204" pitchFamily="34" charset="0"/>
              </a:rPr>
              <a:t>4 airlines, namely BOAC,BEA, Cambrian Airways and Northeast Airlines. Formed as a </a:t>
            </a:r>
            <a:r>
              <a:rPr lang="en-GB" sz="2000" b="1" u="sng" dirty="0">
                <a:solidFill>
                  <a:srgbClr val="FF0000"/>
                </a:solidFill>
                <a:latin typeface="Calibri" panose="020F0502020204030204" pitchFamily="34" charset="0"/>
              </a:rPr>
              <a:t>national organisation (1,185)</a:t>
            </a:r>
            <a:r>
              <a:rPr lang="en-GB" sz="2000" dirty="0">
                <a:latin typeface="Calibri" panose="020F0502020204030204" pitchFamily="34" charset="0"/>
              </a:rPr>
              <a:t>, it was privatised in 1987 by the then Conservative Government and grew further </a:t>
            </a:r>
            <a:r>
              <a:rPr lang="en-GB" sz="2000" b="1" u="sng" dirty="0">
                <a:solidFill>
                  <a:srgbClr val="FF0000"/>
                </a:solidFill>
                <a:latin typeface="Calibri" panose="020F0502020204030204" pitchFamily="34" charset="0"/>
              </a:rPr>
              <a:t>with the acquisition of (5,051) </a:t>
            </a:r>
            <a:r>
              <a:rPr lang="en-GB" sz="2000" dirty="0">
                <a:latin typeface="Calibri" panose="020F0502020204030204" pitchFamily="34" charset="0"/>
              </a:rPr>
              <a:t>British Caledonian (1987) and Dan Air (1992). In 2011, BA </a:t>
            </a:r>
            <a:r>
              <a:rPr lang="en-GB" sz="2000" b="1" u="sng" dirty="0">
                <a:solidFill>
                  <a:srgbClr val="FF0000"/>
                </a:solidFill>
                <a:latin typeface="Calibri" panose="020F0502020204030204" pitchFamily="34" charset="0"/>
              </a:rPr>
              <a:t>merged with (20,292) </a:t>
            </a:r>
            <a:r>
              <a:rPr lang="en-GB" sz="2000" dirty="0">
                <a:latin typeface="Calibri" panose="020F0502020204030204" pitchFamily="34" charset="0"/>
              </a:rPr>
              <a:t>Iberia   to become the worlds third largest airline (in terms of revenue) and the second largest in Europe. BA is </a:t>
            </a:r>
            <a:r>
              <a:rPr lang="en-GB" sz="2000" b="1" u="sng" dirty="0">
                <a:solidFill>
                  <a:srgbClr val="FF0000"/>
                </a:solidFill>
                <a:latin typeface="Calibri" panose="020F0502020204030204" pitchFamily="34" charset="0"/>
              </a:rPr>
              <a:t>a founding member of (13,174) </a:t>
            </a:r>
            <a:r>
              <a:rPr lang="en-GB" sz="2000" dirty="0">
                <a:latin typeface="Calibri" panose="020F0502020204030204" pitchFamily="34" charset="0"/>
              </a:rPr>
              <a:t>the one-world alliance, which has become the third largest alliance </a:t>
            </a:r>
            <a:r>
              <a:rPr lang="en-GB" sz="2000" b="1" u="sng" dirty="0">
                <a:solidFill>
                  <a:srgbClr val="FF0000"/>
                </a:solidFill>
                <a:latin typeface="Calibri" panose="020F0502020204030204" pitchFamily="34" charset="0"/>
              </a:rPr>
              <a:t>in the world (1,119,363)</a:t>
            </a:r>
            <a:r>
              <a:rPr lang="en-GB" sz="2000" u="sng" dirty="0">
                <a:latin typeface="Calibri" panose="020F0502020204030204" pitchFamily="34" charset="0"/>
              </a:rPr>
              <a:t>.</a:t>
            </a:r>
            <a:r>
              <a:rPr lang="en-GB" sz="2000" dirty="0">
                <a:latin typeface="Calibri" panose="020F0502020204030204" pitchFamily="34" charset="0"/>
              </a:rPr>
              <a:t> In 2011 Ba merged with Iberia to become the International Airline Group (IAG).   </a:t>
            </a:r>
          </a:p>
          <a:p>
            <a:pPr algn="just"/>
            <a:endParaRPr lang="en-GB" sz="2000" dirty="0"/>
          </a:p>
        </p:txBody>
      </p:sp>
      <p:sp>
        <p:nvSpPr>
          <p:cNvPr id="4" name="Slide Number Placeholder 3"/>
          <p:cNvSpPr>
            <a:spLocks noGrp="1"/>
          </p:cNvSpPr>
          <p:nvPr>
            <p:ph type="sldNum" sz="quarter" idx="12"/>
          </p:nvPr>
        </p:nvSpPr>
        <p:spPr/>
        <p:txBody>
          <a:bodyPr/>
          <a:lstStyle/>
          <a:p>
            <a:fld id="{5809B7EF-6005-4052-A8A7-39FC4B96B3A2}" type="slidenum">
              <a:rPr lang="en-GB" smtClean="0"/>
              <a:t>15</a:t>
            </a:fld>
            <a:endParaRPr lang="en-GB"/>
          </a:p>
        </p:txBody>
      </p:sp>
    </p:spTree>
    <p:extLst>
      <p:ext uri="{BB962C8B-B14F-4D97-AF65-F5344CB8AC3E}">
        <p14:creationId xmlns:p14="http://schemas.microsoft.com/office/powerpoint/2010/main" val="15698048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rPr>
              <a:t>Extract from IELTS band descriptors </a:t>
            </a:r>
            <a:br>
              <a:rPr lang="en-GB" dirty="0">
                <a:latin typeface="Calibri" panose="020F0502020204030204" pitchFamily="34" charset="0"/>
              </a:rPr>
            </a:br>
            <a:r>
              <a:rPr lang="en-GB" dirty="0">
                <a:latin typeface="Calibri" panose="020F0502020204030204" pitchFamily="34" charset="0"/>
              </a:rPr>
              <a:t>for Writing skills – lexical resource</a:t>
            </a:r>
          </a:p>
        </p:txBody>
      </p:sp>
      <p:sp>
        <p:nvSpPr>
          <p:cNvPr id="3" name="Content Placeholder 2"/>
          <p:cNvSpPr>
            <a:spLocks noGrp="1"/>
          </p:cNvSpPr>
          <p:nvPr>
            <p:ph idx="1"/>
          </p:nvPr>
        </p:nvSpPr>
        <p:spPr>
          <a:xfrm>
            <a:off x="677334" y="1930401"/>
            <a:ext cx="8596668" cy="4110962"/>
          </a:xfrm>
        </p:spPr>
        <p:txBody>
          <a:bodyPr/>
          <a:lstStyle/>
          <a:p>
            <a:r>
              <a:rPr lang="en-GB" b="1" u="sng" dirty="0">
                <a:latin typeface="Calibri" panose="020F0502020204030204" pitchFamily="34" charset="0"/>
              </a:rPr>
              <a:t>IELTS LEVEL 8 writing band descriptors for Lexical Resource</a:t>
            </a:r>
            <a:endParaRPr lang="en-GB" dirty="0">
              <a:latin typeface="Calibri" panose="020F0502020204030204" pitchFamily="34" charset="0"/>
            </a:endParaRPr>
          </a:p>
          <a:p>
            <a:r>
              <a:rPr lang="en-GB" dirty="0">
                <a:latin typeface="Calibri" panose="020F0502020204030204" pitchFamily="34" charset="0"/>
              </a:rPr>
              <a:t>Uses a wide range of vocabulary  </a:t>
            </a:r>
          </a:p>
          <a:p>
            <a:r>
              <a:rPr lang="en-GB" dirty="0">
                <a:latin typeface="Calibri" panose="020F0502020204030204" pitchFamily="34" charset="0"/>
              </a:rPr>
              <a:t>Fluently and flexibly to convey precise meanings </a:t>
            </a:r>
          </a:p>
          <a:p>
            <a:r>
              <a:rPr lang="en-GB" dirty="0">
                <a:latin typeface="Calibri" panose="020F0502020204030204" pitchFamily="34" charset="0"/>
              </a:rPr>
              <a:t>Skilfully uses uncommon lexical items but there may be occasional inaccuracies in word choice and </a:t>
            </a:r>
            <a:r>
              <a:rPr lang="en-GB" b="1" u="sng" dirty="0">
                <a:solidFill>
                  <a:srgbClr val="FF0000"/>
                </a:solidFill>
                <a:latin typeface="Calibri" panose="020F0502020204030204" pitchFamily="34" charset="0"/>
              </a:rPr>
              <a:t>collocation </a:t>
            </a:r>
          </a:p>
          <a:p>
            <a:r>
              <a:rPr lang="en-GB" dirty="0">
                <a:latin typeface="Calibri" panose="020F0502020204030204" pitchFamily="34" charset="0"/>
              </a:rPr>
              <a:t>Produces rare errors in spelling and/or word formation</a:t>
            </a:r>
          </a:p>
          <a:p>
            <a:r>
              <a:rPr lang="en-GB" b="1" u="sng" dirty="0">
                <a:latin typeface="Calibri" panose="020F0502020204030204" pitchFamily="34" charset="0"/>
              </a:rPr>
              <a:t>IELTS LEVEL 7 writing band descriptors for Lexical Resource</a:t>
            </a:r>
            <a:endParaRPr lang="en-GB" dirty="0">
              <a:latin typeface="Calibri" panose="020F0502020204030204" pitchFamily="34" charset="0"/>
            </a:endParaRPr>
          </a:p>
          <a:p>
            <a:r>
              <a:rPr lang="en-GB" dirty="0">
                <a:latin typeface="Calibri" panose="020F0502020204030204" pitchFamily="34" charset="0"/>
              </a:rPr>
              <a:t>Uses a sufficient range of vocabulary to allow some flexibility and precision </a:t>
            </a:r>
          </a:p>
          <a:p>
            <a:r>
              <a:rPr lang="en-GB" dirty="0">
                <a:latin typeface="Calibri" panose="020F0502020204030204" pitchFamily="34" charset="0"/>
              </a:rPr>
              <a:t>Uses less common lexical items with some awareness of style and </a:t>
            </a:r>
            <a:r>
              <a:rPr lang="en-GB" b="1" u="sng" dirty="0">
                <a:solidFill>
                  <a:srgbClr val="FF0000"/>
                </a:solidFill>
                <a:latin typeface="Calibri" panose="020F0502020204030204" pitchFamily="34" charset="0"/>
              </a:rPr>
              <a:t>collocation </a:t>
            </a:r>
            <a:r>
              <a:rPr lang="en-GB" b="1" u="sng"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May produce occasional errors in word choice, spelling and/or word formation</a:t>
            </a:r>
          </a:p>
          <a:p>
            <a:endParaRPr lang="en-GB" dirty="0"/>
          </a:p>
        </p:txBody>
      </p:sp>
      <p:sp>
        <p:nvSpPr>
          <p:cNvPr id="4" name="Slide Number Placeholder 3"/>
          <p:cNvSpPr>
            <a:spLocks noGrp="1"/>
          </p:cNvSpPr>
          <p:nvPr>
            <p:ph type="sldNum" sz="quarter" idx="12"/>
          </p:nvPr>
        </p:nvSpPr>
        <p:spPr/>
        <p:txBody>
          <a:bodyPr/>
          <a:lstStyle/>
          <a:p>
            <a:fld id="{5809B7EF-6005-4052-A8A7-39FC4B96B3A2}" type="slidenum">
              <a:rPr lang="en-GB" smtClean="0"/>
              <a:t>16</a:t>
            </a:fld>
            <a:endParaRPr lang="en-GB"/>
          </a:p>
        </p:txBody>
      </p:sp>
    </p:spTree>
    <p:extLst>
      <p:ext uri="{BB962C8B-B14F-4D97-AF65-F5344CB8AC3E}">
        <p14:creationId xmlns:p14="http://schemas.microsoft.com/office/powerpoint/2010/main" val="38491105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83741"/>
          </a:xfrm>
        </p:spPr>
        <p:txBody>
          <a:bodyPr/>
          <a:lstStyle/>
          <a:p>
            <a:r>
              <a:rPr lang="en-GB" dirty="0">
                <a:latin typeface="Calibri" panose="020F0502020204030204" pitchFamily="34" charset="0"/>
              </a:rPr>
              <a:t>Examples of books that promote collocation</a:t>
            </a:r>
          </a:p>
        </p:txBody>
      </p:sp>
      <p:sp>
        <p:nvSpPr>
          <p:cNvPr id="3" name="Content Placeholder 2"/>
          <p:cNvSpPr>
            <a:spLocks noGrp="1"/>
          </p:cNvSpPr>
          <p:nvPr>
            <p:ph idx="1"/>
          </p:nvPr>
        </p:nvSpPr>
        <p:spPr>
          <a:xfrm>
            <a:off x="677334" y="1589903"/>
            <a:ext cx="8596668" cy="4451459"/>
          </a:xfrm>
        </p:spPr>
        <p:txBody>
          <a:bodyPr>
            <a:normAutofit fontScale="92500" lnSpcReduction="10000"/>
          </a:bodyPr>
          <a:lstStyle/>
          <a:p>
            <a:r>
              <a:rPr lang="en-GB" dirty="0">
                <a:latin typeface="Calibri" panose="020F0502020204030204" pitchFamily="34" charset="0"/>
              </a:rPr>
              <a:t>English Collocations in Use, by Felicity </a:t>
            </a:r>
            <a:r>
              <a:rPr lang="en-GB" dirty="0">
                <a:solidFill>
                  <a:schemeClr val="tx1"/>
                </a:solidFill>
                <a:latin typeface="Calibri" panose="020F0502020204030204" pitchFamily="34" charset="0"/>
                <a:hlinkClick r:id="rId2"/>
              </a:rPr>
              <a:t>O'Dell</a:t>
            </a:r>
            <a:r>
              <a:rPr lang="en-GB" dirty="0">
                <a:solidFill>
                  <a:schemeClr val="tx1"/>
                </a:solidFill>
                <a:latin typeface="Calibri" panose="020F0502020204030204" pitchFamily="34" charset="0"/>
              </a:rPr>
              <a:t>  &amp;   Michael </a:t>
            </a:r>
            <a:r>
              <a:rPr lang="en-GB" dirty="0">
                <a:solidFill>
                  <a:schemeClr val="tx1"/>
                </a:solidFill>
                <a:latin typeface="Calibri" panose="020F0502020204030204" pitchFamily="34" charset="0"/>
                <a:hlinkClick r:id="rId3"/>
              </a:rPr>
              <a:t>McCarthy</a:t>
            </a:r>
            <a:r>
              <a:rPr lang="en-GB" dirty="0">
                <a:solidFill>
                  <a:schemeClr val="tx1"/>
                </a:solidFill>
                <a:latin typeface="Calibri" panose="020F0502020204030204" pitchFamily="34" charset="0"/>
              </a:rPr>
              <a:t> (2017)</a:t>
            </a:r>
          </a:p>
          <a:p>
            <a:r>
              <a:rPr lang="en-GB" dirty="0">
                <a:latin typeface="Calibri" panose="020F0502020204030204" pitchFamily="34" charset="0"/>
              </a:rPr>
              <a:t>Using collocations for Natural English, by Elizabeth Walter and Kate Woodford (2010)</a:t>
            </a:r>
          </a:p>
          <a:p>
            <a:r>
              <a:rPr lang="en-GB" dirty="0">
                <a:solidFill>
                  <a:schemeClr val="tx1"/>
                </a:solidFill>
                <a:latin typeface="Calibri" panose="020F0502020204030204" pitchFamily="34" charset="0"/>
              </a:rPr>
              <a:t>Oxford Collocations Dictionary for Students of English, by  Colin </a:t>
            </a:r>
            <a:r>
              <a:rPr lang="en-GB" dirty="0">
                <a:solidFill>
                  <a:schemeClr val="tx1"/>
                </a:solidFill>
                <a:latin typeface="Calibri" panose="020F0502020204030204" pitchFamily="34" charset="0"/>
                <a:hlinkClick r:id="rId4"/>
              </a:rPr>
              <a:t>McIntosh</a:t>
            </a:r>
            <a:r>
              <a:rPr lang="en-GB" dirty="0">
                <a:solidFill>
                  <a:schemeClr val="tx1"/>
                </a:solidFill>
                <a:latin typeface="Calibri" panose="020F0502020204030204" pitchFamily="34" charset="0"/>
              </a:rPr>
              <a:t>,  Ben Francis and Richard Poole (2009)</a:t>
            </a:r>
          </a:p>
          <a:p>
            <a:r>
              <a:rPr lang="en-GB" dirty="0">
                <a:solidFill>
                  <a:schemeClr val="tx1"/>
                </a:solidFill>
                <a:latin typeface="Calibri" panose="020F0502020204030204" pitchFamily="34" charset="0"/>
              </a:rPr>
              <a:t>Check your vocabulary for Natural Collocations, by Jon Marks and Alison </a:t>
            </a:r>
            <a:r>
              <a:rPr lang="en-GB" dirty="0" err="1">
                <a:solidFill>
                  <a:schemeClr val="tx1"/>
                </a:solidFill>
                <a:latin typeface="Calibri" panose="020F0502020204030204" pitchFamily="34" charset="0"/>
              </a:rPr>
              <a:t>Wooder</a:t>
            </a:r>
            <a:r>
              <a:rPr lang="en-GB" dirty="0">
                <a:solidFill>
                  <a:schemeClr val="tx1"/>
                </a:solidFill>
                <a:latin typeface="Calibri" panose="020F0502020204030204" pitchFamily="34" charset="0"/>
              </a:rPr>
              <a:t> (2007)</a:t>
            </a:r>
          </a:p>
          <a:p>
            <a:r>
              <a:rPr lang="en-GB" dirty="0">
                <a:latin typeface="Calibri" panose="020F0502020204030204" pitchFamily="34" charset="0"/>
              </a:rPr>
              <a:t>Key Words for Fluency, Pre-Intermediate Collocation Practice: Learning and Practising the Most Useful Words of English, by </a:t>
            </a:r>
            <a:r>
              <a:rPr lang="en-GB" dirty="0">
                <a:latin typeface="Calibri" panose="020F0502020204030204" pitchFamily="34" charset="0"/>
                <a:hlinkClick r:id="rId5"/>
              </a:rPr>
              <a:t>George </a:t>
            </a:r>
            <a:r>
              <a:rPr lang="en-GB" dirty="0" err="1">
                <a:latin typeface="Calibri" panose="020F0502020204030204" pitchFamily="34" charset="0"/>
                <a:hlinkClick r:id="rId5"/>
              </a:rPr>
              <a:t>Woolard</a:t>
            </a:r>
            <a:r>
              <a:rPr lang="en-GB" dirty="0">
                <a:latin typeface="Calibri" panose="020F0502020204030204" pitchFamily="34" charset="0"/>
              </a:rPr>
              <a:t> (2005)</a:t>
            </a:r>
          </a:p>
          <a:p>
            <a:r>
              <a:rPr lang="en-GB" dirty="0">
                <a:solidFill>
                  <a:schemeClr val="tx1"/>
                </a:solidFill>
                <a:latin typeface="Calibri" panose="020F0502020204030204" pitchFamily="34" charset="0"/>
              </a:rPr>
              <a:t>Collocations in a Learner corpus by Nadja Nesselhauf (2005)</a:t>
            </a:r>
          </a:p>
          <a:p>
            <a:r>
              <a:rPr lang="en-GB" dirty="0">
                <a:latin typeface="Calibri" panose="020F0502020204030204" pitchFamily="34" charset="0"/>
              </a:rPr>
              <a:t>Essential Idioms in English: Phrasal Verbs and Collocations, by </a:t>
            </a:r>
            <a:r>
              <a:rPr lang="en-GB" dirty="0">
                <a:latin typeface="Calibri" panose="020F0502020204030204" pitchFamily="34" charset="0"/>
                <a:hlinkClick r:id="rId6"/>
              </a:rPr>
              <a:t>Robert James Dixson</a:t>
            </a:r>
            <a:r>
              <a:rPr lang="en-GB" dirty="0">
                <a:latin typeface="Calibri" panose="020F0502020204030204" pitchFamily="34" charset="0"/>
              </a:rPr>
              <a:t> (2003)</a:t>
            </a:r>
          </a:p>
          <a:p>
            <a:r>
              <a:rPr lang="en-GB" dirty="0">
                <a:latin typeface="Calibri" panose="020F0502020204030204" pitchFamily="34" charset="0"/>
              </a:rPr>
              <a:t>Teaching Collocation: Further Developments in the Lexical Approach, by </a:t>
            </a:r>
            <a:r>
              <a:rPr lang="en-GB" dirty="0">
                <a:latin typeface="Calibri" panose="020F0502020204030204" pitchFamily="34" charset="0"/>
                <a:hlinkClick r:id="rId7"/>
              </a:rPr>
              <a:t>Michael Lewis</a:t>
            </a:r>
            <a:r>
              <a:rPr lang="en-GB" dirty="0">
                <a:latin typeface="Calibri" panose="020F0502020204030204" pitchFamily="34" charset="0"/>
              </a:rPr>
              <a:t> (2000)</a:t>
            </a:r>
          </a:p>
          <a:p>
            <a:r>
              <a:rPr lang="en-GB" dirty="0">
                <a:latin typeface="Calibri" panose="020F0502020204030204" pitchFamily="34" charset="0"/>
              </a:rPr>
              <a:t>LTP Dictionary of Selected Collocations, by </a:t>
            </a:r>
            <a:r>
              <a:rPr lang="en-GB" dirty="0">
                <a:latin typeface="Calibri" panose="020F0502020204030204" pitchFamily="34" charset="0"/>
                <a:hlinkClick r:id="rId8"/>
              </a:rPr>
              <a:t>Jimmie Hill</a:t>
            </a:r>
            <a:r>
              <a:rPr lang="en-GB" dirty="0">
                <a:latin typeface="Calibri" panose="020F0502020204030204" pitchFamily="34" charset="0"/>
              </a:rPr>
              <a:t>  and </a:t>
            </a:r>
            <a:r>
              <a:rPr lang="en-GB" dirty="0">
                <a:latin typeface="Calibri" panose="020F0502020204030204" pitchFamily="34" charset="0"/>
                <a:hlinkClick r:id="rId7"/>
              </a:rPr>
              <a:t>Michael Lewis</a:t>
            </a:r>
            <a:r>
              <a:rPr lang="en-GB" dirty="0">
                <a:latin typeface="Calibri" panose="020F0502020204030204" pitchFamily="34" charset="0"/>
              </a:rPr>
              <a:t> (1997)</a:t>
            </a:r>
          </a:p>
          <a:p>
            <a:r>
              <a:rPr lang="en-GB" dirty="0">
                <a:latin typeface="Calibri" panose="020F0502020204030204" pitchFamily="34" charset="0"/>
              </a:rPr>
              <a:t>Corpus, Concordance, Collocation by John Sinclair (1991)</a:t>
            </a:r>
          </a:p>
          <a:p>
            <a:endParaRPr lang="en-GB" dirty="0">
              <a:latin typeface="Calibri" panose="020F0502020204030204" pitchFamily="34" charset="0"/>
            </a:endParaRPr>
          </a:p>
          <a:p>
            <a:endParaRPr lang="en-GB" dirty="0">
              <a:latin typeface="Calibri" panose="020F0502020204030204" pitchFamily="34" charset="0"/>
            </a:endParaRPr>
          </a:p>
          <a:p>
            <a:endParaRPr lang="en-GB" dirty="0">
              <a:solidFill>
                <a:schemeClr val="tx1"/>
              </a:solidFill>
              <a:latin typeface="Calibri" panose="020F0502020204030204" pitchFamily="34" charset="0"/>
            </a:endParaRPr>
          </a:p>
          <a:p>
            <a:endParaRPr lang="en-GB" dirty="0">
              <a:solidFill>
                <a:schemeClr val="tx1"/>
              </a:solidFill>
              <a:latin typeface="Calibri" panose="020F0502020204030204" pitchFamily="34" charset="0"/>
            </a:endParaRPr>
          </a:p>
          <a:p>
            <a:endParaRPr lang="en-GB" dirty="0">
              <a:latin typeface="Calibri" panose="020F0502020204030204" pitchFamily="34" charset="0"/>
            </a:endParaRPr>
          </a:p>
        </p:txBody>
      </p:sp>
      <p:sp>
        <p:nvSpPr>
          <p:cNvPr id="4" name="Slide Number Placeholder 3"/>
          <p:cNvSpPr>
            <a:spLocks noGrp="1"/>
          </p:cNvSpPr>
          <p:nvPr>
            <p:ph type="sldNum" sz="quarter" idx="12"/>
          </p:nvPr>
        </p:nvSpPr>
        <p:spPr/>
        <p:txBody>
          <a:bodyPr/>
          <a:lstStyle/>
          <a:p>
            <a:fld id="{5809B7EF-6005-4052-A8A7-39FC4B96B3A2}" type="slidenum">
              <a:rPr lang="en-GB" smtClean="0"/>
              <a:t>17</a:t>
            </a:fld>
            <a:endParaRPr lang="en-GB"/>
          </a:p>
        </p:txBody>
      </p:sp>
    </p:spTree>
    <p:extLst>
      <p:ext uri="{BB962C8B-B14F-4D97-AF65-F5344CB8AC3E}">
        <p14:creationId xmlns:p14="http://schemas.microsoft.com/office/powerpoint/2010/main" val="3717182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rPr>
              <a:t>Thank you for listening….</a:t>
            </a:r>
          </a:p>
        </p:txBody>
      </p:sp>
      <p:sp>
        <p:nvSpPr>
          <p:cNvPr id="3" name="Content Placeholder 2"/>
          <p:cNvSpPr>
            <a:spLocks noGrp="1"/>
          </p:cNvSpPr>
          <p:nvPr>
            <p:ph idx="1"/>
          </p:nvPr>
        </p:nvSpPr>
        <p:spPr/>
        <p:txBody>
          <a:bodyPr>
            <a:normAutofit/>
          </a:bodyPr>
          <a:lstStyle/>
          <a:p>
            <a:r>
              <a:rPr lang="en-GB" dirty="0">
                <a:latin typeface="Calibri" panose="020F0502020204030204" pitchFamily="34" charset="0"/>
              </a:rPr>
              <a:t>My contact details</a:t>
            </a:r>
          </a:p>
          <a:p>
            <a:r>
              <a:rPr lang="en-GB" dirty="0">
                <a:latin typeface="Calibri" panose="020F0502020204030204" pitchFamily="34" charset="0"/>
              </a:rPr>
              <a:t>David C. Williams MA (TEFL), RSA Dip. TEFL</a:t>
            </a:r>
          </a:p>
          <a:p>
            <a:pPr lvl="1"/>
            <a:r>
              <a:rPr lang="en-GB" sz="1800" dirty="0">
                <a:latin typeface="Calibri" panose="020F0502020204030204" pitchFamily="34" charset="0"/>
                <a:hlinkClick r:id="rId2"/>
              </a:rPr>
              <a:t>David.Williams@uwtsd.ac.uk</a:t>
            </a:r>
            <a:endParaRPr lang="en-GB" sz="1800" dirty="0">
              <a:latin typeface="Calibri" panose="020F0502020204030204" pitchFamily="34" charset="0"/>
            </a:endParaRPr>
          </a:p>
          <a:p>
            <a:pPr lvl="1"/>
            <a:r>
              <a:rPr lang="en-GB" sz="1800" dirty="0">
                <a:latin typeface="Calibri" panose="020F0502020204030204" pitchFamily="34" charset="0"/>
              </a:rPr>
              <a:t>01792 481020 (extension 4020)</a:t>
            </a:r>
          </a:p>
          <a:p>
            <a:pPr lvl="1"/>
            <a:r>
              <a:rPr lang="en-GB" sz="1800" dirty="0">
                <a:latin typeface="Calibri" panose="020F0502020204030204" pitchFamily="34" charset="0"/>
              </a:rPr>
              <a:t>5</a:t>
            </a:r>
            <a:r>
              <a:rPr lang="en-GB" sz="1800" baseline="30000" dirty="0">
                <a:latin typeface="Calibri" panose="020F0502020204030204" pitchFamily="34" charset="0"/>
              </a:rPr>
              <a:t>th</a:t>
            </a:r>
            <a:r>
              <a:rPr lang="en-GB" sz="1800" dirty="0">
                <a:latin typeface="Calibri" panose="020F0502020204030204" pitchFamily="34" charset="0"/>
              </a:rPr>
              <a:t> floor Swansea Business campus, Powell street, Swansea</a:t>
            </a:r>
          </a:p>
          <a:p>
            <a:pPr lvl="1"/>
            <a:endParaRPr lang="en-GB" sz="1800" dirty="0">
              <a:latin typeface="Calibri" panose="020F0502020204030204" pitchFamily="34" charset="0"/>
            </a:endParaRPr>
          </a:p>
        </p:txBody>
      </p:sp>
      <p:sp>
        <p:nvSpPr>
          <p:cNvPr id="4" name="Slide Number Placeholder 3"/>
          <p:cNvSpPr>
            <a:spLocks noGrp="1"/>
          </p:cNvSpPr>
          <p:nvPr>
            <p:ph type="sldNum" sz="quarter" idx="12"/>
          </p:nvPr>
        </p:nvSpPr>
        <p:spPr/>
        <p:txBody>
          <a:bodyPr/>
          <a:lstStyle/>
          <a:p>
            <a:fld id="{5809B7EF-6005-4052-A8A7-39FC4B96B3A2}" type="slidenum">
              <a:rPr lang="en-GB" smtClean="0"/>
              <a:t>18</a:t>
            </a:fld>
            <a:endParaRPr lang="en-GB"/>
          </a:p>
        </p:txBody>
      </p:sp>
    </p:spTree>
    <p:extLst>
      <p:ext uri="{BB962C8B-B14F-4D97-AF65-F5344CB8AC3E}">
        <p14:creationId xmlns:p14="http://schemas.microsoft.com/office/powerpoint/2010/main" val="285031098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699</TotalTime>
  <Words>1396</Words>
  <Application>Microsoft Office PowerPoint</Application>
  <PresentationFormat>Widescreen</PresentationFormat>
  <Paragraphs>255</Paragraphs>
  <Slides>18</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Times New Roman</vt:lpstr>
      <vt:lpstr>Trebuchet MS</vt:lpstr>
      <vt:lpstr>Wingdings 3</vt:lpstr>
      <vt:lpstr>Facet</vt:lpstr>
      <vt:lpstr>Collocation as the cornerstone of the English language</vt:lpstr>
      <vt:lpstr>Structure of presentation</vt:lpstr>
      <vt:lpstr>What is collocation? According to McCarthy and O’Dell (2007):-  Collocation is a pair or group of words that are often used together. These combinations sound natural to native speakers of English.   If we take a simple noun such as train we can see that 2-word collocations can be formed whether train is the first or the last word in the combination:-   </vt:lpstr>
      <vt:lpstr>What is collocation?</vt:lpstr>
      <vt:lpstr>Collocation and its place amongst the  7 key areas of learning a language</vt:lpstr>
      <vt:lpstr>Everyday collocation: MOBILES  Predictive text on your mobile phone Part (1) – a typical everyday message</vt:lpstr>
      <vt:lpstr>Everyday collocation: MOBILES Predictive text on your mobile phone Part (2) – using menu first choice only</vt:lpstr>
      <vt:lpstr>Everyday collocation: MOBILES Predictive text on your mobile phone Part (3) – collocations for UWTSD schools </vt:lpstr>
      <vt:lpstr>Everyday collocation: COMPUTERS These collocations all produce the bracketed synonyms when highlighted then right clicked for synonyms within Microsoft WORD:- </vt:lpstr>
      <vt:lpstr>Everyday Collocation: NEWSPAPERS  Examples from the i-Paper (Monday 20th May 2019) to further demonstrate the impact of collocation (Before…)</vt:lpstr>
      <vt:lpstr>Everyday Collocation: NEWSPAPERS  Examples from the i-Paper (Monday 20th May 2019) to further demonstrate the impact of collocation (After…)</vt:lpstr>
      <vt:lpstr>3 main types of collocation</vt:lpstr>
      <vt:lpstr>Extract from an i-web concordance for the collocation string demand + for</vt:lpstr>
      <vt:lpstr>Extract from academic essay to show the impact of collocation (Before…)</vt:lpstr>
      <vt:lpstr>Extract from academic essay to show the impact of collocation (After…)</vt:lpstr>
      <vt:lpstr>Extract from IELTS band descriptors  for Writing skills – lexical resource</vt:lpstr>
      <vt:lpstr>Examples of books that promote collocation</vt:lpstr>
      <vt:lpstr>Thank you for listening….</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Collocation as the cornerstone of the English language</dc:title>
  <dc:creator>David Charles Williams (International Centre)</dc:creator>
  <cp:lastModifiedBy>David Charles Williams (International Centre)</cp:lastModifiedBy>
  <cp:revision>205</cp:revision>
  <cp:lastPrinted>2019-06-07T10:52:42Z</cp:lastPrinted>
  <dcterms:created xsi:type="dcterms:W3CDTF">2019-05-09T13:04:25Z</dcterms:created>
  <dcterms:modified xsi:type="dcterms:W3CDTF">2020-05-20T10:06:50Z</dcterms:modified>
</cp:coreProperties>
</file>