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1A49DB-8DE8-4D8C-BC77-F0FCECCAE13B}" v="24" dt="2026-01-09T19:18:32.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7974" autoAdjust="0"/>
  </p:normalViewPr>
  <p:slideViewPr>
    <p:cSldViewPr snapToGrid="0">
      <p:cViewPr varScale="1">
        <p:scale>
          <a:sx n="48" d="100"/>
          <a:sy n="48" d="100"/>
        </p:scale>
        <p:origin x="2030" y="2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Hughes" userId="2001e2269d93bb4c" providerId="LiveId" clId="{53F88412-FF2B-4434-8F73-8D56A422D9A9}"/>
    <pc:docChg chg="custSel addSld modSld">
      <pc:chgData name="Charlie Hughes" userId="2001e2269d93bb4c" providerId="LiveId" clId="{53F88412-FF2B-4434-8F73-8D56A422D9A9}" dt="2026-01-09T19:26:49.718" v="1140" actId="20577"/>
      <pc:docMkLst>
        <pc:docMk/>
      </pc:docMkLst>
      <pc:sldChg chg="modSp mod modTransition modAnim modNotesTx">
        <pc:chgData name="Charlie Hughes" userId="2001e2269d93bb4c" providerId="LiveId" clId="{53F88412-FF2B-4434-8F73-8D56A422D9A9}" dt="2026-01-07T17:43:42.237" v="96" actId="20577"/>
        <pc:sldMkLst>
          <pc:docMk/>
          <pc:sldMk cId="2444704310" sldId="264"/>
        </pc:sldMkLst>
        <pc:spChg chg="mod">
          <ac:chgData name="Charlie Hughes" userId="2001e2269d93bb4c" providerId="LiveId" clId="{53F88412-FF2B-4434-8F73-8D56A422D9A9}" dt="2026-01-07T17:43:42.237" v="96" actId="20577"/>
          <ac:spMkLst>
            <pc:docMk/>
            <pc:sldMk cId="2444704310" sldId="264"/>
            <ac:spMk id="9" creationId="{9120BADC-887C-D403-624B-017E53D5C90E}"/>
          </ac:spMkLst>
        </pc:spChg>
      </pc:sldChg>
      <pc:sldChg chg="addSp delSp modSp new mod modTransition setBg modAnim modNotesTx">
        <pc:chgData name="Charlie Hughes" userId="2001e2269d93bb4c" providerId="LiveId" clId="{53F88412-FF2B-4434-8F73-8D56A422D9A9}" dt="2026-01-07T17:45:30.131" v="119" actId="20577"/>
        <pc:sldMkLst>
          <pc:docMk/>
          <pc:sldMk cId="3024676963" sldId="265"/>
        </pc:sldMkLst>
        <pc:spChg chg="mod">
          <ac:chgData name="Charlie Hughes" userId="2001e2269d93bb4c" providerId="LiveId" clId="{53F88412-FF2B-4434-8F73-8D56A422D9A9}" dt="2026-01-07T17:42:59.802" v="89" actId="26606"/>
          <ac:spMkLst>
            <pc:docMk/>
            <pc:sldMk cId="3024676963" sldId="265"/>
            <ac:spMk id="2" creationId="{5BDB4DAE-2E70-2A48-5F36-242AA4011B94}"/>
          </ac:spMkLst>
        </pc:spChg>
        <pc:spChg chg="add">
          <ac:chgData name="Charlie Hughes" userId="2001e2269d93bb4c" providerId="LiveId" clId="{53F88412-FF2B-4434-8F73-8D56A422D9A9}" dt="2026-01-07T17:42:59.802" v="89" actId="26606"/>
          <ac:spMkLst>
            <pc:docMk/>
            <pc:sldMk cId="3024676963" sldId="265"/>
            <ac:spMk id="9" creationId="{06DA9DF9-31F7-4056-B42E-878CC92417B8}"/>
          </ac:spMkLst>
        </pc:spChg>
        <pc:picChg chg="add">
          <ac:chgData name="Charlie Hughes" userId="2001e2269d93bb4c" providerId="LiveId" clId="{53F88412-FF2B-4434-8F73-8D56A422D9A9}" dt="2026-01-07T17:42:59.802" v="89" actId="26606"/>
          <ac:picMkLst>
            <pc:docMk/>
            <pc:sldMk cId="3024676963" sldId="265"/>
            <ac:picMk id="5" creationId="{1DEEF532-8446-8263-B1B5-F56ED972A2C2}"/>
          </ac:picMkLst>
        </pc:picChg>
      </pc:sldChg>
      <pc:sldChg chg="modSp new mod modTransition">
        <pc:chgData name="Charlie Hughes" userId="2001e2269d93bb4c" providerId="LiveId" clId="{53F88412-FF2B-4434-8F73-8D56A422D9A9}" dt="2026-01-07T17:49:08.554" v="164"/>
        <pc:sldMkLst>
          <pc:docMk/>
          <pc:sldMk cId="3772758824" sldId="266"/>
        </pc:sldMkLst>
        <pc:spChg chg="mod">
          <ac:chgData name="Charlie Hughes" userId="2001e2269d93bb4c" providerId="LiveId" clId="{53F88412-FF2B-4434-8F73-8D56A422D9A9}" dt="2026-01-07T17:48:52.935" v="162" actId="1076"/>
          <ac:spMkLst>
            <pc:docMk/>
            <pc:sldMk cId="3772758824" sldId="266"/>
            <ac:spMk id="2" creationId="{65B7C992-EA4E-93C8-D698-D4D03A714B57}"/>
          </ac:spMkLst>
        </pc:spChg>
        <pc:spChg chg="mod">
          <ac:chgData name="Charlie Hughes" userId="2001e2269d93bb4c" providerId="LiveId" clId="{53F88412-FF2B-4434-8F73-8D56A422D9A9}" dt="2026-01-07T17:48:56.211" v="163" actId="1076"/>
          <ac:spMkLst>
            <pc:docMk/>
            <pc:sldMk cId="3772758824" sldId="266"/>
            <ac:spMk id="3" creationId="{AC7AA9ED-1843-04A2-D531-BE87A903532A}"/>
          </ac:spMkLst>
        </pc:spChg>
      </pc:sldChg>
      <pc:sldChg chg="delSp modSp new mod modTransition">
        <pc:chgData name="Charlie Hughes" userId="2001e2269d93bb4c" providerId="LiveId" clId="{53F88412-FF2B-4434-8F73-8D56A422D9A9}" dt="2026-01-07T17:49:11.829" v="165"/>
        <pc:sldMkLst>
          <pc:docMk/>
          <pc:sldMk cId="3841028888" sldId="267"/>
        </pc:sldMkLst>
        <pc:spChg chg="mod">
          <ac:chgData name="Charlie Hughes" userId="2001e2269d93bb4c" providerId="LiveId" clId="{53F88412-FF2B-4434-8F73-8D56A422D9A9}" dt="2026-01-07T17:47:46.851" v="147" actId="14100"/>
          <ac:spMkLst>
            <pc:docMk/>
            <pc:sldMk cId="3841028888" sldId="267"/>
            <ac:spMk id="3" creationId="{3EF75125-4C79-FEB4-531B-1919A218ED0F}"/>
          </ac:spMkLst>
        </pc:spChg>
      </pc:sldChg>
      <pc:sldChg chg="delSp modSp new mod modTransition">
        <pc:chgData name="Charlie Hughes" userId="2001e2269d93bb4c" providerId="LiveId" clId="{53F88412-FF2B-4434-8F73-8D56A422D9A9}" dt="2026-01-07T17:49:17.126" v="166"/>
        <pc:sldMkLst>
          <pc:docMk/>
          <pc:sldMk cId="4078259533" sldId="268"/>
        </pc:sldMkLst>
        <pc:spChg chg="mod">
          <ac:chgData name="Charlie Hughes" userId="2001e2269d93bb4c" providerId="LiveId" clId="{53F88412-FF2B-4434-8F73-8D56A422D9A9}" dt="2026-01-07T17:48:22.079" v="154" actId="20577"/>
          <ac:spMkLst>
            <pc:docMk/>
            <pc:sldMk cId="4078259533" sldId="268"/>
            <ac:spMk id="3" creationId="{7E01ADF6-D69E-BD1D-4449-D3C88D19EF72}"/>
          </ac:spMkLst>
        </pc:spChg>
      </pc:sldChg>
      <pc:sldChg chg="delSp modSp new mod modTransition">
        <pc:chgData name="Charlie Hughes" userId="2001e2269d93bb4c" providerId="LiveId" clId="{53F88412-FF2B-4434-8F73-8D56A422D9A9}" dt="2026-01-07T17:49:19.770" v="167"/>
        <pc:sldMkLst>
          <pc:docMk/>
          <pc:sldMk cId="3333525306" sldId="269"/>
        </pc:sldMkLst>
        <pc:spChg chg="mod">
          <ac:chgData name="Charlie Hughes" userId="2001e2269d93bb4c" providerId="LiveId" clId="{53F88412-FF2B-4434-8F73-8D56A422D9A9}" dt="2026-01-07T17:48:44.960" v="161" actId="20577"/>
          <ac:spMkLst>
            <pc:docMk/>
            <pc:sldMk cId="3333525306" sldId="269"/>
            <ac:spMk id="3" creationId="{93AAECBC-6454-8F16-7135-1758AC8D330D}"/>
          </ac:spMkLst>
        </pc:spChg>
      </pc:sldChg>
      <pc:sldChg chg="modSp new mod modTransition">
        <pc:chgData name="Charlie Hughes" userId="2001e2269d93bb4c" providerId="LiveId" clId="{53F88412-FF2B-4434-8F73-8D56A422D9A9}" dt="2026-01-09T19:26:49.718" v="1140" actId="20577"/>
        <pc:sldMkLst>
          <pc:docMk/>
          <pc:sldMk cId="1891318776" sldId="270"/>
        </pc:sldMkLst>
        <pc:spChg chg="mod">
          <ac:chgData name="Charlie Hughes" userId="2001e2269d93bb4c" providerId="LiveId" clId="{53F88412-FF2B-4434-8F73-8D56A422D9A9}" dt="2026-01-07T17:49:31.552" v="185" actId="20577"/>
          <ac:spMkLst>
            <pc:docMk/>
            <pc:sldMk cId="1891318776" sldId="270"/>
            <ac:spMk id="2" creationId="{1B0655AF-0C28-B7DB-CFCC-DB51C46827F8}"/>
          </ac:spMkLst>
        </pc:spChg>
        <pc:spChg chg="mod">
          <ac:chgData name="Charlie Hughes" userId="2001e2269d93bb4c" providerId="LiveId" clId="{53F88412-FF2B-4434-8F73-8D56A422D9A9}" dt="2026-01-09T19:26:49.718" v="1140" actId="20577"/>
          <ac:spMkLst>
            <pc:docMk/>
            <pc:sldMk cId="1891318776" sldId="270"/>
            <ac:spMk id="3" creationId="{645F9E06-909D-821B-31A9-0940C5269A13}"/>
          </ac:spMkLst>
        </pc:spChg>
      </pc:sldChg>
      <pc:sldChg chg="modSp new mod modTransition">
        <pc:chgData name="Charlie Hughes" userId="2001e2269d93bb4c" providerId="LiveId" clId="{53F88412-FF2B-4434-8F73-8D56A422D9A9}" dt="2026-01-07T17:51:02.062" v="207"/>
        <pc:sldMkLst>
          <pc:docMk/>
          <pc:sldMk cId="2984438726" sldId="271"/>
        </pc:sldMkLst>
        <pc:spChg chg="mod">
          <ac:chgData name="Charlie Hughes" userId="2001e2269d93bb4c" providerId="LiveId" clId="{53F88412-FF2B-4434-8F73-8D56A422D9A9}" dt="2026-01-07T17:50:19.998" v="205" actId="313"/>
          <ac:spMkLst>
            <pc:docMk/>
            <pc:sldMk cId="2984438726" sldId="271"/>
            <ac:spMk id="2" creationId="{319FE00F-C1E4-2269-10C8-A2E3BE643D9C}"/>
          </ac:spMkLst>
        </pc:spChg>
        <pc:spChg chg="mod">
          <ac:chgData name="Charlie Hughes" userId="2001e2269d93bb4c" providerId="LiveId" clId="{53F88412-FF2B-4434-8F73-8D56A422D9A9}" dt="2026-01-07T17:50:56.672" v="206"/>
          <ac:spMkLst>
            <pc:docMk/>
            <pc:sldMk cId="2984438726" sldId="271"/>
            <ac:spMk id="3" creationId="{6FE5F83A-E3AD-1808-0C40-B8D16B5257F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FAB9AA-B0D8-4DBE-8E50-99581B97C675}" type="datetimeFigureOut">
              <a:rPr lang="en-GB" smtClean="0"/>
              <a:t>09/01/2026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D60173-E361-4C90-9E8E-329C493B2118}" type="slidenum">
              <a:rPr lang="en-GB" smtClean="0"/>
              <a:t>‹#›</a:t>
            </a:fld>
            <a:endParaRPr lang="en-GB"/>
          </a:p>
        </p:txBody>
      </p:sp>
    </p:spTree>
    <p:extLst>
      <p:ext uri="{BB962C8B-B14F-4D97-AF65-F5344CB8AC3E}">
        <p14:creationId xmlns:p14="http://schemas.microsoft.com/office/powerpoint/2010/main" val="36492753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1</a:t>
            </a:fld>
            <a:endParaRPr lang="en-GB"/>
          </a:p>
        </p:txBody>
      </p:sp>
    </p:spTree>
    <p:extLst>
      <p:ext uri="{BB962C8B-B14F-4D97-AF65-F5344CB8AC3E}">
        <p14:creationId xmlns:p14="http://schemas.microsoft.com/office/powerpoint/2010/main" val="24946546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focuses on repeat victimisation and why it is such a significant issue for policing vulnerability and risk.</a:t>
            </a:r>
          </a:p>
          <a:p>
            <a:r>
              <a:rPr lang="en-GB" dirty="0"/>
              <a:t>Repeat victimisation refers to situations where the same individuals, households, or locations experience multiple incidents of crime or harm over time. National data for England and Wales shows that victimisation is not evenly distributed, and that a relatively small group of people experience a disproportionate amount of harm (ONS, 2023).</a:t>
            </a:r>
          </a:p>
          <a:p>
            <a:endParaRPr lang="en-GB" dirty="0"/>
          </a:p>
          <a:p>
            <a:r>
              <a:rPr lang="en-GB" dirty="0"/>
              <a:t>The aim of this presentation is threefold: first, to explain what repeat victimisation is; second, to evaluate the key obstacles police face in preventing it; and third, to critically assess how those barriers can be overcome.</a:t>
            </a:r>
          </a:p>
          <a:p>
            <a:endParaRPr lang="en-GB" dirty="0"/>
          </a:p>
          <a:p>
            <a:r>
              <a:rPr lang="en-GB" dirty="0"/>
              <a:t>National policing guidance highlights that police face barriers such as difficulties in identifying vulnerability, limitations in information sharing, and pressures created by high levels of demand, all of which reduce the ability to prevent repeat harm effectively (College of Policing, 2021).</a:t>
            </a:r>
          </a:p>
          <a:p>
            <a:endParaRPr lang="en-GB" dirty="0"/>
          </a:p>
          <a:p>
            <a:r>
              <a:rPr lang="en-GB" dirty="0"/>
              <a:t>However, government strategy also emphasises that these barriers can be addressed through earlier identification of risk, improved partnership working, and a shift towards preventative and harm-reduction focused approaches rather than purely reactive responses (Home Office, 2021).</a:t>
            </a:r>
          </a:p>
          <a:p>
            <a:endParaRPr lang="en-GB" dirty="0"/>
          </a:p>
          <a:p>
            <a:r>
              <a:rPr lang="en-GB" dirty="0"/>
              <a:t>This issue matters for three main reasons.</a:t>
            </a:r>
          </a:p>
          <a:p>
            <a:endParaRPr lang="en-GB" dirty="0"/>
          </a:p>
          <a:p>
            <a:r>
              <a:rPr lang="en-GB" dirty="0"/>
              <a:t>First, repeat victimisation leads to disproportionate harm, as a small number of victims account for a large share of incidents and associated suffering (ONS, 2023).</a:t>
            </a:r>
          </a:p>
          <a:p>
            <a:endParaRPr lang="en-GB" dirty="0"/>
          </a:p>
          <a:p>
            <a:r>
              <a:rPr lang="en-GB" dirty="0"/>
              <a:t>Second, repeat victimisation is linked to escalation of risk. In areas such as domestic abuse, patterns of behaviour often become more frequent and more serious over time if early intervention does not take place (Home Office, 2023).</a:t>
            </a:r>
          </a:p>
          <a:p>
            <a:endParaRPr lang="en-GB" dirty="0"/>
          </a:p>
          <a:p>
            <a:r>
              <a:rPr lang="en-GB" dirty="0"/>
              <a:t>Third, repeat victimisation generates high levels of police demand, with repeated calls for service to the same individuals or addresses, placing ongoing pressure on police resources (HMICFRS, 2021).</a:t>
            </a:r>
          </a:p>
          <a:p>
            <a:r>
              <a:rPr lang="en-GB" dirty="0"/>
              <a:t>The implications of this for safeguarding vulnerable people and improving police responses will be returned to later in the presentation.</a:t>
            </a:r>
          </a:p>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2</a:t>
            </a:fld>
            <a:endParaRPr lang="en-GB"/>
          </a:p>
        </p:txBody>
      </p:sp>
    </p:spTree>
    <p:extLst>
      <p:ext uri="{BB962C8B-B14F-4D97-AF65-F5344CB8AC3E}">
        <p14:creationId xmlns:p14="http://schemas.microsoft.com/office/powerpoint/2010/main" val="37972043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Repeat victimisation refers to situations where the same individual, household, or location experiences more than one incident of crime or harm over a period of time.</a:t>
            </a:r>
          </a:p>
          <a:p>
            <a:r>
              <a:rPr lang="en-GB" dirty="0"/>
              <a:t>Data from the Crime Survey for England and Wales shows that victimisation is not evenly distributed across the population. Instead, a relatively small number of people experience a large proportion of total incidents, meaning that harm is concentrated rather than random. For example, data published by the ONS reported that 51.8% of victims of rape or assault by penetration were repeated victims (ONS, 2025)</a:t>
            </a:r>
          </a:p>
          <a:p>
            <a:endParaRPr lang="en-GB" dirty="0"/>
          </a:p>
          <a:p>
            <a:r>
              <a:rPr lang="en-GB" dirty="0"/>
              <a:t>This clustering of victimisation is especially evident in contexts linked to vulnerability and elevated risk, such as domestic abuse, stalking, hate crime, antisocial behaviour, and exploitation (ONS, 2024).</a:t>
            </a:r>
          </a:p>
          <a:p>
            <a:endParaRPr lang="en-GB" dirty="0"/>
          </a:p>
          <a:p>
            <a:r>
              <a:rPr lang="en-GB" dirty="0"/>
              <a:t>National policing guidance recognises that vulnerability increases the likelihood of repeat harm, particularly where individuals face factors such as coercive control, social isolation, substance misuse, mental health challenges, or dependency on the offender (College of Policing, 2021).</a:t>
            </a:r>
          </a:p>
          <a:p>
            <a:endParaRPr lang="en-GB" dirty="0"/>
          </a:p>
          <a:p>
            <a:r>
              <a:rPr lang="en-GB" dirty="0"/>
              <a:t>This means that repeat victimisation should not be understood as a series of separate incidents, but as part of an ongoing pattern of harm. If police respond only to individual events without recognising the pattern, they risk missing opportunities for early intervention and prevention. Understanding repeat victimisation in this way shifts policing from a reactive incident-based model towards a more preventative, harm-focused, and safeguarding-oriented approach.</a:t>
            </a:r>
          </a:p>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3</a:t>
            </a:fld>
            <a:endParaRPr lang="en-GB"/>
          </a:p>
        </p:txBody>
      </p:sp>
    </p:spTree>
    <p:extLst>
      <p:ext uri="{BB962C8B-B14F-4D97-AF65-F5344CB8AC3E}">
        <p14:creationId xmlns:p14="http://schemas.microsoft.com/office/powerpoint/2010/main" val="2402309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Repeat victimisation occurs because of a combination of offender behaviour, victim vulnerability, and system-level gaps in early identification and response.</a:t>
            </a:r>
          </a:p>
          <a:p>
            <a:endParaRPr lang="en-GB" dirty="0"/>
          </a:p>
          <a:p>
            <a:r>
              <a:rPr lang="en-GB" dirty="0"/>
              <a:t>From the offender perspective, perpetrators often return to familiar victims or locations because they are accessible, known, and perceived as low risk. National crime data and survey analysis highlight that harm is not randomly distributed but follows patterned behaviour, including repeat targeting (ONS, 2025).</a:t>
            </a:r>
          </a:p>
          <a:p>
            <a:endParaRPr lang="en-GB" dirty="0"/>
          </a:p>
          <a:p>
            <a:r>
              <a:rPr lang="en-GB" dirty="0"/>
              <a:t>From the victim perspective, vulnerability plays a central role. Factors such as coercive control, emotional or financial dependency, social isolation, mental health difficulties, and fear of retaliation all reduce a victim’s ability to disengage from harmful situations or seek help, increasing the risk of repeat harm (College of Policing, 2021).</a:t>
            </a:r>
          </a:p>
          <a:p>
            <a:endParaRPr lang="en-GB" dirty="0"/>
          </a:p>
          <a:p>
            <a:r>
              <a:rPr lang="en-GB" dirty="0"/>
              <a:t>At a system level, repeat victimisation can persist where early warning signs are missed or where responses are delayed, inconsistent, or overly focused on individual incidents rather than patterns of harm. Inspection evidence shows that police do not always identify escalating risk early enough or intervene consistently, allowing harm to continue (HMICFRS, 2021).</a:t>
            </a:r>
          </a:p>
          <a:p>
            <a:endParaRPr lang="en-GB" dirty="0"/>
          </a:p>
          <a:p>
            <a:r>
              <a:rPr lang="en-GB" dirty="0"/>
              <a:t>Together, these offender, victim, and system factors interact to create a cycle of repeat victimisation, which highlights the need for proactive, preventative, and safeguarding-focused policing approaches.</a:t>
            </a:r>
          </a:p>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4</a:t>
            </a:fld>
            <a:endParaRPr lang="en-GB"/>
          </a:p>
        </p:txBody>
      </p:sp>
    </p:spTree>
    <p:extLst>
      <p:ext uri="{BB962C8B-B14F-4D97-AF65-F5344CB8AC3E}">
        <p14:creationId xmlns:p14="http://schemas.microsoft.com/office/powerpoint/2010/main" val="1438419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major obstacle police face in preventing repeat victimisation is victim engagement.</a:t>
            </a:r>
          </a:p>
          <a:p>
            <a:endParaRPr lang="en-GB" dirty="0"/>
          </a:p>
          <a:p>
            <a:r>
              <a:rPr lang="en-GB" dirty="0"/>
              <a:t>Many victims do not feel able or willing to engage fully with the police, particularly when they are experiencing repeated harm alongside other forms of vulnerability.</a:t>
            </a:r>
          </a:p>
          <a:p>
            <a:r>
              <a:rPr lang="en-GB" dirty="0"/>
              <a:t>Research by the Revolving Doors Agency shows that people who experience repeat victimisation often have multiple and overlapping needs, such as mental health difficulties, substance misuse, homelessness, or previous negative experiences with the criminal justice system. These factors can make it harder for victims to trust authorities, sustain engagement, or navigate formal reporting processes, even when they are experiencing significant harm (Revolving Doors Agency, 2019).</a:t>
            </a:r>
          </a:p>
          <a:p>
            <a:endParaRPr lang="en-GB" dirty="0"/>
          </a:p>
          <a:p>
            <a:r>
              <a:rPr lang="en-GB" dirty="0"/>
              <a:t>This means that repeat victims are often not only dealing with ongoing victimisation, but also with complex social and personal circumstances that make engagement with police and support services more difficult.</a:t>
            </a:r>
          </a:p>
          <a:p>
            <a:endParaRPr lang="en-GB" dirty="0"/>
          </a:p>
          <a:p>
            <a:r>
              <a:rPr lang="en-GB" dirty="0"/>
              <a:t>Trauma and coercive control further limit engagement. Stark and Hester argue that coercive control involves the systematic erosion of a victim’s autonomy, confidence, and capacity to act independently, rather than just physical violence. Victims may appear inconsistent, withdrawn, or reluctant to cooperate, not because they are unwilling, but because they are psychologically and socially constrained by ongoing abuse (Stark and Hester, 2019).</a:t>
            </a:r>
          </a:p>
          <a:p>
            <a:endParaRPr lang="en-GB" dirty="0"/>
          </a:p>
          <a:p>
            <a:r>
              <a:rPr lang="en-GB" dirty="0"/>
              <a:t>A further barrier is trust. The Casey Review found that a lack of confidence in policing, particularly among women and marginalised groups, discourages reporting and reduces willingness to engage with police and criminal justice processes (Casey, 2023).</a:t>
            </a:r>
          </a:p>
          <a:p>
            <a:endParaRPr lang="en-GB" dirty="0"/>
          </a:p>
          <a:p>
            <a:r>
              <a:rPr lang="en-GB" dirty="0"/>
              <a:t>As a result, victims may disengage from police processes, withdraw statements, or avoid reporting further incidents, even when risk remains high.</a:t>
            </a:r>
          </a:p>
          <a:p>
            <a:r>
              <a:rPr lang="en-GB" dirty="0"/>
              <a:t>This creates a significant challenge for policing and safeguarding. Without sustained engagement, police struggle to assess risk accurately, gather evidence, and intervene early enough to prevent further harm, allowing repeat victimisation to continue.</a:t>
            </a:r>
          </a:p>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5</a:t>
            </a:fld>
            <a:endParaRPr lang="en-GB"/>
          </a:p>
        </p:txBody>
      </p:sp>
    </p:spTree>
    <p:extLst>
      <p:ext uri="{BB962C8B-B14F-4D97-AF65-F5344CB8AC3E}">
        <p14:creationId xmlns:p14="http://schemas.microsoft.com/office/powerpoint/2010/main" val="2587761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Risk assessment and information management is a second major obstacle to preventing repeat victimisation.</a:t>
            </a:r>
          </a:p>
          <a:p>
            <a:r>
              <a:rPr lang="en-GB" dirty="0"/>
              <a:t>Police rely on structured frameworks such as DASH and THRIVE to make decisions about threat harm risk vulnerability and safeguarding (CoP, 2021). These tools support consistency, but they often focus on the circumstances of a single incident rather than longer term patterns of escalation. Research by Myhill and colleagues found that the use of DASH can vary between officers especially on questions relating to coercive and controlling behaviour. This inconsistency can result in underestimation of risk when practitioners complete it as a single snapshot rather than in the context of a sequence of incidents (Myhill et al, 2023).</a:t>
            </a:r>
          </a:p>
          <a:p>
            <a:endParaRPr lang="en-GB" dirty="0"/>
          </a:p>
          <a:p>
            <a:r>
              <a:rPr lang="en-GB" dirty="0"/>
              <a:t>A further problem is information sharing across agencies. Analysis from the Police Foundation highlights that local public services frequently struggle to share information effectively because of technical barriers, organisational boundaries and uncertainty over governance and responsibility. This means that critical information about victims or patterns of harm may remain siloed within one system rather than shared across partners (Police Foundation, 2023).</a:t>
            </a:r>
          </a:p>
          <a:p>
            <a:endParaRPr lang="en-GB" dirty="0"/>
          </a:p>
          <a:p>
            <a:r>
              <a:rPr lang="en-GB" dirty="0"/>
              <a:t>Finally the lack of integrated data across agencies means that patterns of repeat victimisation can be missed. Government guidance on safeguarding stresses that effective protection depends on professionals being able to identify patterns over time and across services rather than treating incidents as isolated events (HM Government, 2022).</a:t>
            </a:r>
          </a:p>
          <a:p>
            <a:r>
              <a:rPr lang="en-GB" dirty="0"/>
              <a:t>Together these issues mean that police and partner agencies may fail to recognise escalating risk early enough allowing repeat victimisation to continue despite multiple warning signs.</a:t>
            </a:r>
          </a:p>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6</a:t>
            </a:fld>
            <a:endParaRPr lang="en-GB"/>
          </a:p>
        </p:txBody>
      </p:sp>
    </p:spTree>
    <p:extLst>
      <p:ext uri="{BB962C8B-B14F-4D97-AF65-F5344CB8AC3E}">
        <p14:creationId xmlns:p14="http://schemas.microsoft.com/office/powerpoint/2010/main" val="3077066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and resource pressures represent a third major obstacle to preventing repeat victimisation.</a:t>
            </a:r>
          </a:p>
          <a:p>
            <a:endParaRPr lang="en-GB" dirty="0"/>
          </a:p>
          <a:p>
            <a:r>
              <a:rPr lang="en-GB" dirty="0"/>
              <a:t>First high and increasing demand limits the capacity for proactive work. HMICFRS has highlighted that as demand rises police time and resources are increasingly consumed by reactive incident response which reduces the ability to engage in early intervention problem solving and preventative activity (HMICFRS, 2023).</a:t>
            </a:r>
          </a:p>
          <a:p>
            <a:r>
              <a:rPr lang="en-GB" dirty="0"/>
              <a:t>This means that even when risks are known or patterns of repeat harm are emerging there is often limited time available to work with victims or partners to prevent further incidents.</a:t>
            </a:r>
          </a:p>
          <a:p>
            <a:endParaRPr lang="en-GB" dirty="0"/>
          </a:p>
          <a:p>
            <a:r>
              <a:rPr lang="en-GB" dirty="0"/>
              <a:t>Second workforce shortages reduce continuity. Home Office workforce data shows ongoing challenges around recruitment, retention, experience levels and role distribution across forces (Home Office, 2025). This can disrupt long term relationships with victims and reduce consistency in recognising vulnerability assessing risk and building trust.</a:t>
            </a:r>
          </a:p>
          <a:p>
            <a:r>
              <a:rPr lang="en-GB" dirty="0"/>
              <a:t>Without continuity victims may see different officers at each contact which makes it harder to build rapport maintain safeguarding plans and recognise escalation over time.</a:t>
            </a:r>
          </a:p>
          <a:p>
            <a:endParaRPr lang="en-GB" dirty="0"/>
          </a:p>
          <a:p>
            <a:r>
              <a:rPr lang="en-GB" dirty="0"/>
              <a:t>Third organisational pressures contribute to a reactive culture. Research by </a:t>
            </a:r>
            <a:r>
              <a:rPr lang="en-GB" dirty="0" err="1"/>
              <a:t>Signori</a:t>
            </a:r>
            <a:r>
              <a:rPr lang="en-GB" dirty="0"/>
              <a:t> and colleagues shows that high demand and organisational constraints can push policing towards short term reactive responses rather than sustained proactive and problem-oriented practice (</a:t>
            </a:r>
            <a:r>
              <a:rPr lang="en-GB" dirty="0" err="1"/>
              <a:t>Signori</a:t>
            </a:r>
            <a:r>
              <a:rPr lang="en-GB" dirty="0"/>
              <a:t> et al, 2023).</a:t>
            </a:r>
          </a:p>
          <a:p>
            <a:r>
              <a:rPr lang="en-GB" dirty="0"/>
              <a:t>Together these pressures mean that even when police are aware of vulnerability and repeat harm, they may lack the time capacity or organisational support to intervene early and effectively which allows repeat victimisation to continue.</a:t>
            </a:r>
          </a:p>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7</a:t>
            </a:fld>
            <a:endParaRPr lang="en-GB"/>
          </a:p>
        </p:txBody>
      </p:sp>
    </p:spTree>
    <p:extLst>
      <p:ext uri="{BB962C8B-B14F-4D97-AF65-F5344CB8AC3E}">
        <p14:creationId xmlns:p14="http://schemas.microsoft.com/office/powerpoint/2010/main" val="10343649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we’ll look at what works to prevent repeat victimisation by overcoming the barriers discussed earlier.</a:t>
            </a:r>
          </a:p>
          <a:p>
            <a:r>
              <a:rPr lang="en-GB" dirty="0"/>
              <a:t>First, early identification of repeat victims is essential. Some forces now have formal policies that require officers and analysts to identify repeat victims across incidents and flag them for review and safeguarding. The Surrey Police repeat victim policy for example sets out expectations to identify repeat harm early and ensure that those individuals are prioritised for risk assessment and support rather than being treated as isolated incidents (Surrey Police, n.d.).</a:t>
            </a:r>
          </a:p>
          <a:p>
            <a:r>
              <a:rPr lang="en-GB" dirty="0"/>
              <a:t>This helps police move from reacting to repeated calls towards recognising patterns of harm and intervening earlier to prevent escalation.</a:t>
            </a:r>
          </a:p>
          <a:p>
            <a:endParaRPr lang="en-GB" dirty="0"/>
          </a:p>
          <a:p>
            <a:r>
              <a:rPr lang="en-GB" dirty="0"/>
              <a:t>Secondly, multi agency problem solving through MARAC or similar structures supports more effective safeguarding. MARAC brings together police health social care housing and specialist support services to share information and jointly manage risk for high-risk victims. Evidence from </a:t>
            </a:r>
            <a:r>
              <a:rPr lang="en-GB" dirty="0" err="1"/>
              <a:t>SafeLives</a:t>
            </a:r>
            <a:r>
              <a:rPr lang="en-GB" dirty="0"/>
              <a:t> shows that coordinated multi agency planning improves information sharing accountability and safety planning which reduces the likelihood of further harm (</a:t>
            </a:r>
            <a:r>
              <a:rPr lang="en-GB" dirty="0" err="1"/>
              <a:t>SafeLives</a:t>
            </a:r>
            <a:r>
              <a:rPr lang="en-GB" dirty="0"/>
              <a:t>, 2024).</a:t>
            </a:r>
          </a:p>
          <a:p>
            <a:r>
              <a:rPr lang="en-GB" dirty="0"/>
              <a:t>This means that complex risks which no single agency can manage alone can be addressed collectively.</a:t>
            </a:r>
          </a:p>
          <a:p>
            <a:endParaRPr lang="en-GB" dirty="0"/>
          </a:p>
          <a:p>
            <a:r>
              <a:rPr lang="en-GB" dirty="0"/>
              <a:t>Moreover, trauma informed practice supports engagement and long-term safeguarding. The Department of Health and Social Care defines trauma informed practice as recognising the impact of trauma on behaviour and adapting responses to promote safety trust and empowerment. Applying trauma informed principles helps professionals understand why victims may disengage or appear inconsistent and supports more effective and compassionate safeguarding responses (Department of Health and Social Care, 2023).</a:t>
            </a:r>
          </a:p>
          <a:p>
            <a:r>
              <a:rPr lang="en-GB" dirty="0"/>
              <a:t>Together these approaches show that repeat victimisation can be reduced when policing focuses on early identification coordinated partnership working and trauma informed support rather than responding only after harm has occurred.</a:t>
            </a:r>
          </a:p>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8</a:t>
            </a:fld>
            <a:endParaRPr lang="en-GB"/>
          </a:p>
        </p:txBody>
      </p:sp>
    </p:spTree>
    <p:extLst>
      <p:ext uri="{BB962C8B-B14F-4D97-AF65-F5344CB8AC3E}">
        <p14:creationId xmlns:p14="http://schemas.microsoft.com/office/powerpoint/2010/main" val="1327826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Preventing repeat victimisation has important implications for safeguarding vulnerable people.</a:t>
            </a:r>
          </a:p>
          <a:p>
            <a:r>
              <a:rPr lang="en-GB" dirty="0"/>
              <a:t>One of the key implications is the importance of acting earlier. Government guidance on domestic abuse and violence prevention highlights that intervening early when patterns of harm begin to emerge can reduce escalation and prevent serious harm to victims and families (Home Office 2023).</a:t>
            </a:r>
          </a:p>
          <a:p>
            <a:r>
              <a:rPr lang="en-GB" dirty="0"/>
              <a:t>This means that identifying repeat victimisation is itself a safeguarding activity because it allows professionals to step in before harm becomes more severe.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Safeguarding also depends on shared responsibility. National safeguarding guidance emphasises that no single agency can protect vulnerable people alone and that effective safeguarding requires cooperation between police health education housing and social care </a:t>
            </a:r>
            <a:r>
              <a:rPr lang="en-US" sz="1200" dirty="0"/>
              <a:t>(Department for Education, 2023).</a:t>
            </a:r>
          </a:p>
          <a:p>
            <a:r>
              <a:rPr lang="en-GB" dirty="0"/>
              <a:t>This reinforces the importance of information sharing and coordinated responses rather than isolated action.</a:t>
            </a:r>
          </a:p>
          <a:p>
            <a:endParaRPr lang="en-GB" dirty="0"/>
          </a:p>
          <a:p>
            <a:r>
              <a:rPr lang="en-GB" dirty="0"/>
              <a:t>Trust is also central to effective safeguarding. The Victims’ Commissioner has highlighted that victims are more likely to disclose harm engage with services and accept support when they trust professionals and feel believed respected and protected (Victims Commissioner 2023).</a:t>
            </a:r>
          </a:p>
          <a:p>
            <a:r>
              <a:rPr lang="en-GB" dirty="0"/>
              <a:t>This shows that safeguarding is not only about systems and procedures but also about relationships legitimacy and confidence in policing and partner agencies.</a:t>
            </a:r>
          </a:p>
          <a:p>
            <a:r>
              <a:rPr lang="en-GB" dirty="0"/>
              <a:t>Taken together these points show that preventing repeat victimisation strengthens safeguarding by enabling early action shared responsibility and trust-based engagement with vulnerable people.</a:t>
            </a:r>
          </a:p>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9</a:t>
            </a:fld>
            <a:endParaRPr lang="en-GB"/>
          </a:p>
        </p:txBody>
      </p:sp>
    </p:spTree>
    <p:extLst>
      <p:ext uri="{BB962C8B-B14F-4D97-AF65-F5344CB8AC3E}">
        <p14:creationId xmlns:p14="http://schemas.microsoft.com/office/powerpoint/2010/main" val="24768292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Repeat victimisation is not random and it is not inevitable. It follows identifiable patterns and is shaped by vulnerability offender behaviour and system responses.</a:t>
            </a:r>
          </a:p>
          <a:p>
            <a:r>
              <a:rPr lang="en-GB" dirty="0"/>
              <a:t>The key barriers to prevention are not a lack of concern or effort by individual officers but organisational pressures limitations in risk assessment and information sharing challenges and difficulties sustaining victim engagement.</a:t>
            </a:r>
          </a:p>
          <a:p>
            <a:endParaRPr lang="en-GB" dirty="0"/>
          </a:p>
          <a:p>
            <a:r>
              <a:rPr lang="en-GB" dirty="0"/>
              <a:t>When policing and partner agencies focus only on reacting to incidents these barriers remain and harm continues to repeat.</a:t>
            </a:r>
          </a:p>
          <a:p>
            <a:r>
              <a:rPr lang="en-GB" dirty="0"/>
              <a:t>However, when forces identify repeat harm early work with partners through structures such as MARAC and apply trauma informed and victim centred approaches it becomes possible to reduce harm and improve safeguarding outcomes.</a:t>
            </a:r>
          </a:p>
          <a:p>
            <a:endParaRPr lang="en-GB" dirty="0"/>
          </a:p>
          <a:p>
            <a:r>
              <a:rPr lang="en-GB" dirty="0"/>
              <a:t>This requires a shift in policing culture from reactive response towards prevention partnership and trust.</a:t>
            </a:r>
          </a:p>
          <a:p>
            <a:r>
              <a:rPr lang="en-GB" dirty="0"/>
              <a:t>Ultimately preventing repeat victimisation is not just about reducing demand or improving efficiency. It is about protecting vulnerable people more effectively and ensuring that policing fulfils its safeguarding role.</a:t>
            </a:r>
          </a:p>
          <a:p>
            <a:endParaRPr lang="en-GB" dirty="0"/>
          </a:p>
          <a:p>
            <a:r>
              <a:rPr lang="en-GB" dirty="0"/>
              <a:t>Thank you, any questions?</a:t>
            </a:r>
          </a:p>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10</a:t>
            </a:fld>
            <a:endParaRPr lang="en-GB"/>
          </a:p>
        </p:txBody>
      </p:sp>
    </p:spTree>
    <p:extLst>
      <p:ext uri="{BB962C8B-B14F-4D97-AF65-F5344CB8AC3E}">
        <p14:creationId xmlns:p14="http://schemas.microsoft.com/office/powerpoint/2010/main" val="705471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BD60173-E361-4C90-9E8E-329C493B2118}" type="slidenum">
              <a:rPr lang="en-GB" smtClean="0"/>
              <a:t>13</a:t>
            </a:fld>
            <a:endParaRPr lang="en-GB"/>
          </a:p>
        </p:txBody>
      </p:sp>
    </p:spTree>
    <p:extLst>
      <p:ext uri="{BB962C8B-B14F-4D97-AF65-F5344CB8AC3E}">
        <p14:creationId xmlns:p14="http://schemas.microsoft.com/office/powerpoint/2010/main" val="2571562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273D-D0F8-BBC0-0B0D-BF652B815E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24B267-8613-5F7C-FCAA-DD1FCA1395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CA1887-B3D6-6BFE-2412-39EEB289CCFF}"/>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5" name="Footer Placeholder 4">
            <a:extLst>
              <a:ext uri="{FF2B5EF4-FFF2-40B4-BE49-F238E27FC236}">
                <a16:creationId xmlns:a16="http://schemas.microsoft.com/office/drawing/2014/main" id="{381D0ABB-401E-2827-F8B9-47FF711C18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F730A0-0FAD-8975-4B8D-2DC75D03E46E}"/>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1967562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70103-4A59-96A5-5C0F-72C7A84D3B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5731D6-D415-E17C-0C1E-70C416DCC4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2B91C9-0828-8954-89D0-D8DCF91036B8}"/>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5" name="Footer Placeholder 4">
            <a:extLst>
              <a:ext uri="{FF2B5EF4-FFF2-40B4-BE49-F238E27FC236}">
                <a16:creationId xmlns:a16="http://schemas.microsoft.com/office/drawing/2014/main" id="{075EE35E-2543-B7BE-A564-1F216C0DC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61FCE9-EC1D-0EBA-6B29-38AEFDB0F972}"/>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414690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15375-052B-140C-6672-5D68114F09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0C85B2-7C01-A9CE-A649-8555B1904C7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8D2A77-7773-ADC2-103C-6EB140133AAB}"/>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5" name="Footer Placeholder 4">
            <a:extLst>
              <a:ext uri="{FF2B5EF4-FFF2-40B4-BE49-F238E27FC236}">
                <a16:creationId xmlns:a16="http://schemas.microsoft.com/office/drawing/2014/main" id="{0F8CB72E-D5C1-4D33-8295-631453406E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9F3D25-521E-8DD3-C455-6266E9E4B7D3}"/>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2177098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3D031-DEDE-AC24-8EF2-D842A7AA41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88170A-669E-EB74-372F-848E2BA055C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EA17D8-8EB7-F606-FFC3-AFCE52AB61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55DC3A-327D-6BA0-251F-77892A55279C}"/>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6" name="Footer Placeholder 5">
            <a:extLst>
              <a:ext uri="{FF2B5EF4-FFF2-40B4-BE49-F238E27FC236}">
                <a16:creationId xmlns:a16="http://schemas.microsoft.com/office/drawing/2014/main" id="{AF75C5D2-BB75-6598-4598-0410FF97C9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CDB074-C2A7-8BA5-1051-0893E977FD30}"/>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1260370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BA5A-287C-8D04-BFD9-5334A0623AC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C271ED-1A8C-43D2-5B3B-A1745441BC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A91DA1F-2276-E997-7A4A-4CD67508BE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BBA3A75-29E7-BA05-CC1F-E0FC4DBC37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17C9F8-A782-82B4-43C6-D036B94173D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DE09E6-F702-72EE-02F7-5BB023B0B640}"/>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8" name="Footer Placeholder 7">
            <a:extLst>
              <a:ext uri="{FF2B5EF4-FFF2-40B4-BE49-F238E27FC236}">
                <a16:creationId xmlns:a16="http://schemas.microsoft.com/office/drawing/2014/main" id="{E9809859-72A2-D68A-8186-B98FDE7037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ACC2E47-F491-5142-0AFE-6EC2E39F3FFC}"/>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4065612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22C78-594F-1AEA-EFBC-CF7F0D5EE6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C9F681-71C1-60D4-EB0F-F5B23DFB8017}"/>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4" name="Footer Placeholder 3">
            <a:extLst>
              <a:ext uri="{FF2B5EF4-FFF2-40B4-BE49-F238E27FC236}">
                <a16:creationId xmlns:a16="http://schemas.microsoft.com/office/drawing/2014/main" id="{753EBA01-83A0-F8FF-7063-8A60E00921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235E8E0-9718-31D3-379E-1DF651556F35}"/>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311814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7F7DF9-F878-90FB-E91A-FE040724E8A7}"/>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3" name="Footer Placeholder 2">
            <a:extLst>
              <a:ext uri="{FF2B5EF4-FFF2-40B4-BE49-F238E27FC236}">
                <a16:creationId xmlns:a16="http://schemas.microsoft.com/office/drawing/2014/main" id="{7499630B-4B74-D2DD-5DE6-1C0CF357C7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FA0EF0-F9F2-2CE1-C30E-20ADE729C92E}"/>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1833493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7A63D-F8FA-AFC1-5A3A-6EBE29352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4BB5139-B55A-A6BE-A928-4EAA1D47FD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1FC6A5-2AB7-36FF-0033-2D1191476E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23624B-D1EA-7709-138A-2CDD9177FA5B}"/>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6" name="Footer Placeholder 5">
            <a:extLst>
              <a:ext uri="{FF2B5EF4-FFF2-40B4-BE49-F238E27FC236}">
                <a16:creationId xmlns:a16="http://schemas.microsoft.com/office/drawing/2014/main" id="{52C7A14C-301F-D112-190A-2DF54C4FEB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8F6B5B-4A30-686F-F6B8-00BF366E714F}"/>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2343609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A5486-3A9A-E7F2-AF9A-9CDAF35B76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BAE0EA6-599B-2268-2A90-7BCF5B6181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EFBB3B-F650-2300-9244-3A76EA4F16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369576-582E-815A-B0D0-0F8CC05ABBA8}"/>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6" name="Footer Placeholder 5">
            <a:extLst>
              <a:ext uri="{FF2B5EF4-FFF2-40B4-BE49-F238E27FC236}">
                <a16:creationId xmlns:a16="http://schemas.microsoft.com/office/drawing/2014/main" id="{63614A1D-7E21-6320-CA20-5242916784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1CB1A0-159D-E949-56E5-909BA2A21A0F}"/>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2506797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EC386-6F6D-76AB-1889-8797B7EBDC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77359E-B2CF-9F2A-89E5-DAEC004B00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59892E-1DA1-37BB-E528-FD7182F79D62}"/>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5" name="Footer Placeholder 4">
            <a:extLst>
              <a:ext uri="{FF2B5EF4-FFF2-40B4-BE49-F238E27FC236}">
                <a16:creationId xmlns:a16="http://schemas.microsoft.com/office/drawing/2014/main" id="{E572B4AD-6647-CD3C-02E7-0500A59B15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AB21CE-CB08-F428-ECAA-36168A818F4C}"/>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401572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9C1DD8-4312-9A0E-A8F9-78EC2D82384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0693F3-9DD5-6392-4B6B-C556F7559C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E3472A-359F-F494-DA71-3281004DAD65}"/>
              </a:ext>
            </a:extLst>
          </p:cNvPr>
          <p:cNvSpPr>
            <a:spLocks noGrp="1"/>
          </p:cNvSpPr>
          <p:nvPr>
            <p:ph type="dt" sz="half" idx="10"/>
          </p:nvPr>
        </p:nvSpPr>
        <p:spPr/>
        <p:txBody>
          <a:bodyPr/>
          <a:lstStyle/>
          <a:p>
            <a:fld id="{78B1C45D-17E7-41E8-9DCE-6AF205BB3A2C}" type="datetimeFigureOut">
              <a:rPr lang="en-GB" smtClean="0"/>
              <a:t>09/01/2026</a:t>
            </a:fld>
            <a:endParaRPr lang="en-GB"/>
          </a:p>
        </p:txBody>
      </p:sp>
      <p:sp>
        <p:nvSpPr>
          <p:cNvPr id="5" name="Footer Placeholder 4">
            <a:extLst>
              <a:ext uri="{FF2B5EF4-FFF2-40B4-BE49-F238E27FC236}">
                <a16:creationId xmlns:a16="http://schemas.microsoft.com/office/drawing/2014/main" id="{73E88551-80E6-DADF-5835-5B559380CC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F18CA7-67A3-2AF0-4593-614D0D71FB96}"/>
              </a:ext>
            </a:extLst>
          </p:cNvPr>
          <p:cNvSpPr>
            <a:spLocks noGrp="1"/>
          </p:cNvSpPr>
          <p:nvPr>
            <p:ph type="sldNum" sz="quarter" idx="12"/>
          </p:nvPr>
        </p:nvSpPr>
        <p:spPr/>
        <p:txBody>
          <a:bodyPr/>
          <a:lstStyle/>
          <a:p>
            <a:fld id="{E0FEA56F-541A-4981-90B3-5CDF692CDDA9}" type="slidenum">
              <a:rPr lang="en-GB" smtClean="0"/>
              <a:t>‹#›</a:t>
            </a:fld>
            <a:endParaRPr lang="en-GB"/>
          </a:p>
        </p:txBody>
      </p:sp>
    </p:spTree>
    <p:extLst>
      <p:ext uri="{BB962C8B-B14F-4D97-AF65-F5344CB8AC3E}">
        <p14:creationId xmlns:p14="http://schemas.microsoft.com/office/powerpoint/2010/main" val="3494428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423E08-F63C-4013-7D3D-37BAFBD8F8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4E80DD-2D3F-0877-757C-ACC67674A7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B03F9B-0ACA-ECBC-22F5-2E9DA1431C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8B1C45D-17E7-41E8-9DCE-6AF205BB3A2C}" type="datetimeFigureOut">
              <a:rPr lang="en-GB" smtClean="0"/>
              <a:t>09/01/2026</a:t>
            </a:fld>
            <a:endParaRPr lang="en-GB"/>
          </a:p>
        </p:txBody>
      </p:sp>
      <p:sp>
        <p:nvSpPr>
          <p:cNvPr id="5" name="Footer Placeholder 4">
            <a:extLst>
              <a:ext uri="{FF2B5EF4-FFF2-40B4-BE49-F238E27FC236}">
                <a16:creationId xmlns:a16="http://schemas.microsoft.com/office/drawing/2014/main" id="{B0118507-6FAA-4D87-4CA1-7196FB0959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983611E-2FC0-4688-612D-1FF50E5EDF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0FEA56F-541A-4981-90B3-5CDF692CDDA9}" type="slidenum">
              <a:rPr lang="en-GB" smtClean="0"/>
              <a:t>‹#›</a:t>
            </a:fld>
            <a:endParaRPr lang="en-GB"/>
          </a:p>
        </p:txBody>
      </p:sp>
    </p:spTree>
    <p:extLst>
      <p:ext uri="{BB962C8B-B14F-4D97-AF65-F5344CB8AC3E}">
        <p14:creationId xmlns:p14="http://schemas.microsoft.com/office/powerpoint/2010/main" val="28080484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ollege.police.uk/guidance/vulnerability-related-risks/clues" TargetMode="External"/><Relationship Id="rId7" Type="http://schemas.openxmlformats.org/officeDocument/2006/relationships/hyperlink" Target="https://www.gov.uk/government/publications/working-definition-of-trauma-informed-practice/working-definition-of-trauma-informed-practice" TargetMode="External"/><Relationship Id="rId2" Type="http://schemas.openxmlformats.org/officeDocument/2006/relationships/hyperlink" Target="https://www.met.police.uk/SysSiteAssets/media/downloads/met/about-us/baroness-casey-review/update-march-2023/baroness-casey-review-march-2023a.pdf"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6849a7b67cba25f610c7db3f/Working_together_to_safeguard_children_2023_-_statutory_guidance.pdf" TargetMode="External"/><Relationship Id="rId5" Type="http://schemas.openxmlformats.org/officeDocument/2006/relationships/hyperlink" Target="https://assets.college.police.uk/s3fs-public/2021-11/Recognising-responding-vulnerability-related-risks-guidelines.pdf?v=1637139759" TargetMode="External"/><Relationship Id="rId4" Type="http://schemas.openxmlformats.org/officeDocument/2006/relationships/hyperlink" Target="https://www.college.police.uk/guidance/vulnerability-related-risks/introduction-vulnerability-related-ris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assets-hmicfrs.justiceinspectorates.gov.uk/uploads/state-of-policing-2022.pdf" TargetMode="External"/><Relationship Id="rId7" Type="http://schemas.openxmlformats.org/officeDocument/2006/relationships/hyperlink" Target="https://www.mortons-solicitors.co.uk/introduction-of-victims-law-would-see-greater-consultation-with-victims/" TargetMode="External"/><Relationship Id="rId2" Type="http://schemas.openxmlformats.org/officeDocument/2006/relationships/hyperlink" Target="https://hmicfrs.justiceinspectorates.gov.uk/publication-html/police-response-to-violence-against-women-and-girls-final-inspection-report/"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tackling-violence-against-women-and-girls-strategy/tackling-violence-against-women-and-girls-strategy" TargetMode="External"/><Relationship Id="rId5" Type="http://schemas.openxmlformats.org/officeDocument/2006/relationships/hyperlink" Target="https://www.gov.uk/government/statistics/police-workforce-england-and-wales-31-march-2024/police-workforce-england-and-wales-31-march-2024" TargetMode="External"/><Relationship Id="rId4" Type="http://schemas.openxmlformats.org/officeDocument/2006/relationships/hyperlink" Target="https://www.gov.uk/government/publications/domestic-abuse-act-2021/domestic-abuse-statutory-guidance-accessible-version"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revolving-doors.org.uk/wp-content/uploads/2022/02/Revolving-Doors-Agency-We-are-victims-too-FINAL-July-2019-3.pdf" TargetMode="External"/><Relationship Id="rId3" Type="http://schemas.openxmlformats.org/officeDocument/2006/relationships/hyperlink" Target="https://journals.sagepub.com/doi/10.1177/14773708231156331" TargetMode="External"/><Relationship Id="rId7" Type="http://schemas.openxmlformats.org/officeDocument/2006/relationships/hyperlink" Target="https://www.police-foundation.org.uk/past-event/a-problem-shared-sharing-data-across-local-public-service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ons.gov.uk/peoplepopulationandcommunity/crimeandjustice/articles/natureofsexualassaultbyrapeorpenetrationenglandandwales/yearendingmarch2025" TargetMode="External"/><Relationship Id="rId5" Type="http://schemas.openxmlformats.org/officeDocument/2006/relationships/hyperlink" Target="https://www.ons.gov.uk/peoplepopulationandcommunity/crimeandjustice/bulletins/crimeinenglandandwales/yearendingdecember2024" TargetMode="External"/><Relationship Id="rId4" Type="http://schemas.openxmlformats.org/officeDocument/2006/relationships/hyperlink" Target="https://www.ons.gov.uk/peoplepopulationandcommunity/crimeandjustice/bulletins/crimeinenglandandwales/yearendingdecember2023"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academic.oup.com/policing/article/doi/10.1093/police/paad038/7214006" TargetMode="External"/><Relationship Id="rId2" Type="http://schemas.openxmlformats.org/officeDocument/2006/relationships/hyperlink" Target="https://safelives.org.uk/wp-content/uploads/SafeLives-Marac-Overview-June-2024.pdf" TargetMode="External"/><Relationship Id="rId1" Type="http://schemas.openxmlformats.org/officeDocument/2006/relationships/slideLayout" Target="../slideLayouts/slideLayout2.xml"/><Relationship Id="rId5" Type="http://schemas.openxmlformats.org/officeDocument/2006/relationships/hyperlink" Target="https://victimscommissioner.org.uk/news/2022-victim-survey/" TargetMode="External"/><Relationship Id="rId4" Type="http://schemas.openxmlformats.org/officeDocument/2006/relationships/hyperlink" Target="https://journals.sagepub.com/doi/10.1177/1077801218816191"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C786D-25A5-98FA-8FFB-1A52E70F7C3C}"/>
              </a:ext>
            </a:extLst>
          </p:cNvPr>
          <p:cNvSpPr>
            <a:spLocks noGrp="1"/>
          </p:cNvSpPr>
          <p:nvPr>
            <p:ph type="ctrTitle"/>
          </p:nvPr>
        </p:nvSpPr>
        <p:spPr>
          <a:xfrm>
            <a:off x="643468" y="250371"/>
            <a:ext cx="4620584" cy="4960233"/>
          </a:xfrm>
        </p:spPr>
        <p:txBody>
          <a:bodyPr>
            <a:normAutofit/>
          </a:bodyPr>
          <a:lstStyle/>
          <a:p>
            <a:pPr algn="l"/>
            <a:r>
              <a:rPr lang="en-GB" sz="4000" b="1" dirty="0"/>
              <a:t>Evaluate what are the key obstacles police face in preventing repeat victimisation, and how can these be overcome?</a:t>
            </a:r>
            <a:br>
              <a:rPr lang="en-GB" sz="3700" dirty="0"/>
            </a:br>
            <a:endParaRPr lang="en-GB" sz="3700" dirty="0"/>
          </a:p>
        </p:txBody>
      </p:sp>
      <p:sp>
        <p:nvSpPr>
          <p:cNvPr id="3" name="Subtitle 2">
            <a:extLst>
              <a:ext uri="{FF2B5EF4-FFF2-40B4-BE49-F238E27FC236}">
                <a16:creationId xmlns:a16="http://schemas.microsoft.com/office/drawing/2014/main" id="{58C2C050-6B9F-BEEF-89A9-4349F48ED075}"/>
              </a:ext>
            </a:extLst>
          </p:cNvPr>
          <p:cNvSpPr>
            <a:spLocks noGrp="1"/>
          </p:cNvSpPr>
          <p:nvPr>
            <p:ph type="subTitle" idx="1"/>
          </p:nvPr>
        </p:nvSpPr>
        <p:spPr>
          <a:xfrm>
            <a:off x="643467" y="4876800"/>
            <a:ext cx="4620584" cy="1176378"/>
          </a:xfrm>
        </p:spPr>
        <p:txBody>
          <a:bodyPr>
            <a:normAutofit fontScale="92500" lnSpcReduction="10000"/>
          </a:bodyPr>
          <a:lstStyle/>
          <a:p>
            <a:pPr algn="l"/>
            <a:r>
              <a:rPr lang="en-GB" dirty="0"/>
              <a:t>BMPL5015</a:t>
            </a:r>
          </a:p>
          <a:p>
            <a:pPr algn="l"/>
            <a:r>
              <a:rPr lang="en-GB" dirty="0"/>
              <a:t>Charlie Hughes</a:t>
            </a:r>
          </a:p>
          <a:p>
            <a:pPr algn="l"/>
            <a:r>
              <a:rPr lang="en-GB" dirty="0"/>
              <a:t>2400697</a:t>
            </a:r>
          </a:p>
        </p:txBody>
      </p:sp>
      <p:pic>
        <p:nvPicPr>
          <p:cNvPr id="5" name="Picture 4">
            <a:extLst>
              <a:ext uri="{FF2B5EF4-FFF2-40B4-BE49-F238E27FC236}">
                <a16:creationId xmlns:a16="http://schemas.microsoft.com/office/drawing/2014/main" id="{3CFD7BDA-D863-0155-6909-ECE7C110F0AA}"/>
              </a:ext>
            </a:extLst>
          </p:cNvPr>
          <p:cNvPicPr>
            <a:picLocks noChangeAspect="1"/>
          </p:cNvPicPr>
          <p:nvPr/>
        </p:nvPicPr>
        <p:blipFill>
          <a:blip r:embed="rId3">
            <a:extLst>
              <a:ext uri="{28A0092B-C50C-407E-A947-70E740481C1C}">
                <a14:useLocalDpi xmlns:a14="http://schemas.microsoft.com/office/drawing/2010/main" val="0"/>
              </a:ext>
            </a:extLst>
          </a:blip>
          <a:srcRect l="6984" r="3497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50653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7404CE-4A44-3F7F-5308-897B89AC97D0}"/>
              </a:ext>
            </a:extLst>
          </p:cNvPr>
          <p:cNvSpPr>
            <a:spLocks noGrp="1"/>
          </p:cNvSpPr>
          <p:nvPr>
            <p:ph type="title"/>
          </p:nvPr>
        </p:nvSpPr>
        <p:spPr>
          <a:xfrm>
            <a:off x="1171074" y="1396686"/>
            <a:ext cx="3240506" cy="4064628"/>
          </a:xfrm>
        </p:spPr>
        <p:txBody>
          <a:bodyPr>
            <a:normAutofit/>
          </a:bodyPr>
          <a:lstStyle/>
          <a:p>
            <a:r>
              <a:rPr lang="en-GB" b="1" dirty="0">
                <a:solidFill>
                  <a:srgbClr val="FFFFFF"/>
                </a:solidFill>
              </a:rPr>
              <a:t>Introduction &amp; Aim</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8" name="Content Placeholder 2">
            <a:extLst>
              <a:ext uri="{FF2B5EF4-FFF2-40B4-BE49-F238E27FC236}">
                <a16:creationId xmlns:a16="http://schemas.microsoft.com/office/drawing/2014/main" id="{81A9BCF0-9FE4-365F-BA49-7E86DF18F787}"/>
              </a:ext>
            </a:extLst>
          </p:cNvPr>
          <p:cNvSpPr>
            <a:spLocks noGrp="1"/>
          </p:cNvSpPr>
          <p:nvPr>
            <p:ph idx="1"/>
          </p:nvPr>
        </p:nvSpPr>
        <p:spPr>
          <a:xfrm>
            <a:off x="5370153" y="1526033"/>
            <a:ext cx="5536397" cy="4755024"/>
          </a:xfrm>
        </p:spPr>
        <p:txBody>
          <a:bodyPr>
            <a:normAutofit lnSpcReduction="10000"/>
          </a:bodyPr>
          <a:lstStyle/>
          <a:p>
            <a:r>
              <a:rPr lang="en-GB" sz="1800" dirty="0"/>
              <a:t>What is repeat victimisation?</a:t>
            </a:r>
          </a:p>
          <a:p>
            <a:pPr marL="0" indent="0" algn="r">
              <a:buNone/>
            </a:pPr>
            <a:r>
              <a:rPr lang="en-GB" sz="1800" dirty="0"/>
              <a:t>(Office for National Statistics [ONS], 2024)</a:t>
            </a:r>
          </a:p>
          <a:p>
            <a:r>
              <a:rPr lang="en-GB" sz="1800" dirty="0"/>
              <a:t>What stops police preventing it?</a:t>
            </a:r>
          </a:p>
          <a:p>
            <a:pPr marL="0" indent="0" algn="r">
              <a:buNone/>
            </a:pPr>
            <a:r>
              <a:rPr lang="en-GB" sz="1800" dirty="0"/>
              <a:t>(College of Policing [CoP], 2021)</a:t>
            </a:r>
          </a:p>
          <a:p>
            <a:r>
              <a:rPr lang="en-GB" sz="1800" dirty="0"/>
              <a:t>How can barriers be overcome?</a:t>
            </a:r>
          </a:p>
          <a:p>
            <a:pPr marL="0" indent="0" algn="r">
              <a:buNone/>
            </a:pPr>
            <a:r>
              <a:rPr lang="en-GB" sz="1800" dirty="0"/>
              <a:t>(Home Office, 2021)</a:t>
            </a:r>
          </a:p>
          <a:p>
            <a:pPr marL="0" indent="0">
              <a:buNone/>
            </a:pPr>
            <a:r>
              <a:rPr lang="en-GB" sz="1800" b="1" dirty="0"/>
              <a:t>Why it Matters</a:t>
            </a:r>
          </a:p>
          <a:p>
            <a:r>
              <a:rPr lang="en-GB" sz="1800" dirty="0"/>
              <a:t>Disproportionate harm</a:t>
            </a:r>
          </a:p>
          <a:p>
            <a:pPr marL="0" indent="0" algn="r">
              <a:buNone/>
            </a:pPr>
            <a:r>
              <a:rPr lang="en-GB" sz="1800" dirty="0"/>
              <a:t>(ONS, 2024)</a:t>
            </a:r>
          </a:p>
          <a:p>
            <a:r>
              <a:rPr lang="en-GB" sz="1800" dirty="0"/>
              <a:t>Escalation of risk</a:t>
            </a:r>
          </a:p>
          <a:p>
            <a:pPr marL="0" indent="0" algn="r">
              <a:buNone/>
            </a:pPr>
            <a:r>
              <a:rPr lang="en-GB" sz="1800" dirty="0"/>
              <a:t>(Home Office, 2023)</a:t>
            </a:r>
          </a:p>
          <a:p>
            <a:r>
              <a:rPr lang="en-GB" sz="1800" dirty="0"/>
              <a:t>High police demand </a:t>
            </a:r>
          </a:p>
          <a:p>
            <a:pPr marL="0" indent="0" algn="r">
              <a:buNone/>
            </a:pPr>
            <a:r>
              <a:rPr lang="en-GB" sz="1800" dirty="0"/>
              <a:t>(HMICFRS, 2021)</a:t>
            </a:r>
          </a:p>
        </p:txBody>
      </p:sp>
    </p:spTree>
    <p:extLst>
      <p:ext uri="{BB962C8B-B14F-4D97-AF65-F5344CB8AC3E}">
        <p14:creationId xmlns:p14="http://schemas.microsoft.com/office/powerpoint/2010/main" val="38800662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
                                            <p:txEl>
                                              <p:pRg st="0" end="0"/>
                                            </p:txEl>
                                          </p:spTgt>
                                        </p:tgtEl>
                                        <p:attrNameLst>
                                          <p:attrName>style.visibility</p:attrName>
                                        </p:attrNameLst>
                                      </p:cBhvr>
                                      <p:to>
                                        <p:strVal val="visible"/>
                                      </p:to>
                                    </p:set>
                                    <p:animEffect transition="in" filter="fade">
                                      <p:cBhvr>
                                        <p:cTn id="12" dur="500"/>
                                        <p:tgtEl>
                                          <p:spTgt spid="18">
                                            <p:txEl>
                                              <p:pRg st="0" end="0"/>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18">
                                            <p:txEl>
                                              <p:pRg st="1" end="1"/>
                                            </p:txEl>
                                          </p:spTgt>
                                        </p:tgtEl>
                                        <p:attrNameLst>
                                          <p:attrName>style.visibility</p:attrName>
                                        </p:attrNameLst>
                                      </p:cBhvr>
                                      <p:to>
                                        <p:strVal val="visible"/>
                                      </p:to>
                                    </p:set>
                                    <p:animEffect transition="in" filter="fade">
                                      <p:cBhvr>
                                        <p:cTn id="15" dur="500"/>
                                        <p:tgtEl>
                                          <p:spTgt spid="18">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8">
                                            <p:txEl>
                                              <p:pRg st="2" end="2"/>
                                            </p:txEl>
                                          </p:spTgt>
                                        </p:tgtEl>
                                        <p:attrNameLst>
                                          <p:attrName>style.visibility</p:attrName>
                                        </p:attrNameLst>
                                      </p:cBhvr>
                                      <p:to>
                                        <p:strVal val="visible"/>
                                      </p:to>
                                    </p:set>
                                    <p:animEffect transition="in" filter="fade">
                                      <p:cBhvr>
                                        <p:cTn id="20" dur="500"/>
                                        <p:tgtEl>
                                          <p:spTgt spid="18">
                                            <p:txEl>
                                              <p:pRg st="2" end="2"/>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18">
                                            <p:txEl>
                                              <p:pRg st="3" end="3"/>
                                            </p:txEl>
                                          </p:spTgt>
                                        </p:tgtEl>
                                        <p:attrNameLst>
                                          <p:attrName>style.visibility</p:attrName>
                                        </p:attrNameLst>
                                      </p:cBhvr>
                                      <p:to>
                                        <p:strVal val="visible"/>
                                      </p:to>
                                    </p:set>
                                    <p:animEffect transition="in" filter="fade">
                                      <p:cBhvr>
                                        <p:cTn id="23" dur="500"/>
                                        <p:tgtEl>
                                          <p:spTgt spid="18">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8">
                                            <p:txEl>
                                              <p:pRg st="4" end="4"/>
                                            </p:txEl>
                                          </p:spTgt>
                                        </p:tgtEl>
                                        <p:attrNameLst>
                                          <p:attrName>style.visibility</p:attrName>
                                        </p:attrNameLst>
                                      </p:cBhvr>
                                      <p:to>
                                        <p:strVal val="visible"/>
                                      </p:to>
                                    </p:set>
                                    <p:animEffect transition="in" filter="fade">
                                      <p:cBhvr>
                                        <p:cTn id="28" dur="500"/>
                                        <p:tgtEl>
                                          <p:spTgt spid="18">
                                            <p:txEl>
                                              <p:pRg st="4" end="4"/>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18">
                                            <p:txEl>
                                              <p:pRg st="5" end="5"/>
                                            </p:txEl>
                                          </p:spTgt>
                                        </p:tgtEl>
                                        <p:attrNameLst>
                                          <p:attrName>style.visibility</p:attrName>
                                        </p:attrNameLst>
                                      </p:cBhvr>
                                      <p:to>
                                        <p:strVal val="visible"/>
                                      </p:to>
                                    </p:set>
                                    <p:animEffect transition="in" filter="fade">
                                      <p:cBhvr>
                                        <p:cTn id="31" dur="500"/>
                                        <p:tgtEl>
                                          <p:spTgt spid="18">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18">
                                            <p:txEl>
                                              <p:pRg st="6" end="6"/>
                                            </p:txEl>
                                          </p:spTgt>
                                        </p:tgtEl>
                                        <p:attrNameLst>
                                          <p:attrName>style.visibility</p:attrName>
                                        </p:attrNameLst>
                                      </p:cBhvr>
                                      <p:to>
                                        <p:strVal val="visible"/>
                                      </p:to>
                                    </p:set>
                                    <p:animEffect transition="in" filter="fade">
                                      <p:cBhvr>
                                        <p:cTn id="36" dur="500"/>
                                        <p:tgtEl>
                                          <p:spTgt spid="18">
                                            <p:txEl>
                                              <p:pRg st="6" end="6"/>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8">
                                            <p:txEl>
                                              <p:pRg st="7" end="7"/>
                                            </p:txEl>
                                          </p:spTgt>
                                        </p:tgtEl>
                                        <p:attrNameLst>
                                          <p:attrName>style.visibility</p:attrName>
                                        </p:attrNameLst>
                                      </p:cBhvr>
                                      <p:to>
                                        <p:strVal val="visible"/>
                                      </p:to>
                                    </p:set>
                                    <p:animEffect transition="in" filter="fade">
                                      <p:cBhvr>
                                        <p:cTn id="41" dur="500"/>
                                        <p:tgtEl>
                                          <p:spTgt spid="18">
                                            <p:txEl>
                                              <p:pRg st="7" end="7"/>
                                            </p:txEl>
                                          </p:spTgt>
                                        </p:tgtEl>
                                      </p:cBhvr>
                                    </p:animEffect>
                                  </p:childTnLst>
                                </p:cTn>
                              </p:par>
                              <p:par>
                                <p:cTn id="42" presetID="10" presetClass="entr" presetSubtype="0" fill="hold" nodeType="withEffect">
                                  <p:stCondLst>
                                    <p:cond delay="0"/>
                                  </p:stCondLst>
                                  <p:childTnLst>
                                    <p:set>
                                      <p:cBhvr>
                                        <p:cTn id="43" dur="1" fill="hold">
                                          <p:stCondLst>
                                            <p:cond delay="0"/>
                                          </p:stCondLst>
                                        </p:cTn>
                                        <p:tgtEl>
                                          <p:spTgt spid="18">
                                            <p:txEl>
                                              <p:pRg st="8" end="8"/>
                                            </p:txEl>
                                          </p:spTgt>
                                        </p:tgtEl>
                                        <p:attrNameLst>
                                          <p:attrName>style.visibility</p:attrName>
                                        </p:attrNameLst>
                                      </p:cBhvr>
                                      <p:to>
                                        <p:strVal val="visible"/>
                                      </p:to>
                                    </p:set>
                                    <p:animEffect transition="in" filter="fade">
                                      <p:cBhvr>
                                        <p:cTn id="44" dur="500"/>
                                        <p:tgtEl>
                                          <p:spTgt spid="18">
                                            <p:txEl>
                                              <p:pRg st="8" end="8"/>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nodeType="clickEffect">
                                  <p:stCondLst>
                                    <p:cond delay="0"/>
                                  </p:stCondLst>
                                  <p:childTnLst>
                                    <p:set>
                                      <p:cBhvr>
                                        <p:cTn id="48" dur="1" fill="hold">
                                          <p:stCondLst>
                                            <p:cond delay="0"/>
                                          </p:stCondLst>
                                        </p:cTn>
                                        <p:tgtEl>
                                          <p:spTgt spid="18">
                                            <p:txEl>
                                              <p:pRg st="9" end="9"/>
                                            </p:txEl>
                                          </p:spTgt>
                                        </p:tgtEl>
                                        <p:attrNameLst>
                                          <p:attrName>style.visibility</p:attrName>
                                        </p:attrNameLst>
                                      </p:cBhvr>
                                      <p:to>
                                        <p:strVal val="visible"/>
                                      </p:to>
                                    </p:set>
                                    <p:animEffect transition="in" filter="fade">
                                      <p:cBhvr>
                                        <p:cTn id="49" dur="500"/>
                                        <p:tgtEl>
                                          <p:spTgt spid="18">
                                            <p:txEl>
                                              <p:pRg st="9" end="9"/>
                                            </p:txEl>
                                          </p:spTgt>
                                        </p:tgtEl>
                                      </p:cBhvr>
                                    </p:animEffect>
                                  </p:childTnLst>
                                </p:cTn>
                              </p:par>
                              <p:par>
                                <p:cTn id="50" presetID="10" presetClass="entr" presetSubtype="0" fill="hold" nodeType="withEffect">
                                  <p:stCondLst>
                                    <p:cond delay="0"/>
                                  </p:stCondLst>
                                  <p:childTnLst>
                                    <p:set>
                                      <p:cBhvr>
                                        <p:cTn id="51" dur="1" fill="hold">
                                          <p:stCondLst>
                                            <p:cond delay="0"/>
                                          </p:stCondLst>
                                        </p:cTn>
                                        <p:tgtEl>
                                          <p:spTgt spid="18">
                                            <p:txEl>
                                              <p:pRg st="10" end="10"/>
                                            </p:txEl>
                                          </p:spTgt>
                                        </p:tgtEl>
                                        <p:attrNameLst>
                                          <p:attrName>style.visibility</p:attrName>
                                        </p:attrNameLst>
                                      </p:cBhvr>
                                      <p:to>
                                        <p:strVal val="visible"/>
                                      </p:to>
                                    </p:set>
                                    <p:animEffect transition="in" filter="fade">
                                      <p:cBhvr>
                                        <p:cTn id="52" dur="500"/>
                                        <p:tgtEl>
                                          <p:spTgt spid="18">
                                            <p:txEl>
                                              <p:pRg st="10" end="1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18">
                                            <p:txEl>
                                              <p:pRg st="11" end="11"/>
                                            </p:txEl>
                                          </p:spTgt>
                                        </p:tgtEl>
                                        <p:attrNameLst>
                                          <p:attrName>style.visibility</p:attrName>
                                        </p:attrNameLst>
                                      </p:cBhvr>
                                      <p:to>
                                        <p:strVal val="visible"/>
                                      </p:to>
                                    </p:set>
                                    <p:animEffect transition="in" filter="fade">
                                      <p:cBhvr>
                                        <p:cTn id="57" dur="500"/>
                                        <p:tgtEl>
                                          <p:spTgt spid="18">
                                            <p:txEl>
                                              <p:pRg st="11" end="11"/>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18">
                                            <p:txEl>
                                              <p:pRg st="12" end="12"/>
                                            </p:txEl>
                                          </p:spTgt>
                                        </p:tgtEl>
                                        <p:attrNameLst>
                                          <p:attrName>style.visibility</p:attrName>
                                        </p:attrNameLst>
                                      </p:cBhvr>
                                      <p:to>
                                        <p:strVal val="visible"/>
                                      </p:to>
                                    </p:set>
                                    <p:animEffect transition="in" filter="fade">
                                      <p:cBhvr>
                                        <p:cTn id="60" dur="500"/>
                                        <p:tgtEl>
                                          <p:spTgt spid="18">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E5290-F16B-BAE3-F85C-B69FDC72BDEE}"/>
              </a:ext>
            </a:extLst>
          </p:cNvPr>
          <p:cNvSpPr>
            <a:spLocks noGrp="1"/>
          </p:cNvSpPr>
          <p:nvPr>
            <p:ph type="title"/>
          </p:nvPr>
        </p:nvSpPr>
        <p:spPr>
          <a:xfrm>
            <a:off x="6417733" y="490537"/>
            <a:ext cx="5291663" cy="1628775"/>
          </a:xfrm>
        </p:spPr>
        <p:txBody>
          <a:bodyPr anchor="b">
            <a:normAutofit/>
          </a:bodyPr>
          <a:lstStyle/>
          <a:p>
            <a:r>
              <a:rPr lang="en-GB" sz="4000" dirty="0"/>
              <a:t>What is Repeat Victimisation?</a:t>
            </a:r>
          </a:p>
        </p:txBody>
      </p:sp>
      <p:pic>
        <p:nvPicPr>
          <p:cNvPr id="5" name="Content Placeholder 4">
            <a:extLst>
              <a:ext uri="{FF2B5EF4-FFF2-40B4-BE49-F238E27FC236}">
                <a16:creationId xmlns:a16="http://schemas.microsoft.com/office/drawing/2014/main" id="{D4D6AD6E-D3B6-0293-E8D4-82FBA5FEF04E}"/>
              </a:ext>
            </a:extLst>
          </p:cNvPr>
          <p:cNvPicPr>
            <a:picLocks noChangeAspect="1"/>
          </p:cNvPicPr>
          <p:nvPr/>
        </p:nvPicPr>
        <p:blipFill>
          <a:blip r:embed="rId3">
            <a:extLst>
              <a:ext uri="{28A0092B-C50C-407E-A947-70E740481C1C}">
                <a14:useLocalDpi xmlns:a14="http://schemas.microsoft.com/office/drawing/2010/main" val="0"/>
              </a:ext>
            </a:extLst>
          </a:blip>
          <a:srcRect r="40652" b="-2"/>
          <a:stretch>
            <a:fillRect/>
          </a:stretch>
        </p:blipFill>
        <p:spPr>
          <a:xfrm>
            <a:off x="0" y="0"/>
            <a:ext cx="6096001" cy="6367461"/>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9" name="Content Placeholder 8">
            <a:extLst>
              <a:ext uri="{FF2B5EF4-FFF2-40B4-BE49-F238E27FC236}">
                <a16:creationId xmlns:a16="http://schemas.microsoft.com/office/drawing/2014/main" id="{97ED894B-1258-6784-5911-3535524D56A3}"/>
              </a:ext>
            </a:extLst>
          </p:cNvPr>
          <p:cNvSpPr>
            <a:spLocks noGrp="1"/>
          </p:cNvSpPr>
          <p:nvPr>
            <p:ph idx="1"/>
          </p:nvPr>
        </p:nvSpPr>
        <p:spPr>
          <a:xfrm>
            <a:off x="6417734" y="2614612"/>
            <a:ext cx="5291663" cy="3752849"/>
          </a:xfrm>
        </p:spPr>
        <p:txBody>
          <a:bodyPr>
            <a:normAutofit fontScale="85000" lnSpcReduction="10000"/>
          </a:bodyPr>
          <a:lstStyle/>
          <a:p>
            <a:r>
              <a:rPr lang="en-US" sz="2400" dirty="0"/>
              <a:t>Same Victim/Location, Multiple Incidents </a:t>
            </a:r>
          </a:p>
          <a:p>
            <a:pPr marL="0" indent="0">
              <a:buNone/>
            </a:pPr>
            <a:r>
              <a:rPr lang="en-US" sz="2400" dirty="0"/>
              <a:t>51.8% Experience Repeated Rapes Age 16+</a:t>
            </a:r>
          </a:p>
          <a:p>
            <a:pPr marL="0" indent="0" algn="r">
              <a:buNone/>
            </a:pPr>
            <a:r>
              <a:rPr lang="en-US" sz="2400" dirty="0"/>
              <a:t>(ONS, 2025)</a:t>
            </a:r>
          </a:p>
          <a:p>
            <a:endParaRPr lang="en-US" sz="2400" dirty="0"/>
          </a:p>
          <a:p>
            <a:endParaRPr lang="en-US" sz="2400" dirty="0"/>
          </a:p>
          <a:p>
            <a:r>
              <a:rPr lang="en-US" sz="2400" dirty="0"/>
              <a:t>Not Random </a:t>
            </a:r>
            <a:r>
              <a:rPr lang="en-US" sz="2400" dirty="0">
                <a:sym typeface="Wingdings" panose="05000000000000000000" pitchFamily="2" charset="2"/>
              </a:rPr>
              <a:t> Clustered</a:t>
            </a:r>
          </a:p>
          <a:p>
            <a:pPr marL="0" indent="0" algn="r">
              <a:buNone/>
            </a:pPr>
            <a:r>
              <a:rPr lang="en-US" sz="2400" dirty="0">
                <a:sym typeface="Wingdings" panose="05000000000000000000" pitchFamily="2" charset="2"/>
              </a:rPr>
              <a:t>(ONS, 2024)</a:t>
            </a:r>
          </a:p>
          <a:p>
            <a:endParaRPr lang="en-US" sz="2400" dirty="0">
              <a:sym typeface="Wingdings" panose="05000000000000000000" pitchFamily="2" charset="2"/>
            </a:endParaRPr>
          </a:p>
          <a:p>
            <a:r>
              <a:rPr lang="en-US" sz="2400" dirty="0">
                <a:sym typeface="Wingdings" panose="05000000000000000000" pitchFamily="2" charset="2"/>
              </a:rPr>
              <a:t>Common in Vulnerability Contexts</a:t>
            </a:r>
          </a:p>
          <a:p>
            <a:pPr marL="0" indent="0" algn="r">
              <a:buNone/>
            </a:pPr>
            <a:r>
              <a:rPr lang="en-US" sz="2400" dirty="0"/>
              <a:t>(CoP, 2021)</a:t>
            </a:r>
          </a:p>
        </p:txBody>
      </p:sp>
      <p:sp>
        <p:nvSpPr>
          <p:cNvPr id="6" name="TextBox 5">
            <a:extLst>
              <a:ext uri="{FF2B5EF4-FFF2-40B4-BE49-F238E27FC236}">
                <a16:creationId xmlns:a16="http://schemas.microsoft.com/office/drawing/2014/main" id="{2111F0B0-F259-32A6-B795-ABC9705F05FD}"/>
              </a:ext>
            </a:extLst>
          </p:cNvPr>
          <p:cNvSpPr txBox="1"/>
          <p:nvPr/>
        </p:nvSpPr>
        <p:spPr>
          <a:xfrm>
            <a:off x="946484" y="6383503"/>
            <a:ext cx="4203032" cy="369332"/>
          </a:xfrm>
          <a:prstGeom prst="rect">
            <a:avLst/>
          </a:prstGeom>
          <a:noFill/>
        </p:spPr>
        <p:txBody>
          <a:bodyPr wrap="square" rtlCol="0">
            <a:spAutoFit/>
          </a:bodyPr>
          <a:lstStyle/>
          <a:p>
            <a:r>
              <a:rPr lang="en-GB" dirty="0"/>
              <a:t>(Mortons Solicitors, 2021)</a:t>
            </a:r>
          </a:p>
        </p:txBody>
      </p:sp>
    </p:spTree>
    <p:extLst>
      <p:ext uri="{BB962C8B-B14F-4D97-AF65-F5344CB8AC3E}">
        <p14:creationId xmlns:p14="http://schemas.microsoft.com/office/powerpoint/2010/main" val="572145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xEl>
                                              <p:pRg st="0" end="0"/>
                                            </p:txEl>
                                          </p:spTgt>
                                        </p:tgtEl>
                                        <p:attrNameLst>
                                          <p:attrName>style.visibility</p:attrName>
                                        </p:attrNameLst>
                                      </p:cBhvr>
                                      <p:to>
                                        <p:strVal val="visible"/>
                                      </p:to>
                                    </p:set>
                                    <p:animEffect transition="in" filter="fade">
                                      <p:cBhvr>
                                        <p:cTn id="20" dur="500"/>
                                        <p:tgtEl>
                                          <p:spTgt spid="9">
                                            <p:txEl>
                                              <p:pRg st="0" end="0"/>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Effect transition="in" filter="fade">
                                      <p:cBhvr>
                                        <p:cTn id="23" dur="500"/>
                                        <p:tgtEl>
                                          <p:spTgt spid="9">
                                            <p:txEl>
                                              <p:pRg st="1" end="1"/>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9">
                                            <p:txEl>
                                              <p:pRg st="2" end="2"/>
                                            </p:txEl>
                                          </p:spTgt>
                                        </p:tgtEl>
                                        <p:attrNameLst>
                                          <p:attrName>style.visibility</p:attrName>
                                        </p:attrNameLst>
                                      </p:cBhvr>
                                      <p:to>
                                        <p:strVal val="visible"/>
                                      </p:to>
                                    </p:set>
                                    <p:animEffect transition="in" filter="fade">
                                      <p:cBhvr>
                                        <p:cTn id="26" dur="500"/>
                                        <p:tgtEl>
                                          <p:spTgt spid="9">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Effect transition="in" filter="fade">
                                      <p:cBhvr>
                                        <p:cTn id="31" dur="500"/>
                                        <p:tgtEl>
                                          <p:spTgt spid="9">
                                            <p:txEl>
                                              <p:pRg st="5" end="5"/>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9">
                                            <p:txEl>
                                              <p:pRg st="6" end="6"/>
                                            </p:txEl>
                                          </p:spTgt>
                                        </p:tgtEl>
                                        <p:attrNameLst>
                                          <p:attrName>style.visibility</p:attrName>
                                        </p:attrNameLst>
                                      </p:cBhvr>
                                      <p:to>
                                        <p:strVal val="visible"/>
                                      </p:to>
                                    </p:set>
                                    <p:animEffect transition="in" filter="fade">
                                      <p:cBhvr>
                                        <p:cTn id="34" dur="500"/>
                                        <p:tgtEl>
                                          <p:spTgt spid="9">
                                            <p:txEl>
                                              <p:pRg st="6" end="6"/>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9">
                                            <p:txEl>
                                              <p:pRg st="8" end="8"/>
                                            </p:txEl>
                                          </p:spTgt>
                                        </p:tgtEl>
                                        <p:attrNameLst>
                                          <p:attrName>style.visibility</p:attrName>
                                        </p:attrNameLst>
                                      </p:cBhvr>
                                      <p:to>
                                        <p:strVal val="visible"/>
                                      </p:to>
                                    </p:set>
                                    <p:animEffect transition="in" filter="fade">
                                      <p:cBhvr>
                                        <p:cTn id="39" dur="500"/>
                                        <p:tgtEl>
                                          <p:spTgt spid="9">
                                            <p:txEl>
                                              <p:pRg st="8" end="8"/>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9">
                                            <p:txEl>
                                              <p:pRg st="9" end="9"/>
                                            </p:txEl>
                                          </p:spTgt>
                                        </p:tgtEl>
                                        <p:attrNameLst>
                                          <p:attrName>style.visibility</p:attrName>
                                        </p:attrNameLst>
                                      </p:cBhvr>
                                      <p:to>
                                        <p:strVal val="visible"/>
                                      </p:to>
                                    </p:set>
                                    <p:animEffect transition="in" filter="fade">
                                      <p:cBhvr>
                                        <p:cTn id="42" dur="500"/>
                                        <p:tgtEl>
                                          <p:spTgt spid="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88141-1627-50CD-675C-2DA8EBEAB822}"/>
              </a:ext>
            </a:extLst>
          </p:cNvPr>
          <p:cNvSpPr>
            <a:spLocks noGrp="1"/>
          </p:cNvSpPr>
          <p:nvPr>
            <p:ph type="title"/>
          </p:nvPr>
        </p:nvSpPr>
        <p:spPr/>
        <p:txBody>
          <a:bodyPr/>
          <a:lstStyle/>
          <a:p>
            <a:r>
              <a:rPr lang="en-GB" dirty="0"/>
              <a:t>Why Does Repeat Victimisation Occur?</a:t>
            </a:r>
          </a:p>
        </p:txBody>
      </p:sp>
      <p:sp>
        <p:nvSpPr>
          <p:cNvPr id="18" name="TextBox 17">
            <a:extLst>
              <a:ext uri="{FF2B5EF4-FFF2-40B4-BE49-F238E27FC236}">
                <a16:creationId xmlns:a16="http://schemas.microsoft.com/office/drawing/2014/main" id="{ABDF2636-22C9-902C-4458-A1E61B9A6E8B}"/>
              </a:ext>
            </a:extLst>
          </p:cNvPr>
          <p:cNvSpPr txBox="1"/>
          <p:nvPr/>
        </p:nvSpPr>
        <p:spPr>
          <a:xfrm>
            <a:off x="838200" y="2213811"/>
            <a:ext cx="5751095" cy="3754874"/>
          </a:xfrm>
          <a:prstGeom prst="rect">
            <a:avLst/>
          </a:prstGeom>
          <a:noFill/>
        </p:spPr>
        <p:txBody>
          <a:bodyPr wrap="square" rtlCol="0">
            <a:spAutoFit/>
          </a:bodyPr>
          <a:lstStyle/>
          <a:p>
            <a:r>
              <a:rPr lang="en-GB" sz="2000" b="1" dirty="0"/>
              <a:t>Offender</a:t>
            </a:r>
          </a:p>
          <a:p>
            <a:pPr marL="285750" indent="-285750">
              <a:buFont typeface="Arial" panose="020B0604020202020204" pitchFamily="34" charset="0"/>
              <a:buChar char="•"/>
            </a:pPr>
            <a:r>
              <a:rPr lang="en-GB" sz="2000" dirty="0"/>
              <a:t>Targeting Known Victims</a:t>
            </a:r>
          </a:p>
          <a:p>
            <a:pPr algn="r"/>
            <a:r>
              <a:rPr lang="en-GB" sz="2000" dirty="0"/>
              <a:t>(ONS, 2025)</a:t>
            </a:r>
          </a:p>
          <a:p>
            <a:pPr marL="285750" indent="-285750">
              <a:buFont typeface="Arial" panose="020B0604020202020204" pitchFamily="34" charset="0"/>
              <a:buChar char="•"/>
            </a:pPr>
            <a:endParaRPr lang="en-GB" sz="2000" dirty="0"/>
          </a:p>
          <a:p>
            <a:r>
              <a:rPr lang="en-GB" sz="2000" b="1" dirty="0"/>
              <a:t>Victim</a:t>
            </a:r>
          </a:p>
          <a:p>
            <a:pPr marL="285750" indent="-285750">
              <a:buFont typeface="Arial" panose="020B0604020202020204" pitchFamily="34" charset="0"/>
              <a:buChar char="•"/>
            </a:pPr>
            <a:r>
              <a:rPr lang="en-GB" sz="2000" dirty="0"/>
              <a:t>Vulnerability &amp; Dependency</a:t>
            </a:r>
          </a:p>
          <a:p>
            <a:pPr algn="r"/>
            <a:r>
              <a:rPr lang="en-GB" sz="2000" dirty="0"/>
              <a:t>(CoP, 2021)</a:t>
            </a:r>
          </a:p>
          <a:p>
            <a:pPr marL="285750" indent="-285750">
              <a:buFont typeface="Arial" panose="020B0604020202020204" pitchFamily="34" charset="0"/>
              <a:buChar char="•"/>
            </a:pPr>
            <a:endParaRPr lang="en-GB" sz="2000" dirty="0"/>
          </a:p>
          <a:p>
            <a:r>
              <a:rPr lang="en-GB" sz="2000" b="1" dirty="0"/>
              <a:t>System</a:t>
            </a:r>
          </a:p>
          <a:p>
            <a:pPr marL="285750" indent="-285750">
              <a:buFont typeface="Arial" panose="020B0604020202020204" pitchFamily="34" charset="0"/>
              <a:buChar char="•"/>
            </a:pPr>
            <a:r>
              <a:rPr lang="en-GB" sz="2000" dirty="0"/>
              <a:t>Gaps in Early Intervention</a:t>
            </a:r>
          </a:p>
          <a:p>
            <a:pPr algn="r"/>
            <a:r>
              <a:rPr lang="en-GB" sz="2000" dirty="0"/>
              <a:t>(HMICFRS, 2021)</a:t>
            </a:r>
          </a:p>
          <a:p>
            <a:pPr algn="r"/>
            <a:endParaRPr lang="en-GB" dirty="0"/>
          </a:p>
        </p:txBody>
      </p:sp>
      <p:sp>
        <p:nvSpPr>
          <p:cNvPr id="25" name="TextBox 24">
            <a:extLst>
              <a:ext uri="{FF2B5EF4-FFF2-40B4-BE49-F238E27FC236}">
                <a16:creationId xmlns:a16="http://schemas.microsoft.com/office/drawing/2014/main" id="{CAD527E4-D1E7-B376-3EEE-D509CC8E79A2}"/>
              </a:ext>
            </a:extLst>
          </p:cNvPr>
          <p:cNvSpPr txBox="1"/>
          <p:nvPr/>
        </p:nvSpPr>
        <p:spPr>
          <a:xfrm>
            <a:off x="8101263" y="2390274"/>
            <a:ext cx="3513221" cy="461665"/>
          </a:xfrm>
          <a:prstGeom prst="rect">
            <a:avLst/>
          </a:prstGeom>
          <a:noFill/>
        </p:spPr>
        <p:txBody>
          <a:bodyPr wrap="square" rtlCol="0">
            <a:spAutoFit/>
          </a:bodyPr>
          <a:lstStyle/>
          <a:p>
            <a:pPr algn="ctr"/>
            <a:r>
              <a:rPr lang="en-GB" sz="2400" dirty="0"/>
              <a:t>Offender Behaviour</a:t>
            </a:r>
          </a:p>
        </p:txBody>
      </p:sp>
      <p:sp>
        <p:nvSpPr>
          <p:cNvPr id="26" name="TextBox 25">
            <a:extLst>
              <a:ext uri="{FF2B5EF4-FFF2-40B4-BE49-F238E27FC236}">
                <a16:creationId xmlns:a16="http://schemas.microsoft.com/office/drawing/2014/main" id="{8B573764-D630-311A-3FFC-EFF30E1A6EB1}"/>
              </a:ext>
            </a:extLst>
          </p:cNvPr>
          <p:cNvSpPr txBox="1"/>
          <p:nvPr/>
        </p:nvSpPr>
        <p:spPr>
          <a:xfrm>
            <a:off x="8101263" y="3860415"/>
            <a:ext cx="3513221" cy="461665"/>
          </a:xfrm>
          <a:prstGeom prst="rect">
            <a:avLst/>
          </a:prstGeom>
          <a:noFill/>
        </p:spPr>
        <p:txBody>
          <a:bodyPr wrap="square" rtlCol="0">
            <a:spAutoFit/>
          </a:bodyPr>
          <a:lstStyle/>
          <a:p>
            <a:pPr algn="ctr"/>
            <a:r>
              <a:rPr lang="en-GB" sz="2400" dirty="0"/>
              <a:t>Victim Vulnerability</a:t>
            </a:r>
          </a:p>
        </p:txBody>
      </p:sp>
      <p:sp>
        <p:nvSpPr>
          <p:cNvPr id="27" name="TextBox 26">
            <a:extLst>
              <a:ext uri="{FF2B5EF4-FFF2-40B4-BE49-F238E27FC236}">
                <a16:creationId xmlns:a16="http://schemas.microsoft.com/office/drawing/2014/main" id="{CAD9EA7D-B0C8-6C80-EDD9-A2CD0E35D626}"/>
              </a:ext>
            </a:extLst>
          </p:cNvPr>
          <p:cNvSpPr txBox="1"/>
          <p:nvPr/>
        </p:nvSpPr>
        <p:spPr>
          <a:xfrm>
            <a:off x="8101262" y="5330556"/>
            <a:ext cx="3513221" cy="461665"/>
          </a:xfrm>
          <a:prstGeom prst="rect">
            <a:avLst/>
          </a:prstGeom>
          <a:noFill/>
        </p:spPr>
        <p:txBody>
          <a:bodyPr wrap="square" rtlCol="0">
            <a:spAutoFit/>
          </a:bodyPr>
          <a:lstStyle/>
          <a:p>
            <a:pPr algn="ctr"/>
            <a:r>
              <a:rPr lang="en-GB" sz="2400" dirty="0"/>
              <a:t>System Gaps</a:t>
            </a:r>
          </a:p>
        </p:txBody>
      </p:sp>
      <p:sp>
        <p:nvSpPr>
          <p:cNvPr id="28" name="Arrow: Down 27">
            <a:extLst>
              <a:ext uri="{FF2B5EF4-FFF2-40B4-BE49-F238E27FC236}">
                <a16:creationId xmlns:a16="http://schemas.microsoft.com/office/drawing/2014/main" id="{755C4C04-9E1B-C367-3255-41C646772E29}"/>
              </a:ext>
            </a:extLst>
          </p:cNvPr>
          <p:cNvSpPr/>
          <p:nvPr/>
        </p:nvSpPr>
        <p:spPr>
          <a:xfrm>
            <a:off x="9577137" y="3048000"/>
            <a:ext cx="529389" cy="62564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Arrow: Down 28">
            <a:extLst>
              <a:ext uri="{FF2B5EF4-FFF2-40B4-BE49-F238E27FC236}">
                <a16:creationId xmlns:a16="http://schemas.microsoft.com/office/drawing/2014/main" id="{AC18B9F3-3F59-7037-AB14-2F32EF780AA7}"/>
              </a:ext>
            </a:extLst>
          </p:cNvPr>
          <p:cNvSpPr/>
          <p:nvPr/>
        </p:nvSpPr>
        <p:spPr>
          <a:xfrm>
            <a:off x="9593177" y="4521697"/>
            <a:ext cx="529389" cy="62564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1" name="Straight Connector 30">
            <a:extLst>
              <a:ext uri="{FF2B5EF4-FFF2-40B4-BE49-F238E27FC236}">
                <a16:creationId xmlns:a16="http://schemas.microsoft.com/office/drawing/2014/main" id="{F8C302A9-BC50-ACFA-E21A-6AA2876204EC}"/>
              </a:ext>
            </a:extLst>
          </p:cNvPr>
          <p:cNvCxnSpPr/>
          <p:nvPr/>
        </p:nvCxnSpPr>
        <p:spPr>
          <a:xfrm>
            <a:off x="7700211" y="2213811"/>
            <a:ext cx="0" cy="3754874"/>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999523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6"/>
                                        </p:tgtEl>
                                        <p:attrNameLst>
                                          <p:attrName>style.visibility</p:attrName>
                                        </p:attrNameLst>
                                      </p:cBhvr>
                                      <p:to>
                                        <p:strVal val="visible"/>
                                      </p:to>
                                    </p:set>
                                    <p:animEffect transition="in" filter="fade">
                                      <p:cBhvr>
                                        <p:cTn id="15" dur="500"/>
                                        <p:tgtEl>
                                          <p:spTgt spid="2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7"/>
                                        </p:tgtEl>
                                        <p:attrNameLst>
                                          <p:attrName>style.visibility</p:attrName>
                                        </p:attrNameLst>
                                      </p:cBhvr>
                                      <p:to>
                                        <p:strVal val="visible"/>
                                      </p:to>
                                    </p:set>
                                    <p:animEffect transition="in" filter="fade">
                                      <p:cBhvr>
                                        <p:cTn id="18" dur="500"/>
                                        <p:tgtEl>
                                          <p:spTgt spid="2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8"/>
                                        </p:tgtEl>
                                        <p:attrNameLst>
                                          <p:attrName>style.visibility</p:attrName>
                                        </p:attrNameLst>
                                      </p:cBhvr>
                                      <p:to>
                                        <p:strVal val="visible"/>
                                      </p:to>
                                    </p:set>
                                    <p:animEffect transition="in" filter="fade">
                                      <p:cBhvr>
                                        <p:cTn id="21" dur="500"/>
                                        <p:tgtEl>
                                          <p:spTgt spid="2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9"/>
                                        </p:tgtEl>
                                        <p:attrNameLst>
                                          <p:attrName>style.visibility</p:attrName>
                                        </p:attrNameLst>
                                      </p:cBhvr>
                                      <p:to>
                                        <p:strVal val="visible"/>
                                      </p:to>
                                    </p:set>
                                    <p:animEffect transition="in" filter="fade">
                                      <p:cBhvr>
                                        <p:cTn id="24" dur="500"/>
                                        <p:tgtEl>
                                          <p:spTgt spid="29"/>
                                        </p:tgtEl>
                                      </p:cBhvr>
                                    </p:animEffect>
                                  </p:childTnLst>
                                </p:cTn>
                              </p:par>
                              <p:par>
                                <p:cTn id="25" presetID="10" presetClass="entr" presetSubtype="0" fill="hold" nodeType="withEffect">
                                  <p:stCondLst>
                                    <p:cond delay="0"/>
                                  </p:stCondLst>
                                  <p:childTnLst>
                                    <p:set>
                                      <p:cBhvr>
                                        <p:cTn id="26" dur="1" fill="hold">
                                          <p:stCondLst>
                                            <p:cond delay="0"/>
                                          </p:stCondLst>
                                        </p:cTn>
                                        <p:tgtEl>
                                          <p:spTgt spid="31"/>
                                        </p:tgtEl>
                                        <p:attrNameLst>
                                          <p:attrName>style.visibility</p:attrName>
                                        </p:attrNameLst>
                                      </p:cBhvr>
                                      <p:to>
                                        <p:strVal val="visible"/>
                                      </p:to>
                                    </p:set>
                                    <p:animEffect transition="in" filter="fade">
                                      <p:cBhvr>
                                        <p:cTn id="27" dur="500"/>
                                        <p:tgtEl>
                                          <p:spTgt spid="3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8">
                                            <p:txEl>
                                              <p:pRg st="0" end="0"/>
                                            </p:txEl>
                                          </p:spTgt>
                                        </p:tgtEl>
                                        <p:attrNameLst>
                                          <p:attrName>style.visibility</p:attrName>
                                        </p:attrNameLst>
                                      </p:cBhvr>
                                      <p:to>
                                        <p:strVal val="visible"/>
                                      </p:to>
                                    </p:set>
                                    <p:animEffect transition="in" filter="fade">
                                      <p:cBhvr>
                                        <p:cTn id="32" dur="500"/>
                                        <p:tgtEl>
                                          <p:spTgt spid="18">
                                            <p:txEl>
                                              <p:pRg st="0" end="0"/>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18">
                                            <p:txEl>
                                              <p:pRg st="1" end="1"/>
                                            </p:txEl>
                                          </p:spTgt>
                                        </p:tgtEl>
                                        <p:attrNameLst>
                                          <p:attrName>style.visibility</p:attrName>
                                        </p:attrNameLst>
                                      </p:cBhvr>
                                      <p:to>
                                        <p:strVal val="visible"/>
                                      </p:to>
                                    </p:set>
                                    <p:animEffect transition="in" filter="fade">
                                      <p:cBhvr>
                                        <p:cTn id="35" dur="500"/>
                                        <p:tgtEl>
                                          <p:spTgt spid="18">
                                            <p:txEl>
                                              <p:pRg st="1" end="1"/>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xEl>
                                              <p:pRg st="2" end="2"/>
                                            </p:txEl>
                                          </p:spTgt>
                                        </p:tgtEl>
                                        <p:attrNameLst>
                                          <p:attrName>style.visibility</p:attrName>
                                        </p:attrNameLst>
                                      </p:cBhvr>
                                      <p:to>
                                        <p:strVal val="visible"/>
                                      </p:to>
                                    </p:set>
                                    <p:animEffect transition="in" filter="fade">
                                      <p:cBhvr>
                                        <p:cTn id="38" dur="500"/>
                                        <p:tgtEl>
                                          <p:spTgt spid="18">
                                            <p:txEl>
                                              <p:pRg st="2" end="2"/>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8">
                                            <p:txEl>
                                              <p:pRg st="4" end="4"/>
                                            </p:txEl>
                                          </p:spTgt>
                                        </p:tgtEl>
                                        <p:attrNameLst>
                                          <p:attrName>style.visibility</p:attrName>
                                        </p:attrNameLst>
                                      </p:cBhvr>
                                      <p:to>
                                        <p:strVal val="visible"/>
                                      </p:to>
                                    </p:set>
                                    <p:animEffect transition="in" filter="fade">
                                      <p:cBhvr>
                                        <p:cTn id="43" dur="500"/>
                                        <p:tgtEl>
                                          <p:spTgt spid="18">
                                            <p:txEl>
                                              <p:pRg st="4" end="4"/>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18">
                                            <p:txEl>
                                              <p:pRg st="5" end="5"/>
                                            </p:txEl>
                                          </p:spTgt>
                                        </p:tgtEl>
                                        <p:attrNameLst>
                                          <p:attrName>style.visibility</p:attrName>
                                        </p:attrNameLst>
                                      </p:cBhvr>
                                      <p:to>
                                        <p:strVal val="visible"/>
                                      </p:to>
                                    </p:set>
                                    <p:animEffect transition="in" filter="fade">
                                      <p:cBhvr>
                                        <p:cTn id="46" dur="500"/>
                                        <p:tgtEl>
                                          <p:spTgt spid="18">
                                            <p:txEl>
                                              <p:pRg st="5" end="5"/>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8">
                                            <p:txEl>
                                              <p:pRg st="6" end="6"/>
                                            </p:txEl>
                                          </p:spTgt>
                                        </p:tgtEl>
                                        <p:attrNameLst>
                                          <p:attrName>style.visibility</p:attrName>
                                        </p:attrNameLst>
                                      </p:cBhvr>
                                      <p:to>
                                        <p:strVal val="visible"/>
                                      </p:to>
                                    </p:set>
                                    <p:animEffect transition="in" filter="fade">
                                      <p:cBhvr>
                                        <p:cTn id="49" dur="500"/>
                                        <p:tgtEl>
                                          <p:spTgt spid="18">
                                            <p:txEl>
                                              <p:pRg st="6" end="6"/>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8">
                                            <p:txEl>
                                              <p:pRg st="8" end="8"/>
                                            </p:txEl>
                                          </p:spTgt>
                                        </p:tgtEl>
                                        <p:attrNameLst>
                                          <p:attrName>style.visibility</p:attrName>
                                        </p:attrNameLst>
                                      </p:cBhvr>
                                      <p:to>
                                        <p:strVal val="visible"/>
                                      </p:to>
                                    </p:set>
                                    <p:animEffect transition="in" filter="fade">
                                      <p:cBhvr>
                                        <p:cTn id="54" dur="500"/>
                                        <p:tgtEl>
                                          <p:spTgt spid="18">
                                            <p:txEl>
                                              <p:pRg st="8" end="8"/>
                                            </p:txEl>
                                          </p:spTgt>
                                        </p:tgtEl>
                                      </p:cBhvr>
                                    </p:animEffect>
                                  </p:childTnLst>
                                </p:cTn>
                              </p:par>
                              <p:par>
                                <p:cTn id="55" presetID="10" presetClass="entr" presetSubtype="0" fill="hold" nodeType="withEffect">
                                  <p:stCondLst>
                                    <p:cond delay="0"/>
                                  </p:stCondLst>
                                  <p:childTnLst>
                                    <p:set>
                                      <p:cBhvr>
                                        <p:cTn id="56" dur="1" fill="hold">
                                          <p:stCondLst>
                                            <p:cond delay="0"/>
                                          </p:stCondLst>
                                        </p:cTn>
                                        <p:tgtEl>
                                          <p:spTgt spid="18">
                                            <p:txEl>
                                              <p:pRg st="9" end="9"/>
                                            </p:txEl>
                                          </p:spTgt>
                                        </p:tgtEl>
                                        <p:attrNameLst>
                                          <p:attrName>style.visibility</p:attrName>
                                        </p:attrNameLst>
                                      </p:cBhvr>
                                      <p:to>
                                        <p:strVal val="visible"/>
                                      </p:to>
                                    </p:set>
                                    <p:animEffect transition="in" filter="fade">
                                      <p:cBhvr>
                                        <p:cTn id="57" dur="500"/>
                                        <p:tgtEl>
                                          <p:spTgt spid="18">
                                            <p:txEl>
                                              <p:pRg st="9" end="9"/>
                                            </p:txEl>
                                          </p:spTgt>
                                        </p:tgtEl>
                                      </p:cBhvr>
                                    </p:animEffect>
                                  </p:childTnLst>
                                </p:cTn>
                              </p:par>
                              <p:par>
                                <p:cTn id="58" presetID="10" presetClass="entr" presetSubtype="0" fill="hold" nodeType="withEffect">
                                  <p:stCondLst>
                                    <p:cond delay="0"/>
                                  </p:stCondLst>
                                  <p:childTnLst>
                                    <p:set>
                                      <p:cBhvr>
                                        <p:cTn id="59" dur="1" fill="hold">
                                          <p:stCondLst>
                                            <p:cond delay="0"/>
                                          </p:stCondLst>
                                        </p:cTn>
                                        <p:tgtEl>
                                          <p:spTgt spid="18">
                                            <p:txEl>
                                              <p:pRg st="10" end="10"/>
                                            </p:txEl>
                                          </p:spTgt>
                                        </p:tgtEl>
                                        <p:attrNameLst>
                                          <p:attrName>style.visibility</p:attrName>
                                        </p:attrNameLst>
                                      </p:cBhvr>
                                      <p:to>
                                        <p:strVal val="visible"/>
                                      </p:to>
                                    </p:set>
                                    <p:animEffect transition="in" filter="fade">
                                      <p:cBhvr>
                                        <p:cTn id="60" dur="500"/>
                                        <p:tgtEl>
                                          <p:spTgt spid="18">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5" grpId="0"/>
      <p:bldP spid="26" grpId="0"/>
      <p:bldP spid="27" grpId="0"/>
      <p:bldP spid="28" grpId="0" animBg="1"/>
      <p:bldP spid="2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D256D-5531-7722-9B7E-4641088BC8E2}"/>
              </a:ext>
            </a:extLst>
          </p:cNvPr>
          <p:cNvSpPr>
            <a:spLocks noGrp="1"/>
          </p:cNvSpPr>
          <p:nvPr>
            <p:ph type="title"/>
          </p:nvPr>
        </p:nvSpPr>
        <p:spPr>
          <a:xfrm>
            <a:off x="761803" y="350196"/>
            <a:ext cx="4646904" cy="1624520"/>
          </a:xfrm>
        </p:spPr>
        <p:txBody>
          <a:bodyPr anchor="ctr">
            <a:normAutofit/>
          </a:bodyPr>
          <a:lstStyle/>
          <a:p>
            <a:r>
              <a:rPr lang="en-GB" sz="4000" dirty="0"/>
              <a:t>Obstacle 1 – Victim Engagement</a:t>
            </a:r>
          </a:p>
        </p:txBody>
      </p:sp>
      <p:sp>
        <p:nvSpPr>
          <p:cNvPr id="9" name="Content Placeholder 8">
            <a:extLst>
              <a:ext uri="{FF2B5EF4-FFF2-40B4-BE49-F238E27FC236}">
                <a16:creationId xmlns:a16="http://schemas.microsoft.com/office/drawing/2014/main" id="{CD02BEB7-ABAD-E6F5-E33B-DD23557D259D}"/>
              </a:ext>
            </a:extLst>
          </p:cNvPr>
          <p:cNvSpPr>
            <a:spLocks noGrp="1"/>
          </p:cNvSpPr>
          <p:nvPr>
            <p:ph idx="1"/>
          </p:nvPr>
        </p:nvSpPr>
        <p:spPr>
          <a:xfrm>
            <a:off x="761802" y="2743200"/>
            <a:ext cx="4646905" cy="3613149"/>
          </a:xfrm>
        </p:spPr>
        <p:txBody>
          <a:bodyPr anchor="ctr">
            <a:normAutofit/>
          </a:bodyPr>
          <a:lstStyle/>
          <a:p>
            <a:r>
              <a:rPr lang="en-US" sz="2000" dirty="0"/>
              <a:t>Fear of Retaliation</a:t>
            </a:r>
          </a:p>
          <a:p>
            <a:pPr marL="0" indent="0" algn="r">
              <a:buNone/>
            </a:pPr>
            <a:r>
              <a:rPr lang="en-US" sz="2000" dirty="0"/>
              <a:t>(Revolving Doors Agency, 2019)</a:t>
            </a:r>
          </a:p>
          <a:p>
            <a:pPr marL="0" indent="0" algn="r">
              <a:buNone/>
            </a:pPr>
            <a:endParaRPr lang="en-US" sz="2000" dirty="0"/>
          </a:p>
          <a:p>
            <a:r>
              <a:rPr lang="en-US" sz="2000" dirty="0"/>
              <a:t>Trauma &amp; Coercive Control</a:t>
            </a:r>
          </a:p>
          <a:p>
            <a:pPr marL="0" indent="0" algn="r">
              <a:buNone/>
            </a:pPr>
            <a:r>
              <a:rPr lang="en-US" sz="2000" dirty="0"/>
              <a:t>(Stark &amp; Hester, 2019)</a:t>
            </a:r>
          </a:p>
          <a:p>
            <a:pPr marL="0" indent="0" algn="r">
              <a:buNone/>
            </a:pPr>
            <a:endParaRPr lang="en-US" sz="2000" dirty="0"/>
          </a:p>
          <a:p>
            <a:r>
              <a:rPr lang="en-US" sz="2000" dirty="0"/>
              <a:t>Low Trust or Confidence in Police</a:t>
            </a:r>
          </a:p>
          <a:p>
            <a:pPr marL="0" indent="0" algn="r">
              <a:buNone/>
            </a:pPr>
            <a:r>
              <a:rPr lang="en-US" sz="2000" dirty="0"/>
              <a:t>(Casey, 2023)</a:t>
            </a:r>
          </a:p>
        </p:txBody>
      </p:sp>
      <p:pic>
        <p:nvPicPr>
          <p:cNvPr id="5" name="Content Placeholder 4">
            <a:extLst>
              <a:ext uri="{FF2B5EF4-FFF2-40B4-BE49-F238E27FC236}">
                <a16:creationId xmlns:a16="http://schemas.microsoft.com/office/drawing/2014/main" id="{CAE76833-800C-DC53-588F-985E57CC8335}"/>
              </a:ext>
            </a:extLst>
          </p:cNvPr>
          <p:cNvPicPr>
            <a:picLocks noChangeAspect="1"/>
          </p:cNvPicPr>
          <p:nvPr/>
        </p:nvPicPr>
        <p:blipFill>
          <a:blip r:embed="rId3">
            <a:extLst>
              <a:ext uri="{28A0092B-C50C-407E-A947-70E740481C1C}">
                <a14:useLocalDpi xmlns:a14="http://schemas.microsoft.com/office/drawing/2010/main" val="0"/>
              </a:ext>
            </a:extLst>
          </a:blip>
          <a:srcRect l="36920" r="13024"/>
          <a:stretch>
            <a:fillRect/>
          </a:stretch>
        </p:blipFill>
        <p:spPr>
          <a:xfrm>
            <a:off x="6096000" y="1"/>
            <a:ext cx="6102825" cy="6858000"/>
          </a:xfrm>
          <a:prstGeom prst="rect">
            <a:avLst/>
          </a:prstGeom>
        </p:spPr>
      </p:pic>
    </p:spTree>
    <p:extLst>
      <p:ext uri="{BB962C8B-B14F-4D97-AF65-F5344CB8AC3E}">
        <p14:creationId xmlns:p14="http://schemas.microsoft.com/office/powerpoint/2010/main" val="1127239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1" end="1"/>
                                            </p:txEl>
                                          </p:spTgt>
                                        </p:tgtEl>
                                        <p:attrNameLst>
                                          <p:attrName>style.visibility</p:attrName>
                                        </p:attrNameLst>
                                      </p:cBhvr>
                                      <p:to>
                                        <p:strVal val="visible"/>
                                      </p:to>
                                    </p:set>
                                    <p:animEffect transition="in" filter="fade">
                                      <p:cBhvr>
                                        <p:cTn id="18" dur="500"/>
                                        <p:tgtEl>
                                          <p:spTgt spid="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animEffect transition="in" filter="fade">
                                      <p:cBhvr>
                                        <p:cTn id="23" dur="500"/>
                                        <p:tgtEl>
                                          <p:spTgt spid="9">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9">
                                            <p:txEl>
                                              <p:pRg st="4" end="4"/>
                                            </p:txEl>
                                          </p:spTgt>
                                        </p:tgtEl>
                                        <p:attrNameLst>
                                          <p:attrName>style.visibility</p:attrName>
                                        </p:attrNameLst>
                                      </p:cBhvr>
                                      <p:to>
                                        <p:strVal val="visible"/>
                                      </p:to>
                                    </p:set>
                                    <p:animEffect transition="in" filter="fade">
                                      <p:cBhvr>
                                        <p:cTn id="26" dur="500"/>
                                        <p:tgtEl>
                                          <p:spTgt spid="9">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
                                            <p:txEl>
                                              <p:pRg st="6" end="6"/>
                                            </p:txEl>
                                          </p:spTgt>
                                        </p:tgtEl>
                                        <p:attrNameLst>
                                          <p:attrName>style.visibility</p:attrName>
                                        </p:attrNameLst>
                                      </p:cBhvr>
                                      <p:to>
                                        <p:strVal val="visible"/>
                                      </p:to>
                                    </p:set>
                                    <p:animEffect transition="in" filter="fade">
                                      <p:cBhvr>
                                        <p:cTn id="31" dur="500"/>
                                        <p:tgtEl>
                                          <p:spTgt spid="9">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9">
                                            <p:txEl>
                                              <p:pRg st="7" end="7"/>
                                            </p:txEl>
                                          </p:spTgt>
                                        </p:tgtEl>
                                        <p:attrNameLst>
                                          <p:attrName>style.visibility</p:attrName>
                                        </p:attrNameLst>
                                      </p:cBhvr>
                                      <p:to>
                                        <p:strVal val="visible"/>
                                      </p:to>
                                    </p:set>
                                    <p:animEffect transition="in" filter="fade">
                                      <p:cBhvr>
                                        <p:cTn id="34"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19B14-411E-82CE-0FCB-64284EC3DA0B}"/>
              </a:ext>
            </a:extLst>
          </p:cNvPr>
          <p:cNvSpPr>
            <a:spLocks noGrp="1"/>
          </p:cNvSpPr>
          <p:nvPr>
            <p:ph type="title"/>
          </p:nvPr>
        </p:nvSpPr>
        <p:spPr>
          <a:xfrm>
            <a:off x="6417733" y="490537"/>
            <a:ext cx="5291663" cy="1628775"/>
          </a:xfrm>
        </p:spPr>
        <p:txBody>
          <a:bodyPr anchor="b">
            <a:normAutofit/>
          </a:bodyPr>
          <a:lstStyle/>
          <a:p>
            <a:r>
              <a:rPr lang="en-GB" sz="3700"/>
              <a:t>Obstacle 2 – Risk Assessment &amp; Information</a:t>
            </a:r>
          </a:p>
        </p:txBody>
      </p:sp>
      <p:pic>
        <p:nvPicPr>
          <p:cNvPr id="5" name="Content Placeholder 4">
            <a:extLst>
              <a:ext uri="{FF2B5EF4-FFF2-40B4-BE49-F238E27FC236}">
                <a16:creationId xmlns:a16="http://schemas.microsoft.com/office/drawing/2014/main" id="{894C2B2C-B14D-3BCA-175F-98BB388BDEDD}"/>
              </a:ext>
            </a:extLst>
          </p:cNvPr>
          <p:cNvPicPr>
            <a:picLocks noChangeAspect="1"/>
          </p:cNvPicPr>
          <p:nvPr/>
        </p:nvPicPr>
        <p:blipFill>
          <a:blip r:embed="rId3">
            <a:extLst>
              <a:ext uri="{28A0092B-C50C-407E-A947-70E740481C1C}">
                <a14:useLocalDpi xmlns:a14="http://schemas.microsoft.com/office/drawing/2010/main" val="0"/>
              </a:ext>
            </a:extLst>
          </a:blip>
          <a:srcRect l="2330" r="30989" b="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16" name="Content Placeholder 8">
            <a:extLst>
              <a:ext uri="{FF2B5EF4-FFF2-40B4-BE49-F238E27FC236}">
                <a16:creationId xmlns:a16="http://schemas.microsoft.com/office/drawing/2014/main" id="{2CF094F1-E946-E1B3-5D23-366B1CD12BA4}"/>
              </a:ext>
            </a:extLst>
          </p:cNvPr>
          <p:cNvSpPr>
            <a:spLocks noGrp="1"/>
          </p:cNvSpPr>
          <p:nvPr>
            <p:ph idx="1"/>
          </p:nvPr>
        </p:nvSpPr>
        <p:spPr>
          <a:xfrm>
            <a:off x="6417734" y="2614612"/>
            <a:ext cx="5291663" cy="3752849"/>
          </a:xfrm>
        </p:spPr>
        <p:txBody>
          <a:bodyPr>
            <a:normAutofit/>
          </a:bodyPr>
          <a:lstStyle/>
          <a:p>
            <a:r>
              <a:rPr lang="en-US" sz="1800" dirty="0"/>
              <a:t>Risk Assessment Tools (DASH/THRIVE) Focus on Individual Events </a:t>
            </a:r>
          </a:p>
          <a:p>
            <a:pPr marL="0" indent="0" algn="r">
              <a:buNone/>
            </a:pPr>
            <a:r>
              <a:rPr lang="en-GB" sz="1800" dirty="0"/>
              <a:t>(CoP, 2021; Myhill, Hohl and Johnson, 2023)</a:t>
            </a:r>
          </a:p>
          <a:p>
            <a:pPr marL="0" indent="0" algn="r">
              <a:buNone/>
            </a:pPr>
            <a:endParaRPr lang="en-GB" sz="1800" dirty="0"/>
          </a:p>
          <a:p>
            <a:r>
              <a:rPr lang="en-GB" sz="1800" dirty="0"/>
              <a:t>Information Sharing Inconsistent</a:t>
            </a:r>
          </a:p>
          <a:p>
            <a:pPr marL="0" indent="0" algn="r">
              <a:buNone/>
            </a:pPr>
            <a:r>
              <a:rPr lang="en-GB" sz="1800" dirty="0"/>
              <a:t>(Police Foundation, 2025)</a:t>
            </a:r>
          </a:p>
          <a:p>
            <a:endParaRPr lang="en-GB" sz="1800" dirty="0"/>
          </a:p>
          <a:p>
            <a:r>
              <a:rPr lang="en-US" sz="1800" dirty="0"/>
              <a:t>Patterns of Escalation = Missed</a:t>
            </a:r>
          </a:p>
          <a:p>
            <a:pPr marL="0" indent="0" algn="r">
              <a:buNone/>
            </a:pPr>
            <a:r>
              <a:rPr lang="en-US" sz="1800" dirty="0"/>
              <a:t>(Department for Education, 2023)</a:t>
            </a:r>
            <a:endParaRPr lang="en-GB" sz="1800" dirty="0"/>
          </a:p>
        </p:txBody>
      </p:sp>
    </p:spTree>
    <p:extLst>
      <p:ext uri="{BB962C8B-B14F-4D97-AF65-F5344CB8AC3E}">
        <p14:creationId xmlns:p14="http://schemas.microsoft.com/office/powerpoint/2010/main" val="695953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6">
                                            <p:txEl>
                                              <p:pRg st="0" end="0"/>
                                            </p:txEl>
                                          </p:spTgt>
                                        </p:tgtEl>
                                        <p:attrNameLst>
                                          <p:attrName>style.visibility</p:attrName>
                                        </p:attrNameLst>
                                      </p:cBhvr>
                                      <p:to>
                                        <p:strVal val="visible"/>
                                      </p:to>
                                    </p:set>
                                    <p:animEffect transition="in" filter="fade">
                                      <p:cBhvr>
                                        <p:cTn id="15" dur="500"/>
                                        <p:tgtEl>
                                          <p:spTgt spid="16">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6">
                                            <p:txEl>
                                              <p:pRg st="1" end="1"/>
                                            </p:txEl>
                                          </p:spTgt>
                                        </p:tgtEl>
                                        <p:attrNameLst>
                                          <p:attrName>style.visibility</p:attrName>
                                        </p:attrNameLst>
                                      </p:cBhvr>
                                      <p:to>
                                        <p:strVal val="visible"/>
                                      </p:to>
                                    </p:set>
                                    <p:animEffect transition="in" filter="fade">
                                      <p:cBhvr>
                                        <p:cTn id="18" dur="500"/>
                                        <p:tgtEl>
                                          <p:spTgt spid="16">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6">
                                            <p:txEl>
                                              <p:pRg st="3" end="3"/>
                                            </p:txEl>
                                          </p:spTgt>
                                        </p:tgtEl>
                                        <p:attrNameLst>
                                          <p:attrName>style.visibility</p:attrName>
                                        </p:attrNameLst>
                                      </p:cBhvr>
                                      <p:to>
                                        <p:strVal val="visible"/>
                                      </p:to>
                                    </p:set>
                                    <p:animEffect transition="in" filter="fade">
                                      <p:cBhvr>
                                        <p:cTn id="23" dur="500"/>
                                        <p:tgtEl>
                                          <p:spTgt spid="16">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16">
                                            <p:txEl>
                                              <p:pRg st="4" end="4"/>
                                            </p:txEl>
                                          </p:spTgt>
                                        </p:tgtEl>
                                        <p:attrNameLst>
                                          <p:attrName>style.visibility</p:attrName>
                                        </p:attrNameLst>
                                      </p:cBhvr>
                                      <p:to>
                                        <p:strVal val="visible"/>
                                      </p:to>
                                    </p:set>
                                    <p:animEffect transition="in" filter="fade">
                                      <p:cBhvr>
                                        <p:cTn id="26" dur="500"/>
                                        <p:tgtEl>
                                          <p:spTgt spid="16">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6">
                                            <p:txEl>
                                              <p:pRg st="6" end="6"/>
                                            </p:txEl>
                                          </p:spTgt>
                                        </p:tgtEl>
                                        <p:attrNameLst>
                                          <p:attrName>style.visibility</p:attrName>
                                        </p:attrNameLst>
                                      </p:cBhvr>
                                      <p:to>
                                        <p:strVal val="visible"/>
                                      </p:to>
                                    </p:set>
                                    <p:animEffect transition="in" filter="fade">
                                      <p:cBhvr>
                                        <p:cTn id="31" dur="500"/>
                                        <p:tgtEl>
                                          <p:spTgt spid="16">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6">
                                            <p:txEl>
                                              <p:pRg st="7" end="7"/>
                                            </p:txEl>
                                          </p:spTgt>
                                        </p:tgtEl>
                                        <p:attrNameLst>
                                          <p:attrName>style.visibility</p:attrName>
                                        </p:attrNameLst>
                                      </p:cBhvr>
                                      <p:to>
                                        <p:strVal val="visible"/>
                                      </p:to>
                                    </p:set>
                                    <p:animEffect transition="in" filter="fade">
                                      <p:cBhvr>
                                        <p:cTn id="34" dur="500"/>
                                        <p:tgtEl>
                                          <p:spTgt spid="16">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29AC8-5037-3175-2581-A55A38257012}"/>
              </a:ext>
            </a:extLst>
          </p:cNvPr>
          <p:cNvSpPr>
            <a:spLocks noGrp="1"/>
          </p:cNvSpPr>
          <p:nvPr>
            <p:ph type="title"/>
          </p:nvPr>
        </p:nvSpPr>
        <p:spPr>
          <a:xfrm>
            <a:off x="640080" y="325369"/>
            <a:ext cx="4368602" cy="1956841"/>
          </a:xfrm>
        </p:spPr>
        <p:txBody>
          <a:bodyPr anchor="b">
            <a:normAutofit/>
          </a:bodyPr>
          <a:lstStyle/>
          <a:p>
            <a:r>
              <a:rPr lang="en-GB" sz="3800"/>
              <a:t>Obstacle 3 – Organisational &amp; Resource Pressures </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CB9C8327-EE32-20FD-C1ED-B59861EF5D05}"/>
              </a:ext>
            </a:extLst>
          </p:cNvPr>
          <p:cNvSpPr>
            <a:spLocks noGrp="1"/>
          </p:cNvSpPr>
          <p:nvPr>
            <p:ph idx="1"/>
          </p:nvPr>
        </p:nvSpPr>
        <p:spPr>
          <a:xfrm>
            <a:off x="640080" y="2872899"/>
            <a:ext cx="4243589" cy="3659732"/>
          </a:xfrm>
        </p:spPr>
        <p:txBody>
          <a:bodyPr>
            <a:normAutofit fontScale="92500" lnSpcReduction="10000"/>
          </a:bodyPr>
          <a:lstStyle/>
          <a:p>
            <a:r>
              <a:rPr lang="en-US" sz="2200" dirty="0"/>
              <a:t>↑ Demand </a:t>
            </a:r>
            <a:r>
              <a:rPr lang="en-US" sz="2200" dirty="0">
                <a:sym typeface="Wingdings" panose="05000000000000000000" pitchFamily="2" charset="2"/>
              </a:rPr>
              <a:t> </a:t>
            </a:r>
            <a:r>
              <a:rPr lang="en-US" sz="2200" dirty="0"/>
              <a:t>↓ Proactive Work</a:t>
            </a:r>
          </a:p>
          <a:p>
            <a:pPr marL="0" indent="0" algn="r">
              <a:buNone/>
            </a:pPr>
            <a:r>
              <a:rPr lang="en-US" sz="2200" dirty="0"/>
              <a:t>(HMICFRS, 2023)</a:t>
            </a:r>
          </a:p>
          <a:p>
            <a:pPr marL="0" indent="0">
              <a:buNone/>
            </a:pPr>
            <a:endParaRPr lang="en-US" sz="2200" dirty="0"/>
          </a:p>
          <a:p>
            <a:r>
              <a:rPr lang="en-US" sz="2200" dirty="0"/>
              <a:t>Workforce Shortages Reduce Continuity </a:t>
            </a:r>
          </a:p>
          <a:p>
            <a:pPr marL="0" indent="0" algn="r">
              <a:buNone/>
            </a:pPr>
            <a:r>
              <a:rPr lang="en-US" sz="2200" dirty="0"/>
              <a:t>(Home Office, 2025)</a:t>
            </a:r>
          </a:p>
          <a:p>
            <a:pPr marL="0" indent="0" algn="r">
              <a:buNone/>
            </a:pPr>
            <a:endParaRPr lang="en-US" sz="2200" dirty="0"/>
          </a:p>
          <a:p>
            <a:r>
              <a:rPr lang="en-US" sz="2200" dirty="0"/>
              <a:t>Reactive Culture Dominates Practice </a:t>
            </a:r>
          </a:p>
          <a:p>
            <a:pPr marL="0" indent="0" algn="r">
              <a:buNone/>
            </a:pPr>
            <a:r>
              <a:rPr lang="en-US" sz="2200" dirty="0"/>
              <a:t>(Signori et al., 2023)</a:t>
            </a:r>
          </a:p>
          <a:p>
            <a:endParaRPr lang="en-US" sz="2200" dirty="0"/>
          </a:p>
        </p:txBody>
      </p:sp>
      <p:pic>
        <p:nvPicPr>
          <p:cNvPr id="5" name="Content Placeholder 4">
            <a:extLst>
              <a:ext uri="{FF2B5EF4-FFF2-40B4-BE49-F238E27FC236}">
                <a16:creationId xmlns:a16="http://schemas.microsoft.com/office/drawing/2014/main" id="{3453F1EC-8F17-A8B6-8C2D-BB7363A24CFD}"/>
              </a:ext>
            </a:extLst>
          </p:cNvPr>
          <p:cNvPicPr>
            <a:picLocks noChangeAspect="1"/>
          </p:cNvPicPr>
          <p:nvPr/>
        </p:nvPicPr>
        <p:blipFill>
          <a:blip r:embed="rId3">
            <a:extLst>
              <a:ext uri="{28A0092B-C50C-407E-A947-70E740481C1C}">
                <a14:useLocalDpi xmlns:a14="http://schemas.microsoft.com/office/drawing/2010/main" val="0"/>
              </a:ext>
            </a:extLst>
          </a:blip>
          <a:srcRect l="10238" r="2306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99371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1" end="1"/>
                                            </p:txEl>
                                          </p:spTgt>
                                        </p:tgtEl>
                                        <p:attrNameLst>
                                          <p:attrName>style.visibility</p:attrName>
                                        </p:attrNameLst>
                                      </p:cBhvr>
                                      <p:to>
                                        <p:strVal val="visible"/>
                                      </p:to>
                                    </p:set>
                                    <p:animEffect transition="in" filter="fade">
                                      <p:cBhvr>
                                        <p:cTn id="18" dur="500"/>
                                        <p:tgtEl>
                                          <p:spTgt spid="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animEffect transition="in" filter="fade">
                                      <p:cBhvr>
                                        <p:cTn id="23" dur="500"/>
                                        <p:tgtEl>
                                          <p:spTgt spid="9">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9">
                                            <p:txEl>
                                              <p:pRg st="4" end="4"/>
                                            </p:txEl>
                                          </p:spTgt>
                                        </p:tgtEl>
                                        <p:attrNameLst>
                                          <p:attrName>style.visibility</p:attrName>
                                        </p:attrNameLst>
                                      </p:cBhvr>
                                      <p:to>
                                        <p:strVal val="visible"/>
                                      </p:to>
                                    </p:set>
                                    <p:animEffect transition="in" filter="fade">
                                      <p:cBhvr>
                                        <p:cTn id="26" dur="500"/>
                                        <p:tgtEl>
                                          <p:spTgt spid="9">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
                                            <p:txEl>
                                              <p:pRg st="6" end="6"/>
                                            </p:txEl>
                                          </p:spTgt>
                                        </p:tgtEl>
                                        <p:attrNameLst>
                                          <p:attrName>style.visibility</p:attrName>
                                        </p:attrNameLst>
                                      </p:cBhvr>
                                      <p:to>
                                        <p:strVal val="visible"/>
                                      </p:to>
                                    </p:set>
                                    <p:animEffect transition="in" filter="fade">
                                      <p:cBhvr>
                                        <p:cTn id="31" dur="500"/>
                                        <p:tgtEl>
                                          <p:spTgt spid="9">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9">
                                            <p:txEl>
                                              <p:pRg st="7" end="7"/>
                                            </p:txEl>
                                          </p:spTgt>
                                        </p:tgtEl>
                                        <p:attrNameLst>
                                          <p:attrName>style.visibility</p:attrName>
                                        </p:attrNameLst>
                                      </p:cBhvr>
                                      <p:to>
                                        <p:strVal val="visible"/>
                                      </p:to>
                                    </p:set>
                                    <p:animEffect transition="in" filter="fade">
                                      <p:cBhvr>
                                        <p:cTn id="34"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B2349B-425E-E413-C113-0AC2C472D290}"/>
              </a:ext>
            </a:extLst>
          </p:cNvPr>
          <p:cNvSpPr>
            <a:spLocks noGrp="1"/>
          </p:cNvSpPr>
          <p:nvPr>
            <p:ph type="title"/>
          </p:nvPr>
        </p:nvSpPr>
        <p:spPr>
          <a:xfrm>
            <a:off x="761803" y="350196"/>
            <a:ext cx="4646904" cy="1624520"/>
          </a:xfrm>
        </p:spPr>
        <p:txBody>
          <a:bodyPr anchor="ctr">
            <a:normAutofit/>
          </a:bodyPr>
          <a:lstStyle/>
          <a:p>
            <a:r>
              <a:rPr lang="en-GB" sz="3700" dirty="0"/>
              <a:t>What Works, Overcoming the Barriers</a:t>
            </a:r>
          </a:p>
        </p:txBody>
      </p:sp>
      <p:sp>
        <p:nvSpPr>
          <p:cNvPr id="3" name="Content Placeholder 2">
            <a:extLst>
              <a:ext uri="{FF2B5EF4-FFF2-40B4-BE49-F238E27FC236}">
                <a16:creationId xmlns:a16="http://schemas.microsoft.com/office/drawing/2014/main" id="{55811B76-35D5-F241-31A0-5B81E5108C2E}"/>
              </a:ext>
            </a:extLst>
          </p:cNvPr>
          <p:cNvSpPr>
            <a:spLocks noGrp="1"/>
          </p:cNvSpPr>
          <p:nvPr>
            <p:ph idx="1"/>
          </p:nvPr>
        </p:nvSpPr>
        <p:spPr>
          <a:xfrm>
            <a:off x="761802" y="2743200"/>
            <a:ext cx="4646905" cy="3613149"/>
          </a:xfrm>
        </p:spPr>
        <p:txBody>
          <a:bodyPr anchor="ctr">
            <a:normAutofit lnSpcReduction="10000"/>
          </a:bodyPr>
          <a:lstStyle/>
          <a:p>
            <a:r>
              <a:rPr lang="en-GB" sz="2000" dirty="0"/>
              <a:t>Early I.D. of Repeat Victims</a:t>
            </a:r>
          </a:p>
          <a:p>
            <a:pPr marL="0" indent="0" algn="r">
              <a:buNone/>
            </a:pPr>
            <a:r>
              <a:rPr lang="en-GB" sz="2000" dirty="0"/>
              <a:t>(Surrey Police, n.d.)</a:t>
            </a:r>
          </a:p>
          <a:p>
            <a:endParaRPr lang="en-GB" sz="2000" dirty="0"/>
          </a:p>
          <a:p>
            <a:r>
              <a:rPr lang="en-GB" sz="2000" dirty="0"/>
              <a:t>MARAC – Multi-Agency Problem Solving</a:t>
            </a:r>
          </a:p>
          <a:p>
            <a:pPr marL="0" indent="0" algn="r">
              <a:buNone/>
            </a:pPr>
            <a:r>
              <a:rPr lang="en-GB" sz="2000" dirty="0"/>
              <a:t>(</a:t>
            </a:r>
            <a:r>
              <a:rPr lang="en-GB" sz="2000" dirty="0" err="1"/>
              <a:t>SafeLives</a:t>
            </a:r>
            <a:r>
              <a:rPr lang="en-GB" sz="2000" dirty="0"/>
              <a:t>, 2024)</a:t>
            </a:r>
          </a:p>
          <a:p>
            <a:endParaRPr lang="en-GB" sz="2000" dirty="0"/>
          </a:p>
          <a:p>
            <a:r>
              <a:rPr lang="en-GB" sz="2000" dirty="0"/>
              <a:t>Trauma Informed Practice</a:t>
            </a:r>
          </a:p>
          <a:p>
            <a:pPr marL="0" indent="0" algn="r">
              <a:buNone/>
            </a:pPr>
            <a:r>
              <a:rPr lang="en-GB" sz="2000" dirty="0"/>
              <a:t>(Department of Health and Social Care, 2023)</a:t>
            </a:r>
          </a:p>
        </p:txBody>
      </p:sp>
      <p:pic>
        <p:nvPicPr>
          <p:cNvPr id="5" name="Picture 4" descr="Chicken wire close-up">
            <a:extLst>
              <a:ext uri="{FF2B5EF4-FFF2-40B4-BE49-F238E27FC236}">
                <a16:creationId xmlns:a16="http://schemas.microsoft.com/office/drawing/2014/main" id="{0D96C7F6-118C-5FFE-9F75-1A72CA89FB27}"/>
              </a:ext>
            </a:extLst>
          </p:cNvPr>
          <p:cNvPicPr>
            <a:picLocks noChangeAspect="1"/>
          </p:cNvPicPr>
          <p:nvPr/>
        </p:nvPicPr>
        <p:blipFill>
          <a:blip r:embed="rId3"/>
          <a:srcRect l="18465" r="22135"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0070274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500"/>
                                        <p:tgtEl>
                                          <p:spTgt spid="3">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BFD61-C709-1B81-2166-2D9C792DEF33}"/>
              </a:ext>
            </a:extLst>
          </p:cNvPr>
          <p:cNvSpPr>
            <a:spLocks noGrp="1"/>
          </p:cNvSpPr>
          <p:nvPr>
            <p:ph type="title"/>
          </p:nvPr>
        </p:nvSpPr>
        <p:spPr>
          <a:xfrm>
            <a:off x="6417733" y="490537"/>
            <a:ext cx="5291663" cy="1628775"/>
          </a:xfrm>
        </p:spPr>
        <p:txBody>
          <a:bodyPr anchor="b">
            <a:normAutofit/>
          </a:bodyPr>
          <a:lstStyle/>
          <a:p>
            <a:r>
              <a:rPr lang="en-GB" sz="3700"/>
              <a:t>Implications for Safeguarding Vulnerable People</a:t>
            </a:r>
          </a:p>
        </p:txBody>
      </p:sp>
      <p:pic>
        <p:nvPicPr>
          <p:cNvPr id="5" name="Content Placeholder 4">
            <a:extLst>
              <a:ext uri="{FF2B5EF4-FFF2-40B4-BE49-F238E27FC236}">
                <a16:creationId xmlns:a16="http://schemas.microsoft.com/office/drawing/2014/main" id="{EB3D6D7D-C043-6101-40E1-D691861FDB78}"/>
              </a:ext>
            </a:extLst>
          </p:cNvPr>
          <p:cNvPicPr>
            <a:picLocks noChangeAspect="1"/>
          </p:cNvPicPr>
          <p:nvPr/>
        </p:nvPicPr>
        <p:blipFill>
          <a:blip r:embed="rId3">
            <a:extLst>
              <a:ext uri="{28A0092B-C50C-407E-A947-70E740481C1C}">
                <a14:useLocalDpi xmlns:a14="http://schemas.microsoft.com/office/drawing/2010/main" val="0"/>
              </a:ext>
            </a:extLst>
          </a:blip>
          <a:srcRect l="20497" r="20154"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9" name="Content Placeholder 8">
            <a:extLst>
              <a:ext uri="{FF2B5EF4-FFF2-40B4-BE49-F238E27FC236}">
                <a16:creationId xmlns:a16="http://schemas.microsoft.com/office/drawing/2014/main" id="{9120BADC-887C-D403-624B-017E53D5C90E}"/>
              </a:ext>
            </a:extLst>
          </p:cNvPr>
          <p:cNvSpPr>
            <a:spLocks noGrp="1"/>
          </p:cNvSpPr>
          <p:nvPr>
            <p:ph idx="1"/>
          </p:nvPr>
        </p:nvSpPr>
        <p:spPr>
          <a:xfrm>
            <a:off x="6417734" y="2614612"/>
            <a:ext cx="5291663" cy="3752849"/>
          </a:xfrm>
        </p:spPr>
        <p:txBody>
          <a:bodyPr>
            <a:normAutofit/>
          </a:bodyPr>
          <a:lstStyle/>
          <a:p>
            <a:r>
              <a:rPr lang="en-US" sz="1800" dirty="0"/>
              <a:t>Early Intervention Reduces Harm</a:t>
            </a:r>
          </a:p>
          <a:p>
            <a:pPr marL="0" indent="0" algn="r">
              <a:buNone/>
            </a:pPr>
            <a:r>
              <a:rPr lang="en-US" sz="1800" dirty="0"/>
              <a:t>(Home Office, 2023)</a:t>
            </a:r>
          </a:p>
          <a:p>
            <a:endParaRPr lang="en-US" sz="1800" dirty="0"/>
          </a:p>
          <a:p>
            <a:r>
              <a:rPr lang="en-US" sz="1800" dirty="0"/>
              <a:t>Safeguarding Requires Shared Responsibility</a:t>
            </a:r>
          </a:p>
          <a:p>
            <a:pPr marL="0" indent="0" algn="r">
              <a:buNone/>
            </a:pPr>
            <a:r>
              <a:rPr lang="en-US" sz="1800" dirty="0"/>
              <a:t>(Department for Education, 2023)</a:t>
            </a:r>
          </a:p>
          <a:p>
            <a:endParaRPr lang="en-US" sz="1800" dirty="0"/>
          </a:p>
          <a:p>
            <a:r>
              <a:rPr lang="en-US" sz="1800" dirty="0"/>
              <a:t>Victim Trust = Critical</a:t>
            </a:r>
          </a:p>
          <a:p>
            <a:pPr marL="0" indent="0" algn="r">
              <a:buNone/>
            </a:pPr>
            <a:r>
              <a:rPr lang="en-US" sz="1800" dirty="0"/>
              <a:t>(Victims’ Commissioner, 2023)</a:t>
            </a:r>
          </a:p>
        </p:txBody>
      </p:sp>
    </p:spTree>
    <p:extLst>
      <p:ext uri="{BB962C8B-B14F-4D97-AF65-F5344CB8AC3E}">
        <p14:creationId xmlns:p14="http://schemas.microsoft.com/office/powerpoint/2010/main" val="2444704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xEl>
                                              <p:pRg st="0" end="0"/>
                                            </p:txEl>
                                          </p:spTgt>
                                        </p:tgtEl>
                                        <p:attrNameLst>
                                          <p:attrName>style.visibility</p:attrName>
                                        </p:attrNameLst>
                                      </p:cBhvr>
                                      <p:to>
                                        <p:strVal val="visible"/>
                                      </p:to>
                                    </p:set>
                                    <p:animEffect transition="in" filter="fade">
                                      <p:cBhvr>
                                        <p:cTn id="15" dur="500"/>
                                        <p:tgtEl>
                                          <p:spTgt spid="9">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9">
                                            <p:txEl>
                                              <p:pRg st="1" end="1"/>
                                            </p:txEl>
                                          </p:spTgt>
                                        </p:tgtEl>
                                        <p:attrNameLst>
                                          <p:attrName>style.visibility</p:attrName>
                                        </p:attrNameLst>
                                      </p:cBhvr>
                                      <p:to>
                                        <p:strVal val="visible"/>
                                      </p:to>
                                    </p:set>
                                    <p:animEffect transition="in" filter="fade">
                                      <p:cBhvr>
                                        <p:cTn id="18" dur="500"/>
                                        <p:tgtEl>
                                          <p:spTgt spid="9">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9">
                                            <p:txEl>
                                              <p:pRg st="3" end="3"/>
                                            </p:txEl>
                                          </p:spTgt>
                                        </p:tgtEl>
                                        <p:attrNameLst>
                                          <p:attrName>style.visibility</p:attrName>
                                        </p:attrNameLst>
                                      </p:cBhvr>
                                      <p:to>
                                        <p:strVal val="visible"/>
                                      </p:to>
                                    </p:set>
                                    <p:animEffect transition="in" filter="fade">
                                      <p:cBhvr>
                                        <p:cTn id="23" dur="500"/>
                                        <p:tgtEl>
                                          <p:spTgt spid="9">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9">
                                            <p:txEl>
                                              <p:pRg st="4" end="4"/>
                                            </p:txEl>
                                          </p:spTgt>
                                        </p:tgtEl>
                                        <p:attrNameLst>
                                          <p:attrName>style.visibility</p:attrName>
                                        </p:attrNameLst>
                                      </p:cBhvr>
                                      <p:to>
                                        <p:strVal val="visible"/>
                                      </p:to>
                                    </p:set>
                                    <p:animEffect transition="in" filter="fade">
                                      <p:cBhvr>
                                        <p:cTn id="26" dur="500"/>
                                        <p:tgtEl>
                                          <p:spTgt spid="9">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
                                            <p:txEl>
                                              <p:pRg st="6" end="6"/>
                                            </p:txEl>
                                          </p:spTgt>
                                        </p:tgtEl>
                                        <p:attrNameLst>
                                          <p:attrName>style.visibility</p:attrName>
                                        </p:attrNameLst>
                                      </p:cBhvr>
                                      <p:to>
                                        <p:strVal val="visible"/>
                                      </p:to>
                                    </p:set>
                                    <p:animEffect transition="in" filter="fade">
                                      <p:cBhvr>
                                        <p:cTn id="31" dur="500"/>
                                        <p:tgtEl>
                                          <p:spTgt spid="9">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9">
                                            <p:txEl>
                                              <p:pRg st="7" end="7"/>
                                            </p:txEl>
                                          </p:spTgt>
                                        </p:tgtEl>
                                        <p:attrNameLst>
                                          <p:attrName>style.visibility</p:attrName>
                                        </p:attrNameLst>
                                      </p:cBhvr>
                                      <p:to>
                                        <p:strVal val="visible"/>
                                      </p:to>
                                    </p:set>
                                    <p:animEffect transition="in" filter="fade">
                                      <p:cBhvr>
                                        <p:cTn id="34" dur="500"/>
                                        <p:tgtEl>
                                          <p:spTgt spid="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DB4DAE-2E70-2A48-5F36-242AA4011B94}"/>
              </a:ext>
            </a:extLst>
          </p:cNvPr>
          <p:cNvSpPr>
            <a:spLocks noGrp="1"/>
          </p:cNvSpPr>
          <p:nvPr>
            <p:ph type="title"/>
          </p:nvPr>
        </p:nvSpPr>
        <p:spPr>
          <a:xfrm>
            <a:off x="643468" y="643467"/>
            <a:ext cx="4620584" cy="4567137"/>
          </a:xfrm>
        </p:spPr>
        <p:txBody>
          <a:bodyPr vert="horz" lIns="91440" tIns="45720" rIns="91440" bIns="45720" rtlCol="0" anchor="b">
            <a:normAutofit/>
          </a:bodyPr>
          <a:lstStyle/>
          <a:p>
            <a:r>
              <a:rPr lang="en-US" dirty="0"/>
              <a:t>Conclusion</a:t>
            </a:r>
          </a:p>
        </p:txBody>
      </p:sp>
      <p:pic>
        <p:nvPicPr>
          <p:cNvPr id="5" name="Picture 4" descr="Pen placed on top of a signature line">
            <a:extLst>
              <a:ext uri="{FF2B5EF4-FFF2-40B4-BE49-F238E27FC236}">
                <a16:creationId xmlns:a16="http://schemas.microsoft.com/office/drawing/2014/main" id="{1DEEF532-8446-8263-B1B5-F56ED972A2C2}"/>
              </a:ext>
            </a:extLst>
          </p:cNvPr>
          <p:cNvPicPr>
            <a:picLocks noChangeAspect="1"/>
          </p:cNvPicPr>
          <p:nvPr/>
        </p:nvPicPr>
        <p:blipFill>
          <a:blip r:embed="rId3"/>
          <a:srcRect l="41964" r="-1"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24676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7C992-EA4E-93C8-D698-D4D03A714B57}"/>
              </a:ext>
            </a:extLst>
          </p:cNvPr>
          <p:cNvSpPr>
            <a:spLocks noGrp="1"/>
          </p:cNvSpPr>
          <p:nvPr>
            <p:ph type="title"/>
          </p:nvPr>
        </p:nvSpPr>
        <p:spPr>
          <a:xfrm>
            <a:off x="838200" y="120317"/>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AC7AA9ED-1843-04A2-D531-BE87A903532A}"/>
              </a:ext>
            </a:extLst>
          </p:cNvPr>
          <p:cNvSpPr>
            <a:spLocks noGrp="1"/>
          </p:cNvSpPr>
          <p:nvPr>
            <p:ph idx="1"/>
          </p:nvPr>
        </p:nvSpPr>
        <p:spPr>
          <a:xfrm>
            <a:off x="838200" y="1445880"/>
            <a:ext cx="10515600" cy="4912059"/>
          </a:xfrm>
        </p:spPr>
        <p:txBody>
          <a:bodyPr>
            <a:normAutofit fontScale="62500" lnSpcReduction="20000"/>
          </a:bodyPr>
          <a:lstStyle/>
          <a:p>
            <a:r>
              <a:rPr lang="en-GB" dirty="0"/>
              <a:t>Casey, L. (2023) </a:t>
            </a:r>
            <a:r>
              <a:rPr lang="en-GB" i="1" dirty="0"/>
              <a:t>Baroness Casey Review: Final Report – An independent review into the standards of behaviour and internal culture of the Metropolitan Police Service</a:t>
            </a:r>
            <a:r>
              <a:rPr lang="en-GB" dirty="0"/>
              <a:t>. Metropolitan Police Service. Available at: </a:t>
            </a:r>
            <a:r>
              <a:rPr lang="en-GB" u="sng" dirty="0">
                <a:hlinkClick r:id="rId2"/>
              </a:rPr>
              <a:t>https://www.met.police.uk/SysSiteAssets/media/downloads/met/about-us/baroness-casey-review/update-march-2023/baroness-casey-review-march-2023a.pdf</a:t>
            </a:r>
            <a:r>
              <a:rPr lang="en-GB" dirty="0"/>
              <a:t> (Accessed: 27 December 2025).</a:t>
            </a:r>
          </a:p>
          <a:p>
            <a:r>
              <a:rPr lang="en-GB" dirty="0"/>
              <a:t>College of Policing (2021) </a:t>
            </a:r>
            <a:r>
              <a:rPr lang="en-GB" i="1" dirty="0"/>
              <a:t>Clues: recognising vulnerability-related risks</a:t>
            </a:r>
            <a:r>
              <a:rPr lang="en-GB" dirty="0"/>
              <a:t>. College of Policing. Available at: </a:t>
            </a:r>
            <a:r>
              <a:rPr lang="en-GB" u="sng" dirty="0">
                <a:hlinkClick r:id="rId3"/>
              </a:rPr>
              <a:t>https://www.college.police.uk/guidance/vulnerability-related-risks/clues</a:t>
            </a:r>
            <a:r>
              <a:rPr lang="en-GB" dirty="0"/>
              <a:t> (Accessed: 27 December 2025).</a:t>
            </a:r>
          </a:p>
          <a:p>
            <a:r>
              <a:rPr lang="en-GB" dirty="0"/>
              <a:t>College of Policing (2021) </a:t>
            </a:r>
            <a:r>
              <a:rPr lang="en-GB" i="1" dirty="0"/>
              <a:t>Introduction to vulnerability-related risk</a:t>
            </a:r>
            <a:r>
              <a:rPr lang="en-GB" dirty="0"/>
              <a:t>. College of Policing. Available at: </a:t>
            </a:r>
            <a:r>
              <a:rPr lang="en-GB" u="sng" dirty="0">
                <a:hlinkClick r:id="rId4"/>
              </a:rPr>
              <a:t>https://www.college.police.uk/guidance/vulnerability-related-risks/introduction-vulnerability-related-risk</a:t>
            </a:r>
            <a:r>
              <a:rPr lang="en-GB" dirty="0"/>
              <a:t> (Accessed: 28 December 2025).</a:t>
            </a:r>
          </a:p>
          <a:p>
            <a:r>
              <a:rPr lang="en-GB" dirty="0"/>
              <a:t>College of Policing (2021) </a:t>
            </a:r>
            <a:r>
              <a:rPr lang="en-GB" i="1" dirty="0"/>
              <a:t>Recognising and responding to vulnerability-related risks: Guidelines</a:t>
            </a:r>
            <a:r>
              <a:rPr lang="en-GB" dirty="0"/>
              <a:t>. College of Policing. Available at: </a:t>
            </a:r>
            <a:r>
              <a:rPr lang="en-GB" u="sng" dirty="0">
                <a:hlinkClick r:id="rId5"/>
              </a:rPr>
              <a:t>https://assets.college.police.uk/s3fs-public/2021-11/Recognising-responding-vulnerability-related-risks-guidelines.pdf?v=1637139759</a:t>
            </a:r>
            <a:r>
              <a:rPr lang="en-GB" dirty="0"/>
              <a:t> (Accessed: 27 December 2025).</a:t>
            </a:r>
          </a:p>
          <a:p>
            <a:r>
              <a:rPr lang="en-GB" dirty="0"/>
              <a:t>Department for Education (2023) </a:t>
            </a:r>
            <a:r>
              <a:rPr lang="en-GB" i="1" dirty="0"/>
              <a:t>Working Together to Safeguard Children 2023: A guide to multi-agency working to help, protect and promote the welfare of children</a:t>
            </a:r>
            <a:r>
              <a:rPr lang="en-GB" dirty="0"/>
              <a:t>. HM Government. Available at: </a:t>
            </a:r>
            <a:r>
              <a:rPr lang="en-GB" u="sng" dirty="0">
                <a:hlinkClick r:id="rId6"/>
              </a:rPr>
              <a:t>https://assets.publishing.service.gov.uk/media/6849a7b67cba25f610c7db3f/Working_together_to_safeguard_children_2023_-_statutory_guidance.pdf</a:t>
            </a:r>
            <a:r>
              <a:rPr lang="en-GB" dirty="0"/>
              <a:t> (Accessed: 28 December 2025).</a:t>
            </a:r>
          </a:p>
          <a:p>
            <a:r>
              <a:rPr lang="en-GB" dirty="0"/>
              <a:t>Department of Health and Social Care (2023) </a:t>
            </a:r>
            <a:r>
              <a:rPr lang="en-GB" i="1" dirty="0"/>
              <a:t>Working definition of trauma-informed practice</a:t>
            </a:r>
            <a:r>
              <a:rPr lang="en-GB" dirty="0"/>
              <a:t>. Government of the United Kingdom. Available at: </a:t>
            </a:r>
            <a:r>
              <a:rPr lang="en-GB" u="sng" dirty="0">
                <a:hlinkClick r:id="rId7"/>
              </a:rPr>
              <a:t>https://www.gov.uk/government/publications/working-definition-of-trauma-informed-practice/working-definition-of-trauma-informed-practice</a:t>
            </a:r>
            <a:r>
              <a:rPr lang="en-GB" dirty="0"/>
              <a:t> (Accessed: 28 December 2025).</a:t>
            </a:r>
          </a:p>
        </p:txBody>
      </p:sp>
    </p:spTree>
    <p:extLst>
      <p:ext uri="{BB962C8B-B14F-4D97-AF65-F5344CB8AC3E}">
        <p14:creationId xmlns:p14="http://schemas.microsoft.com/office/powerpoint/2010/main" val="3772758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F75125-4C79-FEB4-531B-1919A218ED0F}"/>
              </a:ext>
            </a:extLst>
          </p:cNvPr>
          <p:cNvSpPr>
            <a:spLocks noGrp="1"/>
          </p:cNvSpPr>
          <p:nvPr>
            <p:ph idx="1"/>
          </p:nvPr>
        </p:nvSpPr>
        <p:spPr>
          <a:xfrm>
            <a:off x="838200" y="705853"/>
            <a:ext cx="10515600" cy="5406190"/>
          </a:xfrm>
        </p:spPr>
        <p:txBody>
          <a:bodyPr>
            <a:normAutofit fontScale="62500" lnSpcReduction="20000"/>
          </a:bodyPr>
          <a:lstStyle/>
          <a:p>
            <a:r>
              <a:rPr lang="en-GB" dirty="0"/>
              <a:t>His Majesty’s Inspectorate of Constabulary and Fire and Rescue Services (2021) </a:t>
            </a:r>
            <a:r>
              <a:rPr lang="en-GB" i="1" dirty="0"/>
              <a:t>Police response to violence against women and girls: Final inspection report</a:t>
            </a:r>
            <a:r>
              <a:rPr lang="en-GB" dirty="0"/>
              <a:t>. His Majesty’s Inspectorate of Constabulary and Fire and Rescue Services. Available at: </a:t>
            </a:r>
            <a:r>
              <a:rPr lang="en-GB" u="sng" dirty="0">
                <a:hlinkClick r:id="rId2"/>
              </a:rPr>
              <a:t>https://hmicfrs.justiceinspectorates.gov.uk/publication-html/police-response-to-violence-against-women-and-girls-final-inspection-report/</a:t>
            </a:r>
            <a:r>
              <a:rPr lang="en-GB" dirty="0"/>
              <a:t> (Accessed: 27 December 2025).</a:t>
            </a:r>
          </a:p>
          <a:p>
            <a:r>
              <a:rPr lang="en-GB" dirty="0"/>
              <a:t>His Majesty’s Inspectorate of Constabulary and Fire and Rescue Services (2023) </a:t>
            </a:r>
            <a:r>
              <a:rPr lang="en-GB" i="1" dirty="0"/>
              <a:t>State of Policing: The Annual Assessment of Policing in England and Wales 2022</a:t>
            </a:r>
            <a:r>
              <a:rPr lang="en-GB" dirty="0"/>
              <a:t>. His Majesty’s Inspectorate of Constabulary and Fire and Rescue Services. Available at: </a:t>
            </a:r>
            <a:r>
              <a:rPr lang="en-GB" u="sng" dirty="0">
                <a:hlinkClick r:id="rId3"/>
              </a:rPr>
              <a:t>https://assets-hmicfrs.justiceinspectorates.gov.uk/uploads/state-of-policing-2022.pdf</a:t>
            </a:r>
            <a:r>
              <a:rPr lang="en-GB" dirty="0"/>
              <a:t> (Accessed: 27 December 2025).</a:t>
            </a:r>
          </a:p>
          <a:p>
            <a:r>
              <a:rPr lang="en-GB" dirty="0"/>
              <a:t>Home Office (2023) </a:t>
            </a:r>
            <a:r>
              <a:rPr lang="en-GB" i="1" dirty="0"/>
              <a:t>Domestic Abuse: statutory guidance (accessible version)</a:t>
            </a:r>
            <a:r>
              <a:rPr lang="en-GB" dirty="0"/>
              <a:t>. Government of the United Kingdom. Available at: </a:t>
            </a:r>
            <a:r>
              <a:rPr lang="en-GB" u="sng" dirty="0">
                <a:hlinkClick r:id="rId4"/>
              </a:rPr>
              <a:t>https://www.gov.uk/government/publications/domestic-abuse-act-2021/domestic-abuse-statutory-guidance-accessible-version</a:t>
            </a:r>
            <a:r>
              <a:rPr lang="en-GB" dirty="0"/>
              <a:t> (Accessed: 27 December 2025).</a:t>
            </a:r>
          </a:p>
          <a:p>
            <a:r>
              <a:rPr lang="en-GB" dirty="0"/>
              <a:t>Home Office (2025) </a:t>
            </a:r>
            <a:r>
              <a:rPr lang="en-GB" i="1" dirty="0"/>
              <a:t>Police workforce, England and Wales: 31 March 2024</a:t>
            </a:r>
            <a:r>
              <a:rPr lang="en-GB" dirty="0"/>
              <a:t>. Government of the United Kingdom. Available at: </a:t>
            </a:r>
            <a:r>
              <a:rPr lang="en-GB" u="sng" dirty="0">
                <a:hlinkClick r:id="rId5"/>
              </a:rPr>
              <a:t>https://www.gov.uk/government/statistics/police-workforce-england-and-wales-31-march-2024/police-workforce-england-and-wales-31-march-2024</a:t>
            </a:r>
            <a:r>
              <a:rPr lang="en-GB" dirty="0"/>
              <a:t> (Accessed: 28 December 2025).</a:t>
            </a:r>
          </a:p>
          <a:p>
            <a:r>
              <a:rPr lang="en-GB" dirty="0"/>
              <a:t>Home Office (2021) </a:t>
            </a:r>
            <a:r>
              <a:rPr lang="en-GB" i="1" dirty="0"/>
              <a:t>Tackling violence against women and girls strategy</a:t>
            </a:r>
            <a:r>
              <a:rPr lang="en-GB" dirty="0"/>
              <a:t>. Government of the United Kingdom. Available at: </a:t>
            </a:r>
            <a:r>
              <a:rPr lang="en-GB" u="sng" dirty="0">
                <a:hlinkClick r:id="rId6"/>
              </a:rPr>
              <a:t>https://www.gov.uk/government/publications/tackling-violence-against-women-and-girls-strategy/tackling-violence-against-women-and-girls-strategy</a:t>
            </a:r>
            <a:r>
              <a:rPr lang="en-GB" dirty="0"/>
              <a:t> (Accessed: 27 December 2025).</a:t>
            </a:r>
          </a:p>
          <a:p>
            <a:r>
              <a:rPr lang="en-GB" dirty="0"/>
              <a:t>Mortons Solicitors (2021) </a:t>
            </a:r>
            <a:r>
              <a:rPr lang="en-GB" i="1" dirty="0"/>
              <a:t>Introduction of “Victims’ Law” Would See Greater Consultation With Victims</a:t>
            </a:r>
            <a:r>
              <a:rPr lang="en-GB" dirty="0"/>
              <a:t>. Mortons Solicitors. Available at: </a:t>
            </a:r>
            <a:r>
              <a:rPr lang="en-GB" u="sng" dirty="0">
                <a:hlinkClick r:id="rId7"/>
              </a:rPr>
              <a:t>https://www.mortons-solicitors.co.uk/introduction-of-victims-law-would-see-greater-consultation-with-victims/</a:t>
            </a:r>
            <a:r>
              <a:rPr lang="en-GB" dirty="0"/>
              <a:t> (Accessed: 27 December 2025).</a:t>
            </a:r>
          </a:p>
        </p:txBody>
      </p:sp>
    </p:spTree>
    <p:extLst>
      <p:ext uri="{BB962C8B-B14F-4D97-AF65-F5344CB8AC3E}">
        <p14:creationId xmlns:p14="http://schemas.microsoft.com/office/powerpoint/2010/main" val="3841028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01ADF6-D69E-BD1D-4449-D3C88D19EF72}"/>
              </a:ext>
            </a:extLst>
          </p:cNvPr>
          <p:cNvSpPr>
            <a:spLocks noGrp="1"/>
          </p:cNvSpPr>
          <p:nvPr>
            <p:ph idx="1"/>
          </p:nvPr>
        </p:nvSpPr>
        <p:spPr>
          <a:xfrm>
            <a:off x="838200" y="689811"/>
            <a:ext cx="10515600" cy="5487152"/>
          </a:xfrm>
        </p:spPr>
        <p:txBody>
          <a:bodyPr>
            <a:normAutofit fontScale="62500" lnSpcReduction="20000"/>
          </a:bodyPr>
          <a:lstStyle/>
          <a:p>
            <a:r>
              <a:rPr lang="en-GB" dirty="0"/>
              <a:t>Myhill, A., Hohl, K. and Johnson, K. (2023) ‘The “officer effect” in risk assessment for domestic abuse: Findings from a mixed methods study in England and Wales’, </a:t>
            </a:r>
            <a:r>
              <a:rPr lang="en-GB" i="1" dirty="0"/>
              <a:t>European Journal of Criminology</a:t>
            </a:r>
            <a:r>
              <a:rPr lang="en-GB" dirty="0"/>
              <a:t>, 20(3), pp. 856–877. Available at: </a:t>
            </a:r>
            <a:r>
              <a:rPr lang="en-GB" u="sng" dirty="0">
                <a:hlinkClick r:id="rId3"/>
              </a:rPr>
              <a:t>https://journals.sagepub.com/doi/10.1177/14773708231156331</a:t>
            </a:r>
            <a:r>
              <a:rPr lang="en-GB" dirty="0"/>
              <a:t> (Accessed: 28 December 2025).</a:t>
            </a:r>
          </a:p>
          <a:p>
            <a:r>
              <a:rPr lang="en-GB" dirty="0"/>
              <a:t>Office for National Statistics (2024) </a:t>
            </a:r>
            <a:r>
              <a:rPr lang="en-GB" i="1" dirty="0"/>
              <a:t>Crime in England and Wales: year ending December 2023</a:t>
            </a:r>
            <a:r>
              <a:rPr lang="en-GB" dirty="0"/>
              <a:t>. Office for National Statistics. Available at: </a:t>
            </a:r>
            <a:r>
              <a:rPr lang="en-GB" u="sng" dirty="0">
                <a:hlinkClick r:id="rId4"/>
              </a:rPr>
              <a:t>https://www.ons.gov.uk/peoplepopulationandcommunity/crimeandjustice/bulletins/crimeinenglandandwales/yearendingdecember2023</a:t>
            </a:r>
            <a:r>
              <a:rPr lang="en-GB" dirty="0"/>
              <a:t> (Accessed: 27 December 2025).</a:t>
            </a:r>
          </a:p>
          <a:p>
            <a:r>
              <a:rPr lang="en-GB" dirty="0"/>
              <a:t>Office for National Statistics (2025) </a:t>
            </a:r>
            <a:r>
              <a:rPr lang="en-GB" i="1" dirty="0"/>
              <a:t>Crime in England and Wales: year ending December 2024</a:t>
            </a:r>
            <a:r>
              <a:rPr lang="en-GB" dirty="0"/>
              <a:t>. Office for National Statistics. Available at: </a:t>
            </a:r>
            <a:r>
              <a:rPr lang="en-GB" u="sng" dirty="0">
                <a:hlinkClick r:id="rId5"/>
              </a:rPr>
              <a:t>https://www.ons.gov.uk/peoplepopulationandcommunity/crimeandjustice/bulletins/crimeinenglandandwales/yearendingdecember2024</a:t>
            </a:r>
            <a:r>
              <a:rPr lang="en-GB" dirty="0"/>
              <a:t> (Accessed: 27 December 2025).</a:t>
            </a:r>
          </a:p>
          <a:p>
            <a:r>
              <a:rPr lang="en-GB" dirty="0"/>
              <a:t>Office for National Statistics (2025) </a:t>
            </a:r>
            <a:r>
              <a:rPr lang="en-GB" i="1" dirty="0"/>
              <a:t>Nature of sexual assault by rape or penetration, England and Wales: year ending March 2025</a:t>
            </a:r>
            <a:r>
              <a:rPr lang="en-GB" dirty="0"/>
              <a:t>. Office for National Statistics. Available at: </a:t>
            </a:r>
            <a:r>
              <a:rPr lang="en-GB" u="sng" dirty="0">
                <a:hlinkClick r:id="rId6"/>
              </a:rPr>
              <a:t>https://www.ons.gov.uk/peoplepopulationandcommunity/crimeandjustice/articles/natureofsexualassaultbyrapeorpenetrationenglandandwales/yearendingmarch2025</a:t>
            </a:r>
            <a:r>
              <a:rPr lang="en-GB" dirty="0"/>
              <a:t> (Accessed: 27 December 2025).</a:t>
            </a:r>
          </a:p>
          <a:p>
            <a:r>
              <a:rPr lang="en-GB" dirty="0"/>
              <a:t>Police Foundation (2025) </a:t>
            </a:r>
            <a:r>
              <a:rPr lang="en-GB" i="1" dirty="0"/>
              <a:t>A problem shared: sharing data across local public services</a:t>
            </a:r>
            <a:r>
              <a:rPr lang="en-GB" dirty="0"/>
              <a:t>. Police Foundation. Available at: </a:t>
            </a:r>
            <a:r>
              <a:rPr lang="en-GB" u="sng" dirty="0">
                <a:hlinkClick r:id="rId7"/>
              </a:rPr>
              <a:t>https://www.police-foundation.org.uk/past-event/a-problem-shared-sharing-data-across-local-public-services/</a:t>
            </a:r>
            <a:r>
              <a:rPr lang="en-GB" dirty="0"/>
              <a:t> (Accessed: 28 December 2025).</a:t>
            </a:r>
          </a:p>
          <a:p>
            <a:r>
              <a:rPr lang="en-GB" dirty="0"/>
              <a:t>Revolving Doors Agency (2019) </a:t>
            </a:r>
            <a:r>
              <a:rPr lang="en-GB" i="1" dirty="0"/>
              <a:t>We are victims too: Understanding victimisation and experiences of people with multiple needs</a:t>
            </a:r>
            <a:r>
              <a:rPr lang="en-GB" dirty="0"/>
              <a:t>. Revolving Doors Agency. Available at: </a:t>
            </a:r>
            <a:r>
              <a:rPr lang="en-GB" u="sng" dirty="0">
                <a:hlinkClick r:id="rId8"/>
              </a:rPr>
              <a:t>https://revolving-doors.org.uk/wp-content/uploads/2022/02/Revolving-Doors-Agency-We-are-victims-too-FINAL-July-2019-3.pdf</a:t>
            </a:r>
            <a:r>
              <a:rPr lang="en-GB" dirty="0"/>
              <a:t> (Accessed: 27 December 2025).</a:t>
            </a:r>
          </a:p>
        </p:txBody>
      </p:sp>
    </p:spTree>
    <p:extLst>
      <p:ext uri="{BB962C8B-B14F-4D97-AF65-F5344CB8AC3E}">
        <p14:creationId xmlns:p14="http://schemas.microsoft.com/office/powerpoint/2010/main" val="40782595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AAECBC-6454-8F16-7135-1758AC8D330D}"/>
              </a:ext>
            </a:extLst>
          </p:cNvPr>
          <p:cNvSpPr>
            <a:spLocks noGrp="1"/>
          </p:cNvSpPr>
          <p:nvPr>
            <p:ph idx="1"/>
          </p:nvPr>
        </p:nvSpPr>
        <p:spPr>
          <a:xfrm>
            <a:off x="838200" y="753979"/>
            <a:ext cx="10515600" cy="5422984"/>
          </a:xfrm>
        </p:spPr>
        <p:txBody>
          <a:bodyPr>
            <a:normAutofit fontScale="77500" lnSpcReduction="20000"/>
          </a:bodyPr>
          <a:lstStyle/>
          <a:p>
            <a:r>
              <a:rPr lang="en-GB" dirty="0" err="1"/>
              <a:t>SafeLives</a:t>
            </a:r>
            <a:r>
              <a:rPr lang="en-GB" dirty="0"/>
              <a:t> (2024) </a:t>
            </a:r>
            <a:r>
              <a:rPr lang="en-GB" i="1" dirty="0"/>
              <a:t>MARAC Overview</a:t>
            </a:r>
            <a:r>
              <a:rPr lang="en-GB" dirty="0"/>
              <a:t>. </a:t>
            </a:r>
            <a:r>
              <a:rPr lang="en-GB" dirty="0" err="1"/>
              <a:t>SafeLives</a:t>
            </a:r>
            <a:r>
              <a:rPr lang="en-GB" dirty="0"/>
              <a:t>. Available at: </a:t>
            </a:r>
            <a:r>
              <a:rPr lang="en-GB" u="sng" dirty="0">
                <a:hlinkClick r:id="rId2"/>
              </a:rPr>
              <a:t>https://safelives.org.uk/wp-content/uploads/SafeLives-Marac-Overview-June-2024.pdf</a:t>
            </a:r>
            <a:r>
              <a:rPr lang="en-GB" dirty="0"/>
              <a:t> (Accessed: 28 December 2025).</a:t>
            </a:r>
          </a:p>
          <a:p>
            <a:r>
              <a:rPr lang="en-GB" dirty="0" err="1"/>
              <a:t>Signori</a:t>
            </a:r>
            <a:r>
              <a:rPr lang="en-GB" dirty="0"/>
              <a:t>, R., Heinrich, D.P., Wootton, A.B. and Davey, C.L. (2023) ‘Relational continuity in community policing: Insights from a human-centred design perspective’, </a:t>
            </a:r>
            <a:r>
              <a:rPr lang="en-GB" i="1" dirty="0"/>
              <a:t>Policing: A Journal of Policy and Practice</a:t>
            </a:r>
            <a:r>
              <a:rPr lang="en-GB" dirty="0"/>
              <a:t>, 17(3). Available at: </a:t>
            </a:r>
            <a:r>
              <a:rPr lang="en-GB" u="sng" dirty="0">
                <a:hlinkClick r:id="rId3"/>
              </a:rPr>
              <a:t>https://academic.oup.com/policing/article/doi/10.1093/police/paad038/7214006</a:t>
            </a:r>
            <a:r>
              <a:rPr lang="en-GB" dirty="0"/>
              <a:t> (Accessed: 28 December 2025).</a:t>
            </a:r>
          </a:p>
          <a:p>
            <a:r>
              <a:rPr lang="en-GB" dirty="0"/>
              <a:t>Stark, E. and Hester, M. (2019) </a:t>
            </a:r>
            <a:r>
              <a:rPr lang="en-GB" i="1" dirty="0"/>
              <a:t>Coercive Control: Update and Review</a:t>
            </a:r>
            <a:r>
              <a:rPr lang="en-GB" dirty="0"/>
              <a:t>, </a:t>
            </a:r>
            <a:r>
              <a:rPr lang="en-GB" i="1" dirty="0"/>
              <a:t>Violence Against Women</a:t>
            </a:r>
            <a:r>
              <a:rPr lang="en-GB" dirty="0"/>
              <a:t>, 25(1), pp. 81–104. Available at: </a:t>
            </a:r>
            <a:r>
              <a:rPr lang="en-GB" u="sng" dirty="0">
                <a:hlinkClick r:id="rId4"/>
              </a:rPr>
              <a:t>https://journals.sagepub.com/doi/10.1177/1077801218816191</a:t>
            </a:r>
            <a:r>
              <a:rPr lang="en-GB" dirty="0"/>
              <a:t> (Accessed: 27 December 2025).</a:t>
            </a:r>
          </a:p>
          <a:p>
            <a:r>
              <a:rPr lang="en-GB" dirty="0"/>
              <a:t>Surrey Police (n.d.) </a:t>
            </a:r>
            <a:r>
              <a:rPr lang="en-GB" i="1" dirty="0"/>
              <a:t>Repeat Victim Policy</a:t>
            </a:r>
            <a:r>
              <a:rPr lang="en-GB" dirty="0"/>
              <a:t>. Surrey Police. Available at: </a:t>
            </a:r>
            <a:r>
              <a:rPr lang="en-GB" u="sng" dirty="0">
                <a:hlinkClick r:id="rId2"/>
              </a:rPr>
              <a:t>https://safelives.org.uk/wp-content/uploads/SafeLives-Marac-Overview-June-2024.pdf</a:t>
            </a:r>
            <a:r>
              <a:rPr lang="en-GB" dirty="0"/>
              <a:t> (Accessed: 28 December 2025).</a:t>
            </a:r>
          </a:p>
          <a:p>
            <a:r>
              <a:rPr lang="en-GB" dirty="0"/>
              <a:t>Victims’ Commissioner (2023) </a:t>
            </a:r>
            <a:r>
              <a:rPr lang="en-GB" i="1" dirty="0"/>
              <a:t>2022 Victim Survey</a:t>
            </a:r>
            <a:r>
              <a:rPr lang="en-GB" dirty="0"/>
              <a:t>. Victims’ Commissioner for England and Wales. Available at: </a:t>
            </a:r>
            <a:r>
              <a:rPr lang="en-GB" u="sng" dirty="0">
                <a:hlinkClick r:id="rId5"/>
              </a:rPr>
              <a:t>https://victimscommissioner.org.uk/news/2022-victim-survey/</a:t>
            </a:r>
            <a:r>
              <a:rPr lang="en-GB" dirty="0"/>
              <a:t>  (Accessed: 28 December 2025).</a:t>
            </a:r>
          </a:p>
        </p:txBody>
      </p:sp>
    </p:spTree>
    <p:extLst>
      <p:ext uri="{BB962C8B-B14F-4D97-AF65-F5344CB8AC3E}">
        <p14:creationId xmlns:p14="http://schemas.microsoft.com/office/powerpoint/2010/main" val="3333525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655AF-0C28-B7DB-CFCC-DB51C46827F8}"/>
              </a:ext>
            </a:extLst>
          </p:cNvPr>
          <p:cNvSpPr>
            <a:spLocks noGrp="1"/>
          </p:cNvSpPr>
          <p:nvPr>
            <p:ph type="title"/>
          </p:nvPr>
        </p:nvSpPr>
        <p:spPr/>
        <p:txBody>
          <a:bodyPr/>
          <a:lstStyle/>
          <a:p>
            <a:r>
              <a:rPr lang="en-GB" dirty="0"/>
              <a:t>Research Timeline</a:t>
            </a:r>
          </a:p>
        </p:txBody>
      </p:sp>
      <p:sp>
        <p:nvSpPr>
          <p:cNvPr id="3" name="Content Placeholder 2">
            <a:extLst>
              <a:ext uri="{FF2B5EF4-FFF2-40B4-BE49-F238E27FC236}">
                <a16:creationId xmlns:a16="http://schemas.microsoft.com/office/drawing/2014/main" id="{645F9E06-909D-821B-31A9-0940C5269A13}"/>
              </a:ext>
            </a:extLst>
          </p:cNvPr>
          <p:cNvSpPr>
            <a:spLocks noGrp="1"/>
          </p:cNvSpPr>
          <p:nvPr>
            <p:ph idx="1"/>
          </p:nvPr>
        </p:nvSpPr>
        <p:spPr/>
        <p:txBody>
          <a:bodyPr>
            <a:normAutofit fontScale="77500" lnSpcReduction="20000"/>
          </a:bodyPr>
          <a:lstStyle/>
          <a:p>
            <a:r>
              <a:rPr lang="en-GB" dirty="0"/>
              <a:t>11/12/25 – Background Reading: I read through CoP and Blackstone’s for information on victims and repeat victimisation and read a few journals</a:t>
            </a:r>
          </a:p>
          <a:p>
            <a:r>
              <a:rPr lang="en-GB" dirty="0"/>
              <a:t>13/12/25 – Planning: Read through the majority of sources I had collected and upon gathering all information, I started to plan out my argument.</a:t>
            </a:r>
          </a:p>
          <a:p>
            <a:r>
              <a:rPr lang="en-GB" dirty="0"/>
              <a:t>13/12/25 – Structure: Upon having a rough idea for what I wanted to do, I used the assignment brief and my sources to create a storyboard to construct my presentation</a:t>
            </a:r>
          </a:p>
          <a:p>
            <a:r>
              <a:rPr lang="en-GB" dirty="0"/>
              <a:t>16/12/25 – Wider Reading: I collated various sources from journals to news articles for any information on repeat victimisation. Also read through various </a:t>
            </a:r>
            <a:r>
              <a:rPr lang="en-GB"/>
              <a:t>statistics published by the ONS</a:t>
            </a:r>
            <a:endParaRPr lang="en-GB" dirty="0"/>
          </a:p>
          <a:p>
            <a:r>
              <a:rPr lang="en-GB" dirty="0"/>
              <a:t>27/12/25 – Draft Slides: I started to put my ideas onto a PowerPoint to construct my presentation</a:t>
            </a:r>
          </a:p>
          <a:p>
            <a:r>
              <a:rPr lang="en-GB" dirty="0"/>
              <a:t>03/01/26 – Reflection: I will ensure that the time between my reading and actually constructing the presentation happens within a quicker timeframe, so my ideas are fresher in my mind</a:t>
            </a:r>
          </a:p>
          <a:p>
            <a:endParaRPr lang="en-GB" dirty="0"/>
          </a:p>
        </p:txBody>
      </p:sp>
    </p:spTree>
    <p:extLst>
      <p:ext uri="{BB962C8B-B14F-4D97-AF65-F5344CB8AC3E}">
        <p14:creationId xmlns:p14="http://schemas.microsoft.com/office/powerpoint/2010/main" val="189131877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9FE00F-C1E4-2269-10C8-A2E3BE643D9C}"/>
              </a:ext>
            </a:extLst>
          </p:cNvPr>
          <p:cNvSpPr>
            <a:spLocks noGrp="1"/>
          </p:cNvSpPr>
          <p:nvPr>
            <p:ph type="title"/>
          </p:nvPr>
        </p:nvSpPr>
        <p:spPr/>
        <p:txBody>
          <a:bodyPr/>
          <a:lstStyle/>
          <a:p>
            <a:r>
              <a:rPr lang="en-GB" dirty="0"/>
              <a:t>AI Acknowledgement</a:t>
            </a:r>
          </a:p>
        </p:txBody>
      </p:sp>
      <p:sp>
        <p:nvSpPr>
          <p:cNvPr id="3" name="Content Placeholder 2">
            <a:extLst>
              <a:ext uri="{FF2B5EF4-FFF2-40B4-BE49-F238E27FC236}">
                <a16:creationId xmlns:a16="http://schemas.microsoft.com/office/drawing/2014/main" id="{6FE5F83A-E3AD-1808-0C40-B8D16B5257FA}"/>
              </a:ext>
            </a:extLst>
          </p:cNvPr>
          <p:cNvSpPr>
            <a:spLocks noGrp="1"/>
          </p:cNvSpPr>
          <p:nvPr>
            <p:ph idx="1"/>
          </p:nvPr>
        </p:nvSpPr>
        <p:spPr/>
        <p:txBody>
          <a:bodyPr/>
          <a:lstStyle/>
          <a:p>
            <a:pPr marL="0" indent="0">
              <a:buNone/>
            </a:pPr>
            <a:r>
              <a:rPr lang="en-GB" dirty="0"/>
              <a:t>I confirm that I have not used any AI tools in the research and creation of this assignment. I confirm that I have not presented any AI generated materials as my own work. </a:t>
            </a:r>
            <a:r>
              <a:rPr lang="en-GB"/>
              <a:t>I confirm I have copies of my drafts, notes, and other resources I used, which I may be asked to provide in evidence.</a:t>
            </a:r>
            <a:endParaRPr lang="en-GB" dirty="0"/>
          </a:p>
        </p:txBody>
      </p:sp>
    </p:spTree>
    <p:extLst>
      <p:ext uri="{BB962C8B-B14F-4D97-AF65-F5344CB8AC3E}">
        <p14:creationId xmlns:p14="http://schemas.microsoft.com/office/powerpoint/2010/main" val="2984438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329</TotalTime>
  <Words>4222</Words>
  <Application>Microsoft Office PowerPoint</Application>
  <PresentationFormat>Widescreen</PresentationFormat>
  <Paragraphs>228</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Wingdings</vt:lpstr>
      <vt:lpstr>Office Theme</vt:lpstr>
      <vt:lpstr>Evaluate what are the key obstacles police face in preventing repeat victimisation, and how can these be overcome? </vt:lpstr>
      <vt:lpstr>Introduction &amp; Aim</vt:lpstr>
      <vt:lpstr>What is Repeat Victimisation?</vt:lpstr>
      <vt:lpstr>Why Does Repeat Victimisation Occur?</vt:lpstr>
      <vt:lpstr>Obstacle 1 – Victim Engagement</vt:lpstr>
      <vt:lpstr>Obstacle 2 – Risk Assessment &amp; Information</vt:lpstr>
      <vt:lpstr>Obstacle 3 – Organisational &amp; Resource Pressures </vt:lpstr>
      <vt:lpstr>What Works, Overcoming the Barriers</vt:lpstr>
      <vt:lpstr>Implications for Safeguarding Vulnerable People</vt:lpstr>
      <vt:lpstr>Conclusion</vt:lpstr>
      <vt:lpstr>References</vt:lpstr>
      <vt:lpstr>PowerPoint Presentation</vt:lpstr>
      <vt:lpstr>PowerPoint Presentation</vt:lpstr>
      <vt:lpstr>PowerPoint Presentation</vt:lpstr>
      <vt:lpstr>Research Timeline</vt:lpstr>
      <vt:lpstr>AI Acknowledgement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Charlie Hughes</dc:creator>
  <cp:lastModifiedBy>Charlie Hughes</cp:lastModifiedBy>
  <cp:revision>1</cp:revision>
  <dcterms:created xsi:type="dcterms:W3CDTF">2026-01-07T12:31:22Z</dcterms:created>
  <dcterms:modified xsi:type="dcterms:W3CDTF">2026-01-09T19:26:56Z</dcterms:modified>
</cp:coreProperties>
</file>