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23" r:id="rId2"/>
    <p:sldId id="315" r:id="rId3"/>
    <p:sldId id="324" r:id="rId4"/>
    <p:sldId id="316" r:id="rId5"/>
    <p:sldId id="332" r:id="rId6"/>
    <p:sldId id="333" r:id="rId7"/>
    <p:sldId id="334" r:id="rId8"/>
    <p:sldId id="336" r:id="rId9"/>
    <p:sldId id="335" r:id="rId10"/>
    <p:sldId id="326" r:id="rId11"/>
    <p:sldId id="330" r:id="rId12"/>
    <p:sldId id="337" r:id="rId13"/>
    <p:sldId id="320" r:id="rId14"/>
    <p:sldId id="321" r:id="rId15"/>
    <p:sldId id="322" r:id="rId16"/>
    <p:sldId id="325" r:id="rId17"/>
    <p:sldId id="327" r:id="rId18"/>
    <p:sldId id="328" r:id="rId19"/>
    <p:sldId id="329" r:id="rId20"/>
    <p:sldId id="331" r:id="rId21"/>
    <p:sldId id="317" r:id="rId22"/>
    <p:sldId id="318"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B6320A-07CC-4BF2-B56B-AAEFD17EF68B}" v="2" dt="2025-11-01T16:19:32.7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57" autoAdjust="0"/>
    <p:restoredTop sz="93372" autoAdjust="0"/>
  </p:normalViewPr>
  <p:slideViewPr>
    <p:cSldViewPr>
      <p:cViewPr varScale="1">
        <p:scale>
          <a:sx n="114" d="100"/>
          <a:sy n="114" d="100"/>
        </p:scale>
        <p:origin x="219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6A846274-3C84-4E9E-AA59-0553223114FB}"/>
    <pc:docChg chg="modSld">
      <pc:chgData name="Patrick Yeboah" userId="2341f12c-eda5-4eb4-b1f2-88e9af048fa2" providerId="ADAL" clId="{6A846274-3C84-4E9E-AA59-0553223114FB}" dt="2025-11-01T16:19:32.730" v="3"/>
      <pc:docMkLst>
        <pc:docMk/>
      </pc:docMkLst>
      <pc:sldChg chg="modSp mod">
        <pc:chgData name="Patrick Yeboah" userId="2341f12c-eda5-4eb4-b1f2-88e9af048fa2" providerId="ADAL" clId="{6A846274-3C84-4E9E-AA59-0553223114FB}" dt="2025-11-01T16:19:32.730" v="3"/>
        <pc:sldMkLst>
          <pc:docMk/>
          <pc:sldMk cId="1136933138" sldId="330"/>
        </pc:sldMkLst>
        <pc:spChg chg="mod">
          <ac:chgData name="Patrick Yeboah" userId="2341f12c-eda5-4eb4-b1f2-88e9af048fa2" providerId="ADAL" clId="{6A846274-3C84-4E9E-AA59-0553223114FB}" dt="2025-11-01T16:19:32.730" v="3"/>
          <ac:spMkLst>
            <pc:docMk/>
            <pc:sldMk cId="1136933138" sldId="330"/>
            <ac:spMk id="3" creationId="{EFF33820-28D6-9F5B-D190-A7A535C99AD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600767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corporatefinanceinstitute.com/resources/accounting/unconventional-cash-flow/"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459389" y="1556792"/>
            <a:ext cx="8441245" cy="2520280"/>
          </a:xfrm>
        </p:spPr>
        <p:txBody>
          <a:bodyPr wrap="square" numCol="1" anchorCtr="0" compatLnSpc="1">
            <a:prstTxWarp prst="textNoShape">
              <a:avLst/>
            </a:prstTxWarp>
          </a:bodyPr>
          <a:lstStyle/>
          <a:p>
            <a:pPr eaLnBrk="1" hangingPunct="1">
              <a:defRPr/>
            </a:pPr>
            <a:r>
              <a:rPr lang="en-GB" sz="6600" cap="none" dirty="0">
                <a:solidFill>
                  <a:schemeClr val="accent2"/>
                </a:solidFill>
                <a:ea typeface="ＭＳ Ｐゴシック" charset="0"/>
              </a:rPr>
              <a:t>LC</a:t>
            </a:r>
            <a:r>
              <a:rPr lang="en-GB" sz="6600" dirty="0">
                <a:solidFill>
                  <a:schemeClr val="accent2"/>
                </a:solidFill>
                <a:ea typeface="ＭＳ Ｐゴシック" charset="0"/>
              </a:rPr>
              <a:t>M</a:t>
            </a:r>
            <a:r>
              <a:rPr lang="en-GB" sz="6600" cap="none" dirty="0">
                <a:solidFill>
                  <a:schemeClr val="accent2"/>
                </a:solidFill>
                <a:ea typeface="ＭＳ Ｐゴシック" charset="0"/>
              </a:rPr>
              <a:t>B7002</a:t>
            </a:r>
            <a:br>
              <a:rPr lang="en-GB" sz="8000" cap="none">
                <a:solidFill>
                  <a:schemeClr val="accent2"/>
                </a:solidFill>
                <a:ea typeface="ＭＳ Ｐゴシック" charset="0"/>
              </a:rPr>
            </a:br>
            <a:r>
              <a:rPr lang="en-GB" sz="8000" b="1">
                <a:solidFill>
                  <a:schemeClr val="accent2"/>
                </a:solidFill>
                <a:ea typeface="ＭＳ Ｐゴシック" charset="0"/>
              </a:rPr>
              <a:t>FINANCIAL MANAGEMENT</a:t>
            </a:r>
            <a:br>
              <a:rPr lang="en-GB" b="1" cap="none" dirty="0">
                <a:solidFill>
                  <a:schemeClr val="accent2"/>
                </a:solidFill>
                <a:ea typeface="ＭＳ Ｐゴシック" charset="0"/>
              </a:rPr>
            </a:br>
            <a:r>
              <a:rPr lang="en-GB" cap="none" dirty="0">
                <a:solidFill>
                  <a:schemeClr val="accent2"/>
                </a:solidFill>
                <a:ea typeface="ＭＳ Ｐゴシック" charset="0"/>
              </a:rPr>
              <a:t>Week 8 Session 2</a:t>
            </a:r>
            <a:br>
              <a:rPr lang="en-GB" cap="none" dirty="0">
                <a:solidFill>
                  <a:schemeClr val="accent2"/>
                </a:solidFill>
                <a:ea typeface="ＭＳ Ｐゴシック" charset="0"/>
              </a:rPr>
            </a:br>
            <a:endParaRPr lang="en-GB" dirty="0">
              <a:solidFill>
                <a:schemeClr val="accent2"/>
              </a:solidFill>
              <a:ea typeface="ＭＳ Ｐゴシック" charset="0"/>
            </a:endParaRPr>
          </a:p>
        </p:txBody>
      </p:sp>
      <p:sp>
        <p:nvSpPr>
          <p:cNvPr id="2052" name="Rectangle 3"/>
          <p:cNvSpPr>
            <a:spLocks noGrp="1" noChangeArrowheads="1"/>
          </p:cNvSpPr>
          <p:nvPr>
            <p:ph type="subTitle" idx="1"/>
          </p:nvPr>
        </p:nvSpPr>
        <p:spPr>
          <a:xfrm>
            <a:off x="1835696" y="3429000"/>
            <a:ext cx="5688632" cy="1800199"/>
          </a:xfrm>
        </p:spPr>
        <p:txBody>
          <a:bodyPr>
            <a:normAutofit fontScale="70000" lnSpcReduction="20000"/>
          </a:bodyPr>
          <a:lstStyle/>
          <a:p>
            <a:pPr eaLnBrk="1" hangingPunct="1">
              <a:buFont typeface="Arial" charset="0"/>
              <a:buNone/>
              <a:defRPr/>
            </a:pPr>
            <a:endParaRPr lang="en-GB" sz="3500" dirty="0">
              <a:solidFill>
                <a:schemeClr val="accent2"/>
              </a:solidFill>
              <a:ea typeface="ＭＳ Ｐゴシック" charset="0"/>
            </a:endParaRPr>
          </a:p>
          <a:p>
            <a:pPr eaLnBrk="1" hangingPunct="1">
              <a:buFont typeface="Arial" charset="0"/>
              <a:buNone/>
              <a:defRPr/>
            </a:pPr>
            <a:endParaRPr lang="en-GB" sz="3500" cap="none" dirty="0">
              <a:solidFill>
                <a:schemeClr val="accent2"/>
              </a:solidFill>
              <a:ea typeface="ＭＳ Ｐゴシック" charset="0"/>
            </a:endParaRPr>
          </a:p>
          <a:p>
            <a:pPr eaLnBrk="1" hangingPunct="1">
              <a:buFont typeface="Arial" charset="0"/>
              <a:buNone/>
              <a:defRPr/>
            </a:pPr>
            <a:endParaRPr lang="en-GB" sz="1900" cap="none" dirty="0">
              <a:solidFill>
                <a:schemeClr val="accent2"/>
              </a:solidFill>
              <a:ea typeface="ＭＳ Ｐゴシック" charset="0"/>
            </a:endParaRPr>
          </a:p>
          <a:p>
            <a:pPr eaLnBrk="1" hangingPunct="1">
              <a:defRPr/>
            </a:pPr>
            <a:r>
              <a:rPr lang="en-GB" sz="4300" b="1" dirty="0">
                <a:solidFill>
                  <a:schemeClr val="accent2"/>
                </a:solidFill>
                <a:ea typeface="ＭＳ Ｐゴシック" charset="0"/>
              </a:rPr>
              <a:t>INVESTMENT APPRAISAL</a:t>
            </a:r>
            <a:br>
              <a:rPr lang="en-GB" sz="4300" b="1" dirty="0">
                <a:solidFill>
                  <a:schemeClr val="accent2"/>
                </a:solidFill>
                <a:ea typeface="ＭＳ Ｐゴシック" charset="0"/>
              </a:rPr>
            </a:br>
            <a:r>
              <a:rPr lang="en-GB" sz="4300" b="1" dirty="0">
                <a:solidFill>
                  <a:schemeClr val="accent2"/>
                </a:solidFill>
                <a:ea typeface="ＭＳ Ｐゴシック" charset="0"/>
              </a:rPr>
              <a:t> (Capital Budgeting)</a:t>
            </a:r>
            <a:endParaRPr lang="en-GB" altLang="en-US" sz="4300" b="1" dirty="0">
              <a:solidFill>
                <a:schemeClr val="accent2"/>
              </a:solidFill>
              <a:ea typeface="ＭＳ Ｐゴシック" charset="0"/>
            </a:endParaRPr>
          </a:p>
          <a:p>
            <a:pPr eaLnBrk="1" hangingPunct="1">
              <a:defRPr/>
            </a:pPr>
            <a:endParaRPr lang="en-GB" altLang="en-US" sz="4000" b="1" dirty="0">
              <a:solidFill>
                <a:schemeClr val="accent2"/>
              </a:solidFill>
              <a:ea typeface="ＭＳ Ｐゴシック" charset="0"/>
            </a:endParaRPr>
          </a:p>
          <a:p>
            <a:pPr eaLnBrk="1" hangingPunct="1">
              <a:defRPr/>
            </a:pPr>
            <a:endParaRPr lang="en-GB" b="1" dirty="0">
              <a:solidFill>
                <a:schemeClr val="accent2"/>
              </a:solidFill>
              <a:ea typeface="ＭＳ Ｐゴシック" charset="0"/>
            </a:endParaRPr>
          </a:p>
          <a:p>
            <a:pPr eaLnBrk="1" hangingPunct="1">
              <a:buFont typeface="Arial" charset="0"/>
              <a:buNone/>
              <a:defRPr/>
            </a:pPr>
            <a:endParaRPr lang="en-GB" cap="none" dirty="0">
              <a:ea typeface="ＭＳ Ｐゴシック" charset="0"/>
            </a:endParaRPr>
          </a:p>
        </p:txBody>
      </p:sp>
    </p:spTree>
    <p:extLst>
      <p:ext uri="{BB962C8B-B14F-4D97-AF65-F5344CB8AC3E}">
        <p14:creationId xmlns:p14="http://schemas.microsoft.com/office/powerpoint/2010/main" val="3990093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2F9C387C-EF62-4F13-B003-D8B581FC44BB}" type="slidenum">
              <a:rPr lang="en-GB" altLang="en-US" sz="1400"/>
              <a:pPr>
                <a:spcBef>
                  <a:spcPct val="0"/>
                </a:spcBef>
                <a:buFontTx/>
                <a:buNone/>
              </a:pPr>
              <a:t>2</a:t>
            </a:fld>
            <a:endParaRPr lang="en-GB" altLang="en-US" sz="1400"/>
          </a:p>
        </p:txBody>
      </p:sp>
      <p:sp>
        <p:nvSpPr>
          <p:cNvPr id="36867"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INTERNAL RATE OF RETURN (IRR)</a:t>
            </a:r>
          </a:p>
        </p:txBody>
      </p:sp>
      <p:sp>
        <p:nvSpPr>
          <p:cNvPr id="36868" name="Rectangle 3"/>
          <p:cNvSpPr>
            <a:spLocks noGrp="1" noChangeArrowheads="1"/>
          </p:cNvSpPr>
          <p:nvPr>
            <p:ph type="body" idx="1"/>
          </p:nvPr>
        </p:nvSpPr>
        <p:spPr>
          <a:xfrm>
            <a:off x="323528" y="1878285"/>
            <a:ext cx="8229600" cy="3998987"/>
          </a:xfrm>
        </p:spPr>
        <p:txBody>
          <a:bodyPr anchor="ctr"/>
          <a:lstStyle/>
          <a:p>
            <a:pPr marL="0" indent="0" eaLnBrk="1" hangingPunct="1">
              <a:spcAft>
                <a:spcPts val="1200"/>
              </a:spcAft>
              <a:buNone/>
            </a:pPr>
            <a:r>
              <a:rPr lang="en-GB" altLang="en-US" b="1" dirty="0">
                <a:ea typeface="ＭＳ Ｐゴシック" panose="020B0600070205080204" pitchFamily="34" charset="-128"/>
              </a:rPr>
              <a:t>IRR</a:t>
            </a:r>
            <a:r>
              <a:rPr lang="en-GB" altLang="en-US" dirty="0">
                <a:ea typeface="ＭＳ Ｐゴシック" panose="020B0600070205080204" pitchFamily="34" charset="-128"/>
              </a:rPr>
              <a:t> is the discount rate that when applied to cashflows of the project, will result in the project breaking even i.e., a </a:t>
            </a:r>
            <a:r>
              <a:rPr lang="en-GB" altLang="en-US" b="1" dirty="0">
                <a:ea typeface="ＭＳ Ｐゴシック" panose="020B0600070205080204" pitchFamily="34" charset="-128"/>
              </a:rPr>
              <a:t>zero</a:t>
            </a:r>
            <a:r>
              <a:rPr lang="en-GB" altLang="en-US" dirty="0">
                <a:ea typeface="ＭＳ Ｐゴシック" panose="020B0600070205080204" pitchFamily="34" charset="-128"/>
              </a:rPr>
              <a:t> net present value (</a:t>
            </a:r>
            <a:r>
              <a:rPr lang="en-GB" altLang="en-US" b="1" dirty="0">
                <a:ea typeface="ＭＳ Ｐゴシック" panose="020B0600070205080204" pitchFamily="34" charset="-128"/>
              </a:rPr>
              <a:t>NPV</a:t>
            </a:r>
            <a:r>
              <a:rPr lang="en-GB" altLang="en-US" dirty="0">
                <a:ea typeface="ＭＳ Ｐゴシック" panose="020B0600070205080204" pitchFamily="34" charset="-128"/>
              </a:rPr>
              <a:t>).</a:t>
            </a:r>
          </a:p>
          <a:p>
            <a:pPr marL="0" indent="0" eaLnBrk="1" hangingPunct="1">
              <a:spcAft>
                <a:spcPts val="1200"/>
              </a:spcAft>
              <a:buNone/>
            </a:pPr>
            <a:r>
              <a:rPr lang="en-GB" altLang="en-US" b="1" dirty="0">
                <a:ea typeface="ＭＳ Ｐゴシック" panose="020B0600070205080204" pitchFamily="34" charset="-128"/>
              </a:rPr>
              <a:t>IRR</a:t>
            </a:r>
            <a:r>
              <a:rPr lang="en-GB" altLang="en-US" dirty="0">
                <a:ea typeface="ＭＳ Ｐゴシック" panose="020B0600070205080204" pitchFamily="34" charset="-128"/>
              </a:rPr>
              <a:t> is the discount rate that produces a zero NPV.</a:t>
            </a:r>
          </a:p>
          <a:p>
            <a:pPr marL="892175" indent="-355600" eaLnBrk="1" hangingPunct="1">
              <a:spcBef>
                <a:spcPts val="1800"/>
              </a:spcBef>
            </a:pPr>
            <a:r>
              <a:rPr lang="en-GB" altLang="en-US" dirty="0">
                <a:ea typeface="ＭＳ Ｐゴシック" panose="020B0600070205080204" pitchFamily="34" charset="-128"/>
              </a:rPr>
              <a:t>Represents the average </a:t>
            </a:r>
            <a:r>
              <a:rPr lang="en-GB" altLang="en-US" b="1" dirty="0">
                <a:ea typeface="ＭＳ Ｐゴシック" panose="020B0600070205080204" pitchFamily="34" charset="-128"/>
              </a:rPr>
              <a:t>percentage return</a:t>
            </a:r>
            <a:r>
              <a:rPr lang="en-GB" altLang="en-US" dirty="0">
                <a:ea typeface="ＭＳ Ｐゴシック" panose="020B0600070205080204" pitchFamily="34" charset="-128"/>
              </a:rPr>
              <a:t> on the investment</a:t>
            </a:r>
          </a:p>
        </p:txBody>
      </p:sp>
    </p:spTree>
    <p:extLst>
      <p:ext uri="{BB962C8B-B14F-4D97-AF65-F5344CB8AC3E}">
        <p14:creationId xmlns:p14="http://schemas.microsoft.com/office/powerpoint/2010/main" val="2975271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338DF-843B-F72B-433B-AD9BF3A66A24}"/>
              </a:ext>
            </a:extLst>
          </p:cNvPr>
          <p:cNvSpPr>
            <a:spLocks noGrp="1"/>
          </p:cNvSpPr>
          <p:nvPr>
            <p:ph type="title"/>
          </p:nvPr>
        </p:nvSpPr>
        <p:spPr>
          <a:xfrm>
            <a:off x="457200" y="76994"/>
            <a:ext cx="8229600" cy="1143000"/>
          </a:xfrm>
        </p:spPr>
        <p:txBody>
          <a:bodyPr/>
          <a:lstStyle/>
          <a:p>
            <a:r>
              <a:rPr lang="en-GB" altLang="en-US" b="1" u="sng" dirty="0">
                <a:ea typeface="ＭＳ Ｐゴシック" panose="020B0600070205080204" pitchFamily="34" charset="-128"/>
              </a:rPr>
              <a:t>IRR DECISION RULE</a:t>
            </a:r>
            <a:endParaRPr lang="en-GB" dirty="0"/>
          </a:p>
        </p:txBody>
      </p:sp>
      <p:sp>
        <p:nvSpPr>
          <p:cNvPr id="3" name="Content Placeholder 2">
            <a:extLst>
              <a:ext uri="{FF2B5EF4-FFF2-40B4-BE49-F238E27FC236}">
                <a16:creationId xmlns:a16="http://schemas.microsoft.com/office/drawing/2014/main" id="{B917226B-D55F-ECE6-8688-7065788EC398}"/>
              </a:ext>
            </a:extLst>
          </p:cNvPr>
          <p:cNvSpPr>
            <a:spLocks noGrp="1"/>
          </p:cNvSpPr>
          <p:nvPr>
            <p:ph idx="1"/>
          </p:nvPr>
        </p:nvSpPr>
        <p:spPr>
          <a:xfrm>
            <a:off x="457200" y="1124744"/>
            <a:ext cx="8229600" cy="3917032"/>
          </a:xfrm>
        </p:spPr>
        <p:txBody>
          <a:bodyPr/>
          <a:lstStyle/>
          <a:p>
            <a:pPr marL="342900" lvl="1" indent="-342900">
              <a:spcAft>
                <a:spcPts val="1800"/>
              </a:spcAft>
              <a:buFont typeface="Arial" panose="020B0604020202020204" pitchFamily="34" charset="0"/>
              <a:buChar char="•"/>
            </a:pPr>
            <a:r>
              <a:rPr lang="en-GB" altLang="en-US" sz="3100" dirty="0">
                <a:ea typeface="ＭＳ Ｐゴシック" panose="020B0600070205080204" pitchFamily="34" charset="-128"/>
              </a:rPr>
              <a:t>If the </a:t>
            </a:r>
            <a:r>
              <a:rPr lang="en-GB" altLang="en-US" sz="3100" b="1" dirty="0">
                <a:ea typeface="ＭＳ Ｐゴシック" panose="020B0600070205080204" pitchFamily="34" charset="-128"/>
              </a:rPr>
              <a:t>IRR</a:t>
            </a:r>
            <a:r>
              <a:rPr lang="en-GB" altLang="en-US" sz="3100" dirty="0">
                <a:ea typeface="ＭＳ Ｐゴシック" panose="020B0600070205080204" pitchFamily="34" charset="-128"/>
              </a:rPr>
              <a:t> of the project is </a:t>
            </a:r>
            <a:r>
              <a:rPr lang="en-GB" altLang="en-US" sz="3100" b="1" u="sng" dirty="0">
                <a:solidFill>
                  <a:srgbClr val="00B050"/>
                </a:solidFill>
                <a:ea typeface="ＭＳ Ｐゴシック" panose="020B0600070205080204" pitchFamily="34" charset="-128"/>
              </a:rPr>
              <a:t>greater than the cost of capital</a:t>
            </a:r>
            <a:r>
              <a:rPr lang="en-GB" altLang="en-US" sz="3100" dirty="0">
                <a:ea typeface="ＭＳ Ｐゴシック" panose="020B0600070205080204" pitchFamily="34" charset="-128"/>
              </a:rPr>
              <a:t>, </a:t>
            </a:r>
            <a:r>
              <a:rPr lang="en-GB" altLang="en-US" sz="3100" b="1" dirty="0">
                <a:solidFill>
                  <a:srgbClr val="00B050"/>
                </a:solidFill>
                <a:ea typeface="ＭＳ Ｐゴシック" panose="020B0600070205080204" pitchFamily="34" charset="-128"/>
              </a:rPr>
              <a:t>accept the project.</a:t>
            </a:r>
          </a:p>
          <a:p>
            <a:pPr marL="342900" lvl="1" indent="-342900">
              <a:spcAft>
                <a:spcPts val="1800"/>
              </a:spcAft>
              <a:buFont typeface="Arial" panose="020B0604020202020204" pitchFamily="34" charset="0"/>
              <a:buChar char="•"/>
            </a:pPr>
            <a:r>
              <a:rPr lang="en-GB" altLang="en-US" sz="3100" dirty="0">
                <a:ea typeface="ＭＳ Ｐゴシック" panose="020B0600070205080204" pitchFamily="34" charset="-128"/>
              </a:rPr>
              <a:t>If the </a:t>
            </a:r>
            <a:r>
              <a:rPr lang="en-GB" altLang="en-US" sz="3100" b="1" dirty="0">
                <a:ea typeface="ＭＳ Ｐゴシック" panose="020B0600070205080204" pitchFamily="34" charset="-128"/>
              </a:rPr>
              <a:t>IRR</a:t>
            </a:r>
            <a:r>
              <a:rPr lang="en-GB" altLang="en-US" sz="3100" dirty="0">
                <a:ea typeface="ＭＳ Ｐゴシック" panose="020B0600070205080204" pitchFamily="34" charset="-128"/>
              </a:rPr>
              <a:t> of the project is </a:t>
            </a:r>
            <a:r>
              <a:rPr lang="en-GB" altLang="en-US" sz="3100" b="1" u="sng" dirty="0">
                <a:solidFill>
                  <a:srgbClr val="FF0000"/>
                </a:solidFill>
                <a:ea typeface="ＭＳ Ｐゴシック" panose="020B0600070205080204" pitchFamily="34" charset="-128"/>
              </a:rPr>
              <a:t>less than the cost of capital</a:t>
            </a:r>
            <a:r>
              <a:rPr lang="en-GB" altLang="en-US" sz="3100" dirty="0">
                <a:ea typeface="ＭＳ Ｐゴシック" panose="020B0600070205080204" pitchFamily="34" charset="-128"/>
              </a:rPr>
              <a:t>, </a:t>
            </a:r>
            <a:r>
              <a:rPr lang="en-GB" altLang="en-US" sz="3100" b="1" dirty="0">
                <a:solidFill>
                  <a:srgbClr val="FF0000"/>
                </a:solidFill>
                <a:ea typeface="ＭＳ Ｐゴシック" panose="020B0600070205080204" pitchFamily="34" charset="-128"/>
              </a:rPr>
              <a:t>reject the project.</a:t>
            </a:r>
          </a:p>
          <a:p>
            <a:pPr marL="342900" lvl="1" indent="-342900">
              <a:spcAft>
                <a:spcPts val="1800"/>
              </a:spcAft>
              <a:buFont typeface="Arial" panose="020B0604020202020204" pitchFamily="34" charset="0"/>
              <a:buChar char="•"/>
            </a:pPr>
            <a:r>
              <a:rPr lang="en-GB" altLang="en-US" sz="3100" dirty="0">
                <a:ea typeface="ＭＳ Ｐゴシック" panose="020B0600070205080204" pitchFamily="34" charset="-128"/>
              </a:rPr>
              <a:t>If the </a:t>
            </a:r>
            <a:r>
              <a:rPr lang="en-GB" altLang="en-US" sz="3100" b="1" dirty="0">
                <a:ea typeface="ＭＳ Ｐゴシック" panose="020B0600070205080204" pitchFamily="34" charset="-128"/>
              </a:rPr>
              <a:t>IRR</a:t>
            </a:r>
            <a:r>
              <a:rPr lang="en-GB" altLang="en-US" sz="3100" dirty="0">
                <a:ea typeface="ＭＳ Ｐゴシック" panose="020B0600070205080204" pitchFamily="34" charset="-128"/>
              </a:rPr>
              <a:t> of the project </a:t>
            </a:r>
            <a:r>
              <a:rPr lang="en-GB" altLang="en-US" sz="3100" b="1" u="sng" dirty="0">
                <a:solidFill>
                  <a:srgbClr val="0070C0"/>
                </a:solidFill>
                <a:ea typeface="ＭＳ Ｐゴシック" panose="020B0600070205080204" pitchFamily="34" charset="-128"/>
              </a:rPr>
              <a:t>equals to the cost of capital</a:t>
            </a:r>
            <a:r>
              <a:rPr lang="en-GB" altLang="en-US" sz="3100" dirty="0">
                <a:ea typeface="ＭＳ Ｐゴシック" panose="020B0600070205080204" pitchFamily="34" charset="-128"/>
              </a:rPr>
              <a:t>, the project is </a:t>
            </a:r>
            <a:r>
              <a:rPr lang="en-GB" altLang="en-US" sz="3100" b="1" dirty="0">
                <a:solidFill>
                  <a:srgbClr val="0070C0"/>
                </a:solidFill>
                <a:ea typeface="ＭＳ Ｐゴシック" panose="020B0600070205080204" pitchFamily="34" charset="-128"/>
              </a:rPr>
              <a:t>acceptable</a:t>
            </a:r>
            <a:r>
              <a:rPr lang="en-GB" altLang="en-US" sz="3100" dirty="0">
                <a:ea typeface="ＭＳ Ｐゴシック" panose="020B0600070205080204" pitchFamily="34" charset="-128"/>
              </a:rPr>
              <a:t> in meeting the required rate of return </a:t>
            </a:r>
            <a:r>
              <a:rPr lang="en-GB" altLang="en-US" sz="3100" b="1" dirty="0">
                <a:highlight>
                  <a:srgbClr val="FFFF00"/>
                </a:highlight>
                <a:ea typeface="ＭＳ Ｐゴシック" panose="020B0600070205080204" pitchFamily="34" charset="-128"/>
              </a:rPr>
              <a:t>but</a:t>
            </a:r>
            <a:r>
              <a:rPr lang="en-GB" altLang="en-US" sz="3100" dirty="0">
                <a:ea typeface="ＭＳ Ｐゴシック" panose="020B0600070205080204" pitchFamily="34" charset="-128"/>
              </a:rPr>
              <a:t> gives </a:t>
            </a:r>
            <a:r>
              <a:rPr lang="en-GB" altLang="en-US" sz="3100" b="1" dirty="0">
                <a:highlight>
                  <a:srgbClr val="FFFF00"/>
                </a:highlight>
                <a:ea typeface="ＭＳ Ｐゴシック" panose="020B0600070205080204" pitchFamily="34" charset="-128"/>
              </a:rPr>
              <a:t>no</a:t>
            </a:r>
            <a:r>
              <a:rPr lang="en-GB" altLang="en-US" sz="3100" dirty="0">
                <a:highlight>
                  <a:srgbClr val="FFFF00"/>
                </a:highlight>
                <a:ea typeface="ＭＳ Ｐゴシック" panose="020B0600070205080204" pitchFamily="34" charset="-128"/>
              </a:rPr>
              <a:t> </a:t>
            </a:r>
            <a:r>
              <a:rPr lang="en-GB" altLang="en-US" sz="3100" b="1" dirty="0">
                <a:highlight>
                  <a:srgbClr val="FFFF00"/>
                </a:highlight>
                <a:ea typeface="ＭＳ Ｐゴシック" panose="020B0600070205080204" pitchFamily="34" charset="-128"/>
              </a:rPr>
              <a:t>surplus</a:t>
            </a:r>
            <a:r>
              <a:rPr lang="en-GB" altLang="en-US" sz="3100" dirty="0">
                <a:highlight>
                  <a:srgbClr val="FFFF00"/>
                </a:highlight>
                <a:ea typeface="ＭＳ Ｐゴシック" panose="020B0600070205080204" pitchFamily="34" charset="-128"/>
              </a:rPr>
              <a:t> </a:t>
            </a:r>
            <a:r>
              <a:rPr lang="en-GB" altLang="en-US" sz="3100" b="1" dirty="0">
                <a:highlight>
                  <a:srgbClr val="FFFF00"/>
                </a:highlight>
                <a:ea typeface="ＭＳ Ｐゴシック" panose="020B0600070205080204" pitchFamily="34" charset="-128"/>
              </a:rPr>
              <a:t>to the owners</a:t>
            </a:r>
            <a:r>
              <a:rPr lang="en-GB" altLang="en-US" sz="3100" dirty="0">
                <a:ea typeface="ＭＳ Ｐゴシック" panose="020B0600070205080204" pitchFamily="34" charset="-128"/>
              </a:rPr>
              <a:t>. </a:t>
            </a:r>
          </a:p>
          <a:p>
            <a:endParaRPr lang="en-GB" dirty="0"/>
          </a:p>
        </p:txBody>
      </p:sp>
      <p:sp>
        <p:nvSpPr>
          <p:cNvPr id="4" name="Date Placeholder 3">
            <a:extLst>
              <a:ext uri="{FF2B5EF4-FFF2-40B4-BE49-F238E27FC236}">
                <a16:creationId xmlns:a16="http://schemas.microsoft.com/office/drawing/2014/main" id="{EC865302-4EB7-0D2A-045E-C881F04567B8}"/>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A1B68A3D-6A31-399F-CD17-CC87C6800AC3}"/>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554750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B2FC3521-7DF7-4536-8C4E-B84C9974064D}" type="slidenum">
              <a:rPr lang="en-GB" altLang="en-US" sz="1400"/>
              <a:pPr>
                <a:spcBef>
                  <a:spcPct val="0"/>
                </a:spcBef>
                <a:buFontTx/>
                <a:buNone/>
              </a:pPr>
              <a:t>4</a:t>
            </a:fld>
            <a:endParaRPr lang="en-GB" altLang="en-US" sz="1400"/>
          </a:p>
        </p:txBody>
      </p:sp>
      <p:sp>
        <p:nvSpPr>
          <p:cNvPr id="37891" name="Rectangle 2"/>
          <p:cNvSpPr>
            <a:spLocks noGrp="1" noChangeArrowheads="1"/>
          </p:cNvSpPr>
          <p:nvPr>
            <p:ph type="title"/>
          </p:nvPr>
        </p:nvSpPr>
        <p:spPr/>
        <p:txBody>
          <a:bodyPr/>
          <a:lstStyle/>
          <a:p>
            <a:r>
              <a:rPr lang="en-GB" altLang="en-US" b="1" u="sng" dirty="0">
                <a:ea typeface="ＭＳ Ｐゴシック" panose="020B0600070205080204" pitchFamily="34" charset="-128"/>
              </a:rPr>
              <a:t>INTERPOLATION FORMULA</a:t>
            </a:r>
          </a:p>
        </p:txBody>
      </p:sp>
      <p:pic>
        <p:nvPicPr>
          <p:cNvPr id="7" name="Content Placeholder 6">
            <a:extLst>
              <a:ext uri="{FF2B5EF4-FFF2-40B4-BE49-F238E27FC236}">
                <a16:creationId xmlns:a16="http://schemas.microsoft.com/office/drawing/2014/main" id="{9194E089-6E0D-33A0-DD79-BAE1958C3DA5}"/>
              </a:ext>
            </a:extLst>
          </p:cNvPr>
          <p:cNvPicPr>
            <a:picLocks noGrp="1" noChangeAspect="1"/>
          </p:cNvPicPr>
          <p:nvPr>
            <p:ph idx="1"/>
          </p:nvPr>
        </p:nvPicPr>
        <p:blipFill rotWithShape="1">
          <a:blip r:embed="rId3"/>
          <a:srcRect l="25571" r="16539" b="2446"/>
          <a:stretch/>
        </p:blipFill>
        <p:spPr>
          <a:xfrm>
            <a:off x="1421649" y="1905715"/>
            <a:ext cx="6300701" cy="3755533"/>
          </a:xfrm>
          <a:prstGeom prst="rect">
            <a:avLst/>
          </a:prstGeom>
        </p:spPr>
      </p:pic>
    </p:spTree>
    <p:extLst>
      <p:ext uri="{BB962C8B-B14F-4D97-AF65-F5344CB8AC3E}">
        <p14:creationId xmlns:p14="http://schemas.microsoft.com/office/powerpoint/2010/main" val="2417895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99682-DF77-57DB-075F-F41A9737006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AE79BA60-AEA1-E1FF-22E6-05E2D9B6EFB7}"/>
              </a:ext>
            </a:extLst>
          </p:cNvPr>
          <p:cNvSpPr>
            <a:spLocks noGrp="1"/>
          </p:cNvSpPr>
          <p:nvPr>
            <p:ph idx="1"/>
          </p:nvPr>
        </p:nvSpPr>
        <p:spPr/>
        <p:txBody>
          <a:bodyPr/>
          <a:lstStyle/>
          <a:p>
            <a:r>
              <a:rPr lang="en-GB" sz="2400" dirty="0"/>
              <a:t>A company has identified an opportunity costing €1,350,000 with the following income stream:</a:t>
            </a:r>
          </a:p>
          <a:p>
            <a:r>
              <a:rPr lang="en-GB" sz="2400" dirty="0"/>
              <a:t>Year 		Cashflows</a:t>
            </a:r>
          </a:p>
          <a:p>
            <a:r>
              <a:rPr lang="en-GB" sz="2400" dirty="0"/>
              <a:t>1			700,000</a:t>
            </a:r>
          </a:p>
          <a:p>
            <a:r>
              <a:rPr lang="en-GB" sz="2400" dirty="0"/>
              <a:t>2			750,000</a:t>
            </a:r>
          </a:p>
          <a:p>
            <a:r>
              <a:rPr lang="en-GB" sz="2400" dirty="0"/>
              <a:t>It has a cost of capital of 3 per cent. What is the IRR and should the company undertake the project?</a:t>
            </a:r>
          </a:p>
        </p:txBody>
      </p:sp>
      <p:sp>
        <p:nvSpPr>
          <p:cNvPr id="4" name="Date Placeholder 3">
            <a:extLst>
              <a:ext uri="{FF2B5EF4-FFF2-40B4-BE49-F238E27FC236}">
                <a16:creationId xmlns:a16="http://schemas.microsoft.com/office/drawing/2014/main" id="{7CBAFB4B-B122-2167-94CC-869989E82B8E}"/>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B25FD348-5AFE-5509-96D0-03F6D1B5706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512580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A8CD9-F444-B0ED-161A-1111D2F8AC40}"/>
              </a:ext>
            </a:extLst>
          </p:cNvPr>
          <p:cNvSpPr>
            <a:spLocks noGrp="1"/>
          </p:cNvSpPr>
          <p:nvPr>
            <p:ph type="title"/>
          </p:nvPr>
        </p:nvSpPr>
        <p:spPr/>
        <p:txBody>
          <a:bodyPr/>
          <a:lstStyle/>
          <a:p>
            <a:r>
              <a:rPr lang="en-GB" dirty="0"/>
              <a:t>IRR</a:t>
            </a:r>
          </a:p>
        </p:txBody>
      </p:sp>
      <p:sp>
        <p:nvSpPr>
          <p:cNvPr id="3" name="Content Placeholder 2">
            <a:extLst>
              <a:ext uri="{FF2B5EF4-FFF2-40B4-BE49-F238E27FC236}">
                <a16:creationId xmlns:a16="http://schemas.microsoft.com/office/drawing/2014/main" id="{64C493CC-4C36-5A93-27F5-3E6C8F74D5D4}"/>
              </a:ext>
            </a:extLst>
          </p:cNvPr>
          <p:cNvSpPr>
            <a:spLocks noGrp="1"/>
          </p:cNvSpPr>
          <p:nvPr>
            <p:ph idx="1"/>
          </p:nvPr>
        </p:nvSpPr>
        <p:spPr/>
        <p:txBody>
          <a:bodyPr/>
          <a:lstStyle/>
          <a:p>
            <a:r>
              <a:rPr lang="en-GB" b="1" dirty="0"/>
              <a:t>Year 	Cashflows 	4%		PV(000)</a:t>
            </a:r>
          </a:p>
          <a:p>
            <a:r>
              <a:rPr lang="en-GB" dirty="0"/>
              <a:t>0		–1,350,000	 1.000	(1,350)</a:t>
            </a:r>
          </a:p>
          <a:p>
            <a:r>
              <a:rPr lang="en-GB" dirty="0"/>
              <a:t>1		+700,000		 0.962	 673.4</a:t>
            </a:r>
          </a:p>
          <a:p>
            <a:r>
              <a:rPr lang="en-GB" dirty="0"/>
              <a:t>2		+750,000		 0.925	 693.75</a:t>
            </a:r>
          </a:p>
          <a:p>
            <a:r>
              <a:rPr lang="en-GB" dirty="0"/>
              <a:t>NPV						 +17,150</a:t>
            </a:r>
          </a:p>
        </p:txBody>
      </p:sp>
      <p:sp>
        <p:nvSpPr>
          <p:cNvPr id="4" name="Date Placeholder 3">
            <a:extLst>
              <a:ext uri="{FF2B5EF4-FFF2-40B4-BE49-F238E27FC236}">
                <a16:creationId xmlns:a16="http://schemas.microsoft.com/office/drawing/2014/main" id="{B6DCD8F2-666E-4823-515E-CC549F7CC996}"/>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C4634BB2-2504-D704-486D-0561EDF8C81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168687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5B993-7C0E-CBE2-DE4D-44A5D63FDD33}"/>
              </a:ext>
            </a:extLst>
          </p:cNvPr>
          <p:cNvSpPr>
            <a:spLocks noGrp="1"/>
          </p:cNvSpPr>
          <p:nvPr>
            <p:ph type="title"/>
          </p:nvPr>
        </p:nvSpPr>
        <p:spPr/>
        <p:txBody>
          <a:bodyPr/>
          <a:lstStyle/>
          <a:p>
            <a:r>
              <a:rPr lang="en-GB" dirty="0"/>
              <a:t>IRR</a:t>
            </a:r>
          </a:p>
        </p:txBody>
      </p:sp>
      <p:sp>
        <p:nvSpPr>
          <p:cNvPr id="3" name="Content Placeholder 2">
            <a:extLst>
              <a:ext uri="{FF2B5EF4-FFF2-40B4-BE49-F238E27FC236}">
                <a16:creationId xmlns:a16="http://schemas.microsoft.com/office/drawing/2014/main" id="{BE9F1C94-764B-5E69-C17F-7F9470F1C5D0}"/>
              </a:ext>
            </a:extLst>
          </p:cNvPr>
          <p:cNvSpPr>
            <a:spLocks noGrp="1"/>
          </p:cNvSpPr>
          <p:nvPr>
            <p:ph idx="1"/>
          </p:nvPr>
        </p:nvSpPr>
        <p:spPr/>
        <p:txBody>
          <a:bodyPr/>
          <a:lstStyle/>
          <a:p>
            <a:r>
              <a:rPr lang="en-GB" b="1" dirty="0"/>
              <a:t>Year 	Cashflows 	5%		PV(000)</a:t>
            </a:r>
          </a:p>
          <a:p>
            <a:r>
              <a:rPr lang="en-GB" dirty="0"/>
              <a:t>0		–1,350,000	 1.000	(1,350)</a:t>
            </a:r>
          </a:p>
          <a:p>
            <a:r>
              <a:rPr lang="en-GB" dirty="0"/>
              <a:t>1		+700,000		 0.962	 666.4</a:t>
            </a:r>
          </a:p>
          <a:p>
            <a:r>
              <a:rPr lang="en-GB" dirty="0"/>
              <a:t>2		+750,000		 0.925	 680.25</a:t>
            </a:r>
          </a:p>
          <a:p>
            <a:r>
              <a:rPr lang="en-GB" dirty="0"/>
              <a:t>NPV						 -3,350</a:t>
            </a:r>
          </a:p>
          <a:p>
            <a:endParaRPr lang="en-GB" dirty="0"/>
          </a:p>
        </p:txBody>
      </p:sp>
      <p:sp>
        <p:nvSpPr>
          <p:cNvPr id="4" name="Date Placeholder 3">
            <a:extLst>
              <a:ext uri="{FF2B5EF4-FFF2-40B4-BE49-F238E27FC236}">
                <a16:creationId xmlns:a16="http://schemas.microsoft.com/office/drawing/2014/main" id="{E91A9B46-519A-1027-1ACE-39305008869C}"/>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909F4A96-E69A-4603-12B7-9790D8ED61F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981796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A57E-3BCD-2C33-B00F-1B4359DA841C}"/>
              </a:ext>
            </a:extLst>
          </p:cNvPr>
          <p:cNvSpPr>
            <a:spLocks noGrp="1"/>
          </p:cNvSpPr>
          <p:nvPr>
            <p:ph type="title"/>
          </p:nvPr>
        </p:nvSpPr>
        <p:spPr/>
        <p:txBody>
          <a:bodyPr/>
          <a:lstStyle/>
          <a:p>
            <a:r>
              <a:rPr lang="en-GB" dirty="0"/>
              <a:t>Interpolation</a:t>
            </a:r>
          </a:p>
        </p:txBody>
      </p:sp>
      <p:sp>
        <p:nvSpPr>
          <p:cNvPr id="3" name="Content Placeholder 2">
            <a:extLst>
              <a:ext uri="{FF2B5EF4-FFF2-40B4-BE49-F238E27FC236}">
                <a16:creationId xmlns:a16="http://schemas.microsoft.com/office/drawing/2014/main" id="{2962652E-3B34-5023-5FDD-A9D75878172F}"/>
              </a:ext>
            </a:extLst>
          </p:cNvPr>
          <p:cNvSpPr>
            <a:spLocks noGrp="1"/>
          </p:cNvSpPr>
          <p:nvPr>
            <p:ph idx="1"/>
          </p:nvPr>
        </p:nvSpPr>
        <p:spPr/>
        <p:txBody>
          <a:bodyPr/>
          <a:lstStyle/>
          <a:p>
            <a:r>
              <a:rPr lang="en-US" b="1" dirty="0">
                <a:ea typeface="Calibri" panose="020F0502020204030204" pitchFamily="34" charset="0"/>
              </a:rPr>
              <a:t>IRR = 4</a:t>
            </a:r>
            <a:r>
              <a:rPr lang="en-US" dirty="0">
                <a:ea typeface="Calibri" panose="020F0502020204030204" pitchFamily="34" charset="0"/>
              </a:rPr>
              <a:t>% + {17,150 / 17,150+3,350)}</a:t>
            </a:r>
            <a:br>
              <a:rPr lang="en-US" dirty="0">
                <a:ea typeface="Calibri" panose="020F0502020204030204" pitchFamily="34" charset="0"/>
              </a:rPr>
            </a:br>
            <a:r>
              <a:rPr lang="en-US" dirty="0">
                <a:ea typeface="Calibri" panose="020F0502020204030204" pitchFamily="34" charset="0"/>
              </a:rPr>
              <a:t>x (5%-4%)</a:t>
            </a:r>
            <a:r>
              <a:rPr lang="en-GB" dirty="0">
                <a:ea typeface="Calibri" panose="020F0502020204030204" pitchFamily="34" charset="0"/>
              </a:rPr>
              <a:t> </a:t>
            </a:r>
            <a:br>
              <a:rPr lang="en-GB" dirty="0">
                <a:ea typeface="Calibri" panose="020F0502020204030204" pitchFamily="34" charset="0"/>
              </a:rPr>
            </a:br>
            <a:r>
              <a:rPr lang="en-US" dirty="0">
                <a:ea typeface="Calibri" panose="020F0502020204030204" pitchFamily="34" charset="0"/>
              </a:rPr>
              <a:t>= 4% + {(17,150 / 20,500)} *0.01 </a:t>
            </a:r>
            <a:br>
              <a:rPr lang="en-US" dirty="0">
                <a:ea typeface="Calibri" panose="020F0502020204030204" pitchFamily="34" charset="0"/>
              </a:rPr>
            </a:br>
            <a:r>
              <a:rPr lang="en-US" dirty="0">
                <a:ea typeface="Calibri" panose="020F0502020204030204" pitchFamily="34" charset="0"/>
              </a:rPr>
              <a:t>= 4%+ (0.8365) </a:t>
            </a:r>
            <a:r>
              <a:rPr lang="en-GB" dirty="0">
                <a:ea typeface="Calibri" panose="020F0502020204030204" pitchFamily="34" charset="0"/>
              </a:rPr>
              <a:t>*0.01</a:t>
            </a:r>
            <a:br>
              <a:rPr lang="en-GB" dirty="0">
                <a:ea typeface="Calibri" panose="020F0502020204030204" pitchFamily="34" charset="0"/>
              </a:rPr>
            </a:br>
            <a:r>
              <a:rPr lang="en-US" dirty="0">
                <a:ea typeface="Calibri" panose="020F0502020204030204" pitchFamily="34" charset="0"/>
              </a:rPr>
              <a:t>= 4.837%</a:t>
            </a:r>
          </a:p>
          <a:p>
            <a:r>
              <a:rPr lang="en-GB" sz="2800" dirty="0">
                <a:ea typeface="Calibri" panose="020F0502020204030204" pitchFamily="34" charset="0"/>
              </a:rPr>
              <a:t>Since the IRR is greater than the company’s cost of capital of 3 per cent, the project should be undertaken on the basis of this criterion.</a:t>
            </a:r>
            <a:br>
              <a:rPr lang="en-US" dirty="0">
                <a:ea typeface="Calibri" panose="020F0502020204030204" pitchFamily="34" charset="0"/>
              </a:rPr>
            </a:br>
            <a:endParaRPr lang="en-GB" dirty="0">
              <a:ea typeface="Calibri" panose="020F0502020204030204" pitchFamily="34" charset="0"/>
            </a:endParaRPr>
          </a:p>
          <a:p>
            <a:endParaRPr lang="en-GB" dirty="0"/>
          </a:p>
        </p:txBody>
      </p:sp>
      <p:sp>
        <p:nvSpPr>
          <p:cNvPr id="4" name="Date Placeholder 3">
            <a:extLst>
              <a:ext uri="{FF2B5EF4-FFF2-40B4-BE49-F238E27FC236}">
                <a16:creationId xmlns:a16="http://schemas.microsoft.com/office/drawing/2014/main" id="{92C5A55B-7A6A-9C4B-471D-BFFE788A3652}"/>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203AFEA8-C5D8-4B56-3922-9A564B08302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766949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F2C68-533E-0F75-384A-FA811A9D6DFC}"/>
              </a:ext>
            </a:extLst>
          </p:cNvPr>
          <p:cNvSpPr>
            <a:spLocks noGrp="1"/>
          </p:cNvSpPr>
          <p:nvPr>
            <p:ph type="title"/>
          </p:nvPr>
        </p:nvSpPr>
        <p:spPr/>
        <p:txBody>
          <a:bodyPr/>
          <a:lstStyle/>
          <a:p>
            <a:r>
              <a:rPr lang="en-GB" dirty="0"/>
              <a:t>Steps</a:t>
            </a:r>
          </a:p>
        </p:txBody>
      </p:sp>
      <p:sp>
        <p:nvSpPr>
          <p:cNvPr id="3" name="Content Placeholder 2">
            <a:extLst>
              <a:ext uri="{FF2B5EF4-FFF2-40B4-BE49-F238E27FC236}">
                <a16:creationId xmlns:a16="http://schemas.microsoft.com/office/drawing/2014/main" id="{F060F929-22C6-2504-7726-A0D314E94223}"/>
              </a:ext>
            </a:extLst>
          </p:cNvPr>
          <p:cNvSpPr>
            <a:spLocks noGrp="1"/>
          </p:cNvSpPr>
          <p:nvPr>
            <p:ph idx="1"/>
          </p:nvPr>
        </p:nvSpPr>
        <p:spPr/>
        <p:txBody>
          <a:bodyPr/>
          <a:lstStyle/>
          <a:p>
            <a:r>
              <a:rPr lang="en-GB" dirty="0"/>
              <a:t>By experimentation, find the discount rates that give a positive NPV and a negative NPV when applied to the cash flow. In this case you will find that these are 4 per cent and 5 per cent.</a:t>
            </a:r>
          </a:p>
        </p:txBody>
      </p:sp>
      <p:sp>
        <p:nvSpPr>
          <p:cNvPr id="4" name="Date Placeholder 3">
            <a:extLst>
              <a:ext uri="{FF2B5EF4-FFF2-40B4-BE49-F238E27FC236}">
                <a16:creationId xmlns:a16="http://schemas.microsoft.com/office/drawing/2014/main" id="{9B346864-983F-7B74-0B0A-82795DEE2E75}"/>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C510C98A-E887-E88B-B6D8-A4CA38B67A2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677222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A5F8D-49C0-2C8C-E191-6D7AF8955CDB}"/>
              </a:ext>
            </a:extLst>
          </p:cNvPr>
          <p:cNvSpPr>
            <a:spLocks noGrp="1"/>
          </p:cNvSpPr>
          <p:nvPr>
            <p:ph type="title"/>
          </p:nvPr>
        </p:nvSpPr>
        <p:spPr/>
        <p:txBody>
          <a:bodyPr/>
          <a:lstStyle/>
          <a:p>
            <a:br>
              <a:rPr lang="en-GB" dirty="0"/>
            </a:br>
            <a:r>
              <a:rPr lang="en-GB" b="1" dirty="0"/>
              <a:t>Profitability Index</a:t>
            </a:r>
            <a:br>
              <a:rPr lang="en-GB" dirty="0"/>
            </a:br>
            <a:endParaRPr lang="en-GB" dirty="0"/>
          </a:p>
        </p:txBody>
      </p:sp>
      <p:sp>
        <p:nvSpPr>
          <p:cNvPr id="3" name="Content Placeholder 2">
            <a:extLst>
              <a:ext uri="{FF2B5EF4-FFF2-40B4-BE49-F238E27FC236}">
                <a16:creationId xmlns:a16="http://schemas.microsoft.com/office/drawing/2014/main" id="{5AF343BF-CC81-B858-8CEE-96F33DE23DDD}"/>
              </a:ext>
            </a:extLst>
          </p:cNvPr>
          <p:cNvSpPr>
            <a:spLocks noGrp="1"/>
          </p:cNvSpPr>
          <p:nvPr>
            <p:ph idx="1"/>
          </p:nvPr>
        </p:nvSpPr>
        <p:spPr/>
        <p:txBody>
          <a:bodyPr/>
          <a:lstStyle/>
          <a:p>
            <a:r>
              <a:rPr lang="en-GB" sz="2800" dirty="0"/>
              <a:t>The profitability index defines how much you will earn per dollar of investment. The present value of an anticipated future cash flow divided by initial outflow gives the profitability index (PI) of the project.</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5D18BC63-A6A7-0A6E-460E-1C0BB2969FE2}"/>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8344E006-38D4-9431-ADFF-DBC55A980C7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Picture 5">
            <a:extLst>
              <a:ext uri="{FF2B5EF4-FFF2-40B4-BE49-F238E27FC236}">
                <a16:creationId xmlns:a16="http://schemas.microsoft.com/office/drawing/2014/main" id="{8E7BB746-D413-1DDA-C6C3-5602E61DF958}"/>
              </a:ext>
            </a:extLst>
          </p:cNvPr>
          <p:cNvPicPr>
            <a:picLocks noChangeAspect="1"/>
          </p:cNvPicPr>
          <p:nvPr/>
        </p:nvPicPr>
        <p:blipFill>
          <a:blip r:embed="rId2"/>
          <a:stretch>
            <a:fillRect/>
          </a:stretch>
        </p:blipFill>
        <p:spPr>
          <a:xfrm>
            <a:off x="971600" y="4005064"/>
            <a:ext cx="7272808" cy="1512169"/>
          </a:xfrm>
          <a:prstGeom prst="rect">
            <a:avLst/>
          </a:prstGeom>
        </p:spPr>
      </p:pic>
    </p:spTree>
    <p:extLst>
      <p:ext uri="{BB962C8B-B14F-4D97-AF65-F5344CB8AC3E}">
        <p14:creationId xmlns:p14="http://schemas.microsoft.com/office/powerpoint/2010/main" val="2459174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F8315-3BB5-E8A2-CF97-F671A567703E}"/>
              </a:ext>
            </a:extLst>
          </p:cNvPr>
          <p:cNvSpPr>
            <a:spLocks noGrp="1"/>
          </p:cNvSpPr>
          <p:nvPr>
            <p:ph type="title"/>
          </p:nvPr>
        </p:nvSpPr>
        <p:spPr/>
        <p:txBody>
          <a:bodyPr/>
          <a:lstStyle/>
          <a:p>
            <a:r>
              <a:rPr lang="en-GB" dirty="0"/>
              <a:t>PI </a:t>
            </a:r>
          </a:p>
        </p:txBody>
      </p:sp>
      <p:sp>
        <p:nvSpPr>
          <p:cNvPr id="4" name="Date Placeholder 3">
            <a:extLst>
              <a:ext uri="{FF2B5EF4-FFF2-40B4-BE49-F238E27FC236}">
                <a16:creationId xmlns:a16="http://schemas.microsoft.com/office/drawing/2014/main" id="{6887669B-AD22-48B2-B654-DC50702D806F}"/>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49558604-B347-AE49-1C35-4A3D57A5C36B}"/>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EFF33820-28D6-9F5B-D190-A7A535C99AD2}"/>
                  </a:ext>
                </a:extLst>
              </p:cNvPr>
              <p:cNvSpPr>
                <a:spLocks noGrp="1"/>
              </p:cNvSpPr>
              <p:nvPr>
                <p:ph idx="1"/>
              </p:nvPr>
            </p:nvSpPr>
            <p:spPr/>
            <p:txBody>
              <a:bodyPr/>
              <a:lstStyle/>
              <a:p>
                <a14:m>
                  <m:oMath xmlns:m="http://schemas.openxmlformats.org/officeDocument/2006/math">
                    <m:r>
                      <a:rPr lang="en-GB" i="1" smtClean="0">
                        <a:latin typeface="Cambria Math" panose="02040503050406030204" pitchFamily="18" charset="0"/>
                      </a:rPr>
                      <m:t>𝑃</m:t>
                    </m:r>
                    <m:r>
                      <a:rPr lang="en-GB" i="1">
                        <a:latin typeface="Cambria Math" panose="02040503050406030204" pitchFamily="18" charset="0"/>
                      </a:rPr>
                      <m:t>𝐼</m:t>
                    </m:r>
                    <m:r>
                      <a:rPr lang="en-GB" i="1">
                        <a:latin typeface="Cambria Math" panose="02040503050406030204" pitchFamily="18" charset="0"/>
                      </a:rPr>
                      <m:t>=</m:t>
                    </m:r>
                    <m:r>
                      <a:rPr lang="en-GB" i="1">
                        <a:latin typeface="Cambria Math" panose="02040503050406030204" pitchFamily="18" charset="0"/>
                      </a:rPr>
                      <m:t>𝑃𝑟𝑒𝑠𝑒𝑛𝑡</m:t>
                    </m:r>
                    <m:r>
                      <a:rPr lang="en-GB" i="1">
                        <a:latin typeface="Cambria Math" panose="02040503050406030204" pitchFamily="18" charset="0"/>
                      </a:rPr>
                      <m:t> </m:t>
                    </m:r>
                    <m:r>
                      <a:rPr lang="en-GB" i="1">
                        <a:latin typeface="Cambria Math" panose="02040503050406030204" pitchFamily="18" charset="0"/>
                      </a:rPr>
                      <m:t>𝑣𝑎𝑙𝑢𝑒</m:t>
                    </m:r>
                  </m:oMath>
                </a14:m>
                <a:r>
                  <a:rPr lang="en-GB" dirty="0"/>
                  <a:t> ÷ 𝐼𝑛𝑖𝑡𝑖𝑎𝑙 𝑖𝑛𝑣𝑒𝑠𝑡𝑚𝑒𝑛𝑡</a:t>
                </a:r>
              </a:p>
              <a:p>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700,000</m:t>
                        </m:r>
                      </m:num>
                      <m:den>
                        <m:r>
                          <a:rPr lang="en-GB" i="1">
                            <a:latin typeface="Cambria Math" panose="02040503050406030204" pitchFamily="18" charset="0"/>
                          </a:rPr>
                          <m:t>(1.03)</m:t>
                        </m:r>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750,000</m:t>
                        </m:r>
                      </m:num>
                      <m:den>
                        <m:sSup>
                          <m:sSupPr>
                            <m:ctrlPr>
                              <a:rPr lang="en-GB" i="1">
                                <a:latin typeface="Cambria Math" panose="02040503050406030204" pitchFamily="18" charset="0"/>
                              </a:rPr>
                            </m:ctrlPr>
                          </m:sSupPr>
                          <m:e>
                            <m:d>
                              <m:dPr>
                                <m:ctrlPr>
                                  <a:rPr lang="en-GB" i="1">
                                    <a:latin typeface="Cambria Math" panose="02040503050406030204" pitchFamily="18" charset="0"/>
                                  </a:rPr>
                                </m:ctrlPr>
                              </m:dPr>
                              <m:e>
                                <m:r>
                                  <a:rPr lang="en-GB" i="1">
                                    <a:latin typeface="Cambria Math" panose="02040503050406030204" pitchFamily="18" charset="0"/>
                                  </a:rPr>
                                  <m:t>1.03</m:t>
                                </m:r>
                              </m:e>
                            </m:d>
                          </m:e>
                          <m:sup>
                            <m:r>
                              <a:rPr lang="en-GB" i="1">
                                <a:latin typeface="Cambria Math" panose="02040503050406030204" pitchFamily="18" charset="0"/>
                              </a:rPr>
                              <m:t>2</m:t>
                            </m:r>
                          </m:sup>
                        </m:sSup>
                      </m:den>
                    </m:f>
                  </m:oMath>
                </a14:m>
                <a:endParaRPr lang="en-GB" dirty="0"/>
              </a:p>
              <a:p>
                <a14:m>
                  <m:oMath xmlns:m="http://schemas.openxmlformats.org/officeDocument/2006/math">
                    <m:r>
                      <a:rPr lang="en-GB" i="1">
                        <a:latin typeface="Cambria Math" panose="02040503050406030204" pitchFamily="18" charset="0"/>
                      </a:rPr>
                      <m:t>𝑃𝑉</m:t>
                    </m:r>
                    <m:r>
                      <a:rPr lang="en-GB" i="1">
                        <a:latin typeface="Cambria Math" panose="02040503050406030204" pitchFamily="18" charset="0"/>
                      </a:rPr>
                      <m:t>=679,612+706,946=1,387,174</m:t>
                    </m:r>
                  </m:oMath>
                </a14:m>
                <a:endParaRPr lang="en-GB" dirty="0"/>
              </a:p>
              <a:p>
                <a14:m>
                  <m:oMath xmlns:m="http://schemas.openxmlformats.org/officeDocument/2006/math">
                    <m:r>
                      <a:rPr lang="en-GB" i="1">
                        <a:latin typeface="Cambria Math" panose="02040503050406030204" pitchFamily="18" charset="0"/>
                      </a:rPr>
                      <m:t>𝑃𝐼</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1,386,558</m:t>
                        </m:r>
                      </m:num>
                      <m:den>
                        <m:r>
                          <a:rPr lang="en-GB" i="1">
                            <a:latin typeface="Cambria Math" panose="02040503050406030204" pitchFamily="18" charset="0"/>
                          </a:rPr>
                          <m:t>1350,000​</m:t>
                        </m:r>
                      </m:den>
                    </m:f>
                  </m:oMath>
                </a14:m>
                <a:endParaRPr lang="en-GB" dirty="0"/>
              </a:p>
              <a:p>
                <a14:m>
                  <m:oMath xmlns:m="http://schemas.openxmlformats.org/officeDocument/2006/math">
                    <m:r>
                      <a:rPr lang="en-GB" i="1">
                        <a:latin typeface="Cambria Math" panose="02040503050406030204" pitchFamily="18" charset="0"/>
                      </a:rPr>
                      <m:t>=1.027</m:t>
                    </m:r>
                  </m:oMath>
                </a14:m>
                <a:endParaRPr lang="en-GB" dirty="0"/>
              </a:p>
              <a:p>
                <a:endParaRPr lang="en-GB" dirty="0"/>
              </a:p>
            </p:txBody>
          </p:sp>
        </mc:Choice>
        <mc:Fallback>
          <p:sp>
            <p:nvSpPr>
              <p:cNvPr id="3" name="Content Placeholder 2">
                <a:extLst>
                  <a:ext uri="{FF2B5EF4-FFF2-40B4-BE49-F238E27FC236}">
                    <a16:creationId xmlns:a16="http://schemas.microsoft.com/office/drawing/2014/main" id="{EFF33820-28D6-9F5B-D190-A7A535C99AD2}"/>
                  </a:ext>
                </a:extLst>
              </p:cNvPr>
              <p:cNvSpPr>
                <a:spLocks noGrp="1" noRot="1" noChangeAspect="1" noMove="1" noResize="1" noEditPoints="1" noAdjustHandles="1" noChangeArrowheads="1" noChangeShapeType="1" noTextEdit="1"/>
              </p:cNvSpPr>
              <p:nvPr>
                <p:ph idx="1"/>
              </p:nvPr>
            </p:nvSpPr>
            <p:spPr>
              <a:blipFill>
                <a:blip r:embed="rId2"/>
                <a:stretch>
                  <a:fillRect t="-2025"/>
                </a:stretch>
              </a:blipFill>
            </p:spPr>
            <p:txBody>
              <a:bodyPr/>
              <a:lstStyle/>
              <a:p>
                <a:r>
                  <a:rPr lang="en-GB">
                    <a:noFill/>
                  </a:rPr>
                  <a:t> </a:t>
                </a:r>
              </a:p>
            </p:txBody>
          </p:sp>
        </mc:Fallback>
      </mc:AlternateContent>
    </p:spTree>
    <p:extLst>
      <p:ext uri="{BB962C8B-B14F-4D97-AF65-F5344CB8AC3E}">
        <p14:creationId xmlns:p14="http://schemas.microsoft.com/office/powerpoint/2010/main" val="1136933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80797-6F0C-F310-0C4C-5D248B9CAFF0}"/>
              </a:ext>
            </a:extLst>
          </p:cNvPr>
          <p:cNvSpPr>
            <a:spLocks noGrp="1"/>
          </p:cNvSpPr>
          <p:nvPr>
            <p:ph type="title"/>
          </p:nvPr>
        </p:nvSpPr>
        <p:spPr/>
        <p:txBody>
          <a:bodyPr/>
          <a:lstStyle/>
          <a:p>
            <a:r>
              <a:rPr lang="en-GB" dirty="0"/>
              <a:t>Interpretation</a:t>
            </a:r>
          </a:p>
        </p:txBody>
      </p:sp>
      <p:sp>
        <p:nvSpPr>
          <p:cNvPr id="4" name="Date Placeholder 3">
            <a:extLst>
              <a:ext uri="{FF2B5EF4-FFF2-40B4-BE49-F238E27FC236}">
                <a16:creationId xmlns:a16="http://schemas.microsoft.com/office/drawing/2014/main" id="{4FED7A60-3471-3335-1BE3-39C1E5C63B4D}"/>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E10C6E3B-C17B-7291-AC5F-9F7F78ADC0A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6" name="Rectangle 1">
            <a:extLst>
              <a:ext uri="{FF2B5EF4-FFF2-40B4-BE49-F238E27FC236}">
                <a16:creationId xmlns:a16="http://schemas.microsoft.com/office/drawing/2014/main" id="{0CF0335A-7135-115E-A07B-CF92B3211F9A}"/>
              </a:ext>
            </a:extLst>
          </p:cNvPr>
          <p:cNvSpPr>
            <a:spLocks noGrp="1" noChangeArrowheads="1"/>
          </p:cNvSpPr>
          <p:nvPr>
            <p:ph idx="1"/>
          </p:nvPr>
        </p:nvSpPr>
        <p:spPr bwMode="auto">
          <a:xfrm>
            <a:off x="179512" y="177663"/>
            <a:ext cx="8497234" cy="6814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endParaRPr kumimoji="0" lang="en-US" altLang="en-US" sz="2800" b="1"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lang="en-US" altLang="en-US" sz="2800" b="1" dirty="0"/>
          </a:p>
          <a:p>
            <a:endParaRPr lang="en-GB" sz="2800" dirty="0"/>
          </a:p>
          <a:p>
            <a:r>
              <a:rPr lang="en-GB" sz="2800" dirty="0"/>
              <a:t>If </a:t>
            </a:r>
            <a:r>
              <a:rPr lang="en-GB" sz="2800" b="1" dirty="0"/>
              <a:t>PI &gt; 1</a:t>
            </a:r>
            <a:r>
              <a:rPr lang="en-GB" sz="2800" dirty="0"/>
              <a:t>, the project’s NPV is positive and it should be </a:t>
            </a:r>
            <a:r>
              <a:rPr lang="en-GB" sz="2800" b="1" dirty="0"/>
              <a:t>accepted</a:t>
            </a:r>
            <a:r>
              <a:rPr lang="en-GB" sz="2800" dirty="0"/>
              <a:t>.</a:t>
            </a:r>
          </a:p>
          <a:p>
            <a:r>
              <a:rPr lang="en-GB" sz="2800" dirty="0"/>
              <a:t>Here, </a:t>
            </a:r>
            <a:r>
              <a:rPr lang="en-GB" sz="2800" b="1" dirty="0"/>
              <a:t>PI = 1.03 &gt; 1</a:t>
            </a:r>
            <a:r>
              <a:rPr lang="en-GB" sz="2800" dirty="0"/>
              <a:t>, so the project is </a:t>
            </a:r>
            <a:r>
              <a:rPr lang="en-GB" sz="2800" b="1" dirty="0"/>
              <a:t>financially viable</a:t>
            </a:r>
            <a:r>
              <a:rPr lang="en-GB" sz="2800" dirty="0"/>
              <a:t>.</a:t>
            </a:r>
            <a:endParaRPr lang="en-US" altLang="en-US" sz="2800" b="1" dirty="0"/>
          </a:p>
          <a:p>
            <a:pPr marR="0" lvl="0" defTabSz="914400" rtl="0" eaLnBrk="0" fontAlgn="base" latinLnBrk="0" hangingPunct="0">
              <a:lnSpc>
                <a:spcPct val="100000"/>
              </a:lnSpc>
              <a:spcBef>
                <a:spcPct val="0"/>
              </a:spcBef>
              <a:spcAft>
                <a:spcPct val="0"/>
              </a:spcAft>
              <a:buClrTx/>
              <a:buSzTx/>
              <a:tabLst/>
            </a:pPr>
            <a:r>
              <a:rPr kumimoji="0" lang="en-US" altLang="en-US" sz="2800" b="1" i="0" u="none" strike="noStrike" cap="none" normalizeH="0" baseline="0" dirty="0">
                <a:ln>
                  <a:noFill/>
                </a:ln>
                <a:solidFill>
                  <a:schemeClr val="tx1"/>
                </a:solidFill>
                <a:effectLst/>
              </a:rPr>
              <a:t>PI &gt; 1:</a:t>
            </a:r>
            <a:r>
              <a:rPr kumimoji="0" lang="en-US" altLang="en-US" sz="2800" b="0" i="0" u="none" strike="noStrike" cap="none" normalizeH="0" baseline="0" dirty="0">
                <a:ln>
                  <a:noFill/>
                </a:ln>
                <a:solidFill>
                  <a:schemeClr val="tx1"/>
                </a:solidFill>
                <a:effectLst/>
              </a:rPr>
              <a:t> The project is </a:t>
            </a:r>
            <a:r>
              <a:rPr kumimoji="0" lang="en-US" altLang="en-US" sz="2800" b="1" i="0" u="none" strike="noStrike" cap="none" normalizeH="0" baseline="0" dirty="0">
                <a:ln>
                  <a:noFill/>
                </a:ln>
                <a:solidFill>
                  <a:schemeClr val="tx1"/>
                </a:solidFill>
                <a:effectLst/>
              </a:rPr>
              <a:t>profitable</a:t>
            </a:r>
            <a:r>
              <a:rPr kumimoji="0" lang="en-US" altLang="en-US" sz="2800" b="0" i="0" u="none" strike="noStrike" cap="none" normalizeH="0" baseline="0" dirty="0">
                <a:ln>
                  <a:noFill/>
                </a:ln>
                <a:solidFill>
                  <a:schemeClr val="tx1"/>
                </a:solidFill>
                <a:effectLst/>
              </a:rPr>
              <a:t> (PV of cash inflows exceeds the cost). </a:t>
            </a:r>
          </a:p>
          <a:p>
            <a:pPr marR="0" lvl="0" defTabSz="914400" rtl="0" eaLnBrk="0" fontAlgn="base" latinLnBrk="0" hangingPunct="0">
              <a:lnSpc>
                <a:spcPct val="100000"/>
              </a:lnSpc>
              <a:spcBef>
                <a:spcPct val="0"/>
              </a:spcBef>
              <a:spcAft>
                <a:spcPct val="0"/>
              </a:spcAft>
              <a:buClrTx/>
              <a:buSzTx/>
              <a:tabLst/>
            </a:pPr>
            <a:r>
              <a:rPr kumimoji="0" lang="en-US" altLang="en-US" sz="2800" b="1" i="0" u="none" strike="noStrike" cap="none" normalizeH="0" baseline="0" dirty="0">
                <a:ln>
                  <a:noFill/>
                </a:ln>
                <a:solidFill>
                  <a:schemeClr val="tx1"/>
                </a:solidFill>
                <a:effectLst/>
              </a:rPr>
              <a:t>PI = 1:</a:t>
            </a:r>
            <a:r>
              <a:rPr kumimoji="0" lang="en-US" altLang="en-US" sz="2800" b="0" i="0" u="none" strike="noStrike" cap="none" normalizeH="0" baseline="0" dirty="0">
                <a:ln>
                  <a:noFill/>
                </a:ln>
                <a:solidFill>
                  <a:schemeClr val="tx1"/>
                </a:solidFill>
                <a:effectLst/>
              </a:rPr>
              <a:t> Break-even (PV equals cost). </a:t>
            </a:r>
          </a:p>
          <a:p>
            <a:pPr marR="0" lvl="0" defTabSz="914400" rtl="0" eaLnBrk="0" fontAlgn="base" latinLnBrk="0" hangingPunct="0">
              <a:lnSpc>
                <a:spcPct val="100000"/>
              </a:lnSpc>
              <a:spcBef>
                <a:spcPct val="0"/>
              </a:spcBef>
              <a:spcAft>
                <a:spcPct val="0"/>
              </a:spcAft>
              <a:buClrTx/>
              <a:buSzTx/>
              <a:tabLst/>
            </a:pPr>
            <a:r>
              <a:rPr kumimoji="0" lang="en-US" altLang="en-US" sz="2800" b="1" i="0" u="none" strike="noStrike" cap="none" normalizeH="0" baseline="0" dirty="0">
                <a:ln>
                  <a:noFill/>
                </a:ln>
                <a:solidFill>
                  <a:schemeClr val="tx1"/>
                </a:solidFill>
                <a:effectLst/>
              </a:rPr>
              <a:t>PI &lt; 1:</a:t>
            </a:r>
            <a:r>
              <a:rPr kumimoji="0" lang="en-US" altLang="en-US" sz="2800" b="0" i="0" u="none" strike="noStrike" cap="none" normalizeH="0" baseline="0" dirty="0">
                <a:ln>
                  <a:noFill/>
                </a:ln>
                <a:solidFill>
                  <a:schemeClr val="tx1"/>
                </a:solidFill>
                <a:effectLst/>
              </a:rPr>
              <a:t> The project is </a:t>
            </a:r>
            <a:r>
              <a:rPr kumimoji="0" lang="en-US" altLang="en-US" sz="2800" b="1" i="0" u="none" strike="noStrike" cap="none" normalizeH="0" baseline="0" dirty="0">
                <a:ln>
                  <a:noFill/>
                </a:ln>
                <a:solidFill>
                  <a:schemeClr val="tx1"/>
                </a:solidFill>
                <a:effectLst/>
              </a:rPr>
              <a:t>not profitable</a:t>
            </a:r>
            <a:r>
              <a:rPr kumimoji="0" lang="en-US" altLang="en-US" sz="2800" b="0" i="0" u="none" strike="noStrike" cap="none" normalizeH="0" baseline="0" dirty="0">
                <a:ln>
                  <a:noFill/>
                </a:ln>
                <a:solidFill>
                  <a:schemeClr val="tx1"/>
                </a:solidFill>
                <a:effectLst/>
              </a:rPr>
              <a:t> (PV is less than cost). </a:t>
            </a:r>
          </a:p>
          <a:p>
            <a:pPr marR="0" lvl="0" algn="l" defTabSz="914400" rtl="0" eaLnBrk="0" fontAlgn="base" latinLnBrk="0" hangingPunct="0">
              <a:lnSpc>
                <a:spcPct val="100000"/>
              </a:lnSpc>
              <a:spcBef>
                <a:spcPct val="0"/>
              </a:spcBef>
              <a:spcAft>
                <a:spcPct val="0"/>
              </a:spcAft>
              <a:buClrTx/>
              <a:buSzTx/>
              <a:tabLst/>
            </a:pPr>
            <a:endParaRPr lang="en-US" altLang="en-US" sz="2800" dirty="0"/>
          </a:p>
          <a:p>
            <a:pPr marR="0" lvl="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082683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60E132DC-8835-4572-A822-01BB3AE21965}"/>
              </a:ext>
            </a:extLst>
          </p:cNvPr>
          <p:cNvGraphicFramePr>
            <a:graphicFrameLocks noGrp="1"/>
          </p:cNvGraphicFramePr>
          <p:nvPr>
            <p:ph idx="1"/>
            <p:extLst>
              <p:ext uri="{D42A27DB-BD31-4B8C-83A1-F6EECF244321}">
                <p14:modId xmlns:p14="http://schemas.microsoft.com/office/powerpoint/2010/main" val="1572090443"/>
              </p:ext>
            </p:extLst>
          </p:nvPr>
        </p:nvGraphicFramePr>
        <p:xfrm>
          <a:off x="1942257" y="2083308"/>
          <a:ext cx="6912768" cy="2691384"/>
        </p:xfrm>
        <a:graphic>
          <a:graphicData uri="http://schemas.openxmlformats.org/drawingml/2006/table">
            <a:tbl>
              <a:tblPr firstRow="1" firstCol="1" bandRow="1">
                <a:tableStyleId>{5C22544A-7EE6-4342-B048-85BDC9FD1C3A}</a:tableStyleId>
              </a:tblPr>
              <a:tblGrid>
                <a:gridCol w="4096200">
                  <a:extLst>
                    <a:ext uri="{9D8B030D-6E8A-4147-A177-3AD203B41FA5}">
                      <a16:colId xmlns:a16="http://schemas.microsoft.com/office/drawing/2014/main" val="242749643"/>
                    </a:ext>
                  </a:extLst>
                </a:gridCol>
                <a:gridCol w="1272749">
                  <a:extLst>
                    <a:ext uri="{9D8B030D-6E8A-4147-A177-3AD203B41FA5}">
                      <a16:colId xmlns:a16="http://schemas.microsoft.com/office/drawing/2014/main" val="1374204452"/>
                    </a:ext>
                  </a:extLst>
                </a:gridCol>
                <a:gridCol w="1543819">
                  <a:extLst>
                    <a:ext uri="{9D8B030D-6E8A-4147-A177-3AD203B41FA5}">
                      <a16:colId xmlns:a16="http://schemas.microsoft.com/office/drawing/2014/main" val="442444679"/>
                    </a:ext>
                  </a:extLst>
                </a:gridCol>
              </a:tblGrid>
              <a:tr h="406132">
                <a:tc>
                  <a:txBody>
                    <a:bodyPr/>
                    <a:lstStyle/>
                    <a:p>
                      <a:pPr algn="ctr">
                        <a:lnSpc>
                          <a:spcPct val="115000"/>
                        </a:lnSpc>
                      </a:pPr>
                      <a:r>
                        <a:rPr lang="en-GB" sz="2800" dirty="0">
                          <a:effectLst/>
                          <a:latin typeface="+mn-lt"/>
                        </a:rPr>
                        <a:t> </a:t>
                      </a:r>
                      <a:endParaRPr lang="en-GB" sz="2800" dirty="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a:effectLst/>
                          <a:latin typeface="+mn-lt"/>
                        </a:rPr>
                        <a:t>£000</a:t>
                      </a:r>
                      <a:endParaRPr lang="en-GB" sz="280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dirty="0">
                          <a:effectLst/>
                          <a:latin typeface="+mn-lt"/>
                        </a:rPr>
                        <a:t>£000</a:t>
                      </a:r>
                      <a:endParaRPr lang="en-GB" sz="28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1966788663"/>
                  </a:ext>
                </a:extLst>
              </a:tr>
              <a:tr h="406132">
                <a:tc>
                  <a:txBody>
                    <a:bodyPr/>
                    <a:lstStyle/>
                    <a:p>
                      <a:pPr algn="ctr">
                        <a:lnSpc>
                          <a:spcPct val="115000"/>
                        </a:lnSpc>
                      </a:pPr>
                      <a:r>
                        <a:rPr lang="en-GB" sz="2800" dirty="0">
                          <a:effectLst/>
                          <a:latin typeface="+mn-lt"/>
                        </a:rPr>
                        <a:t>Total cost of project</a:t>
                      </a:r>
                      <a:endParaRPr lang="en-GB" sz="2800" dirty="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a:effectLst/>
                          <a:latin typeface="+mn-lt"/>
                        </a:rPr>
                        <a:t> </a:t>
                      </a:r>
                      <a:endParaRPr lang="en-GB" sz="280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dirty="0">
                          <a:effectLst/>
                          <a:latin typeface="+mn-lt"/>
                        </a:rPr>
                        <a:t>100</a:t>
                      </a:r>
                      <a:endParaRPr lang="en-GB" sz="28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1445883865"/>
                  </a:ext>
                </a:extLst>
              </a:tr>
              <a:tr h="406132">
                <a:tc>
                  <a:txBody>
                    <a:bodyPr/>
                    <a:lstStyle/>
                    <a:p>
                      <a:pPr algn="ctr">
                        <a:lnSpc>
                          <a:spcPct val="115000"/>
                        </a:lnSpc>
                      </a:pPr>
                      <a:r>
                        <a:rPr lang="en-GB" sz="2800" dirty="0">
                          <a:effectLst/>
                          <a:latin typeface="+mn-lt"/>
                        </a:rPr>
                        <a:t>Expected net cash flow:</a:t>
                      </a:r>
                      <a:endParaRPr lang="en-GB" sz="2800" dirty="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dirty="0">
                          <a:effectLst/>
                          <a:latin typeface="+mn-lt"/>
                        </a:rPr>
                        <a:t> </a:t>
                      </a:r>
                      <a:endParaRPr lang="en-GB" sz="2800" dirty="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dirty="0">
                          <a:effectLst/>
                          <a:latin typeface="+mn-lt"/>
                        </a:rPr>
                        <a:t> </a:t>
                      </a:r>
                      <a:endParaRPr lang="en-GB" sz="28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804239709"/>
                  </a:ext>
                </a:extLst>
              </a:tr>
              <a:tr h="406132">
                <a:tc>
                  <a:txBody>
                    <a:bodyPr/>
                    <a:lstStyle/>
                    <a:p>
                      <a:pPr algn="ctr">
                        <a:lnSpc>
                          <a:spcPct val="115000"/>
                        </a:lnSpc>
                      </a:pPr>
                      <a:r>
                        <a:rPr lang="en-GB" sz="2800">
                          <a:effectLst/>
                          <a:latin typeface="+mn-lt"/>
                        </a:rPr>
                        <a:t>Year 1</a:t>
                      </a:r>
                      <a:endParaRPr lang="en-GB" sz="280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dirty="0">
                          <a:effectLst/>
                          <a:latin typeface="+mn-lt"/>
                        </a:rPr>
                        <a:t>60</a:t>
                      </a:r>
                      <a:endParaRPr lang="en-GB" sz="2800" dirty="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a:effectLst/>
                          <a:latin typeface="+mn-lt"/>
                        </a:rPr>
                        <a:t> </a:t>
                      </a:r>
                      <a:endParaRPr lang="en-GB" sz="280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1744348153"/>
                  </a:ext>
                </a:extLst>
              </a:tr>
              <a:tr h="406132">
                <a:tc>
                  <a:txBody>
                    <a:bodyPr/>
                    <a:lstStyle/>
                    <a:p>
                      <a:pPr algn="ctr">
                        <a:lnSpc>
                          <a:spcPct val="115000"/>
                        </a:lnSpc>
                      </a:pPr>
                      <a:r>
                        <a:rPr lang="en-GB" sz="2800">
                          <a:effectLst/>
                          <a:latin typeface="+mn-lt"/>
                        </a:rPr>
                        <a:t>Year 2</a:t>
                      </a:r>
                      <a:endParaRPr lang="en-GB" sz="280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dirty="0">
                          <a:effectLst/>
                          <a:latin typeface="+mn-lt"/>
                        </a:rPr>
                        <a:t>30</a:t>
                      </a:r>
                      <a:endParaRPr lang="en-GB" sz="2800" dirty="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dirty="0">
                          <a:effectLst/>
                          <a:latin typeface="+mn-lt"/>
                        </a:rPr>
                        <a:t> </a:t>
                      </a:r>
                      <a:endParaRPr lang="en-GB" sz="28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3883502838"/>
                  </a:ext>
                </a:extLst>
              </a:tr>
              <a:tr h="406132">
                <a:tc>
                  <a:txBody>
                    <a:bodyPr/>
                    <a:lstStyle/>
                    <a:p>
                      <a:pPr algn="ctr">
                        <a:lnSpc>
                          <a:spcPct val="115000"/>
                        </a:lnSpc>
                      </a:pPr>
                      <a:r>
                        <a:rPr lang="en-GB" sz="2800">
                          <a:effectLst/>
                          <a:latin typeface="+mn-lt"/>
                        </a:rPr>
                        <a:t>Year 3</a:t>
                      </a:r>
                      <a:endParaRPr lang="en-GB" sz="2800">
                        <a:effectLst/>
                        <a:latin typeface="+mn-lt"/>
                        <a:ea typeface="Times New Roman" panose="02020603050405020304" pitchFamily="18" charset="0"/>
                      </a:endParaRPr>
                    </a:p>
                  </a:txBody>
                  <a:tcPr marL="68580" marR="68580" marT="0" marB="0" anchor="ctr"/>
                </a:tc>
                <a:tc>
                  <a:txBody>
                    <a:bodyPr/>
                    <a:lstStyle/>
                    <a:p>
                      <a:pPr algn="ctr">
                        <a:lnSpc>
                          <a:spcPct val="115000"/>
                        </a:lnSpc>
                      </a:pPr>
                      <a:r>
                        <a:rPr lang="en-GB" sz="2800">
                          <a:effectLst/>
                          <a:latin typeface="+mn-lt"/>
                        </a:rPr>
                        <a:t>40</a:t>
                      </a:r>
                      <a:endParaRPr lang="en-GB" sz="2800">
                        <a:effectLst/>
                        <a:latin typeface="+mn-lt"/>
                        <a:ea typeface="Times New Roman" panose="02020603050405020304" pitchFamily="18" charset="0"/>
                      </a:endParaRPr>
                    </a:p>
                  </a:txBody>
                  <a:tcPr marL="68580" marR="68580" marT="0" marB="0" anchor="ctr"/>
                </a:tc>
                <a:tc>
                  <a:txBody>
                    <a:bodyPr/>
                    <a:lstStyle/>
                    <a:p>
                      <a:pPr algn="ctr">
                        <a:lnSpc>
                          <a:spcPct val="115000"/>
                        </a:lnSpc>
                      </a:pPr>
                      <a:endParaRPr lang="en-GB" sz="2800" dirty="0">
                        <a:effectLst/>
                        <a:latin typeface="+mn-lt"/>
                        <a:ea typeface="Times New Roman" panose="02020603050405020304" pitchFamily="18" charset="0"/>
                      </a:endParaRPr>
                    </a:p>
                  </a:txBody>
                  <a:tcPr marL="68580" marR="68580" marT="0" marB="0" anchor="ctr"/>
                </a:tc>
                <a:extLst>
                  <a:ext uri="{0D108BD9-81ED-4DB2-BD59-A6C34878D82A}">
                    <a16:rowId xmlns:a16="http://schemas.microsoft.com/office/drawing/2014/main" val="2047376895"/>
                  </a:ext>
                </a:extLst>
              </a:tr>
            </a:tbl>
          </a:graphicData>
        </a:graphic>
      </p:graphicFrame>
      <p:sp>
        <p:nvSpPr>
          <p:cNvPr id="5" name="Slide Number Placeholder 4">
            <a:extLst>
              <a:ext uri="{FF2B5EF4-FFF2-40B4-BE49-F238E27FC236}">
                <a16:creationId xmlns:a16="http://schemas.microsoft.com/office/drawing/2014/main" id="{53D8786E-6147-4E1B-A9C9-0B71C46E2EFA}"/>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Rectangle 1">
            <a:extLst>
              <a:ext uri="{FF2B5EF4-FFF2-40B4-BE49-F238E27FC236}">
                <a16:creationId xmlns:a16="http://schemas.microsoft.com/office/drawing/2014/main" id="{1991964A-46EB-4F58-B01F-EAEF1B0941F7}"/>
              </a:ext>
            </a:extLst>
          </p:cNvPr>
          <p:cNvSpPr>
            <a:spLocks noChangeArrowheads="1"/>
          </p:cNvSpPr>
          <p:nvPr/>
        </p:nvSpPr>
        <p:spPr bwMode="auto">
          <a:xfrm>
            <a:off x="276349" y="114300"/>
            <a:ext cx="7417454" cy="5763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tabLst>
                <a:tab pos="-457200" algn="l"/>
              </a:tabLst>
              <a:defRPr>
                <a:solidFill>
                  <a:schemeClr val="tx1"/>
                </a:solidFill>
                <a:latin typeface="Arial" panose="020B0604020202020204" pitchFamily="34" charset="0"/>
              </a:defRPr>
            </a:lvl1pPr>
            <a:lvl2pPr>
              <a:tabLst>
                <a:tab pos="-457200" algn="l"/>
              </a:tabLst>
              <a:defRPr>
                <a:solidFill>
                  <a:schemeClr val="tx1"/>
                </a:solidFill>
                <a:latin typeface="Arial" panose="020B0604020202020204" pitchFamily="34" charset="0"/>
              </a:defRPr>
            </a:lvl2pPr>
            <a:lvl3pPr>
              <a:tabLst>
                <a:tab pos="-457200" algn="l"/>
              </a:tabLst>
              <a:defRPr>
                <a:solidFill>
                  <a:schemeClr val="tx1"/>
                </a:solidFill>
                <a:latin typeface="Arial" panose="020B0604020202020204" pitchFamily="34" charset="0"/>
              </a:defRPr>
            </a:lvl3pPr>
            <a:lvl4pPr>
              <a:tabLst>
                <a:tab pos="-457200" algn="l"/>
              </a:tabLst>
              <a:defRPr>
                <a:solidFill>
                  <a:schemeClr val="tx1"/>
                </a:solidFill>
                <a:latin typeface="Arial" panose="020B0604020202020204" pitchFamily="34" charset="0"/>
              </a:defRPr>
            </a:lvl4pPr>
            <a:lvl5pPr>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zh-CN" sz="4000" b="1" i="0" u="none" strike="noStrike" cap="none" normalizeH="0" baseline="0" dirty="0">
                <a:ln>
                  <a:noFill/>
                </a:ln>
                <a:solidFill>
                  <a:schemeClr val="tx1"/>
                </a:solidFill>
                <a:effectLst/>
                <a:latin typeface="+mn-lt"/>
                <a:ea typeface="SimSun" panose="02010600030101010101" pitchFamily="2" charset="-122"/>
              </a:rPr>
              <a:t>Exercise:</a:t>
            </a:r>
            <a:endParaRPr kumimoji="0" lang="en-GB" altLang="zh-CN" sz="105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ts val="3000"/>
              </a:spcAft>
              <a:buClrTx/>
              <a:buSzTx/>
              <a:buFontTx/>
              <a:buNone/>
              <a:tabLst>
                <a:tab pos="-457200" algn="l"/>
              </a:tabLst>
            </a:pPr>
            <a:r>
              <a:rPr kumimoji="0" lang="en-GB" altLang="zh-CN" sz="2400" b="0" i="0" u="none" strike="noStrike" cap="none" normalizeH="0" baseline="0" dirty="0">
                <a:ln>
                  <a:noFill/>
                </a:ln>
                <a:solidFill>
                  <a:schemeClr val="tx1"/>
                </a:solidFill>
                <a:effectLst/>
                <a:latin typeface="+mn-lt"/>
                <a:ea typeface="SimSun" panose="02010600030101010101" pitchFamily="2" charset="-122"/>
              </a:rPr>
              <a:t>York City Council has investigated the possibility of investing in a new project and the following information has been obtained:</a:t>
            </a:r>
            <a:endParaRPr kumimoji="0" lang="en-GB" altLang="zh-CN" sz="105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ts val="17400"/>
              </a:spcBef>
              <a:spcAft>
                <a:spcPct val="0"/>
              </a:spcAft>
              <a:buClrTx/>
              <a:buSzTx/>
              <a:buFontTx/>
              <a:buNone/>
              <a:tabLst>
                <a:tab pos="-457200" algn="l"/>
              </a:tabLst>
            </a:pPr>
            <a:r>
              <a:rPr kumimoji="0" lang="en-GB" altLang="zh-CN" sz="2400" b="1" i="0" u="none" strike="noStrike" cap="none" normalizeH="0" baseline="0" dirty="0">
                <a:ln>
                  <a:noFill/>
                </a:ln>
                <a:solidFill>
                  <a:schemeClr val="tx1"/>
                </a:solidFill>
                <a:effectLst/>
                <a:latin typeface="+mn-lt"/>
                <a:ea typeface="SimSun" panose="02010600030101010101" pitchFamily="2" charset="-122"/>
              </a:rPr>
              <a:t>Required: </a:t>
            </a:r>
            <a:endParaRPr kumimoji="0" lang="en-GB" altLang="zh-CN" sz="105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zh-CN" sz="2400" b="0" i="0" u="none" strike="noStrike" cap="none" normalizeH="0" baseline="0" dirty="0">
                <a:ln>
                  <a:noFill/>
                </a:ln>
                <a:solidFill>
                  <a:schemeClr val="tx1"/>
                </a:solidFill>
                <a:effectLst/>
                <a:latin typeface="+mn-lt"/>
                <a:ea typeface="SimSun" panose="02010600030101010101" pitchFamily="2" charset="-122"/>
              </a:rPr>
              <a:t>Assuming a rate of 8% interest, calculate the project’s overall return using the NPV and IRR.	</a:t>
            </a:r>
            <a:r>
              <a:rPr kumimoji="0" lang="en-GB" altLang="zh-CN" b="0" i="0" u="none" strike="noStrike" cap="none" normalizeH="0" baseline="0" dirty="0">
                <a:ln>
                  <a:noFill/>
                </a:ln>
                <a:solidFill>
                  <a:schemeClr val="tx1"/>
                </a:solidFill>
                <a:effectLst/>
                <a:latin typeface="+mn-lt"/>
                <a:ea typeface="SimSun" panose="02010600030101010101" pitchFamily="2" charset="-122"/>
              </a:rPr>
              <a:t>	</a:t>
            </a:r>
            <a:endParaRPr kumimoji="0" lang="en-GB" altLang="zh-CN" sz="28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1838851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F65C5-83F3-4168-86F6-D761BADD12AD}"/>
              </a:ext>
            </a:extLst>
          </p:cNvPr>
          <p:cNvSpPr>
            <a:spLocks noGrp="1"/>
          </p:cNvSpPr>
          <p:nvPr>
            <p:ph type="title"/>
          </p:nvPr>
        </p:nvSpPr>
        <p:spPr>
          <a:xfrm>
            <a:off x="457200" y="274638"/>
            <a:ext cx="8229600" cy="850106"/>
          </a:xfrm>
        </p:spPr>
        <p:txBody>
          <a:bodyPr/>
          <a:lstStyle/>
          <a:p>
            <a:r>
              <a:rPr lang="en-GB" b="1" u="sng" dirty="0">
                <a:ea typeface="ＭＳ Ｐゴシック" panose="020B0600070205080204" pitchFamily="34" charset="-128"/>
              </a:rPr>
              <a:t>NPV</a:t>
            </a:r>
          </a:p>
        </p:txBody>
      </p:sp>
      <p:graphicFrame>
        <p:nvGraphicFramePr>
          <p:cNvPr id="6" name="Content Placeholder 5">
            <a:extLst>
              <a:ext uri="{FF2B5EF4-FFF2-40B4-BE49-F238E27FC236}">
                <a16:creationId xmlns:a16="http://schemas.microsoft.com/office/drawing/2014/main" id="{C32E50A8-F99B-48A2-B774-50A0A56FC556}"/>
              </a:ext>
            </a:extLst>
          </p:cNvPr>
          <p:cNvGraphicFramePr>
            <a:graphicFrameLocks noGrp="1"/>
          </p:cNvGraphicFramePr>
          <p:nvPr>
            <p:ph idx="1"/>
            <p:extLst>
              <p:ext uri="{D42A27DB-BD31-4B8C-83A1-F6EECF244321}">
                <p14:modId xmlns:p14="http://schemas.microsoft.com/office/powerpoint/2010/main" val="1747319068"/>
              </p:ext>
            </p:extLst>
          </p:nvPr>
        </p:nvGraphicFramePr>
        <p:xfrm>
          <a:off x="179164" y="1271810"/>
          <a:ext cx="8785672" cy="4231121"/>
        </p:xfrm>
        <a:graphic>
          <a:graphicData uri="http://schemas.openxmlformats.org/drawingml/2006/table">
            <a:tbl>
              <a:tblPr firstRow="1" firstCol="1" bandRow="1">
                <a:tableStyleId>{B301B821-A1FF-4177-AEE7-76D212191A09}</a:tableStyleId>
              </a:tblPr>
              <a:tblGrid>
                <a:gridCol w="1365931">
                  <a:extLst>
                    <a:ext uri="{9D8B030D-6E8A-4147-A177-3AD203B41FA5}">
                      <a16:colId xmlns:a16="http://schemas.microsoft.com/office/drawing/2014/main" val="3448855368"/>
                    </a:ext>
                  </a:extLst>
                </a:gridCol>
                <a:gridCol w="2706367">
                  <a:extLst>
                    <a:ext uri="{9D8B030D-6E8A-4147-A177-3AD203B41FA5}">
                      <a16:colId xmlns:a16="http://schemas.microsoft.com/office/drawing/2014/main" val="4154122772"/>
                    </a:ext>
                  </a:extLst>
                </a:gridCol>
                <a:gridCol w="2356687">
                  <a:extLst>
                    <a:ext uri="{9D8B030D-6E8A-4147-A177-3AD203B41FA5}">
                      <a16:colId xmlns:a16="http://schemas.microsoft.com/office/drawing/2014/main" val="45797794"/>
                    </a:ext>
                  </a:extLst>
                </a:gridCol>
                <a:gridCol w="2356687">
                  <a:extLst>
                    <a:ext uri="{9D8B030D-6E8A-4147-A177-3AD203B41FA5}">
                      <a16:colId xmlns:a16="http://schemas.microsoft.com/office/drawing/2014/main" val="190610161"/>
                    </a:ext>
                  </a:extLst>
                </a:gridCol>
              </a:tblGrid>
              <a:tr h="1351539">
                <a:tc>
                  <a:txBody>
                    <a:bodyPr/>
                    <a:lstStyle/>
                    <a:p>
                      <a:pPr marL="0" indent="0" algn="ctr" defTabSz="914400" rtl="0" eaLnBrk="1" latinLnBrk="0" hangingPunct="1">
                        <a:lnSpc>
                          <a:spcPct val="150000"/>
                        </a:lnSpc>
                      </a:pPr>
                      <a:r>
                        <a:rPr lang="en-GB" sz="2000" b="1" kern="1200" dirty="0">
                          <a:solidFill>
                            <a:schemeClr val="lt1"/>
                          </a:solidFill>
                          <a:effectLst/>
                          <a:latin typeface="+mn-lt"/>
                          <a:ea typeface="+mn-ea"/>
                          <a:cs typeface="+mn-cs"/>
                        </a:rPr>
                        <a:t>Year</a:t>
                      </a: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2000" b="1" kern="1200" dirty="0">
                          <a:solidFill>
                            <a:schemeClr val="lt1"/>
                          </a:solidFill>
                          <a:effectLst/>
                          <a:latin typeface="+mn-lt"/>
                          <a:ea typeface="+mn-ea"/>
                          <a:cs typeface="+mn-cs"/>
                        </a:rPr>
                        <a:t>Inflows </a:t>
                      </a:r>
                      <a:br>
                        <a:rPr lang="en-GB" sz="2000" b="1" kern="1200" dirty="0">
                          <a:solidFill>
                            <a:schemeClr val="lt1"/>
                          </a:solidFill>
                          <a:effectLst/>
                          <a:latin typeface="+mn-lt"/>
                          <a:ea typeface="+mn-ea"/>
                          <a:cs typeface="+mn-cs"/>
                        </a:rPr>
                      </a:br>
                      <a:r>
                        <a:rPr lang="en-GB" sz="2000" b="1" kern="1200" dirty="0">
                          <a:solidFill>
                            <a:schemeClr val="lt1"/>
                          </a:solidFill>
                          <a:effectLst/>
                          <a:latin typeface="+mn-lt"/>
                          <a:ea typeface="+mn-ea"/>
                          <a:cs typeface="+mn-cs"/>
                        </a:rPr>
                        <a:t>(Outflows)</a:t>
                      </a: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2000" b="1" kern="1200" dirty="0">
                          <a:solidFill>
                            <a:schemeClr val="lt1"/>
                          </a:solidFill>
                          <a:effectLst/>
                          <a:latin typeface="+mn-lt"/>
                          <a:ea typeface="+mn-ea"/>
                          <a:cs typeface="+mn-cs"/>
                        </a:rPr>
                        <a:t>Discount factor </a:t>
                      </a:r>
                    </a:p>
                    <a:p>
                      <a:pPr marL="0" indent="0" algn="ctr" defTabSz="914400" rtl="0" eaLnBrk="1" latinLnBrk="0" hangingPunct="1">
                        <a:lnSpc>
                          <a:spcPct val="150000"/>
                        </a:lnSpc>
                      </a:pPr>
                      <a:r>
                        <a:rPr lang="en-GB" sz="2000" b="1" kern="1200" dirty="0">
                          <a:solidFill>
                            <a:schemeClr val="lt1"/>
                          </a:solidFill>
                          <a:effectLst/>
                          <a:latin typeface="+mn-lt"/>
                          <a:ea typeface="+mn-ea"/>
                          <a:cs typeface="+mn-cs"/>
                        </a:rPr>
                        <a:t>1/(1+r)n, r=8%</a:t>
                      </a: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2000" b="1" kern="1200" dirty="0">
                          <a:solidFill>
                            <a:schemeClr val="lt1"/>
                          </a:solidFill>
                          <a:effectLst/>
                          <a:latin typeface="+mn-lt"/>
                          <a:ea typeface="+mn-ea"/>
                          <a:cs typeface="+mn-cs"/>
                        </a:rPr>
                        <a:t>PV of cash flow (r=8%)</a:t>
                      </a: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79056494"/>
                  </a:ext>
                </a:extLst>
              </a:tr>
              <a:tr h="561358">
                <a:tc>
                  <a:txBody>
                    <a:bodyPr/>
                    <a:lstStyle/>
                    <a:p>
                      <a:pPr indent="180340" algn="ctr">
                        <a:lnSpc>
                          <a:spcPct val="150000"/>
                        </a:lnSpc>
                      </a:pPr>
                      <a:r>
                        <a:rPr lang="en-GB" sz="2800" dirty="0">
                          <a:effectLst/>
                        </a:rPr>
                        <a:t>0 </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(£100,000)</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1</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(£100,000)</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1885931"/>
                  </a:ext>
                </a:extLst>
              </a:tr>
              <a:tr h="561358">
                <a:tc>
                  <a:txBody>
                    <a:bodyPr/>
                    <a:lstStyle/>
                    <a:p>
                      <a:pPr indent="180340" algn="ctr">
                        <a:lnSpc>
                          <a:spcPct val="150000"/>
                        </a:lnSpc>
                      </a:pPr>
                      <a:r>
                        <a:rPr lang="en-GB" sz="2800">
                          <a:effectLst/>
                        </a:rPr>
                        <a:t>1 </a:t>
                      </a:r>
                      <a:endParaRPr lang="en-GB" sz="280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£60,000</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0.926</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£55,560</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90244228"/>
                  </a:ext>
                </a:extLst>
              </a:tr>
              <a:tr h="561358">
                <a:tc>
                  <a:txBody>
                    <a:bodyPr/>
                    <a:lstStyle/>
                    <a:p>
                      <a:pPr indent="180340" algn="ctr">
                        <a:lnSpc>
                          <a:spcPct val="150000"/>
                        </a:lnSpc>
                      </a:pPr>
                      <a:r>
                        <a:rPr lang="en-GB" sz="2800">
                          <a:effectLst/>
                        </a:rPr>
                        <a:t>2 </a:t>
                      </a:r>
                      <a:endParaRPr lang="en-GB" sz="280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a:effectLst/>
                        </a:rPr>
                        <a:t>£30,000</a:t>
                      </a:r>
                      <a:endParaRPr lang="en-GB" sz="280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0.857</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£25,710</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8000072"/>
                  </a:ext>
                </a:extLst>
              </a:tr>
              <a:tr h="561358">
                <a:tc>
                  <a:txBody>
                    <a:bodyPr/>
                    <a:lstStyle/>
                    <a:p>
                      <a:pPr indent="180340" algn="ctr">
                        <a:lnSpc>
                          <a:spcPct val="150000"/>
                        </a:lnSpc>
                      </a:pPr>
                      <a:r>
                        <a:rPr lang="en-GB" sz="2800">
                          <a:effectLst/>
                        </a:rPr>
                        <a:t>3 </a:t>
                      </a:r>
                      <a:endParaRPr lang="en-GB" sz="280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a:effectLst/>
                        </a:rPr>
                        <a:t>£40,000</a:t>
                      </a:r>
                      <a:endParaRPr lang="en-GB" sz="280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0.794</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800" dirty="0">
                          <a:effectLst/>
                        </a:rPr>
                        <a:t>£31,760</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1647214"/>
                  </a:ext>
                </a:extLst>
              </a:tr>
              <a:tr h="590286">
                <a:tc gridSpan="3">
                  <a:txBody>
                    <a:bodyPr/>
                    <a:lstStyle/>
                    <a:p>
                      <a:pPr indent="180340" algn="l">
                        <a:lnSpc>
                          <a:spcPct val="150000"/>
                        </a:lnSpc>
                      </a:pPr>
                      <a:r>
                        <a:rPr lang="en-GB" sz="2800" dirty="0">
                          <a:effectLst/>
                        </a:rPr>
                        <a:t> </a:t>
                      </a:r>
                      <a:r>
                        <a:rPr lang="en-GB" sz="2800" b="1" kern="1200" dirty="0">
                          <a:solidFill>
                            <a:schemeClr val="tx1"/>
                          </a:solidFill>
                        </a:rPr>
                        <a:t>NPV</a:t>
                      </a:r>
                      <a:endParaRPr lang="en-GB" sz="2800" b="1" kern="1200" dirty="0">
                        <a:solidFill>
                          <a:schemeClr val="tx1"/>
                        </a:solidFill>
                        <a:latin typeface="+mn-lt"/>
                        <a:ea typeface="+mn-ea"/>
                        <a:cs typeface="+mn-cs"/>
                      </a:endParaRPr>
                    </a:p>
                  </a:txBody>
                  <a:tcPr marL="68566" marR="68566" marT="9523"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indent="180340" algn="just">
                        <a:lnSpc>
                          <a:spcPct val="150000"/>
                        </a:lnSpc>
                      </a:pPr>
                      <a:r>
                        <a:rPr lang="en-GB" sz="2400" dirty="0">
                          <a:effectLst/>
                        </a:rPr>
                        <a:t> </a:t>
                      </a:r>
                      <a:endParaRPr lang="en-GB" sz="2400"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nchor="ctr"/>
                </a:tc>
                <a:tc hMerge="1">
                  <a:txBody>
                    <a:bodyPr/>
                    <a:lstStyle/>
                    <a:p>
                      <a:pPr indent="180340" algn="just">
                        <a:lnSpc>
                          <a:spcPct val="150000"/>
                        </a:lnSpc>
                      </a:pPr>
                      <a:r>
                        <a:rPr lang="en-GB" sz="2800" b="1" kern="1200" dirty="0">
                          <a:solidFill>
                            <a:schemeClr val="tx1"/>
                          </a:solidFill>
                          <a:latin typeface="+mn-lt"/>
                          <a:ea typeface="+mn-ea"/>
                          <a:cs typeface="+mn-cs"/>
                        </a:rPr>
                        <a:t>NPV</a:t>
                      </a:r>
                    </a:p>
                  </a:txBody>
                  <a:tcPr marL="68566" marR="68566" marT="9523" marB="0" anchor="ctr"/>
                </a:tc>
                <a:tc>
                  <a:txBody>
                    <a:bodyPr/>
                    <a:lstStyle/>
                    <a:p>
                      <a:pPr indent="180340" algn="ctr">
                        <a:lnSpc>
                          <a:spcPct val="150000"/>
                        </a:lnSpc>
                      </a:pPr>
                      <a:r>
                        <a:rPr lang="en-GB" sz="2800" b="1" dirty="0">
                          <a:effectLst/>
                          <a:highlight>
                            <a:srgbClr val="FFFF00"/>
                          </a:highlight>
                        </a:rPr>
                        <a:t> £13,030</a:t>
                      </a:r>
                      <a:endParaRPr lang="en-GB" sz="2800" b="1" dirty="0">
                        <a:effectLst/>
                        <a:latin typeface="Times New Roman" panose="02020603050405020304" pitchFamily="18" charset="0"/>
                        <a:ea typeface="Calibri" panose="020F0502020204030204" pitchFamily="34" charset="0"/>
                        <a:cs typeface="Arial" panose="020B0604020202020204" pitchFamily="34" charset="0"/>
                      </a:endParaRPr>
                    </a:p>
                  </a:txBody>
                  <a:tcPr marL="68566" marR="68566" marT="9523"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98180640"/>
                  </a:ext>
                </a:extLst>
              </a:tr>
            </a:tbl>
          </a:graphicData>
        </a:graphic>
      </p:graphicFrame>
      <p:sp>
        <p:nvSpPr>
          <p:cNvPr id="5" name="Slide Number Placeholder 4">
            <a:extLst>
              <a:ext uri="{FF2B5EF4-FFF2-40B4-BE49-F238E27FC236}">
                <a16:creationId xmlns:a16="http://schemas.microsoft.com/office/drawing/2014/main" id="{55387663-84C0-49B7-A2DC-AB4C0B481898}"/>
              </a:ext>
            </a:extLst>
          </p:cNvPr>
          <p:cNvSpPr>
            <a:spLocks noGrp="1"/>
          </p:cNvSpPr>
          <p:nvPr>
            <p:ph type="sldNum" sz="quarter" idx="12"/>
          </p:nvPr>
        </p:nvSpPr>
        <p:spPr/>
        <p:txBody>
          <a:bodyPr/>
          <a:lstStyle/>
          <a:p>
            <a:pPr>
              <a:defRPr/>
            </a:pPr>
            <a:fld id="{6550E941-99E4-4403-A917-B30FF69A9617}" type="slidenum">
              <a:rPr lang="en-GB" altLang="en-US" smtClean="0">
                <a:solidFill>
                  <a:schemeClr val="tx1"/>
                </a:solidFill>
              </a:rPr>
              <a:pPr>
                <a:defRPr/>
              </a:pPr>
              <a:t>14</a:t>
            </a:fld>
            <a:endParaRPr lang="en-GB" altLang="en-US">
              <a:solidFill>
                <a:schemeClr val="tx1"/>
              </a:solidFill>
            </a:endParaRPr>
          </a:p>
        </p:txBody>
      </p:sp>
      <p:sp>
        <p:nvSpPr>
          <p:cNvPr id="7" name="Rectangle 1">
            <a:extLst>
              <a:ext uri="{FF2B5EF4-FFF2-40B4-BE49-F238E27FC236}">
                <a16:creationId xmlns:a16="http://schemas.microsoft.com/office/drawing/2014/main" id="{9740085A-196E-4E10-A3A3-299D211A1903}"/>
              </a:ext>
            </a:extLst>
          </p:cNvPr>
          <p:cNvSpPr>
            <a:spLocks noChangeArrowheads="1"/>
          </p:cNvSpPr>
          <p:nvPr/>
        </p:nvSpPr>
        <p:spPr bwMode="auto">
          <a:xfrm>
            <a:off x="0" y="-448202"/>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486288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472F7-7846-4741-838B-2CC7155AA719}"/>
              </a:ext>
            </a:extLst>
          </p:cNvPr>
          <p:cNvSpPr>
            <a:spLocks noGrp="1"/>
          </p:cNvSpPr>
          <p:nvPr>
            <p:ph type="title"/>
          </p:nvPr>
        </p:nvSpPr>
        <p:spPr>
          <a:xfrm>
            <a:off x="225267" y="136525"/>
            <a:ext cx="8435975" cy="628179"/>
          </a:xfrm>
        </p:spPr>
        <p:txBody>
          <a:bodyPr/>
          <a:lstStyle/>
          <a:p>
            <a:r>
              <a:rPr lang="en-GB" b="1" u="sng" dirty="0">
                <a:ea typeface="ＭＳ Ｐゴシック" panose="020B0600070205080204" pitchFamily="34" charset="-128"/>
              </a:rPr>
              <a:t>IRR</a:t>
            </a:r>
          </a:p>
        </p:txBody>
      </p:sp>
      <p:graphicFrame>
        <p:nvGraphicFramePr>
          <p:cNvPr id="7" name="Content Placeholder 6">
            <a:extLst>
              <a:ext uri="{FF2B5EF4-FFF2-40B4-BE49-F238E27FC236}">
                <a16:creationId xmlns:a16="http://schemas.microsoft.com/office/drawing/2014/main" id="{7C2E104C-B2DF-459A-B68F-9DA51344C64E}"/>
              </a:ext>
            </a:extLst>
          </p:cNvPr>
          <p:cNvGraphicFramePr>
            <a:graphicFrameLocks noGrp="1"/>
          </p:cNvGraphicFramePr>
          <p:nvPr>
            <p:ph idx="1"/>
            <p:extLst>
              <p:ext uri="{D42A27DB-BD31-4B8C-83A1-F6EECF244321}">
                <p14:modId xmlns:p14="http://schemas.microsoft.com/office/powerpoint/2010/main" val="3586830123"/>
              </p:ext>
            </p:extLst>
          </p:nvPr>
        </p:nvGraphicFramePr>
        <p:xfrm>
          <a:off x="48232" y="846953"/>
          <a:ext cx="9047536" cy="4175450"/>
        </p:xfrm>
        <a:graphic>
          <a:graphicData uri="http://schemas.openxmlformats.org/drawingml/2006/table">
            <a:tbl>
              <a:tblPr firstRow="1" firstCol="1" bandRow="1">
                <a:tableStyleId>{B301B821-A1FF-4177-AEE7-76D212191A09}</a:tableStyleId>
              </a:tblPr>
              <a:tblGrid>
                <a:gridCol w="877666">
                  <a:extLst>
                    <a:ext uri="{9D8B030D-6E8A-4147-A177-3AD203B41FA5}">
                      <a16:colId xmlns:a16="http://schemas.microsoft.com/office/drawing/2014/main" val="2986544921"/>
                    </a:ext>
                  </a:extLst>
                </a:gridCol>
                <a:gridCol w="1852880">
                  <a:extLst>
                    <a:ext uri="{9D8B030D-6E8A-4147-A177-3AD203B41FA5}">
                      <a16:colId xmlns:a16="http://schemas.microsoft.com/office/drawing/2014/main" val="3888118764"/>
                    </a:ext>
                  </a:extLst>
                </a:gridCol>
                <a:gridCol w="1579700">
                  <a:extLst>
                    <a:ext uri="{9D8B030D-6E8A-4147-A177-3AD203B41FA5}">
                      <a16:colId xmlns:a16="http://schemas.microsoft.com/office/drawing/2014/main" val="3410249457"/>
                    </a:ext>
                  </a:extLst>
                </a:gridCol>
                <a:gridCol w="1579700">
                  <a:extLst>
                    <a:ext uri="{9D8B030D-6E8A-4147-A177-3AD203B41FA5}">
                      <a16:colId xmlns:a16="http://schemas.microsoft.com/office/drawing/2014/main" val="2554637362"/>
                    </a:ext>
                  </a:extLst>
                </a:gridCol>
                <a:gridCol w="1579700">
                  <a:extLst>
                    <a:ext uri="{9D8B030D-6E8A-4147-A177-3AD203B41FA5}">
                      <a16:colId xmlns:a16="http://schemas.microsoft.com/office/drawing/2014/main" val="1170905989"/>
                    </a:ext>
                  </a:extLst>
                </a:gridCol>
                <a:gridCol w="1577890">
                  <a:extLst>
                    <a:ext uri="{9D8B030D-6E8A-4147-A177-3AD203B41FA5}">
                      <a16:colId xmlns:a16="http://schemas.microsoft.com/office/drawing/2014/main" val="4204156588"/>
                    </a:ext>
                  </a:extLst>
                </a:gridCol>
              </a:tblGrid>
              <a:tr h="1440160">
                <a:tc>
                  <a:txBody>
                    <a:bodyPr/>
                    <a:lstStyle/>
                    <a:p>
                      <a:pPr marL="0" indent="0" algn="ctr" defTabSz="914400" rtl="0" eaLnBrk="1" latinLnBrk="0" hangingPunct="1">
                        <a:lnSpc>
                          <a:spcPct val="150000"/>
                        </a:lnSpc>
                      </a:pPr>
                      <a:r>
                        <a:rPr lang="en-GB" sz="1800" b="1" kern="1200" dirty="0">
                          <a:solidFill>
                            <a:schemeClr val="lt1"/>
                          </a:solidFill>
                          <a:effectLst/>
                          <a:latin typeface="+mn-lt"/>
                          <a:ea typeface="+mn-ea"/>
                          <a:cs typeface="+mn-cs"/>
                        </a:rPr>
                        <a:t>Year </a:t>
                      </a: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1800" b="1" kern="1200" dirty="0">
                          <a:solidFill>
                            <a:schemeClr val="lt1"/>
                          </a:solidFill>
                          <a:effectLst/>
                          <a:latin typeface="+mn-lt"/>
                          <a:ea typeface="+mn-ea"/>
                          <a:cs typeface="+mn-cs"/>
                        </a:rPr>
                        <a:t>Inflows (Outflows)</a:t>
                      </a: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1800" b="1" kern="1200" dirty="0">
                          <a:solidFill>
                            <a:schemeClr val="lt1"/>
                          </a:solidFill>
                          <a:effectLst/>
                          <a:latin typeface="+mn-lt"/>
                          <a:ea typeface="+mn-ea"/>
                          <a:cs typeface="+mn-cs"/>
                        </a:rPr>
                        <a:t>Discount factor</a:t>
                      </a:r>
                    </a:p>
                    <a:p>
                      <a:pPr marL="0" indent="0" algn="ctr" defTabSz="914400" rtl="0" eaLnBrk="1" latinLnBrk="0" hangingPunct="1">
                        <a:lnSpc>
                          <a:spcPct val="150000"/>
                        </a:lnSpc>
                      </a:pPr>
                      <a:r>
                        <a:rPr lang="en-GB" sz="1800" b="1" kern="1200" dirty="0">
                          <a:solidFill>
                            <a:schemeClr val="lt1"/>
                          </a:solidFill>
                          <a:effectLst/>
                          <a:latin typeface="+mn-lt"/>
                          <a:ea typeface="+mn-ea"/>
                          <a:cs typeface="+mn-cs"/>
                        </a:rPr>
                        <a:t>1/(1+r)n, r=15%</a:t>
                      </a: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1800" b="1" kern="1200" dirty="0">
                          <a:solidFill>
                            <a:schemeClr val="lt1"/>
                          </a:solidFill>
                          <a:effectLst/>
                          <a:latin typeface="+mn-lt"/>
                          <a:ea typeface="+mn-ea"/>
                          <a:cs typeface="+mn-cs"/>
                        </a:rPr>
                        <a:t>PV of cash flow (r=15%)</a:t>
                      </a: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1800" b="1" kern="1200" dirty="0">
                          <a:solidFill>
                            <a:schemeClr val="lt1"/>
                          </a:solidFill>
                          <a:effectLst/>
                          <a:latin typeface="+mn-lt"/>
                          <a:ea typeface="+mn-ea"/>
                          <a:cs typeface="+mn-cs"/>
                        </a:rPr>
                        <a:t>Discount factor</a:t>
                      </a:r>
                    </a:p>
                    <a:p>
                      <a:pPr marL="0" indent="0" algn="ctr" defTabSz="914400" rtl="0" eaLnBrk="1" latinLnBrk="0" hangingPunct="1">
                        <a:lnSpc>
                          <a:spcPct val="150000"/>
                        </a:lnSpc>
                      </a:pPr>
                      <a:r>
                        <a:rPr lang="en-GB" sz="1800" b="1" kern="1200" dirty="0">
                          <a:solidFill>
                            <a:schemeClr val="lt1"/>
                          </a:solidFill>
                          <a:effectLst/>
                          <a:latin typeface="+mn-lt"/>
                          <a:ea typeface="+mn-ea"/>
                          <a:cs typeface="+mn-cs"/>
                        </a:rPr>
                        <a:t>1/(1+r)n , r=17%</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indent="0" algn="ctr" defTabSz="914400" rtl="0" eaLnBrk="1" latinLnBrk="0" hangingPunct="1">
                        <a:lnSpc>
                          <a:spcPct val="150000"/>
                        </a:lnSpc>
                      </a:pPr>
                      <a:r>
                        <a:rPr lang="en-GB" sz="1800" b="1" kern="1200" dirty="0">
                          <a:solidFill>
                            <a:schemeClr val="lt1"/>
                          </a:solidFill>
                          <a:effectLst/>
                          <a:latin typeface="+mn-lt"/>
                          <a:ea typeface="+mn-ea"/>
                          <a:cs typeface="+mn-cs"/>
                        </a:rPr>
                        <a:t>PV of cash flow (r=17%)</a:t>
                      </a: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52810115"/>
                  </a:ext>
                </a:extLst>
              </a:tr>
              <a:tr h="888158">
                <a:tc>
                  <a:txBody>
                    <a:bodyPr/>
                    <a:lstStyle/>
                    <a:p>
                      <a:pPr indent="180340" algn="ctr">
                        <a:lnSpc>
                          <a:spcPct val="150000"/>
                        </a:lnSpc>
                      </a:pPr>
                      <a:r>
                        <a:rPr lang="en-GB" sz="2000" dirty="0">
                          <a:effectLst/>
                        </a:rPr>
                        <a:t>0 </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(£100,000)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1</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(£100,000)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1</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(£100,000)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3329333"/>
                  </a:ext>
                </a:extLst>
              </a:tr>
              <a:tr h="420741">
                <a:tc>
                  <a:txBody>
                    <a:bodyPr/>
                    <a:lstStyle/>
                    <a:p>
                      <a:pPr indent="180340" algn="ctr">
                        <a:lnSpc>
                          <a:spcPct val="150000"/>
                        </a:lnSpc>
                      </a:pPr>
                      <a:r>
                        <a:rPr lang="en-GB" sz="2000">
                          <a:effectLst/>
                        </a:rPr>
                        <a:t>1 </a:t>
                      </a:r>
                      <a:endParaRPr lang="en-GB" sz="20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£60,000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0.870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£52,260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0.855</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£51,300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08668913"/>
                  </a:ext>
                </a:extLst>
              </a:tr>
              <a:tr h="420741">
                <a:tc>
                  <a:txBody>
                    <a:bodyPr/>
                    <a:lstStyle/>
                    <a:p>
                      <a:pPr indent="180340" algn="ctr">
                        <a:lnSpc>
                          <a:spcPct val="150000"/>
                        </a:lnSpc>
                      </a:pPr>
                      <a:r>
                        <a:rPr lang="en-GB" sz="2000" dirty="0">
                          <a:effectLst/>
                        </a:rPr>
                        <a:t>2 </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£30,000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0.756</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£22,680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0.731</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£21,930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92936351"/>
                  </a:ext>
                </a:extLst>
              </a:tr>
              <a:tr h="420741">
                <a:tc>
                  <a:txBody>
                    <a:bodyPr/>
                    <a:lstStyle/>
                    <a:p>
                      <a:pPr indent="180340" algn="ctr">
                        <a:lnSpc>
                          <a:spcPct val="150000"/>
                        </a:lnSpc>
                      </a:pPr>
                      <a:r>
                        <a:rPr lang="en-GB" sz="2000" dirty="0">
                          <a:effectLst/>
                        </a:rPr>
                        <a:t>3 </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a:effectLst/>
                        </a:rPr>
                        <a:t>£40,000</a:t>
                      </a:r>
                      <a:endParaRPr lang="en-GB" sz="20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0.658</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£26,320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0.624</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£24,960</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79285452"/>
                  </a:ext>
                </a:extLst>
              </a:tr>
              <a:tr h="420741">
                <a:tc gridSpan="3">
                  <a:txBody>
                    <a:bodyPr/>
                    <a:lstStyle/>
                    <a:p>
                      <a:pPr indent="180340" algn="l">
                        <a:lnSpc>
                          <a:spcPct val="150000"/>
                        </a:lnSpc>
                      </a:pPr>
                      <a:r>
                        <a:rPr lang="en-GB" sz="2000" dirty="0">
                          <a:effectLst/>
                        </a:rPr>
                        <a:t>NPV</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indent="180340" algn="ctr">
                        <a:lnSpc>
                          <a:spcPct val="150000"/>
                        </a:lnSpc>
                      </a:pPr>
                      <a:r>
                        <a:rPr lang="en-GB" sz="2000" dirty="0">
                          <a:effectLst/>
                        </a:rPr>
                        <a:t> </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indent="180340" algn="ctr">
                        <a:lnSpc>
                          <a:spcPct val="150000"/>
                        </a:lnSpc>
                      </a:pPr>
                      <a:r>
                        <a:rPr lang="en-GB" sz="2000" dirty="0">
                          <a:effectLst/>
                        </a:rPr>
                        <a:t>NPV</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b="1" dirty="0">
                          <a:effectLst/>
                        </a:rPr>
                        <a:t>£1,260</a:t>
                      </a:r>
                      <a:endParaRPr lang="en-GB" sz="2000" b="1"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dirty="0">
                          <a:effectLst/>
                        </a:rPr>
                        <a:t> </a:t>
                      </a:r>
                      <a:endParaRPr lang="en-GB" sz="2000" dirty="0">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indent="180340" algn="ctr">
                        <a:lnSpc>
                          <a:spcPct val="150000"/>
                        </a:lnSpc>
                      </a:pPr>
                      <a:r>
                        <a:rPr lang="en-GB" sz="2000" b="1" dirty="0">
                          <a:solidFill>
                            <a:srgbClr val="FF0000"/>
                          </a:solidFill>
                          <a:effectLst/>
                        </a:rPr>
                        <a:t>-£1,810</a:t>
                      </a:r>
                      <a:endParaRPr lang="en-GB" sz="2000" b="1"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1118433"/>
                  </a:ext>
                </a:extLst>
              </a:tr>
            </a:tbl>
          </a:graphicData>
        </a:graphic>
      </p:graphicFrame>
      <p:sp>
        <p:nvSpPr>
          <p:cNvPr id="5" name="Slide Number Placeholder 4">
            <a:extLst>
              <a:ext uri="{FF2B5EF4-FFF2-40B4-BE49-F238E27FC236}">
                <a16:creationId xmlns:a16="http://schemas.microsoft.com/office/drawing/2014/main" id="{3E71FA88-7436-4445-82F5-24F929C7E3A5}"/>
              </a:ext>
            </a:extLst>
          </p:cNvPr>
          <p:cNvSpPr>
            <a:spLocks noGrp="1"/>
          </p:cNvSpPr>
          <p:nvPr>
            <p:ph type="sldNum" sz="quarter" idx="12"/>
          </p:nvPr>
        </p:nvSpPr>
        <p:spPr/>
        <p:txBody>
          <a:bodyPr/>
          <a:lstStyle/>
          <a:p>
            <a:pPr>
              <a:defRPr/>
            </a:pPr>
            <a:fld id="{6550E941-99E4-4403-A917-B30FF69A9617}" type="slidenum">
              <a:rPr lang="en-GB" altLang="en-US" smtClean="0">
                <a:solidFill>
                  <a:schemeClr val="tx1"/>
                </a:solidFill>
              </a:rPr>
              <a:pPr>
                <a:defRPr/>
              </a:pPr>
              <a:t>15</a:t>
            </a:fld>
            <a:endParaRPr lang="en-GB" altLang="en-US" dirty="0">
              <a:solidFill>
                <a:schemeClr val="tx1"/>
              </a:solidFill>
            </a:endParaRPr>
          </a:p>
        </p:txBody>
      </p:sp>
      <p:sp>
        <p:nvSpPr>
          <p:cNvPr id="9" name="TextBox 8">
            <a:extLst>
              <a:ext uri="{FF2B5EF4-FFF2-40B4-BE49-F238E27FC236}">
                <a16:creationId xmlns:a16="http://schemas.microsoft.com/office/drawing/2014/main" id="{36EC5411-D7DA-45DB-8CB2-6884B54A1D05}"/>
              </a:ext>
            </a:extLst>
          </p:cNvPr>
          <p:cNvSpPr txBox="1"/>
          <p:nvPr/>
        </p:nvSpPr>
        <p:spPr>
          <a:xfrm>
            <a:off x="145120" y="5076052"/>
            <a:ext cx="8988264" cy="461665"/>
          </a:xfrm>
          <a:prstGeom prst="rect">
            <a:avLst/>
          </a:prstGeom>
          <a:noFill/>
        </p:spPr>
        <p:txBody>
          <a:bodyPr wrap="square">
            <a:spAutoFit/>
          </a:bodyPr>
          <a:lstStyle/>
          <a:p>
            <a:pPr>
              <a:tabLst>
                <a:tab pos="-457200" algn="l"/>
              </a:tabLst>
            </a:pPr>
            <a:r>
              <a:rPr lang="en-US" sz="2400" dirty="0">
                <a:latin typeface="+mn-lt"/>
                <a:ea typeface="SimSun" panose="02010600030101010101" pitchFamily="2" charset="-122"/>
              </a:rPr>
              <a:t>IRR Interpolation on the next slide.</a:t>
            </a:r>
            <a:endParaRPr lang="en-GB" sz="2400" dirty="0">
              <a:latin typeface="+mn-lt"/>
              <a:ea typeface="SimSun" panose="02010600030101010101" pitchFamily="2" charset="-122"/>
            </a:endParaRPr>
          </a:p>
        </p:txBody>
      </p:sp>
    </p:spTree>
    <p:extLst>
      <p:ext uri="{BB962C8B-B14F-4D97-AF65-F5344CB8AC3E}">
        <p14:creationId xmlns:p14="http://schemas.microsoft.com/office/powerpoint/2010/main" val="3546671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F30B9-5FCB-C105-1DC1-1B5083FA1EFB}"/>
              </a:ext>
            </a:extLst>
          </p:cNvPr>
          <p:cNvSpPr>
            <a:spLocks noGrp="1"/>
          </p:cNvSpPr>
          <p:nvPr>
            <p:ph type="title"/>
          </p:nvPr>
        </p:nvSpPr>
        <p:spPr/>
        <p:txBody>
          <a:bodyPr/>
          <a:lstStyle/>
          <a:p>
            <a:r>
              <a:rPr lang="en-GB" b="1" u="sng" dirty="0">
                <a:ea typeface="ＭＳ Ｐゴシック" panose="020B0600070205080204" pitchFamily="34" charset="-128"/>
              </a:rPr>
              <a:t>IRR </a:t>
            </a:r>
            <a:r>
              <a:rPr lang="en-GB" sz="2000" b="1" u="sng" dirty="0"/>
              <a:t>(Continued)</a:t>
            </a:r>
            <a:endParaRPr lang="en-GB" sz="2000" u="sng" dirty="0"/>
          </a:p>
        </p:txBody>
      </p:sp>
      <p:sp>
        <p:nvSpPr>
          <p:cNvPr id="3" name="Content Placeholder 2">
            <a:extLst>
              <a:ext uri="{FF2B5EF4-FFF2-40B4-BE49-F238E27FC236}">
                <a16:creationId xmlns:a16="http://schemas.microsoft.com/office/drawing/2014/main" id="{D0ECA176-21C4-DC46-04F7-9DF0A9E032A2}"/>
              </a:ext>
            </a:extLst>
          </p:cNvPr>
          <p:cNvSpPr>
            <a:spLocks noGrp="1"/>
          </p:cNvSpPr>
          <p:nvPr>
            <p:ph idx="1"/>
          </p:nvPr>
        </p:nvSpPr>
        <p:spPr>
          <a:xfrm>
            <a:off x="460618" y="1470484"/>
            <a:ext cx="8229600" cy="3917032"/>
          </a:xfrm>
        </p:spPr>
        <p:txBody>
          <a:bodyPr/>
          <a:lstStyle/>
          <a:p>
            <a:pPr marL="809625" indent="-809625">
              <a:spcBef>
                <a:spcPts val="0"/>
              </a:spcBef>
              <a:buNone/>
            </a:pPr>
            <a:r>
              <a:rPr lang="en-US" sz="3600" b="1" dirty="0">
                <a:effectLst/>
                <a:ea typeface="Calibri" panose="020F0502020204030204" pitchFamily="34" charset="0"/>
              </a:rPr>
              <a:t>IRR = </a:t>
            </a:r>
            <a:r>
              <a:rPr lang="en-US" sz="3600" dirty="0">
                <a:effectLst/>
                <a:ea typeface="Calibri" panose="020F0502020204030204" pitchFamily="34" charset="0"/>
              </a:rPr>
              <a:t>15% + {1,260 / (1,260 + 1,810)}</a:t>
            </a:r>
            <a:br>
              <a:rPr lang="en-US" sz="3600" dirty="0">
                <a:effectLst/>
                <a:ea typeface="Calibri" panose="020F0502020204030204" pitchFamily="34" charset="0"/>
              </a:rPr>
            </a:br>
            <a:r>
              <a:rPr lang="en-US" sz="3600" dirty="0">
                <a:effectLst/>
                <a:ea typeface="Calibri" panose="020F0502020204030204" pitchFamily="34" charset="0"/>
              </a:rPr>
              <a:t>x (17%-15%)</a:t>
            </a:r>
            <a:r>
              <a:rPr lang="en-GB" sz="3600" dirty="0">
                <a:ea typeface="Calibri" panose="020F0502020204030204" pitchFamily="34" charset="0"/>
              </a:rPr>
              <a:t> </a:t>
            </a:r>
            <a:br>
              <a:rPr lang="en-GB" sz="3600" dirty="0">
                <a:ea typeface="Calibri" panose="020F0502020204030204" pitchFamily="34" charset="0"/>
              </a:rPr>
            </a:br>
            <a:r>
              <a:rPr lang="en-US" sz="3600" dirty="0">
                <a:effectLst/>
                <a:ea typeface="Calibri" panose="020F0502020204030204" pitchFamily="34" charset="0"/>
              </a:rPr>
              <a:t>= 15% + {(1,260 / 3,070)} x 2% </a:t>
            </a:r>
            <a:br>
              <a:rPr lang="en-US" sz="3600" dirty="0">
                <a:effectLst/>
                <a:ea typeface="Calibri" panose="020F0502020204030204" pitchFamily="34" charset="0"/>
              </a:rPr>
            </a:br>
            <a:r>
              <a:rPr lang="en-US" sz="3600" dirty="0">
                <a:effectLst/>
                <a:ea typeface="Calibri" panose="020F0502020204030204" pitchFamily="34" charset="0"/>
              </a:rPr>
              <a:t>= 0.15 + (0.4104) x 0.02</a:t>
            </a:r>
            <a:r>
              <a:rPr lang="en-GB" sz="3600" dirty="0">
                <a:ea typeface="Calibri" panose="020F0502020204030204" pitchFamily="34" charset="0"/>
              </a:rPr>
              <a:t> </a:t>
            </a:r>
            <a:br>
              <a:rPr lang="en-GB" sz="3600" dirty="0">
                <a:ea typeface="Calibri" panose="020F0502020204030204" pitchFamily="34" charset="0"/>
              </a:rPr>
            </a:br>
            <a:r>
              <a:rPr lang="en-US" sz="3600" dirty="0">
                <a:effectLst/>
                <a:ea typeface="Calibri" panose="020F0502020204030204" pitchFamily="34" charset="0"/>
              </a:rPr>
              <a:t>= 0.15 + 0.0082 </a:t>
            </a:r>
            <a:br>
              <a:rPr lang="en-US" sz="3600" dirty="0">
                <a:effectLst/>
                <a:ea typeface="Calibri" panose="020F0502020204030204" pitchFamily="34" charset="0"/>
              </a:rPr>
            </a:br>
            <a:r>
              <a:rPr lang="en-US" sz="3600" dirty="0">
                <a:effectLst/>
                <a:ea typeface="Calibri" panose="020F0502020204030204" pitchFamily="34" charset="0"/>
              </a:rPr>
              <a:t>= 0.1582</a:t>
            </a:r>
            <a:endParaRPr lang="en-GB" sz="3600" dirty="0">
              <a:effectLst/>
              <a:ea typeface="Calibri" panose="020F0502020204030204" pitchFamily="34" charset="0"/>
            </a:endParaRPr>
          </a:p>
          <a:p>
            <a:pPr marL="92075" indent="800100">
              <a:spcBef>
                <a:spcPts val="1800"/>
              </a:spcBef>
              <a:buFont typeface="Wingdings" panose="05000000000000000000" pitchFamily="2" charset="2"/>
              <a:buChar char="Ø"/>
              <a:tabLst>
                <a:tab pos="92075" algn="l"/>
              </a:tabLst>
            </a:pPr>
            <a:r>
              <a:rPr lang="en-US" sz="3600" b="1" dirty="0">
                <a:effectLst/>
                <a:ea typeface="Calibri" panose="020F0502020204030204" pitchFamily="34" charset="0"/>
              </a:rPr>
              <a:t>IRR for the project = </a:t>
            </a:r>
            <a:r>
              <a:rPr lang="en-US" sz="3600" b="1" dirty="0">
                <a:effectLst/>
                <a:highlight>
                  <a:srgbClr val="FFFF00"/>
                </a:highlight>
                <a:ea typeface="Calibri" panose="020F0502020204030204" pitchFamily="34" charset="0"/>
              </a:rPr>
              <a:t>15.82%</a:t>
            </a:r>
            <a:endParaRPr lang="en-GB" sz="3600" b="1" dirty="0"/>
          </a:p>
        </p:txBody>
      </p:sp>
      <p:sp>
        <p:nvSpPr>
          <p:cNvPr id="4" name="Date Placeholder 3">
            <a:extLst>
              <a:ext uri="{FF2B5EF4-FFF2-40B4-BE49-F238E27FC236}">
                <a16:creationId xmlns:a16="http://schemas.microsoft.com/office/drawing/2014/main" id="{BED52C6F-77AF-7103-C87A-B46FA3990031}"/>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1A6C81BF-8F95-3F42-968C-616A1F390B2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631840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0B6C7-A258-34DF-CCF9-CE82EA7A0E83}"/>
              </a:ext>
            </a:extLst>
          </p:cNvPr>
          <p:cNvSpPr>
            <a:spLocks noGrp="1"/>
          </p:cNvSpPr>
          <p:nvPr>
            <p:ph type="title"/>
          </p:nvPr>
        </p:nvSpPr>
        <p:spPr/>
        <p:txBody>
          <a:bodyPr/>
          <a:lstStyle/>
          <a:p>
            <a:r>
              <a:rPr lang="en-GB" dirty="0"/>
              <a:t>Profitability Index</a:t>
            </a:r>
          </a:p>
        </p:txBody>
      </p:sp>
      <p:sp>
        <p:nvSpPr>
          <p:cNvPr id="3" name="Content Placeholder 2">
            <a:extLst>
              <a:ext uri="{FF2B5EF4-FFF2-40B4-BE49-F238E27FC236}">
                <a16:creationId xmlns:a16="http://schemas.microsoft.com/office/drawing/2014/main" id="{F493FBCF-C2E2-DEE6-D893-100AFF3E97CF}"/>
              </a:ext>
            </a:extLst>
          </p:cNvPr>
          <p:cNvSpPr>
            <a:spLocks noGrp="1"/>
          </p:cNvSpPr>
          <p:nvPr>
            <p:ph idx="1"/>
          </p:nvPr>
        </p:nvSpPr>
        <p:spPr/>
        <p:txBody>
          <a:bodyPr/>
          <a:lstStyle/>
          <a:p>
            <a:r>
              <a:rPr lang="en-GB" sz="2800" dirty="0"/>
              <a:t>Suppose the present value of anticipated future cash flow is $ 120,000 &amp; the initial outflow is $ 100,000. Then the profitability index is 1.2. i.e. $ 120,000 / $ 100,000.</a:t>
            </a:r>
          </a:p>
          <a:p>
            <a:r>
              <a:rPr lang="en-GB" sz="2800" dirty="0"/>
              <a:t> This means each invested dollar is generating a revenue of 1.2 dollars. If the profitability index is more than 1, the project should be accepted &amp; if it is less than 1, it should be rejected.</a:t>
            </a:r>
          </a:p>
          <a:p>
            <a:endParaRPr lang="en-GB" dirty="0"/>
          </a:p>
        </p:txBody>
      </p:sp>
      <p:sp>
        <p:nvSpPr>
          <p:cNvPr id="4" name="Date Placeholder 3">
            <a:extLst>
              <a:ext uri="{FF2B5EF4-FFF2-40B4-BE49-F238E27FC236}">
                <a16:creationId xmlns:a16="http://schemas.microsoft.com/office/drawing/2014/main" id="{CA42A79A-F451-ACCB-EC66-D0AF05B4185B}"/>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E57A235B-EAFD-4020-B4A7-003CDDBD93B6}"/>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6265339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60D5-3E6A-5129-20CC-F45A19E35344}"/>
              </a:ext>
            </a:extLst>
          </p:cNvPr>
          <p:cNvSpPr>
            <a:spLocks noGrp="1"/>
          </p:cNvSpPr>
          <p:nvPr>
            <p:ph type="title"/>
          </p:nvPr>
        </p:nvSpPr>
        <p:spPr/>
        <p:txBody>
          <a:bodyPr/>
          <a:lstStyle/>
          <a:p>
            <a:r>
              <a:rPr lang="en-GB" dirty="0"/>
              <a:t>Example </a:t>
            </a:r>
          </a:p>
        </p:txBody>
      </p:sp>
      <p:graphicFrame>
        <p:nvGraphicFramePr>
          <p:cNvPr id="6" name="Content Placeholder 5">
            <a:extLst>
              <a:ext uri="{FF2B5EF4-FFF2-40B4-BE49-F238E27FC236}">
                <a16:creationId xmlns:a16="http://schemas.microsoft.com/office/drawing/2014/main" id="{F25AF504-1110-B9F4-910A-3CC528E63B38}"/>
              </a:ext>
            </a:extLst>
          </p:cNvPr>
          <p:cNvGraphicFramePr>
            <a:graphicFrameLocks noGrp="1"/>
          </p:cNvGraphicFramePr>
          <p:nvPr>
            <p:ph idx="1"/>
            <p:extLst>
              <p:ext uri="{D42A27DB-BD31-4B8C-83A1-F6EECF244321}">
                <p14:modId xmlns:p14="http://schemas.microsoft.com/office/powerpoint/2010/main" val="821721538"/>
              </p:ext>
            </p:extLst>
          </p:nvPr>
        </p:nvGraphicFramePr>
        <p:xfrm>
          <a:off x="539552" y="2619276"/>
          <a:ext cx="7992888" cy="2465907"/>
        </p:xfrm>
        <a:graphic>
          <a:graphicData uri="http://schemas.openxmlformats.org/drawingml/2006/table">
            <a:tbl>
              <a:tblPr/>
              <a:tblGrid>
                <a:gridCol w="1998222">
                  <a:extLst>
                    <a:ext uri="{9D8B030D-6E8A-4147-A177-3AD203B41FA5}">
                      <a16:colId xmlns:a16="http://schemas.microsoft.com/office/drawing/2014/main" val="3199600547"/>
                    </a:ext>
                  </a:extLst>
                </a:gridCol>
                <a:gridCol w="1998222">
                  <a:extLst>
                    <a:ext uri="{9D8B030D-6E8A-4147-A177-3AD203B41FA5}">
                      <a16:colId xmlns:a16="http://schemas.microsoft.com/office/drawing/2014/main" val="103663068"/>
                    </a:ext>
                  </a:extLst>
                </a:gridCol>
                <a:gridCol w="1998222">
                  <a:extLst>
                    <a:ext uri="{9D8B030D-6E8A-4147-A177-3AD203B41FA5}">
                      <a16:colId xmlns:a16="http://schemas.microsoft.com/office/drawing/2014/main" val="914755764"/>
                    </a:ext>
                  </a:extLst>
                </a:gridCol>
                <a:gridCol w="1998222">
                  <a:extLst>
                    <a:ext uri="{9D8B030D-6E8A-4147-A177-3AD203B41FA5}">
                      <a16:colId xmlns:a16="http://schemas.microsoft.com/office/drawing/2014/main" val="2630958618"/>
                    </a:ext>
                  </a:extLst>
                </a:gridCol>
              </a:tblGrid>
              <a:tr h="889344">
                <a:tc>
                  <a:txBody>
                    <a:bodyPr/>
                    <a:lstStyle/>
                    <a:p>
                      <a:pPr algn="l" fontAlgn="ctr" latinLnBrk="0">
                        <a:buNone/>
                      </a:pPr>
                      <a:r>
                        <a:rPr lang="en-GB" b="1" dirty="0">
                          <a:solidFill>
                            <a:srgbClr val="FFFFFF"/>
                          </a:solidFill>
                          <a:effectLst/>
                        </a:rPr>
                        <a:t>Project</a:t>
                      </a:r>
                    </a:p>
                  </a:txBody>
                  <a:tcPr marL="60960" marR="60960" marT="60960" marB="60960"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tc>
                  <a:txBody>
                    <a:bodyPr/>
                    <a:lstStyle/>
                    <a:p>
                      <a:pPr algn="l" fontAlgn="ctr" latinLnBrk="0">
                        <a:buNone/>
                      </a:pPr>
                      <a:r>
                        <a:rPr lang="en-GB" b="1" dirty="0">
                          <a:solidFill>
                            <a:srgbClr val="FFFFFF"/>
                          </a:solidFill>
                          <a:effectLst/>
                        </a:rPr>
                        <a:t>Investment Required ($M)</a:t>
                      </a:r>
                    </a:p>
                  </a:txBody>
                  <a:tcPr marL="60960" marR="60960" marT="60960" marB="60960"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tc>
                  <a:txBody>
                    <a:bodyPr/>
                    <a:lstStyle/>
                    <a:p>
                      <a:pPr algn="l" fontAlgn="ctr" latinLnBrk="0">
                        <a:buNone/>
                      </a:pPr>
                      <a:r>
                        <a:rPr lang="en-GB" b="1">
                          <a:solidFill>
                            <a:srgbClr val="FFFFFF"/>
                          </a:solidFill>
                          <a:effectLst/>
                        </a:rPr>
                        <a:t>Net Present Value ($M)</a:t>
                      </a:r>
                    </a:p>
                  </a:txBody>
                  <a:tcPr marL="60960" marR="60960" marT="60960" marB="60960"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tc>
                  <a:txBody>
                    <a:bodyPr/>
                    <a:lstStyle/>
                    <a:p>
                      <a:pPr algn="l" fontAlgn="ctr" latinLnBrk="0">
                        <a:buNone/>
                      </a:pPr>
                      <a:r>
                        <a:rPr lang="en-GB" b="1">
                          <a:solidFill>
                            <a:srgbClr val="FFFFFF"/>
                          </a:solidFill>
                          <a:effectLst/>
                        </a:rPr>
                        <a:t>Profitability Index</a:t>
                      </a:r>
                    </a:p>
                  </a:txBody>
                  <a:tcPr marL="60960" marR="60960" marT="60960" marB="60960"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extLst>
                  <a:ext uri="{0D108BD9-81ED-4DB2-BD59-A6C34878D82A}">
                    <a16:rowId xmlns:a16="http://schemas.microsoft.com/office/drawing/2014/main" val="3395583409"/>
                  </a:ext>
                </a:extLst>
              </a:tr>
              <a:tr h="525521">
                <a:tc>
                  <a:txBody>
                    <a:bodyPr/>
                    <a:lstStyle/>
                    <a:p>
                      <a:pPr algn="l" fontAlgn="t">
                        <a:buNone/>
                      </a:pPr>
                      <a:r>
                        <a:rPr lang="en-GB" b="1" dirty="0">
                          <a:solidFill>
                            <a:srgbClr val="111111"/>
                          </a:solidFill>
                          <a:effectLst/>
                        </a:rPr>
                        <a:t>A</a:t>
                      </a:r>
                      <a:endParaRPr lang="en-GB" dirty="0">
                        <a:solidFill>
                          <a:srgbClr val="111111"/>
                        </a:solidFill>
                        <a:effectLst/>
                      </a:endParaRP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tc>
                  <a:txBody>
                    <a:bodyPr/>
                    <a:lstStyle/>
                    <a:p>
                      <a:pPr algn="l" fontAlgn="t">
                        <a:buNone/>
                      </a:pPr>
                      <a:r>
                        <a:rPr lang="en-GB">
                          <a:solidFill>
                            <a:srgbClr val="111111"/>
                          </a:solidFill>
                          <a:effectLst/>
                        </a:rPr>
                        <a:t>2</a:t>
                      </a: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tc>
                  <a:txBody>
                    <a:bodyPr/>
                    <a:lstStyle/>
                    <a:p>
                      <a:pPr algn="l" fontAlgn="t">
                        <a:buNone/>
                      </a:pPr>
                      <a:r>
                        <a:rPr lang="en-GB">
                          <a:solidFill>
                            <a:srgbClr val="111111"/>
                          </a:solidFill>
                          <a:effectLst/>
                        </a:rPr>
                        <a:t>1</a:t>
                      </a: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tc>
                  <a:txBody>
                    <a:bodyPr/>
                    <a:lstStyle/>
                    <a:p>
                      <a:pPr algn="l" fontAlgn="t">
                        <a:buNone/>
                      </a:pPr>
                      <a:r>
                        <a:rPr lang="en-GB" b="1">
                          <a:solidFill>
                            <a:srgbClr val="111111"/>
                          </a:solidFill>
                          <a:effectLst/>
                        </a:rPr>
                        <a:t>1.5</a:t>
                      </a:r>
                      <a:endParaRPr lang="en-GB">
                        <a:solidFill>
                          <a:srgbClr val="111111"/>
                        </a:solidFill>
                        <a:effectLst/>
                      </a:endParaRP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extLst>
                  <a:ext uri="{0D108BD9-81ED-4DB2-BD59-A6C34878D82A}">
                    <a16:rowId xmlns:a16="http://schemas.microsoft.com/office/drawing/2014/main" val="1643239141"/>
                  </a:ext>
                </a:extLst>
              </a:tr>
              <a:tr h="525521">
                <a:tc>
                  <a:txBody>
                    <a:bodyPr/>
                    <a:lstStyle/>
                    <a:p>
                      <a:pPr algn="l" fontAlgn="t">
                        <a:buNone/>
                      </a:pPr>
                      <a:r>
                        <a:rPr lang="en-GB" b="1">
                          <a:solidFill>
                            <a:srgbClr val="111111"/>
                          </a:solidFill>
                          <a:effectLst/>
                        </a:rPr>
                        <a:t>B</a:t>
                      </a:r>
                      <a:endParaRPr lang="en-GB">
                        <a:solidFill>
                          <a:srgbClr val="111111"/>
                        </a:solidFill>
                        <a:effectLst/>
                      </a:endParaRP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tc>
                  <a:txBody>
                    <a:bodyPr/>
                    <a:lstStyle/>
                    <a:p>
                      <a:pPr algn="l" fontAlgn="t">
                        <a:buNone/>
                      </a:pPr>
                      <a:r>
                        <a:rPr lang="en-GB">
                          <a:solidFill>
                            <a:srgbClr val="111111"/>
                          </a:solidFill>
                          <a:effectLst/>
                        </a:rPr>
                        <a:t>3</a:t>
                      </a: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tc>
                  <a:txBody>
                    <a:bodyPr/>
                    <a:lstStyle/>
                    <a:p>
                      <a:pPr algn="l" fontAlgn="t">
                        <a:buNone/>
                      </a:pPr>
                      <a:r>
                        <a:rPr lang="en-GB">
                          <a:solidFill>
                            <a:srgbClr val="111111"/>
                          </a:solidFill>
                          <a:effectLst/>
                        </a:rPr>
                        <a:t>1.2</a:t>
                      </a: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tc>
                  <a:txBody>
                    <a:bodyPr/>
                    <a:lstStyle/>
                    <a:p>
                      <a:pPr algn="l" fontAlgn="t">
                        <a:buNone/>
                      </a:pPr>
                      <a:r>
                        <a:rPr lang="en-GB" b="1">
                          <a:solidFill>
                            <a:srgbClr val="111111"/>
                          </a:solidFill>
                          <a:effectLst/>
                        </a:rPr>
                        <a:t>1.4</a:t>
                      </a:r>
                      <a:endParaRPr lang="en-GB">
                        <a:solidFill>
                          <a:srgbClr val="111111"/>
                        </a:solidFill>
                        <a:effectLst/>
                      </a:endParaRPr>
                    </a:p>
                  </a:txBody>
                  <a:tcPr marL="60960" marR="60960" marT="60960" marB="60960">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extLst>
                  <a:ext uri="{0D108BD9-81ED-4DB2-BD59-A6C34878D82A}">
                    <a16:rowId xmlns:a16="http://schemas.microsoft.com/office/drawing/2014/main" val="1428658179"/>
                  </a:ext>
                </a:extLst>
              </a:tr>
              <a:tr h="525521">
                <a:tc>
                  <a:txBody>
                    <a:bodyPr/>
                    <a:lstStyle/>
                    <a:p>
                      <a:pPr algn="l" fontAlgn="t">
                        <a:buNone/>
                      </a:pPr>
                      <a:r>
                        <a:rPr lang="en-GB" b="1">
                          <a:solidFill>
                            <a:srgbClr val="111111"/>
                          </a:solidFill>
                          <a:effectLst/>
                        </a:rPr>
                        <a:t>C</a:t>
                      </a:r>
                      <a:endParaRPr lang="en-GB">
                        <a:solidFill>
                          <a:srgbClr val="111111"/>
                        </a:solidFill>
                        <a:effectLst/>
                      </a:endParaRPr>
                    </a:p>
                  </a:txBody>
                  <a:tcPr marL="60960" marR="60960" marT="60960" marB="60960">
                    <a:lnL>
                      <a:noFill/>
                    </a:lnL>
                    <a:lnR>
                      <a:noFill/>
                    </a:lnR>
                    <a:lnT w="7620" cap="flat" cmpd="sng" algn="ctr">
                      <a:solidFill>
                        <a:srgbClr val="000C3F"/>
                      </a:solidFill>
                      <a:prstDash val="solid"/>
                      <a:round/>
                      <a:headEnd type="none" w="med" len="med"/>
                      <a:tailEnd type="none" w="med" len="med"/>
                    </a:lnT>
                    <a:lnB>
                      <a:noFill/>
                    </a:lnB>
                    <a:solidFill>
                      <a:srgbClr val="FFFFFF"/>
                    </a:solidFill>
                  </a:tcPr>
                </a:tc>
                <a:tc>
                  <a:txBody>
                    <a:bodyPr/>
                    <a:lstStyle/>
                    <a:p>
                      <a:pPr algn="l" fontAlgn="t">
                        <a:buNone/>
                      </a:pPr>
                      <a:r>
                        <a:rPr lang="en-GB">
                          <a:solidFill>
                            <a:srgbClr val="111111"/>
                          </a:solidFill>
                          <a:effectLst/>
                        </a:rPr>
                        <a:t>5</a:t>
                      </a:r>
                    </a:p>
                  </a:txBody>
                  <a:tcPr marL="60960" marR="60960" marT="60960" marB="60960">
                    <a:lnL>
                      <a:noFill/>
                    </a:lnL>
                    <a:lnR>
                      <a:noFill/>
                    </a:lnR>
                    <a:lnT w="7620" cap="flat" cmpd="sng" algn="ctr">
                      <a:solidFill>
                        <a:srgbClr val="000C3F"/>
                      </a:solidFill>
                      <a:prstDash val="solid"/>
                      <a:round/>
                      <a:headEnd type="none" w="med" len="med"/>
                      <a:tailEnd type="none" w="med" len="med"/>
                    </a:lnT>
                    <a:lnB>
                      <a:noFill/>
                    </a:lnB>
                    <a:solidFill>
                      <a:srgbClr val="FFFFFF"/>
                    </a:solidFill>
                  </a:tcPr>
                </a:tc>
                <a:tc>
                  <a:txBody>
                    <a:bodyPr/>
                    <a:lstStyle/>
                    <a:p>
                      <a:pPr algn="l" fontAlgn="t">
                        <a:buNone/>
                      </a:pPr>
                      <a:r>
                        <a:rPr lang="en-GB">
                          <a:solidFill>
                            <a:srgbClr val="111111"/>
                          </a:solidFill>
                          <a:effectLst/>
                        </a:rPr>
                        <a:t>1.5</a:t>
                      </a:r>
                    </a:p>
                  </a:txBody>
                  <a:tcPr marL="60960" marR="60960" marT="60960" marB="60960">
                    <a:lnL>
                      <a:noFill/>
                    </a:lnL>
                    <a:lnR>
                      <a:noFill/>
                    </a:lnR>
                    <a:lnT w="7620" cap="flat" cmpd="sng" algn="ctr">
                      <a:solidFill>
                        <a:srgbClr val="000C3F"/>
                      </a:solidFill>
                      <a:prstDash val="solid"/>
                      <a:round/>
                      <a:headEnd type="none" w="med" len="med"/>
                      <a:tailEnd type="none" w="med" len="med"/>
                    </a:lnT>
                    <a:lnB>
                      <a:noFill/>
                    </a:lnB>
                    <a:solidFill>
                      <a:srgbClr val="FFFFFF"/>
                    </a:solidFill>
                  </a:tcPr>
                </a:tc>
                <a:tc>
                  <a:txBody>
                    <a:bodyPr/>
                    <a:lstStyle/>
                    <a:p>
                      <a:pPr algn="l" fontAlgn="t">
                        <a:buNone/>
                      </a:pPr>
                      <a:r>
                        <a:rPr lang="en-GB" b="1" dirty="0">
                          <a:solidFill>
                            <a:srgbClr val="111111"/>
                          </a:solidFill>
                          <a:effectLst/>
                        </a:rPr>
                        <a:t>1.3</a:t>
                      </a:r>
                      <a:endParaRPr lang="en-GB" dirty="0">
                        <a:solidFill>
                          <a:srgbClr val="111111"/>
                        </a:solidFill>
                        <a:effectLst/>
                      </a:endParaRPr>
                    </a:p>
                  </a:txBody>
                  <a:tcPr marL="60960" marR="60960" marT="60960" marB="60960">
                    <a:lnL>
                      <a:noFill/>
                    </a:lnL>
                    <a:lnR>
                      <a:noFill/>
                    </a:lnR>
                    <a:lnT w="7620" cap="flat" cmpd="sng" algn="ctr">
                      <a:solidFill>
                        <a:srgbClr val="000C3F"/>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637051926"/>
                  </a:ext>
                </a:extLst>
              </a:tr>
            </a:tbl>
          </a:graphicData>
        </a:graphic>
      </p:graphicFrame>
      <p:sp>
        <p:nvSpPr>
          <p:cNvPr id="4" name="Date Placeholder 3">
            <a:extLst>
              <a:ext uri="{FF2B5EF4-FFF2-40B4-BE49-F238E27FC236}">
                <a16:creationId xmlns:a16="http://schemas.microsoft.com/office/drawing/2014/main" id="{0AD4F8EF-2FD9-B122-B66C-0488916D3ECE}"/>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C750777C-230F-F52F-CD97-CBCA5BF69BA4}"/>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9" name="TextBox 8">
            <a:extLst>
              <a:ext uri="{FF2B5EF4-FFF2-40B4-BE49-F238E27FC236}">
                <a16:creationId xmlns:a16="http://schemas.microsoft.com/office/drawing/2014/main" id="{4562E7EC-1034-22B9-4B9A-C02F851299B8}"/>
              </a:ext>
            </a:extLst>
          </p:cNvPr>
          <p:cNvSpPr txBox="1"/>
          <p:nvPr/>
        </p:nvSpPr>
        <p:spPr>
          <a:xfrm>
            <a:off x="539552" y="1556792"/>
            <a:ext cx="7704856" cy="923330"/>
          </a:xfrm>
          <a:prstGeom prst="rect">
            <a:avLst/>
          </a:prstGeom>
          <a:noFill/>
        </p:spPr>
        <p:txBody>
          <a:bodyPr wrap="square">
            <a:spAutoFit/>
          </a:bodyPr>
          <a:lstStyle/>
          <a:p>
            <a:r>
              <a:rPr lang="en-GB" dirty="0"/>
              <a:t>Example: PI in Capital Allocation</a:t>
            </a:r>
          </a:p>
          <a:p>
            <a:r>
              <a:rPr lang="en-GB" dirty="0"/>
              <a:t>A company must choose between three projects but only has enough capital to fund one:</a:t>
            </a:r>
          </a:p>
        </p:txBody>
      </p:sp>
    </p:spTree>
    <p:extLst>
      <p:ext uri="{BB962C8B-B14F-4D97-AF65-F5344CB8AC3E}">
        <p14:creationId xmlns:p14="http://schemas.microsoft.com/office/powerpoint/2010/main" val="2375575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92214-C12B-99FA-510D-9A94D925CBB7}"/>
              </a:ext>
            </a:extLst>
          </p:cNvPr>
          <p:cNvSpPr>
            <a:spLocks noGrp="1"/>
          </p:cNvSpPr>
          <p:nvPr>
            <p:ph type="title"/>
          </p:nvPr>
        </p:nvSpPr>
        <p:spPr/>
        <p:txBody>
          <a:bodyPr/>
          <a:lstStyle/>
          <a:p>
            <a:r>
              <a:rPr lang="en-GB" dirty="0"/>
              <a:t>PI</a:t>
            </a:r>
          </a:p>
        </p:txBody>
      </p:sp>
      <p:sp>
        <p:nvSpPr>
          <p:cNvPr id="3" name="Content Placeholder 2">
            <a:extLst>
              <a:ext uri="{FF2B5EF4-FFF2-40B4-BE49-F238E27FC236}">
                <a16:creationId xmlns:a16="http://schemas.microsoft.com/office/drawing/2014/main" id="{4EDE0935-3D7E-0174-5AF4-454030306973}"/>
              </a:ext>
            </a:extLst>
          </p:cNvPr>
          <p:cNvSpPr>
            <a:spLocks noGrp="1"/>
          </p:cNvSpPr>
          <p:nvPr>
            <p:ph idx="1"/>
          </p:nvPr>
        </p:nvSpPr>
        <p:spPr/>
        <p:txBody>
          <a:bodyPr/>
          <a:lstStyle/>
          <a:p>
            <a:r>
              <a:rPr lang="en-GB" sz="2000" dirty="0"/>
              <a:t>If selecting a project based only on NPV, Project C would be chosen because it generates $1.5 million in net value.</a:t>
            </a:r>
          </a:p>
          <a:p>
            <a:r>
              <a:rPr lang="en-GB" sz="2000" dirty="0"/>
              <a:t>However, based on PI, Project A is the best option because it creates $1.50 in value per $1 invested vs. Project C’s $1.30 in value per $1 invested.</a:t>
            </a:r>
          </a:p>
          <a:p>
            <a:r>
              <a:rPr lang="en-GB" sz="2000" dirty="0"/>
              <a:t>When capital is unlimited, companies typically rely on NPV to maximize total returns. But when resources are constrained, PI helps businesses rank and select the most efficient investments.</a:t>
            </a:r>
          </a:p>
          <a:p>
            <a:endParaRPr lang="en-GB" sz="2000" dirty="0"/>
          </a:p>
        </p:txBody>
      </p:sp>
      <p:sp>
        <p:nvSpPr>
          <p:cNvPr id="4" name="Date Placeholder 3">
            <a:extLst>
              <a:ext uri="{FF2B5EF4-FFF2-40B4-BE49-F238E27FC236}">
                <a16:creationId xmlns:a16="http://schemas.microsoft.com/office/drawing/2014/main" id="{AF5E7BC2-B4E8-F85C-8484-D583FC80BF8A}"/>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AF04E0AB-655A-F2A6-02A7-B62B6ABEEA52}"/>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496247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B6A45-47E6-A2EA-BA72-28A61B481DE9}"/>
              </a:ext>
            </a:extLst>
          </p:cNvPr>
          <p:cNvSpPr>
            <a:spLocks noGrp="1"/>
          </p:cNvSpPr>
          <p:nvPr>
            <p:ph type="title"/>
          </p:nvPr>
        </p:nvSpPr>
        <p:spPr>
          <a:xfrm>
            <a:off x="395534" y="218697"/>
            <a:ext cx="7416824" cy="1143000"/>
          </a:xfrm>
        </p:spPr>
        <p:txBody>
          <a:bodyPr/>
          <a:lstStyle/>
          <a:p>
            <a:r>
              <a:rPr lang="en-GB" dirty="0"/>
              <a:t>Comparing Capital Planning Metrics</a:t>
            </a:r>
          </a:p>
        </p:txBody>
      </p:sp>
      <p:graphicFrame>
        <p:nvGraphicFramePr>
          <p:cNvPr id="6" name="Content Placeholder 5">
            <a:extLst>
              <a:ext uri="{FF2B5EF4-FFF2-40B4-BE49-F238E27FC236}">
                <a16:creationId xmlns:a16="http://schemas.microsoft.com/office/drawing/2014/main" id="{45DA17D3-FB15-2E1A-60E4-9F2D944072FF}"/>
              </a:ext>
            </a:extLst>
          </p:cNvPr>
          <p:cNvGraphicFramePr>
            <a:graphicFrameLocks noGrp="1"/>
          </p:cNvGraphicFramePr>
          <p:nvPr>
            <p:ph idx="1"/>
            <p:extLst>
              <p:ext uri="{D42A27DB-BD31-4B8C-83A1-F6EECF244321}">
                <p14:modId xmlns:p14="http://schemas.microsoft.com/office/powerpoint/2010/main" val="2214527284"/>
              </p:ext>
            </p:extLst>
          </p:nvPr>
        </p:nvGraphicFramePr>
        <p:xfrm>
          <a:off x="457198" y="1569730"/>
          <a:ext cx="7355160" cy="3916364"/>
        </p:xfrm>
        <a:graphic>
          <a:graphicData uri="http://schemas.openxmlformats.org/drawingml/2006/table">
            <a:tbl>
              <a:tblPr/>
              <a:tblGrid>
                <a:gridCol w="1471032">
                  <a:extLst>
                    <a:ext uri="{9D8B030D-6E8A-4147-A177-3AD203B41FA5}">
                      <a16:colId xmlns:a16="http://schemas.microsoft.com/office/drawing/2014/main" val="952062491"/>
                    </a:ext>
                  </a:extLst>
                </a:gridCol>
                <a:gridCol w="1471032">
                  <a:extLst>
                    <a:ext uri="{9D8B030D-6E8A-4147-A177-3AD203B41FA5}">
                      <a16:colId xmlns:a16="http://schemas.microsoft.com/office/drawing/2014/main" val="2065200980"/>
                    </a:ext>
                  </a:extLst>
                </a:gridCol>
                <a:gridCol w="1471032">
                  <a:extLst>
                    <a:ext uri="{9D8B030D-6E8A-4147-A177-3AD203B41FA5}">
                      <a16:colId xmlns:a16="http://schemas.microsoft.com/office/drawing/2014/main" val="3064684983"/>
                    </a:ext>
                  </a:extLst>
                </a:gridCol>
                <a:gridCol w="1471032">
                  <a:extLst>
                    <a:ext uri="{9D8B030D-6E8A-4147-A177-3AD203B41FA5}">
                      <a16:colId xmlns:a16="http://schemas.microsoft.com/office/drawing/2014/main" val="1043080470"/>
                    </a:ext>
                  </a:extLst>
                </a:gridCol>
                <a:gridCol w="1471032">
                  <a:extLst>
                    <a:ext uri="{9D8B030D-6E8A-4147-A177-3AD203B41FA5}">
                      <a16:colId xmlns:a16="http://schemas.microsoft.com/office/drawing/2014/main" val="3360378230"/>
                    </a:ext>
                  </a:extLst>
                </a:gridCol>
              </a:tblGrid>
              <a:tr h="619425">
                <a:tc>
                  <a:txBody>
                    <a:bodyPr/>
                    <a:lstStyle/>
                    <a:p>
                      <a:pPr algn="l" fontAlgn="ctr" latinLnBrk="0">
                        <a:buNone/>
                      </a:pPr>
                      <a:r>
                        <a:rPr lang="en-GB" sz="1200" b="1">
                          <a:solidFill>
                            <a:srgbClr val="FFFFFF"/>
                          </a:solidFill>
                          <a:effectLst/>
                        </a:rPr>
                        <a:t>Metric</a:t>
                      </a:r>
                    </a:p>
                  </a:txBody>
                  <a:tcPr marL="39963" marR="39963" marT="39963" marB="39963"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tc>
                  <a:txBody>
                    <a:bodyPr/>
                    <a:lstStyle/>
                    <a:p>
                      <a:pPr algn="l" fontAlgn="ctr" latinLnBrk="0">
                        <a:buNone/>
                      </a:pPr>
                      <a:r>
                        <a:rPr lang="en-GB" sz="1200" b="1">
                          <a:solidFill>
                            <a:srgbClr val="FFFFFF"/>
                          </a:solidFill>
                          <a:effectLst/>
                        </a:rPr>
                        <a:t>Measures</a:t>
                      </a:r>
                    </a:p>
                  </a:txBody>
                  <a:tcPr marL="39963" marR="39963" marT="39963" marB="39963"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tc>
                  <a:txBody>
                    <a:bodyPr/>
                    <a:lstStyle/>
                    <a:p>
                      <a:pPr algn="l" fontAlgn="ctr" latinLnBrk="0">
                        <a:buNone/>
                      </a:pPr>
                      <a:r>
                        <a:rPr lang="en-GB" sz="1200" b="1">
                          <a:solidFill>
                            <a:srgbClr val="FFFFFF"/>
                          </a:solidFill>
                          <a:effectLst/>
                        </a:rPr>
                        <a:t>Best Used For</a:t>
                      </a:r>
                    </a:p>
                  </a:txBody>
                  <a:tcPr marL="39963" marR="39963" marT="39963" marB="39963"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tc>
                  <a:txBody>
                    <a:bodyPr/>
                    <a:lstStyle/>
                    <a:p>
                      <a:pPr algn="l" fontAlgn="ctr" latinLnBrk="0">
                        <a:buNone/>
                      </a:pPr>
                      <a:r>
                        <a:rPr lang="en-GB" sz="1200" b="1">
                          <a:solidFill>
                            <a:srgbClr val="FFFFFF"/>
                          </a:solidFill>
                          <a:effectLst/>
                        </a:rPr>
                        <a:t>Key Strength</a:t>
                      </a:r>
                    </a:p>
                  </a:txBody>
                  <a:tcPr marL="39963" marR="39963" marT="39963" marB="39963"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tc>
                  <a:txBody>
                    <a:bodyPr/>
                    <a:lstStyle/>
                    <a:p>
                      <a:pPr algn="l" fontAlgn="ctr" latinLnBrk="0">
                        <a:buNone/>
                      </a:pPr>
                      <a:r>
                        <a:rPr lang="en-GB" sz="1200" b="1">
                          <a:solidFill>
                            <a:srgbClr val="FFFFFF"/>
                          </a:solidFill>
                          <a:effectLst/>
                        </a:rPr>
                        <a:t>Key Limitation</a:t>
                      </a:r>
                    </a:p>
                  </a:txBody>
                  <a:tcPr marL="39963" marR="39963" marT="39963" marB="39963" anchor="ctr">
                    <a:lnL>
                      <a:noFill/>
                    </a:lnL>
                    <a:lnR>
                      <a:noFill/>
                    </a:lnR>
                    <a:lnT>
                      <a:noFill/>
                    </a:lnT>
                    <a:lnB w="7620" cap="flat" cmpd="sng" algn="ctr">
                      <a:solidFill>
                        <a:srgbClr val="000C3F"/>
                      </a:solidFill>
                      <a:prstDash val="solid"/>
                      <a:round/>
                      <a:headEnd type="none" w="med" len="med"/>
                      <a:tailEnd type="none" w="med" len="med"/>
                    </a:lnB>
                    <a:solidFill>
                      <a:srgbClr val="000C3F"/>
                    </a:solidFill>
                  </a:tcPr>
                </a:tc>
                <a:extLst>
                  <a:ext uri="{0D108BD9-81ED-4DB2-BD59-A6C34878D82A}">
                    <a16:rowId xmlns:a16="http://schemas.microsoft.com/office/drawing/2014/main" val="398195177"/>
                  </a:ext>
                </a:extLst>
              </a:tr>
              <a:tr h="1158924">
                <a:tc>
                  <a:txBody>
                    <a:bodyPr/>
                    <a:lstStyle/>
                    <a:p>
                      <a:pPr algn="l" fontAlgn="t">
                        <a:buNone/>
                      </a:pPr>
                      <a:r>
                        <a:rPr lang="en-GB" sz="1200" b="1">
                          <a:solidFill>
                            <a:srgbClr val="222222"/>
                          </a:solidFill>
                          <a:effectLst/>
                        </a:rPr>
                        <a:t>Net Present Value (NPV)</a:t>
                      </a:r>
                      <a:endParaRPr lang="en-GB" sz="1200">
                        <a:solidFill>
                          <a:srgbClr val="222222"/>
                        </a:solidFill>
                        <a:effectLst/>
                      </a:endParaRP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tc>
                  <a:txBody>
                    <a:bodyPr/>
                    <a:lstStyle/>
                    <a:p>
                      <a:pPr algn="l" fontAlgn="t">
                        <a:buNone/>
                      </a:pPr>
                      <a:r>
                        <a:rPr lang="en-GB" sz="1200">
                          <a:solidFill>
                            <a:srgbClr val="222222"/>
                          </a:solidFill>
                          <a:effectLst/>
                        </a:rPr>
                        <a:t>Total value in today’s dollars</a:t>
                      </a: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tc>
                  <a:txBody>
                    <a:bodyPr/>
                    <a:lstStyle/>
                    <a:p>
                      <a:pPr algn="l" fontAlgn="t">
                        <a:buNone/>
                      </a:pPr>
                      <a:r>
                        <a:rPr lang="en-GB" sz="1200">
                          <a:solidFill>
                            <a:srgbClr val="222222"/>
                          </a:solidFill>
                          <a:effectLst/>
                        </a:rPr>
                        <a:t>Evaluating profitability of long-term projects</a:t>
                      </a: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tc>
                  <a:txBody>
                    <a:bodyPr/>
                    <a:lstStyle/>
                    <a:p>
                      <a:pPr algn="l" fontAlgn="t">
                        <a:buNone/>
                      </a:pPr>
                      <a:r>
                        <a:rPr lang="en-GB" sz="1200">
                          <a:solidFill>
                            <a:srgbClr val="222222"/>
                          </a:solidFill>
                          <a:effectLst/>
                        </a:rPr>
                        <a:t>Accounts for all future cash flows and risk</a:t>
                      </a: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tc>
                  <a:txBody>
                    <a:bodyPr/>
                    <a:lstStyle/>
                    <a:p>
                      <a:pPr algn="l" fontAlgn="t">
                        <a:buNone/>
                      </a:pPr>
                      <a:r>
                        <a:rPr lang="en-GB" sz="1200">
                          <a:solidFill>
                            <a:srgbClr val="222222"/>
                          </a:solidFill>
                          <a:effectLst/>
                        </a:rPr>
                        <a:t>Requires estimating an appropriate discount rate</a:t>
                      </a: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FFFFF"/>
                    </a:solidFill>
                  </a:tcPr>
                </a:tc>
                <a:extLst>
                  <a:ext uri="{0D108BD9-81ED-4DB2-BD59-A6C34878D82A}">
                    <a16:rowId xmlns:a16="http://schemas.microsoft.com/office/drawing/2014/main" val="565719345"/>
                  </a:ext>
                </a:extLst>
              </a:tr>
              <a:tr h="1158924">
                <a:tc>
                  <a:txBody>
                    <a:bodyPr/>
                    <a:lstStyle/>
                    <a:p>
                      <a:pPr algn="l" fontAlgn="t">
                        <a:buNone/>
                      </a:pPr>
                      <a:r>
                        <a:rPr lang="en-GB" sz="1200" b="1">
                          <a:solidFill>
                            <a:srgbClr val="111111"/>
                          </a:solidFill>
                          <a:effectLst/>
                        </a:rPr>
                        <a:t>Internal Rate of Return (IRR)</a:t>
                      </a:r>
                      <a:endParaRPr lang="en-GB" sz="1200">
                        <a:solidFill>
                          <a:srgbClr val="111111"/>
                        </a:solidFill>
                        <a:effectLst/>
                      </a:endParaRP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tc>
                  <a:txBody>
                    <a:bodyPr/>
                    <a:lstStyle/>
                    <a:p>
                      <a:pPr algn="l" fontAlgn="t">
                        <a:buNone/>
                      </a:pPr>
                      <a:r>
                        <a:rPr lang="en-GB" sz="1200">
                          <a:solidFill>
                            <a:srgbClr val="111111"/>
                          </a:solidFill>
                          <a:effectLst/>
                        </a:rPr>
                        <a:t>Percentage return of an investment</a:t>
                      </a: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tc>
                  <a:txBody>
                    <a:bodyPr/>
                    <a:lstStyle/>
                    <a:p>
                      <a:pPr algn="l" fontAlgn="t">
                        <a:buNone/>
                      </a:pPr>
                      <a:r>
                        <a:rPr lang="en-GB" sz="1200">
                          <a:solidFill>
                            <a:srgbClr val="111111"/>
                          </a:solidFill>
                          <a:effectLst/>
                        </a:rPr>
                        <a:t>Comparing projects with different investment sizes</a:t>
                      </a: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tc>
                  <a:txBody>
                    <a:bodyPr/>
                    <a:lstStyle/>
                    <a:p>
                      <a:pPr algn="l" fontAlgn="t">
                        <a:buNone/>
                      </a:pPr>
                      <a:r>
                        <a:rPr lang="en-GB" sz="1200">
                          <a:solidFill>
                            <a:srgbClr val="111111"/>
                          </a:solidFill>
                          <a:effectLst/>
                        </a:rPr>
                        <a:t>Easy to interpret as a percentage return</a:t>
                      </a: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tc>
                  <a:txBody>
                    <a:bodyPr/>
                    <a:lstStyle/>
                    <a:p>
                      <a:pPr algn="l" fontAlgn="t">
                        <a:buNone/>
                      </a:pPr>
                      <a:r>
                        <a:rPr lang="en-GB" sz="1200">
                          <a:solidFill>
                            <a:srgbClr val="111111"/>
                          </a:solidFill>
                          <a:effectLst/>
                        </a:rPr>
                        <a:t>Can be misleading when cash flows are </a:t>
                      </a:r>
                      <a:r>
                        <a:rPr lang="en-GB" sz="1200" u="none" strike="noStrike">
                          <a:solidFill>
                            <a:srgbClr val="004993"/>
                          </a:solidFill>
                          <a:effectLst/>
                          <a:hlinkClick r:id="rId2"/>
                        </a:rPr>
                        <a:t>unconventional</a:t>
                      </a:r>
                      <a:endParaRPr lang="en-GB" sz="1200">
                        <a:solidFill>
                          <a:srgbClr val="111111"/>
                        </a:solidFill>
                        <a:effectLst/>
                      </a:endParaRPr>
                    </a:p>
                  </a:txBody>
                  <a:tcPr marL="39963" marR="39963" marT="39963" marB="39963">
                    <a:lnL>
                      <a:noFill/>
                    </a:lnL>
                    <a:lnR>
                      <a:noFill/>
                    </a:lnR>
                    <a:lnT w="7620" cap="flat" cmpd="sng" algn="ctr">
                      <a:solidFill>
                        <a:srgbClr val="000C3F"/>
                      </a:solidFill>
                      <a:prstDash val="solid"/>
                      <a:round/>
                      <a:headEnd type="none" w="med" len="med"/>
                      <a:tailEnd type="none" w="med" len="med"/>
                    </a:lnT>
                    <a:lnB w="7620" cap="flat" cmpd="sng" algn="ctr">
                      <a:solidFill>
                        <a:srgbClr val="000C3F"/>
                      </a:solidFill>
                      <a:prstDash val="solid"/>
                      <a:round/>
                      <a:headEnd type="none" w="med" len="med"/>
                      <a:tailEnd type="none" w="med" len="med"/>
                    </a:lnB>
                    <a:solidFill>
                      <a:srgbClr val="F9F9F9"/>
                    </a:solidFill>
                  </a:tcPr>
                </a:tc>
                <a:extLst>
                  <a:ext uri="{0D108BD9-81ED-4DB2-BD59-A6C34878D82A}">
                    <a16:rowId xmlns:a16="http://schemas.microsoft.com/office/drawing/2014/main" val="2306991751"/>
                  </a:ext>
                </a:extLst>
              </a:tr>
              <a:tr h="979091">
                <a:tc>
                  <a:txBody>
                    <a:bodyPr/>
                    <a:lstStyle/>
                    <a:p>
                      <a:pPr algn="l" fontAlgn="t">
                        <a:buNone/>
                      </a:pPr>
                      <a:r>
                        <a:rPr lang="en-GB" sz="1200" b="1">
                          <a:solidFill>
                            <a:srgbClr val="111111"/>
                          </a:solidFill>
                          <a:effectLst/>
                        </a:rPr>
                        <a:t>Profitability Index (PI)</a:t>
                      </a:r>
                      <a:endParaRPr lang="en-GB" sz="1200">
                        <a:solidFill>
                          <a:srgbClr val="111111"/>
                        </a:solidFill>
                        <a:effectLst/>
                      </a:endParaRPr>
                    </a:p>
                  </a:txBody>
                  <a:tcPr marL="39963" marR="39963" marT="39963" marB="39963">
                    <a:lnL>
                      <a:noFill/>
                    </a:lnL>
                    <a:lnR>
                      <a:noFill/>
                    </a:lnR>
                    <a:lnT w="7620" cap="flat" cmpd="sng" algn="ctr">
                      <a:solidFill>
                        <a:srgbClr val="000C3F"/>
                      </a:solidFill>
                      <a:prstDash val="solid"/>
                      <a:round/>
                      <a:headEnd type="none" w="med" len="med"/>
                      <a:tailEnd type="none" w="med" len="med"/>
                    </a:lnT>
                    <a:lnB>
                      <a:noFill/>
                    </a:lnB>
                    <a:solidFill>
                      <a:srgbClr val="FFFFFF"/>
                    </a:solidFill>
                  </a:tcPr>
                </a:tc>
                <a:tc>
                  <a:txBody>
                    <a:bodyPr/>
                    <a:lstStyle/>
                    <a:p>
                      <a:pPr algn="l" fontAlgn="t">
                        <a:buNone/>
                      </a:pPr>
                      <a:r>
                        <a:rPr lang="en-GB" sz="1200">
                          <a:solidFill>
                            <a:srgbClr val="111111"/>
                          </a:solidFill>
                          <a:effectLst/>
                        </a:rPr>
                        <a:t>Value created per dollar invested</a:t>
                      </a:r>
                    </a:p>
                  </a:txBody>
                  <a:tcPr marL="39963" marR="39963" marT="39963" marB="39963">
                    <a:lnL>
                      <a:noFill/>
                    </a:lnL>
                    <a:lnR>
                      <a:noFill/>
                    </a:lnR>
                    <a:lnT w="7620" cap="flat" cmpd="sng" algn="ctr">
                      <a:solidFill>
                        <a:srgbClr val="000C3F"/>
                      </a:solidFill>
                      <a:prstDash val="solid"/>
                      <a:round/>
                      <a:headEnd type="none" w="med" len="med"/>
                      <a:tailEnd type="none" w="med" len="med"/>
                    </a:lnT>
                    <a:lnB>
                      <a:noFill/>
                    </a:lnB>
                    <a:solidFill>
                      <a:srgbClr val="FFFFFF"/>
                    </a:solidFill>
                  </a:tcPr>
                </a:tc>
                <a:tc>
                  <a:txBody>
                    <a:bodyPr/>
                    <a:lstStyle/>
                    <a:p>
                      <a:pPr algn="l" fontAlgn="t">
                        <a:buNone/>
                      </a:pPr>
                      <a:r>
                        <a:rPr lang="en-GB" sz="1200">
                          <a:solidFill>
                            <a:srgbClr val="111111"/>
                          </a:solidFill>
                          <a:effectLst/>
                        </a:rPr>
                        <a:t>Ranking projects when capital is limited</a:t>
                      </a:r>
                    </a:p>
                  </a:txBody>
                  <a:tcPr marL="39963" marR="39963" marT="39963" marB="39963">
                    <a:lnL>
                      <a:noFill/>
                    </a:lnL>
                    <a:lnR>
                      <a:noFill/>
                    </a:lnR>
                    <a:lnT w="7620" cap="flat" cmpd="sng" algn="ctr">
                      <a:solidFill>
                        <a:srgbClr val="000C3F"/>
                      </a:solidFill>
                      <a:prstDash val="solid"/>
                      <a:round/>
                      <a:headEnd type="none" w="med" len="med"/>
                      <a:tailEnd type="none" w="med" len="med"/>
                    </a:lnT>
                    <a:lnB>
                      <a:noFill/>
                    </a:lnB>
                    <a:solidFill>
                      <a:srgbClr val="FFFFFF"/>
                    </a:solidFill>
                  </a:tcPr>
                </a:tc>
                <a:tc>
                  <a:txBody>
                    <a:bodyPr/>
                    <a:lstStyle/>
                    <a:p>
                      <a:pPr algn="l" fontAlgn="t">
                        <a:buNone/>
                      </a:pPr>
                      <a:r>
                        <a:rPr lang="en-GB" sz="1200">
                          <a:solidFill>
                            <a:srgbClr val="111111"/>
                          </a:solidFill>
                          <a:effectLst/>
                        </a:rPr>
                        <a:t>Ensures efficient capital allocation</a:t>
                      </a:r>
                    </a:p>
                  </a:txBody>
                  <a:tcPr marL="39963" marR="39963" marT="39963" marB="39963">
                    <a:lnL>
                      <a:noFill/>
                    </a:lnL>
                    <a:lnR>
                      <a:noFill/>
                    </a:lnR>
                    <a:lnT w="7620" cap="flat" cmpd="sng" algn="ctr">
                      <a:solidFill>
                        <a:srgbClr val="000C3F"/>
                      </a:solidFill>
                      <a:prstDash val="solid"/>
                      <a:round/>
                      <a:headEnd type="none" w="med" len="med"/>
                      <a:tailEnd type="none" w="med" len="med"/>
                    </a:lnT>
                    <a:lnB>
                      <a:noFill/>
                    </a:lnB>
                    <a:solidFill>
                      <a:srgbClr val="FFFFFF"/>
                    </a:solidFill>
                  </a:tcPr>
                </a:tc>
                <a:tc>
                  <a:txBody>
                    <a:bodyPr/>
                    <a:lstStyle/>
                    <a:p>
                      <a:pPr algn="l" fontAlgn="t">
                        <a:buNone/>
                      </a:pPr>
                      <a:r>
                        <a:rPr lang="en-GB" sz="1200" dirty="0">
                          <a:solidFill>
                            <a:srgbClr val="111111"/>
                          </a:solidFill>
                          <a:effectLst/>
                        </a:rPr>
                        <a:t>Does not measure total profitability</a:t>
                      </a:r>
                    </a:p>
                  </a:txBody>
                  <a:tcPr marL="39963" marR="39963" marT="39963" marB="39963">
                    <a:lnL>
                      <a:noFill/>
                    </a:lnL>
                    <a:lnR>
                      <a:noFill/>
                    </a:lnR>
                    <a:lnT w="7620" cap="flat" cmpd="sng" algn="ctr">
                      <a:solidFill>
                        <a:srgbClr val="000C3F"/>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933301773"/>
                  </a:ext>
                </a:extLst>
              </a:tr>
            </a:tbl>
          </a:graphicData>
        </a:graphic>
      </p:graphicFrame>
      <p:sp>
        <p:nvSpPr>
          <p:cNvPr id="4" name="Date Placeholder 3">
            <a:extLst>
              <a:ext uri="{FF2B5EF4-FFF2-40B4-BE49-F238E27FC236}">
                <a16:creationId xmlns:a16="http://schemas.microsoft.com/office/drawing/2014/main" id="{CF2F6347-3928-76F4-88C4-A60A3E1C1288}"/>
              </a:ext>
            </a:extLst>
          </p:cNvPr>
          <p:cNvSpPr>
            <a:spLocks noGrp="1"/>
          </p:cNvSpPr>
          <p:nvPr>
            <p:ph type="dt" sz="half" idx="10"/>
          </p:nvPr>
        </p:nvSpPr>
        <p:spPr/>
        <p:txBody>
          <a:bodyPr/>
          <a:lstStyle/>
          <a:p>
            <a:pPr>
              <a:defRPr/>
            </a:pPr>
            <a:fld id="{2303D31F-598B-47EE-BA37-93F097A3D676}" type="datetime1">
              <a:rPr lang="en-GB" altLang="en-US" smtClean="0"/>
              <a:pPr>
                <a:defRPr/>
              </a:pPr>
              <a:t>01/11/2025</a:t>
            </a:fld>
            <a:endParaRPr lang="en-GB" altLang="en-US"/>
          </a:p>
        </p:txBody>
      </p:sp>
      <p:sp>
        <p:nvSpPr>
          <p:cNvPr id="5" name="Slide Number Placeholder 4">
            <a:extLst>
              <a:ext uri="{FF2B5EF4-FFF2-40B4-BE49-F238E27FC236}">
                <a16:creationId xmlns:a16="http://schemas.microsoft.com/office/drawing/2014/main" id="{92E128DA-3442-9D33-6DED-CDECD780BB99}"/>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7" name="Rectangle 1">
            <a:extLst>
              <a:ext uri="{FF2B5EF4-FFF2-40B4-BE49-F238E27FC236}">
                <a16:creationId xmlns:a16="http://schemas.microsoft.com/office/drawing/2014/main" id="{8509401E-290A-A236-6BB0-863D4AAEDA53}"/>
              </a:ext>
            </a:extLst>
          </p:cNvPr>
          <p:cNvSpPr>
            <a:spLocks noChangeArrowheads="1"/>
          </p:cNvSpPr>
          <p:nvPr/>
        </p:nvSpPr>
        <p:spPr bwMode="auto">
          <a:xfrm>
            <a:off x="-4932271" y="-323165"/>
            <a:ext cx="1698877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21546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45E6E4EF-DC0D-4A93-AD86-21C8F86C5735}" type="slidenum">
              <a:rPr lang="en-GB" altLang="en-US" sz="1400"/>
              <a:pPr>
                <a:spcBef>
                  <a:spcPct val="0"/>
                </a:spcBef>
                <a:buFontTx/>
                <a:buNone/>
              </a:pPr>
              <a:t>21</a:t>
            </a:fld>
            <a:endParaRPr lang="en-GB" altLang="en-US" sz="1400"/>
          </a:p>
        </p:txBody>
      </p:sp>
      <p:sp>
        <p:nvSpPr>
          <p:cNvPr id="38915" name="Rectangle 2"/>
          <p:cNvSpPr>
            <a:spLocks noGrp="1" noChangeArrowheads="1"/>
          </p:cNvSpPr>
          <p:nvPr>
            <p:ph type="title"/>
          </p:nvPr>
        </p:nvSpPr>
        <p:spPr/>
        <p:txBody>
          <a:bodyPr/>
          <a:lstStyle/>
          <a:p>
            <a:r>
              <a:rPr lang="en-GB" altLang="en-US" b="1" u="sng" dirty="0">
                <a:ea typeface="ＭＳ Ｐゴシック" panose="020B0600070205080204" pitchFamily="34" charset="-128"/>
              </a:rPr>
              <a:t>ADVANTAGES AND DISADVANTAGES OF IRR</a:t>
            </a:r>
          </a:p>
        </p:txBody>
      </p:sp>
      <p:sp>
        <p:nvSpPr>
          <p:cNvPr id="28675" name="Rectangle 3"/>
          <p:cNvSpPr>
            <a:spLocks noGrp="1" noChangeArrowheads="1"/>
          </p:cNvSpPr>
          <p:nvPr>
            <p:ph type="body" idx="1"/>
          </p:nvPr>
        </p:nvSpPr>
        <p:spPr>
          <a:xfrm>
            <a:off x="457200" y="1700807"/>
            <a:ext cx="8229600" cy="3816425"/>
          </a:xfrm>
        </p:spPr>
        <p:txBody>
          <a:bodyPr/>
          <a:lstStyle/>
          <a:p>
            <a:pPr eaLnBrk="1" hangingPunct="1">
              <a:buFontTx/>
              <a:buNone/>
            </a:pPr>
            <a:r>
              <a:rPr lang="en-GB" altLang="en-US" b="1" u="sng" dirty="0">
                <a:ea typeface="ＭＳ Ｐゴシック" panose="020B0600070205080204" pitchFamily="34" charset="-128"/>
              </a:rPr>
              <a:t>Advantages</a:t>
            </a:r>
          </a:p>
          <a:p>
            <a:pPr eaLnBrk="1" hangingPunct="1">
              <a:lnSpc>
                <a:spcPct val="90000"/>
              </a:lnSpc>
            </a:pPr>
            <a:r>
              <a:rPr lang="en-GB" altLang="en-US" dirty="0">
                <a:ea typeface="ＭＳ Ｐゴシック" panose="020B0600070205080204" pitchFamily="34" charset="-128"/>
              </a:rPr>
              <a:t>Easier for layman to understand</a:t>
            </a:r>
          </a:p>
          <a:p>
            <a:pPr eaLnBrk="1" hangingPunct="1">
              <a:spcBef>
                <a:spcPts val="3600"/>
              </a:spcBef>
              <a:buFontTx/>
              <a:buNone/>
            </a:pPr>
            <a:r>
              <a:rPr lang="en-GB" altLang="en-US" b="1" u="sng" dirty="0">
                <a:ea typeface="ＭＳ Ｐゴシック" panose="020B0600070205080204" pitchFamily="34" charset="-128"/>
              </a:rPr>
              <a:t>Disadvantages</a:t>
            </a:r>
          </a:p>
          <a:p>
            <a:pPr eaLnBrk="1" hangingPunct="1">
              <a:lnSpc>
                <a:spcPct val="90000"/>
              </a:lnSpc>
            </a:pPr>
            <a:r>
              <a:rPr lang="en-GB" altLang="en-US" dirty="0">
                <a:ea typeface="ＭＳ Ｐゴシック" panose="020B0600070205080204" pitchFamily="34" charset="-128"/>
              </a:rPr>
              <a:t>If the project has </a:t>
            </a:r>
            <a:r>
              <a:rPr lang="en-GB" altLang="en-US" b="1" dirty="0">
                <a:ea typeface="ＭＳ Ｐゴシック" panose="020B0600070205080204" pitchFamily="34" charset="-128"/>
              </a:rPr>
              <a:t>multiple yields</a:t>
            </a:r>
            <a:r>
              <a:rPr lang="en-GB" altLang="en-US" dirty="0">
                <a:ea typeface="ＭＳ Ｐゴシック" panose="020B0600070205080204" pitchFamily="34" charset="-128"/>
              </a:rPr>
              <a:t>, it will have </a:t>
            </a:r>
            <a:r>
              <a:rPr lang="en-GB" altLang="en-US" b="1" dirty="0">
                <a:ea typeface="ＭＳ Ｐゴシック" panose="020B0600070205080204" pitchFamily="34" charset="-128"/>
              </a:rPr>
              <a:t>more</a:t>
            </a:r>
            <a:r>
              <a:rPr lang="en-GB" altLang="en-US" dirty="0">
                <a:ea typeface="ＭＳ Ｐゴシック" panose="020B0600070205080204" pitchFamily="34" charset="-128"/>
              </a:rPr>
              <a:t> </a:t>
            </a:r>
            <a:r>
              <a:rPr lang="en-GB" altLang="en-US" b="1" dirty="0">
                <a:ea typeface="ＭＳ Ｐゴシック" panose="020B0600070205080204" pitchFamily="34" charset="-128"/>
              </a:rPr>
              <a:t>than one IRR</a:t>
            </a:r>
          </a:p>
          <a:p>
            <a:pPr eaLnBrk="1" hangingPunct="1">
              <a:lnSpc>
                <a:spcPct val="90000"/>
              </a:lnSpc>
            </a:pPr>
            <a:r>
              <a:rPr lang="en-GB" altLang="en-US" dirty="0">
                <a:ea typeface="ＭＳ Ｐゴシック" panose="020B0600070205080204" pitchFamily="34" charset="-128"/>
              </a:rPr>
              <a:t>It cannot be used to choose between mutually exclusive projects</a:t>
            </a:r>
          </a:p>
        </p:txBody>
      </p:sp>
    </p:spTree>
    <p:extLst>
      <p:ext uri="{BB962C8B-B14F-4D97-AF65-F5344CB8AC3E}">
        <p14:creationId xmlns:p14="http://schemas.microsoft.com/office/powerpoint/2010/main" val="3875814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FE022CB3-35E4-47E6-AE46-9030313D1867}" type="slidenum">
              <a:rPr lang="en-GB" altLang="en-US" sz="1400"/>
              <a:pPr>
                <a:spcBef>
                  <a:spcPct val="0"/>
                </a:spcBef>
                <a:buFontTx/>
                <a:buNone/>
              </a:pPr>
              <a:t>22</a:t>
            </a:fld>
            <a:endParaRPr lang="en-GB" altLang="en-US" sz="1400"/>
          </a:p>
        </p:txBody>
      </p:sp>
      <p:sp>
        <p:nvSpPr>
          <p:cNvPr id="39939" name="Rectangle 2"/>
          <p:cNvSpPr>
            <a:spLocks noGrp="1" noChangeArrowheads="1"/>
          </p:cNvSpPr>
          <p:nvPr>
            <p:ph type="title"/>
          </p:nvPr>
        </p:nvSpPr>
        <p:spPr>
          <a:xfrm>
            <a:off x="539552" y="491531"/>
            <a:ext cx="8229600" cy="1143000"/>
          </a:xfrm>
        </p:spPr>
        <p:txBody>
          <a:bodyPr/>
          <a:lstStyle/>
          <a:p>
            <a:pPr eaLnBrk="1" hangingPunct="1"/>
            <a:r>
              <a:rPr lang="en-GB" altLang="en-US" b="1" u="sng" dirty="0">
                <a:ea typeface="ＭＳ Ｐゴシック" panose="020B0600070205080204" pitchFamily="34" charset="-128"/>
              </a:rPr>
              <a:t>USE OF APPRIASAL METHODS IN PRACTICE</a:t>
            </a:r>
          </a:p>
        </p:txBody>
      </p:sp>
      <p:sp>
        <p:nvSpPr>
          <p:cNvPr id="29699" name="Rectangle 3"/>
          <p:cNvSpPr>
            <a:spLocks noGrp="1" noChangeArrowheads="1"/>
          </p:cNvSpPr>
          <p:nvPr>
            <p:ph type="body" idx="1"/>
          </p:nvPr>
        </p:nvSpPr>
        <p:spPr>
          <a:xfrm>
            <a:off x="539552" y="2060848"/>
            <a:ext cx="8229600" cy="3600399"/>
          </a:xfrm>
        </p:spPr>
        <p:txBody>
          <a:bodyPr anchor="ctr"/>
          <a:lstStyle/>
          <a:p>
            <a:pPr eaLnBrk="1" hangingPunct="1">
              <a:lnSpc>
                <a:spcPct val="90000"/>
              </a:lnSpc>
              <a:spcBef>
                <a:spcPts val="600"/>
              </a:spcBef>
              <a:spcAft>
                <a:spcPts val="600"/>
              </a:spcAft>
            </a:pPr>
            <a:r>
              <a:rPr lang="en-GB" altLang="en-US" sz="3000" b="1" dirty="0">
                <a:ea typeface="ＭＳ Ｐゴシック" panose="020B0600070205080204" pitchFamily="34" charset="-128"/>
              </a:rPr>
              <a:t>Based on estimates </a:t>
            </a:r>
            <a:r>
              <a:rPr lang="en-GB" altLang="en-US" sz="3000" dirty="0">
                <a:ea typeface="ＭＳ Ｐゴシック" panose="020B0600070205080204" pitchFamily="34" charset="-128"/>
              </a:rPr>
              <a:t>of future cash flows</a:t>
            </a:r>
          </a:p>
          <a:p>
            <a:pPr eaLnBrk="1" hangingPunct="1">
              <a:lnSpc>
                <a:spcPct val="90000"/>
              </a:lnSpc>
              <a:spcBef>
                <a:spcPts val="600"/>
              </a:spcBef>
              <a:spcAft>
                <a:spcPts val="600"/>
              </a:spcAft>
            </a:pPr>
            <a:r>
              <a:rPr lang="en-GB" altLang="en-US" sz="3000" dirty="0">
                <a:ea typeface="ＭＳ Ｐゴシック" panose="020B0600070205080204" pitchFamily="34" charset="-128"/>
              </a:rPr>
              <a:t>Businesses </a:t>
            </a:r>
            <a:r>
              <a:rPr lang="en-GB" altLang="en-US" sz="3000" b="1" dirty="0">
                <a:ea typeface="ＭＳ Ｐゴシック" panose="020B0600070205080204" pitchFamily="34" charset="-128"/>
              </a:rPr>
              <a:t>can use more than one method</a:t>
            </a:r>
          </a:p>
          <a:p>
            <a:pPr eaLnBrk="1" hangingPunct="1">
              <a:lnSpc>
                <a:spcPct val="90000"/>
              </a:lnSpc>
              <a:spcBef>
                <a:spcPts val="600"/>
              </a:spcBef>
              <a:spcAft>
                <a:spcPts val="600"/>
              </a:spcAft>
            </a:pPr>
            <a:r>
              <a:rPr lang="en-GB" altLang="en-US" sz="3000" dirty="0">
                <a:ea typeface="ＭＳ Ｐゴシック" panose="020B0600070205080204" pitchFamily="34" charset="-128"/>
              </a:rPr>
              <a:t>Only include </a:t>
            </a:r>
            <a:r>
              <a:rPr lang="en-GB" altLang="en-US" sz="3000" b="1" dirty="0">
                <a:ea typeface="ＭＳ Ｐゴシック" panose="020B0600070205080204" pitchFamily="34" charset="-128"/>
              </a:rPr>
              <a:t>relevant costs</a:t>
            </a:r>
          </a:p>
          <a:p>
            <a:pPr eaLnBrk="1" hangingPunct="1">
              <a:lnSpc>
                <a:spcPct val="90000"/>
              </a:lnSpc>
              <a:spcBef>
                <a:spcPts val="600"/>
              </a:spcBef>
              <a:spcAft>
                <a:spcPts val="600"/>
              </a:spcAft>
            </a:pPr>
            <a:r>
              <a:rPr lang="en-GB" altLang="en-US" sz="3000" b="1" dirty="0">
                <a:ea typeface="ＭＳ Ｐゴシック" panose="020B0600070205080204" pitchFamily="34" charset="-128"/>
              </a:rPr>
              <a:t>Take tax </a:t>
            </a:r>
            <a:r>
              <a:rPr lang="en-GB" altLang="en-US" sz="3000" dirty="0">
                <a:ea typeface="ＭＳ Ｐゴシック" panose="020B0600070205080204" pitchFamily="34" charset="-128"/>
              </a:rPr>
              <a:t>and </a:t>
            </a:r>
            <a:r>
              <a:rPr lang="en-GB" altLang="en-US" sz="3000" b="1" dirty="0">
                <a:ea typeface="ＭＳ Ｐゴシック" panose="020B0600070205080204" pitchFamily="34" charset="-128"/>
              </a:rPr>
              <a:t>inflation</a:t>
            </a:r>
            <a:r>
              <a:rPr lang="en-GB" altLang="en-US" sz="3000" dirty="0">
                <a:ea typeface="ＭＳ Ｐゴシック" panose="020B0600070205080204" pitchFamily="34" charset="-128"/>
              </a:rPr>
              <a:t> into account</a:t>
            </a:r>
          </a:p>
          <a:p>
            <a:pPr eaLnBrk="1" hangingPunct="1">
              <a:lnSpc>
                <a:spcPct val="90000"/>
              </a:lnSpc>
              <a:spcBef>
                <a:spcPts val="600"/>
              </a:spcBef>
              <a:spcAft>
                <a:spcPts val="600"/>
              </a:spcAft>
            </a:pPr>
            <a:r>
              <a:rPr lang="en-GB" altLang="en-US" sz="3000" dirty="0">
                <a:ea typeface="ＭＳ Ｐゴシック" panose="020B0600070205080204" pitchFamily="34" charset="-128"/>
              </a:rPr>
              <a:t>May need to consider </a:t>
            </a:r>
            <a:r>
              <a:rPr lang="en-GB" altLang="en-US" sz="3000" b="1" dirty="0">
                <a:ea typeface="ＭＳ Ｐゴシック" panose="020B0600070205080204" pitchFamily="34" charset="-128"/>
              </a:rPr>
              <a:t>other factors</a:t>
            </a:r>
          </a:p>
          <a:p>
            <a:pPr eaLnBrk="1" hangingPunct="1">
              <a:lnSpc>
                <a:spcPct val="90000"/>
              </a:lnSpc>
              <a:spcBef>
                <a:spcPts val="600"/>
              </a:spcBef>
              <a:spcAft>
                <a:spcPts val="600"/>
              </a:spcAft>
            </a:pPr>
            <a:r>
              <a:rPr lang="en-GB" altLang="en-US" sz="3000" dirty="0">
                <a:ea typeface="ＭＳ Ｐゴシック" panose="020B0600070205080204" pitchFamily="34" charset="-128"/>
              </a:rPr>
              <a:t>May need to re-assess projects on a regular basis</a:t>
            </a:r>
          </a:p>
        </p:txBody>
      </p:sp>
    </p:spTree>
    <p:extLst>
      <p:ext uri="{BB962C8B-B14F-4D97-AF65-F5344CB8AC3E}">
        <p14:creationId xmlns:p14="http://schemas.microsoft.com/office/powerpoint/2010/main" val="2073486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1313</Words>
  <Application>Microsoft Office PowerPoint</Application>
  <PresentationFormat>On-screen Show (4:3)</PresentationFormat>
  <Paragraphs>241</Paragraphs>
  <Slides>22</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ＭＳ Ｐゴシック</vt:lpstr>
      <vt:lpstr>Myriad Pro</vt:lpstr>
      <vt:lpstr>Arial</vt:lpstr>
      <vt:lpstr>Calibri</vt:lpstr>
      <vt:lpstr>Cambria Math</vt:lpstr>
      <vt:lpstr>Times New Roman</vt:lpstr>
      <vt:lpstr>Verdana</vt:lpstr>
      <vt:lpstr>Wingdings</vt:lpstr>
      <vt:lpstr>20140311PresentationUWTSDTemplate</vt:lpstr>
      <vt:lpstr>LCMB7002 FINANCIAL MANAGEMENT Week 8 Session 2 </vt:lpstr>
      <vt:lpstr>INTERNAL RATE OF RETURN (IRR)</vt:lpstr>
      <vt:lpstr>IRR DECISION RULE</vt:lpstr>
      <vt:lpstr>INTERPOLATION FORMULA</vt:lpstr>
      <vt:lpstr>Question</vt:lpstr>
      <vt:lpstr>IRR</vt:lpstr>
      <vt:lpstr>IRR</vt:lpstr>
      <vt:lpstr>Interpolation</vt:lpstr>
      <vt:lpstr>Steps</vt:lpstr>
      <vt:lpstr> Profitability Index </vt:lpstr>
      <vt:lpstr>PI </vt:lpstr>
      <vt:lpstr>Interpretation</vt:lpstr>
      <vt:lpstr>PowerPoint Presentation</vt:lpstr>
      <vt:lpstr>NPV</vt:lpstr>
      <vt:lpstr>IRR</vt:lpstr>
      <vt:lpstr>IRR (Continued)</vt:lpstr>
      <vt:lpstr>Profitability Index</vt:lpstr>
      <vt:lpstr>Example </vt:lpstr>
      <vt:lpstr>PI</vt:lpstr>
      <vt:lpstr>Comparing Capital Planning Metrics</vt:lpstr>
      <vt:lpstr>ADVANTAGES AND DISADVANTAGES OF IRR</vt:lpstr>
      <vt:lpstr>USE OF APPRIASAL METHODS IN PRACTICE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184</cp:revision>
  <cp:lastPrinted>2018-07-09T15:27:01Z</cp:lastPrinted>
  <dcterms:created xsi:type="dcterms:W3CDTF">2002-10-07T19:43:58Z</dcterms:created>
  <dcterms:modified xsi:type="dcterms:W3CDTF">2025-11-01T16:19:36Z</dcterms:modified>
</cp:coreProperties>
</file>