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" name="Google Shape;100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4" name="Google Shape;124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1" name="Google Shape;131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6" name="Google Shape;156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2" name="Google Shape;162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8" name="Google Shape;168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5" name="Google Shape;175;p1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1" name="Google Shape;181;p1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1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3" name="Google Shape;193;p1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2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5" name="Google Shape;205;p2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1" name="Google Shape;211;p2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7" name="Google Shape;217;p2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2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9" name="Google Shape;229;p2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0" name="Google Shape;20;p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6" name="Google Shape;26;p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2" name="Google Shape;32;p5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3" name="Google Shape;33;p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6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0" name="Google Shape;40;p6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6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2" name="Google Shape;42;p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lvl="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2309018" y="-251619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4732337" y="2171700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541338" y="190501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gradFill>
          <a:gsLst>
            <a:gs pos="0">
              <a:srgbClr val="17365D"/>
            </a:gs>
            <a:gs pos="98000">
              <a:srgbClr val="97AAC9"/>
            </a:gs>
            <a:gs pos="100000">
              <a:srgbClr val="BFCFEC"/>
            </a:gs>
          </a:gsLst>
          <a:lin ang="5400000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/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/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Event Safety and Crowd Safety</a:t>
            </a:r>
            <a:endParaRPr/>
          </a:p>
        </p:txBody>
      </p:sp>
      <p:sp>
        <p:nvSpPr>
          <p:cNvPr id="85" name="Google Shape;85;p1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What is an event?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Who are we keeping safe?</a:t>
            </a:r>
            <a:endParaRPr/>
          </a:p>
          <a:p>
            <a:pPr indent="-1397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Which is more dangerous?</a:t>
            </a:r>
            <a:endParaRPr/>
          </a:p>
        </p:txBody>
      </p:sp>
      <p:sp>
        <p:nvSpPr>
          <p:cNvPr id="91" name="Google Shape;91;p1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Crowded tube train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A grime gig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A bonfire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A football match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A running race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A circus show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What scares you?</a:t>
            </a:r>
            <a:endParaRPr/>
          </a:p>
        </p:txBody>
      </p:sp>
      <p:sp>
        <p:nvSpPr>
          <p:cNvPr id="97" name="Google Shape;97;p1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Who could get hurt?</a:t>
            </a:r>
            <a:endParaRPr/>
          </a:p>
        </p:txBody>
      </p:sp>
      <p:sp>
        <p:nvSpPr>
          <p:cNvPr id="103" name="Google Shape;103;p1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397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Do we care?</a:t>
            </a:r>
            <a:endParaRPr/>
          </a:p>
        </p:txBody>
      </p:sp>
      <p:sp>
        <p:nvSpPr>
          <p:cNvPr id="109" name="Google Shape;109;p17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397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What do we do about it?</a:t>
            </a:r>
            <a:endParaRPr/>
          </a:p>
        </p:txBody>
      </p:sp>
      <p:sp>
        <p:nvSpPr>
          <p:cNvPr id="115" name="Google Shape;115;p18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397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1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t/>
            </a:r>
            <a:endParaRPr/>
          </a:p>
        </p:txBody>
      </p:sp>
      <p:sp>
        <p:nvSpPr>
          <p:cNvPr id="121" name="Google Shape;121;p19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397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Risk Assessment</a:t>
            </a:r>
            <a:endParaRPr/>
          </a:p>
        </p:txBody>
      </p:sp>
      <p:sp>
        <p:nvSpPr>
          <p:cNvPr id="127" name="Google Shape;127;p20"/>
          <p:cNvSpPr txBox="1"/>
          <p:nvPr>
            <p:ph idx="1" type="body"/>
          </p:nvPr>
        </p:nvSpPr>
        <p:spPr>
          <a:xfrm>
            <a:off x="457200" y="1600200"/>
            <a:ext cx="4186808" cy="492514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Legal requirement.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Can be a very useful tool in your event planning armoury.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Identify Hazard.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Assess the risk. Likelihood x severity = risk.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Decide control measures.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Reassess risk.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Assign responsibility (and tell them that).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Make sure you explain your risk assessment method in the RA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Different to a Fire Risk Assessment.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RAMS = Risk Assessment + Method Statement (what is our Method statement?)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Contractors provide their own RAMS! You must have copies.</a:t>
            </a:r>
            <a:endParaRPr/>
          </a:p>
        </p:txBody>
      </p:sp>
      <p:pic>
        <p:nvPicPr>
          <p:cNvPr id="128" name="Google Shape;128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572000" y="2636912"/>
            <a:ext cx="4369057" cy="20162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9" st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>
                                            <p:txEl>
                                              <p:pRg end="10" st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Site Map – How to design a site.</a:t>
            </a:r>
            <a:endParaRPr/>
          </a:p>
        </p:txBody>
      </p:sp>
      <p:sp>
        <p:nvSpPr>
          <p:cNvPr id="134" name="Google Shape;134;p2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What is the most important aspect of a venue?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EGRESS Calcs. 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Density Calcs.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Ingress Calcs. 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(transport management plan)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Complex site design.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Where do people flow to?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34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959"/>
              <a:buFont typeface="Calibri"/>
              <a:buNone/>
            </a:pPr>
            <a:r>
              <a:rPr lang="en-GB" sz="3959">
                <a:solidFill>
                  <a:srgbClr val="FBD4B4"/>
                </a:solidFill>
              </a:rPr>
              <a:t>What else should go on my site map?</a:t>
            </a:r>
            <a:endParaRPr/>
          </a:p>
        </p:txBody>
      </p:sp>
      <p:sp>
        <p:nvSpPr>
          <p:cNvPr id="140" name="Google Shape;140;p22"/>
          <p:cNvSpPr txBox="1"/>
          <p:nvPr>
            <p:ph idx="1" type="body"/>
          </p:nvPr>
        </p:nvSpPr>
        <p:spPr>
          <a:xfrm>
            <a:off x="457200" y="1600200"/>
            <a:ext cx="8229600" cy="48531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Water points.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Fire exits.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Venues.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Fire points.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Emergency routes.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Escape routes.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Structures.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Fence lines.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Electrical systems.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First Aid points.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Sound system direction.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Car parks.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Campsites.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Signage.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Lighting.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A grid, a scale and a key.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52"/>
              </a:spcBef>
              <a:spcAft>
                <a:spcPts val="0"/>
              </a:spcAft>
              <a:buClr>
                <a:srgbClr val="FBD4B4"/>
              </a:buClr>
              <a:buSzPts val="1760"/>
              <a:buChar char="•"/>
            </a:pPr>
            <a:r>
              <a:rPr lang="en-GB" sz="1760">
                <a:solidFill>
                  <a:srgbClr val="FBD4B4"/>
                </a:solidFill>
              </a:rPr>
              <a:t>May want to consider more than one plan…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gradFill>
          <a:gsLst>
            <a:gs pos="0">
              <a:srgbClr val="17365D"/>
            </a:gs>
            <a:gs pos="98000">
              <a:srgbClr val="97AAC9"/>
            </a:gs>
            <a:gs pos="100000">
              <a:srgbClr val="BFCFEC"/>
            </a:gs>
          </a:gsLst>
          <a:lin ang="4200000" scaled="0"/>
        </a:gradFill>
      </p:bgPr>
    </p:bg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3"/>
          <p:cNvSpPr txBox="1"/>
          <p:nvPr>
            <p:ph type="ctrTitle"/>
          </p:nvPr>
        </p:nvSpPr>
        <p:spPr>
          <a:xfrm>
            <a:off x="683568" y="1484784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EVENT MANAGEMENT PLANS LICENSES AND LEGISLATION</a:t>
            </a:r>
            <a:endParaRPr/>
          </a:p>
        </p:txBody>
      </p:sp>
      <p:sp>
        <p:nvSpPr>
          <p:cNvPr id="146" name="Google Shape;146;p23"/>
          <p:cNvSpPr txBox="1"/>
          <p:nvPr>
            <p:ph idx="1" type="subTitle"/>
          </p:nvPr>
        </p:nvSpPr>
        <p:spPr>
          <a:xfrm>
            <a:off x="539552" y="3573016"/>
            <a:ext cx="8064896" cy="158417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200"/>
              <a:buNone/>
            </a:pPr>
            <a:r>
              <a:rPr lang="en-GB">
                <a:solidFill>
                  <a:srgbClr val="FBD4B4"/>
                </a:solidFill>
              </a:rPr>
              <a:t>“Effective planning is essential for a safe event.”</a:t>
            </a:r>
            <a:endParaRPr/>
          </a:p>
        </p:txBody>
      </p:sp>
      <p:sp>
        <p:nvSpPr>
          <p:cNvPr id="147" name="Google Shape;147;p23"/>
          <p:cNvSpPr txBox="1"/>
          <p:nvPr/>
        </p:nvSpPr>
        <p:spPr>
          <a:xfrm>
            <a:off x="2699792" y="5044534"/>
            <a:ext cx="5328592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800" u="none" cap="none" strike="noStrike">
                <a:solidFill>
                  <a:srgbClr val="FBD4B4"/>
                </a:solidFill>
                <a:latin typeface="Calibri"/>
                <a:ea typeface="Calibri"/>
                <a:cs typeface="Calibri"/>
                <a:sym typeface="Calibri"/>
              </a:rPr>
              <a:t>Justin Argent (TechIOSH, ESMDip)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4"/>
          <p:cNvSpPr txBox="1"/>
          <p:nvPr>
            <p:ph type="title"/>
          </p:nvPr>
        </p:nvSpPr>
        <p:spPr>
          <a:xfrm>
            <a:off x="467544" y="620688"/>
            <a:ext cx="8229600" cy="15121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959"/>
              <a:buFont typeface="Calibri"/>
              <a:buNone/>
            </a:pPr>
            <a:r>
              <a:rPr lang="en-GB" sz="3959">
                <a:solidFill>
                  <a:srgbClr val="FBD4B4"/>
                </a:solidFill>
              </a:rPr>
              <a:t>Event Management Plan (EMP)</a:t>
            </a:r>
            <a:br>
              <a:rPr lang="en-GB" sz="3959">
                <a:solidFill>
                  <a:srgbClr val="FBD4B4"/>
                </a:solidFill>
              </a:rPr>
            </a:br>
            <a:r>
              <a:rPr lang="en-GB" sz="1800">
                <a:solidFill>
                  <a:srgbClr val="FBD4B4"/>
                </a:solidFill>
              </a:rPr>
              <a:t>Also know as Event Safety Plan</a:t>
            </a:r>
            <a:br>
              <a:rPr lang="en-GB" sz="1800">
                <a:solidFill>
                  <a:srgbClr val="FBD4B4"/>
                </a:solidFill>
              </a:rPr>
            </a:br>
            <a:r>
              <a:rPr lang="en-GB" sz="3600">
                <a:solidFill>
                  <a:srgbClr val="FBD4B4"/>
                </a:solidFill>
              </a:rPr>
              <a:t>WHAT IS IT?</a:t>
            </a:r>
            <a:endParaRPr/>
          </a:p>
        </p:txBody>
      </p:sp>
      <p:sp>
        <p:nvSpPr>
          <p:cNvPr id="153" name="Google Shape;153;p24"/>
          <p:cNvSpPr txBox="1"/>
          <p:nvPr>
            <p:ph idx="1" type="body"/>
          </p:nvPr>
        </p:nvSpPr>
        <p:spPr>
          <a:xfrm>
            <a:off x="467544" y="2276872"/>
            <a:ext cx="8229600" cy="406531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A plan of how we are going to operate our event… (that’s the easy one!)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A collaboration between all groups and teams.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A central resource of all knowledge about the event.  </a:t>
            </a:r>
            <a:r>
              <a:rPr i="1" lang="en-GB">
                <a:solidFill>
                  <a:srgbClr val="FBD4B4"/>
                </a:solidFill>
              </a:rPr>
              <a:t>Often called the event bible.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UNIQUE to each event.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Why do we write one?</a:t>
            </a:r>
            <a:endParaRPr/>
          </a:p>
        </p:txBody>
      </p:sp>
      <p:sp>
        <p:nvSpPr>
          <p:cNvPr id="159" name="Google Shape;159;p25"/>
          <p:cNvSpPr txBox="1"/>
          <p:nvPr>
            <p:ph idx="1" type="body"/>
          </p:nvPr>
        </p:nvSpPr>
        <p:spPr>
          <a:xfrm>
            <a:off x="467544" y="1772816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So we are all singing from the same song sheet.  Reference document.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To protect ourselves legally (H&amp;S act guilty until proven innocent.)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Useful to ensure we don’t miss anything whilst planning.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Who is it for?</a:t>
            </a:r>
            <a:endParaRPr/>
          </a:p>
        </p:txBody>
      </p:sp>
      <p:sp>
        <p:nvSpPr>
          <p:cNvPr id="165" name="Google Shape;165;p2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Us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The client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Stakeholders and Partners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Licensing committee.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Suppliers. 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Sponsors and funding applications.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HSE or other investigating body.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7"/>
          <p:cNvSpPr txBox="1"/>
          <p:nvPr>
            <p:ph type="title"/>
          </p:nvPr>
        </p:nvSpPr>
        <p:spPr>
          <a:xfrm>
            <a:off x="467544" y="35565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What goes in it? Everything…</a:t>
            </a:r>
            <a:endParaRPr/>
          </a:p>
        </p:txBody>
      </p:sp>
      <p:sp>
        <p:nvSpPr>
          <p:cNvPr id="171" name="Google Shape;171;p27"/>
          <p:cNvSpPr txBox="1"/>
          <p:nvPr>
            <p:ph idx="1" type="body"/>
          </p:nvPr>
        </p:nvSpPr>
        <p:spPr>
          <a:xfrm>
            <a:off x="467544" y="1052736"/>
            <a:ext cx="4608512" cy="532859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Introduction. (site assessment, licensable activities)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Health and safety policy.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Site plan.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Risk Assessment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Emergency Plan and contingency plans.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Medical Plans.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Communication Plans.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Transport Management Plan.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Structures.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Fire Safety (fire risk assessment).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Electrical &amp; Lighting.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Crowd Management.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Special effects and amusements.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Waste Management.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Noise.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Sanitiation.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Campsites.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Info and Welfare.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Food, Drink and Water provision.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Safeguarding children and young people.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Animal welfare.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96"/>
              </a:spcBef>
              <a:spcAft>
                <a:spcPts val="0"/>
              </a:spcAft>
              <a:buClr>
                <a:srgbClr val="FBD4B4"/>
              </a:buClr>
              <a:buSzPts val="1480"/>
              <a:buChar char="•"/>
            </a:pPr>
            <a:r>
              <a:rPr lang="en-GB" sz="1480">
                <a:solidFill>
                  <a:srgbClr val="FBD4B4"/>
                </a:solidFill>
              </a:rPr>
              <a:t>Fireworks</a:t>
            </a:r>
            <a:endParaRPr/>
          </a:p>
          <a:p>
            <a:pPr indent="0" lvl="0" marL="0" rtl="0" algn="l">
              <a:lnSpc>
                <a:spcPct val="80000"/>
              </a:lnSpc>
              <a:spcBef>
                <a:spcPts val="444"/>
              </a:spcBef>
              <a:spcAft>
                <a:spcPts val="0"/>
              </a:spcAft>
              <a:buClr>
                <a:schemeClr val="dk1"/>
              </a:buClr>
              <a:buSzPts val="2220"/>
              <a:buNone/>
            </a:pPr>
            <a:r>
              <a:t/>
            </a:r>
            <a:endParaRPr sz="2220">
              <a:solidFill>
                <a:srgbClr val="FBD4B4"/>
              </a:solidFill>
            </a:endParaRPr>
          </a:p>
          <a:p>
            <a:pPr indent="-201930" lvl="0" marL="342900" rtl="0" algn="l">
              <a:lnSpc>
                <a:spcPct val="80000"/>
              </a:lnSpc>
              <a:spcBef>
                <a:spcPts val="444"/>
              </a:spcBef>
              <a:spcAft>
                <a:spcPts val="0"/>
              </a:spcAft>
              <a:buClr>
                <a:schemeClr val="dk1"/>
              </a:buClr>
              <a:buSzPts val="2220"/>
              <a:buNone/>
            </a:pPr>
            <a:r>
              <a:t/>
            </a:r>
            <a:endParaRPr sz="2220">
              <a:solidFill>
                <a:srgbClr val="FBD4B4"/>
              </a:solidFill>
            </a:endParaRPr>
          </a:p>
        </p:txBody>
      </p:sp>
      <p:sp>
        <p:nvSpPr>
          <p:cNvPr id="172" name="Google Shape;172;p27"/>
          <p:cNvSpPr txBox="1"/>
          <p:nvPr/>
        </p:nvSpPr>
        <p:spPr>
          <a:xfrm>
            <a:off x="4956400" y="3356992"/>
            <a:ext cx="3504032" cy="1384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>
                <a:solidFill>
                  <a:srgbClr val="FBD4B4"/>
                </a:solidFill>
                <a:latin typeface="Calibri"/>
                <a:ea typeface="Calibri"/>
                <a:cs typeface="Calibri"/>
                <a:sym typeface="Calibri"/>
              </a:rPr>
              <a:t>Fear not:  </a:t>
            </a:r>
            <a:r>
              <a:rPr b="1" lang="en-GB" sz="2800">
                <a:solidFill>
                  <a:srgbClr val="FBD4B4"/>
                </a:solidFill>
                <a:latin typeface="Calibri"/>
                <a:ea typeface="Calibri"/>
                <a:cs typeface="Calibri"/>
                <a:sym typeface="Calibri"/>
              </a:rPr>
              <a:t>The Purple Guide</a:t>
            </a:r>
            <a:r>
              <a:rPr lang="en-GB" sz="2800">
                <a:solidFill>
                  <a:srgbClr val="FBD4B4"/>
                </a:solidFill>
                <a:latin typeface="Calibri"/>
                <a:ea typeface="Calibri"/>
                <a:cs typeface="Calibri"/>
                <a:sym typeface="Calibri"/>
              </a:rPr>
              <a:t> – The Event Safety Guide tells all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2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959"/>
              <a:buFont typeface="Calibri"/>
              <a:buNone/>
            </a:pPr>
            <a:r>
              <a:rPr lang="en-GB" sz="3959">
                <a:solidFill>
                  <a:srgbClr val="FBD4B4"/>
                </a:solidFill>
              </a:rPr>
              <a:t>What Legislation do we care about?</a:t>
            </a:r>
            <a:endParaRPr/>
          </a:p>
        </p:txBody>
      </p:sp>
      <p:sp>
        <p:nvSpPr>
          <p:cNvPr id="178" name="Google Shape;178;p28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960"/>
              <a:buChar char="•"/>
            </a:pPr>
            <a:r>
              <a:rPr lang="en-GB" sz="2960">
                <a:solidFill>
                  <a:srgbClr val="FF0000"/>
                </a:solidFill>
              </a:rPr>
              <a:t>Licensing Act 2003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92"/>
              </a:spcBef>
              <a:spcAft>
                <a:spcPts val="0"/>
              </a:spcAft>
              <a:buClr>
                <a:srgbClr val="FF0000"/>
              </a:buClr>
              <a:buSzPts val="2960"/>
              <a:buChar char="•"/>
            </a:pPr>
            <a:r>
              <a:rPr lang="en-GB" sz="2960">
                <a:solidFill>
                  <a:srgbClr val="FF0000"/>
                </a:solidFill>
              </a:rPr>
              <a:t>Health and Safety at Work Act 1974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Management of Health and Safety at Work Regulations 1999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The Construction Design and Management Regulations (CDM 2015)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Civil Contingencies Act 2004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Regulatory Reform (Fire Safety) Order 2005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Lots of others, LOLER, Food safety, structures all covered by some legislation somewhere.</a:t>
            </a:r>
            <a:endParaRPr/>
          </a:p>
          <a:p>
            <a:pPr indent="-154940" lvl="0" marL="342900" rtl="0" algn="l">
              <a:lnSpc>
                <a:spcPct val="80000"/>
              </a:lnSpc>
              <a:spcBef>
                <a:spcPts val="592"/>
              </a:spcBef>
              <a:spcAft>
                <a:spcPts val="0"/>
              </a:spcAft>
              <a:buClr>
                <a:schemeClr val="dk1"/>
              </a:buClr>
              <a:buSzPts val="2960"/>
              <a:buNone/>
            </a:pPr>
            <a:r>
              <a:t/>
            </a:r>
            <a:endParaRPr sz="296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Licensing Act</a:t>
            </a:r>
            <a:endParaRPr/>
          </a:p>
        </p:txBody>
      </p:sp>
      <p:sp>
        <p:nvSpPr>
          <p:cNvPr id="184" name="Google Shape;184;p29"/>
          <p:cNvSpPr txBox="1"/>
          <p:nvPr>
            <p:ph idx="1" type="body"/>
          </p:nvPr>
        </p:nvSpPr>
        <p:spPr>
          <a:xfrm>
            <a:off x="457200" y="1412776"/>
            <a:ext cx="8229600" cy="47133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– 4 Objectives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i="1" lang="en-GB" sz="1330">
                <a:solidFill>
                  <a:srgbClr val="FBD4B4"/>
                </a:solidFill>
              </a:rPr>
              <a:t>The prevention of crime and disorder,</a:t>
            </a:r>
            <a:endParaRPr sz="1330">
              <a:solidFill>
                <a:srgbClr val="FBD4B4"/>
              </a:solidFill>
            </a:endParaRPr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i="1" lang="en-GB" sz="1330">
                <a:solidFill>
                  <a:srgbClr val="FBD4B4"/>
                </a:solidFill>
              </a:rPr>
              <a:t>public safety,</a:t>
            </a:r>
            <a:endParaRPr sz="1330">
              <a:solidFill>
                <a:srgbClr val="FBD4B4"/>
              </a:solidFill>
            </a:endParaRPr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i="1" lang="en-GB" sz="1330">
                <a:solidFill>
                  <a:srgbClr val="FBD4B4"/>
                </a:solidFill>
              </a:rPr>
              <a:t>prevention of public nuisance, and</a:t>
            </a:r>
            <a:endParaRPr sz="1330">
              <a:solidFill>
                <a:srgbClr val="FBD4B4"/>
              </a:solidFill>
            </a:endParaRPr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i="1" lang="en-GB" sz="1330">
                <a:solidFill>
                  <a:srgbClr val="FBD4B4"/>
                </a:solidFill>
              </a:rPr>
              <a:t>the protection of children from harm</a:t>
            </a:r>
            <a:endParaRPr sz="1330">
              <a:solidFill>
                <a:srgbClr val="FBD4B4"/>
              </a:solidFill>
            </a:endParaRPr>
          </a:p>
          <a:p>
            <a:pPr indent="-342900" lvl="0" marL="342900" rtl="0" algn="l">
              <a:lnSpc>
                <a:spcPct val="8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The licensing act also defines what is licensable activities and also dictates how to apply.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the retail sale of alcohol,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the supply of alcohol in clubs,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the provision of late night refreshment, and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the provision of regulated entertainment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"regulated entertainment" is defined as: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a performance of a play,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an exhibition of a film,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an indoor sporting event,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a boxing or wrestling entertainment (both indoors and outdoors),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a performance of live music,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any playing of recorded music, or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a performance of dance</a:t>
            </a:r>
            <a:endParaRPr/>
          </a:p>
          <a:p>
            <a:pPr indent="-285750" lvl="1" marL="742950" rtl="0" algn="l">
              <a:lnSpc>
                <a:spcPct val="80000"/>
              </a:lnSpc>
              <a:spcBef>
                <a:spcPts val="266"/>
              </a:spcBef>
              <a:spcAft>
                <a:spcPts val="0"/>
              </a:spcAft>
              <a:buClr>
                <a:srgbClr val="FBD4B4"/>
              </a:buClr>
              <a:buSzPts val="1330"/>
              <a:buChar char="–"/>
            </a:pPr>
            <a:r>
              <a:rPr lang="en-GB" sz="1330">
                <a:solidFill>
                  <a:srgbClr val="FBD4B4"/>
                </a:solidFill>
              </a:rPr>
              <a:t>(NOT MORRIS DANCING)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The act also sets out what license we require and also the rules we obey when applying.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3 types of license: Temporary Event Notice (TEN), Premise License, Personal License.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3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Temporary Event Notice (TEN)</a:t>
            </a:r>
            <a:endParaRPr/>
          </a:p>
        </p:txBody>
      </p:sp>
      <p:sp>
        <p:nvSpPr>
          <p:cNvPr id="190" name="Google Shape;190;p30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2240"/>
              <a:buChar char="•"/>
            </a:pPr>
            <a:r>
              <a:rPr lang="en-GB" sz="2240">
                <a:solidFill>
                  <a:srgbClr val="FBD4B4"/>
                </a:solidFill>
              </a:rPr>
              <a:t>Useful for small events, license extensions, unusual places.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FBD4B4"/>
              </a:buClr>
              <a:buSzPts val="2240"/>
              <a:buChar char="•"/>
            </a:pPr>
            <a:r>
              <a:rPr lang="en-GB" sz="2240">
                <a:solidFill>
                  <a:srgbClr val="FBD4B4"/>
                </a:solidFill>
              </a:rPr>
              <a:t>A notice you are giving the authorities of your event. (it is not an application).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FBD4B4"/>
              </a:buClr>
              <a:buSzPts val="2240"/>
              <a:buChar char="•"/>
            </a:pPr>
            <a:r>
              <a:rPr lang="en-GB" sz="2240">
                <a:solidFill>
                  <a:srgbClr val="FBD4B4"/>
                </a:solidFill>
              </a:rPr>
              <a:t>Up to 499 people.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FBD4B4"/>
              </a:buClr>
              <a:buSzPts val="2240"/>
              <a:buChar char="•"/>
            </a:pPr>
            <a:r>
              <a:rPr lang="en-GB" sz="2240">
                <a:solidFill>
                  <a:srgbClr val="FBD4B4"/>
                </a:solidFill>
              </a:rPr>
              <a:t>Lasts no longer than 168hrs (7 days)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FBD4B4"/>
              </a:buClr>
              <a:buSzPts val="2240"/>
              <a:buChar char="•"/>
            </a:pPr>
            <a:r>
              <a:rPr lang="en-GB" sz="2240">
                <a:solidFill>
                  <a:srgbClr val="FBD4B4"/>
                </a:solidFill>
              </a:rPr>
              <a:t>Can place a notice as closes as 10 clear working days before the event.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FBD4B4"/>
              </a:buClr>
              <a:buSzPts val="2240"/>
              <a:buChar char="•"/>
            </a:pPr>
            <a:r>
              <a:rPr lang="en-GB" sz="2240">
                <a:solidFill>
                  <a:srgbClr val="FBD4B4"/>
                </a:solidFill>
              </a:rPr>
              <a:t>Police and Environmental Health can object to a TEN application and then the local licensing team can refuse it. (this can be appealed.)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FBD4B4"/>
              </a:buClr>
              <a:buSzPts val="2240"/>
              <a:buChar char="•"/>
            </a:pPr>
            <a:r>
              <a:rPr lang="en-GB" sz="2240">
                <a:solidFill>
                  <a:srgbClr val="FBD4B4"/>
                </a:solidFill>
              </a:rPr>
              <a:t>Forms and information can be acquired from local council website. Also licensing authorities the most part very helpful.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rgbClr val="FBD4B4"/>
              </a:buClr>
              <a:buSzPts val="2240"/>
              <a:buChar char="•"/>
            </a:pPr>
            <a:r>
              <a:rPr lang="en-GB" sz="2240">
                <a:solidFill>
                  <a:srgbClr val="FBD4B4"/>
                </a:solidFill>
              </a:rPr>
              <a:t>Limit on the number an individual can do in a year and also the number of TENs a venue can have in a year.</a:t>
            </a:r>
            <a:endParaRPr/>
          </a:p>
          <a:p>
            <a:pPr indent="-200660" lvl="0" marL="342900" rtl="0" algn="l">
              <a:lnSpc>
                <a:spcPct val="80000"/>
              </a:lnSpc>
              <a:spcBef>
                <a:spcPts val="448"/>
              </a:spcBef>
              <a:spcAft>
                <a:spcPts val="0"/>
              </a:spcAft>
              <a:buClr>
                <a:schemeClr val="dk1"/>
              </a:buClr>
              <a:buSzPts val="2240"/>
              <a:buNone/>
            </a:pPr>
            <a:r>
              <a:t/>
            </a:r>
            <a:endParaRPr sz="2240">
              <a:solidFill>
                <a:srgbClr val="FBD4B4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3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Personal License</a:t>
            </a:r>
            <a:endParaRPr/>
          </a:p>
        </p:txBody>
      </p:sp>
      <p:sp>
        <p:nvSpPr>
          <p:cNvPr id="196" name="Google Shape;196;p3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Individuals carry one.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Allows individuals to sell alcohol.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Allows individuals to be a designated premise supervisor. (DPS)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Last ten years.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Makes the individual accountable to licensable activities.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3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Full Premise License.</a:t>
            </a:r>
            <a:endParaRPr/>
          </a:p>
        </p:txBody>
      </p:sp>
      <p:sp>
        <p:nvSpPr>
          <p:cNvPr id="202" name="Google Shape;202;p3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No limit on capacity you can apply for…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Directly relates to the premises (not transferable)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Can be for a limited period (eg 3 years) or in perpetuity.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Details licensable activity and restrictions.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7 different stakeholders.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Conditions! (often a requirement for a Safety/Event plan, often a requirement to attend a Safety Advisory Group or SAG.)</a:t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3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959"/>
              <a:buFont typeface="Calibri"/>
              <a:buNone/>
            </a:pPr>
            <a:r>
              <a:rPr lang="en-GB" sz="3959">
                <a:solidFill>
                  <a:srgbClr val="FBD4B4"/>
                </a:solidFill>
              </a:rPr>
              <a:t>Health and Safety at Work Act 1974.</a:t>
            </a:r>
            <a:endParaRPr/>
          </a:p>
        </p:txBody>
      </p:sp>
      <p:sp>
        <p:nvSpPr>
          <p:cNvPr id="208" name="Google Shape;208;p33"/>
          <p:cNvSpPr txBox="1"/>
          <p:nvPr>
            <p:ph idx="1" type="body"/>
          </p:nvPr>
        </p:nvSpPr>
        <p:spPr>
          <a:xfrm>
            <a:off x="457200" y="1600200"/>
            <a:ext cx="8229600" cy="47811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“It shall be the duty of every employer to ensure, so far as is reasonably practicable, the health, safety and welfare at work of all his employees.”</a:t>
            </a:r>
            <a:endParaRPr/>
          </a:p>
          <a:p>
            <a:pPr indent="-342900" lvl="0" marL="342900" rtl="0" algn="l">
              <a:lnSpc>
                <a:spcPct val="15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The same applies to people who are not employees who are affected by your work. Ie the general public.</a:t>
            </a:r>
            <a:endParaRPr/>
          </a:p>
          <a:p>
            <a:pPr indent="-342900" lvl="0" marL="342900" rtl="0" algn="l">
              <a:lnSpc>
                <a:spcPct val="15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Governed by the Health and Safety Executive (HSE).</a:t>
            </a:r>
            <a:endParaRPr/>
          </a:p>
          <a:p>
            <a:pPr indent="-342900" lvl="0" marL="342900" rtl="0" algn="l">
              <a:lnSpc>
                <a:spcPct val="15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GUILTY until proven innocent. In other words if someone is hurt on your site, you have to prove you did everything </a:t>
            </a:r>
            <a:r>
              <a:rPr i="1" lang="en-GB" sz="1520">
                <a:solidFill>
                  <a:srgbClr val="FBD4B4"/>
                </a:solidFill>
              </a:rPr>
              <a:t>reasonable and practically possible</a:t>
            </a:r>
            <a:r>
              <a:rPr lang="en-GB" sz="1520">
                <a:solidFill>
                  <a:srgbClr val="FBD4B4"/>
                </a:solidFill>
              </a:rPr>
              <a:t> to prevent that incident occuring.</a:t>
            </a:r>
            <a:endParaRPr/>
          </a:p>
          <a:p>
            <a:pPr indent="-342900" lvl="0" marL="342900" rtl="0" algn="l">
              <a:lnSpc>
                <a:spcPct val="15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Requirement to write risk assessments.</a:t>
            </a:r>
            <a:endParaRPr/>
          </a:p>
          <a:p>
            <a:pPr indent="-342900" lvl="0" marL="342900" rtl="0" algn="l">
              <a:lnSpc>
                <a:spcPct val="15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2 years in prison, limitless fine!</a:t>
            </a:r>
            <a:endParaRPr/>
          </a:p>
          <a:p>
            <a:pPr indent="-342900" lvl="0" marL="342900" rtl="0" algn="l">
              <a:lnSpc>
                <a:spcPct val="150000"/>
              </a:lnSpc>
              <a:spcBef>
                <a:spcPts val="304"/>
              </a:spcBef>
              <a:spcAft>
                <a:spcPts val="0"/>
              </a:spcAft>
              <a:buClr>
                <a:srgbClr val="FBD4B4"/>
              </a:buClr>
              <a:buSzPts val="1520"/>
              <a:buChar char="•"/>
            </a:pPr>
            <a:r>
              <a:rPr lang="en-GB" sz="1520">
                <a:solidFill>
                  <a:srgbClr val="FBD4B4"/>
                </a:solidFill>
              </a:rPr>
              <a:t>Don’t be afraid to call in the professionals (many local authorities will require it).</a:t>
            </a: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In the EMP: Introduction</a:t>
            </a:r>
            <a:endParaRPr/>
          </a:p>
        </p:txBody>
      </p:sp>
      <p:sp>
        <p:nvSpPr>
          <p:cNvPr id="214" name="Google Shape;214;p3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2720"/>
              <a:buChar char="•"/>
            </a:pPr>
            <a:r>
              <a:rPr lang="en-GB" sz="2720">
                <a:solidFill>
                  <a:srgbClr val="FBD4B4"/>
                </a:solidFill>
              </a:rPr>
              <a:t>Event overview. Include a section on the history of the event and the team.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rgbClr val="FBD4B4"/>
              </a:buClr>
              <a:buSzPts val="2720"/>
              <a:buChar char="•"/>
            </a:pPr>
            <a:r>
              <a:rPr lang="en-GB" sz="2720">
                <a:solidFill>
                  <a:srgbClr val="FBD4B4"/>
                </a:solidFill>
              </a:rPr>
              <a:t>Location. – Site visit!, details of the site, existing infrastructure, access, nearest A&amp;E? Ground conditions, topography.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rgbClr val="FBD4B4"/>
              </a:buClr>
              <a:buSzPts val="2720"/>
              <a:buChar char="•"/>
            </a:pPr>
            <a:r>
              <a:rPr lang="en-GB" sz="2720">
                <a:solidFill>
                  <a:srgbClr val="FBD4B4"/>
                </a:solidFill>
              </a:rPr>
              <a:t>Event content. Rock concert or picnic?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rgbClr val="FBD4B4"/>
              </a:buClr>
              <a:buSzPts val="2720"/>
              <a:buChar char="•"/>
            </a:pPr>
            <a:r>
              <a:rPr lang="en-GB" sz="2720">
                <a:solidFill>
                  <a:srgbClr val="FBD4B4"/>
                </a:solidFill>
              </a:rPr>
              <a:t>Audience profile, age, interests, are they drinking and possibly taking drugs?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rgbClr val="FBD4B4"/>
              </a:buClr>
              <a:buSzPts val="2720"/>
              <a:buChar char="•"/>
            </a:pPr>
            <a:r>
              <a:rPr lang="en-GB" sz="2720">
                <a:solidFill>
                  <a:srgbClr val="FBD4B4"/>
                </a:solidFill>
              </a:rPr>
              <a:t>Licensing relevant items: How many people, how long is the event.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544"/>
              </a:spcBef>
              <a:spcAft>
                <a:spcPts val="0"/>
              </a:spcAft>
              <a:buClr>
                <a:srgbClr val="FBD4B4"/>
              </a:buClr>
              <a:buSzPts val="2720"/>
              <a:buChar char="•"/>
            </a:pPr>
            <a:r>
              <a:rPr lang="en-GB" sz="2720">
                <a:solidFill>
                  <a:srgbClr val="FBD4B4"/>
                </a:solidFill>
              </a:rPr>
              <a:t>What am I not interested in?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14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3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Health and Safety Policy</a:t>
            </a:r>
            <a:endParaRPr/>
          </a:p>
        </p:txBody>
      </p:sp>
      <p:sp>
        <p:nvSpPr>
          <p:cNvPr id="220" name="Google Shape;220;p3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Write it in your own words.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Tune it to your event and management systems.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rgbClr val="FBD4B4"/>
              </a:buClr>
              <a:buSzPts val="3200"/>
              <a:buChar char="•"/>
            </a:pPr>
            <a:r>
              <a:rPr lang="en-GB">
                <a:solidFill>
                  <a:srgbClr val="FBD4B4"/>
                </a:solidFill>
              </a:rPr>
              <a:t>Might be one included in the example I have given you…</a:t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3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And the rest. THE PURPLE GUIDE!</a:t>
            </a:r>
            <a:endParaRPr/>
          </a:p>
        </p:txBody>
      </p:sp>
      <p:sp>
        <p:nvSpPr>
          <p:cNvPr id="226" name="Google Shape;226;p3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1280"/>
              <a:buChar char="•"/>
            </a:pPr>
            <a:r>
              <a:rPr lang="en-GB" sz="1280">
                <a:solidFill>
                  <a:srgbClr val="FBD4B4"/>
                </a:solidFill>
              </a:rPr>
              <a:t>Introduction. (site assessment, licensable activities)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BD4B4"/>
              </a:buClr>
              <a:buSzPts val="1280"/>
              <a:buChar char="•"/>
            </a:pPr>
            <a:r>
              <a:rPr lang="en-GB" sz="1280">
                <a:solidFill>
                  <a:srgbClr val="FBD4B4"/>
                </a:solidFill>
              </a:rPr>
              <a:t>Health and safety policy.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BD4B4"/>
              </a:buClr>
              <a:buSzPts val="1280"/>
              <a:buChar char="•"/>
            </a:pPr>
            <a:r>
              <a:rPr lang="en-GB" sz="1280">
                <a:solidFill>
                  <a:srgbClr val="FBD4B4"/>
                </a:solidFill>
              </a:rPr>
              <a:t>Site plan.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BD4B4"/>
              </a:buClr>
              <a:buSzPts val="1280"/>
              <a:buChar char="•"/>
            </a:pPr>
            <a:r>
              <a:rPr lang="en-GB" sz="1280">
                <a:solidFill>
                  <a:srgbClr val="FBD4B4"/>
                </a:solidFill>
              </a:rPr>
              <a:t>Risk Assessment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Emergency Plan and contingency plans.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Medical Plans.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Communication Plans.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Transport Management Plan.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Structures.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Fire Safety (fire risk assessment).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Electrical &amp; Lighting.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Crowd Management.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Special effects and amusements.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Waste Management.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Noise.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Sanitation.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Campsites.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Info and Welfare.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Food, Drink and Water provision.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Safeguarding children and young people.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Animal welfare.</a:t>
            </a:r>
            <a:endParaRPr/>
          </a:p>
          <a:p>
            <a:pPr indent="-34290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rgbClr val="FFFF00"/>
              </a:buClr>
              <a:buSzPts val="1280"/>
              <a:buChar char="•"/>
            </a:pPr>
            <a:r>
              <a:rPr lang="en-GB" sz="1280">
                <a:solidFill>
                  <a:srgbClr val="FFFF00"/>
                </a:solidFill>
              </a:rPr>
              <a:t>Fireworks</a:t>
            </a:r>
            <a:endParaRPr/>
          </a:p>
          <a:p>
            <a:pPr indent="-261620" lvl="0" marL="342900" rtl="0" algn="l">
              <a:lnSpc>
                <a:spcPct val="80000"/>
              </a:lnSpc>
              <a:spcBef>
                <a:spcPts val="256"/>
              </a:spcBef>
              <a:spcAft>
                <a:spcPts val="0"/>
              </a:spcAft>
              <a:buClr>
                <a:schemeClr val="dk1"/>
              </a:buClr>
              <a:buSzPts val="1280"/>
              <a:buNone/>
            </a:pPr>
            <a:r>
              <a:t/>
            </a:r>
            <a:endParaRPr sz="128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3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4400"/>
              <a:buFont typeface="Calibri"/>
              <a:buNone/>
            </a:pPr>
            <a:r>
              <a:rPr lang="en-GB">
                <a:solidFill>
                  <a:srgbClr val="FBD4B4"/>
                </a:solidFill>
              </a:rPr>
              <a:t>SAG Safety Advisory Group</a:t>
            </a:r>
            <a:endParaRPr/>
          </a:p>
        </p:txBody>
      </p:sp>
      <p:sp>
        <p:nvSpPr>
          <p:cNvPr id="232" name="Google Shape;232;p37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A meeting with a number of local stakeholders.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Police - licensing, civil contingency, operational, counter terrorism.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Fire service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Local Authority – EHO (waste, noise, food safety, H&amp;S), Transport.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NHS (ambulance).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Building Control.</a:t>
            </a:r>
            <a:endParaRPr/>
          </a:p>
          <a:p>
            <a:pPr indent="-342900" lvl="0" marL="342900" rtl="0" algn="l">
              <a:lnSpc>
                <a:spcPct val="90000"/>
              </a:lnSpc>
              <a:spcBef>
                <a:spcPts val="592"/>
              </a:spcBef>
              <a:spcAft>
                <a:spcPts val="0"/>
              </a:spcAft>
              <a:buClr>
                <a:srgbClr val="FBD4B4"/>
              </a:buClr>
              <a:buSzPts val="2960"/>
              <a:buChar char="•"/>
            </a:pPr>
            <a:r>
              <a:rPr lang="en-GB" sz="2960">
                <a:solidFill>
                  <a:srgbClr val="FBD4B4"/>
                </a:solidFill>
              </a:rPr>
              <a:t>They are </a:t>
            </a:r>
            <a:r>
              <a:rPr i="1" lang="en-GB" sz="2960">
                <a:solidFill>
                  <a:srgbClr val="FBD4B4"/>
                </a:solidFill>
              </a:rPr>
              <a:t>meant</a:t>
            </a:r>
            <a:r>
              <a:rPr lang="en-GB" sz="2960">
                <a:solidFill>
                  <a:srgbClr val="FBD4B4"/>
                </a:solidFill>
              </a:rPr>
              <a:t> to be advisory.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