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28"/>
  </p:notesMasterIdLst>
  <p:handoutMasterIdLst>
    <p:handoutMasterId r:id="rId29"/>
  </p:handoutMasterIdLst>
  <p:sldIdLst>
    <p:sldId id="25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2" r:id="rId24"/>
    <p:sldId id="283" r:id="rId25"/>
    <p:sldId id="280" r:id="rId26"/>
    <p:sldId id="281" r:id="rId27"/>
  </p:sldIdLst>
  <p:sldSz cx="9144000" cy="6858000" type="screen4x3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97" d="100"/>
          <a:sy n="97" d="100"/>
        </p:scale>
        <p:origin x="219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tags" Target="tags/tag1.xml"/><Relationship Id="rId8" Type="http://schemas.openxmlformats.org/officeDocument/2006/relationships/slideMaster" Target="slideMasters/slideMaster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fulldisplay?docid=cdi_crossref_citationtrail_10_1108_01443570610641639&amp;context=PC&amp;vid=44WHELF_UWTSD:44WHELF_UWTSD_VU1&amp;lang=en&amp;search_scope=Search_ELEC&amp;adaptor=Primo%20Central&amp;tab=Everything&amp;query=any%2Ccontains%2CA%20Framework%20for%20Assessing%20Value%20Chain%20Agility&amp;offset=0" TargetMode="External"/><Relationship Id="rId2" Type="http://schemas.openxmlformats.org/officeDocument/2006/relationships/hyperlink" Target="https://librarysearch.uwtsd.ac.uk/discovery/fulldisplay?docid=cdi_informaworld_taylorfrancis_310_1080_00207540110091695&amp;context=PC&amp;vid=44WHELF_UWTSD:44WHELF_UWTSD_VU1&amp;lang=en&amp;search_scope=Search_ELEC&amp;adaptor=Primo%20Central&amp;tab=Everything&amp;query=any%2Ccontains%2CValue%20Chain%20Flexibility%3A%20A%20Dichotomy%20of%20Competence%20and%20Capability&amp;offset=0" TargetMode="External"/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3 - Economic Considerations in Strategy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Integrating Sun Tzu's </a:t>
            </a:r>
            <a:r>
              <a:rPr lang="en-GB" i="1" dirty="0"/>
              <a:t>The Art of War</a:t>
            </a:r>
            <a:r>
              <a:rPr lang="en-GB" dirty="0"/>
              <a:t> and Michael Porter's Value Chain</a:t>
            </a:r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Today's Focus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/>
          </a:bodyPr>
          <a:lstStyle/>
          <a:p>
            <a:r>
              <a:rPr lang="en-GB" dirty="0"/>
              <a:t>A universally understood and often painful aspect of any major undertaking, be it war or business.</a:t>
            </a:r>
          </a:p>
          <a:p>
            <a:r>
              <a:rPr lang="en-GB" dirty="0"/>
              <a:t>Sun Tzu's second chapter in </a:t>
            </a:r>
            <a:r>
              <a:rPr lang="en-GB" i="1" dirty="0"/>
              <a:t>The Art of War</a:t>
            </a:r>
            <a:r>
              <a:rPr lang="en-GB" dirty="0"/>
              <a:t> is a stark warning about the high economic costs of war and the absolute necessity of proper preparation.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8F256-20D1-7F2E-686A-36B466813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Primacy of Economics in War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CF0B656-8D46-F4B0-604F-F26E013A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8B743A-6ECA-3C2A-01BA-03A65E91C3E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strong economy is an absolute must for any nation contemplating war.</a:t>
            </a:r>
          </a:p>
          <a:p>
            <a:r>
              <a:rPr lang="en-GB" dirty="0"/>
              <a:t>As Italian general </a:t>
            </a:r>
            <a:r>
              <a:rPr lang="en-GB" dirty="0" err="1"/>
              <a:t>Montecuccoli</a:t>
            </a:r>
            <a:r>
              <a:rPr lang="en-GB" dirty="0"/>
              <a:t> stated:</a:t>
            </a:r>
          </a:p>
          <a:p>
            <a:pPr lvl="1"/>
            <a:r>
              <a:rPr lang="en-GB" i="1" dirty="0"/>
              <a:t>"To wage a war, you need first of all money; second money, and third, you also need money"</a:t>
            </a:r>
            <a:r>
              <a:rPr lang="en-GB" dirty="0"/>
              <a:t>.</a:t>
            </a:r>
          </a:p>
          <a:p>
            <a:r>
              <a:rPr lang="en-GB" b="1" dirty="0"/>
              <a:t>Sun Tzu's Goal of War:</a:t>
            </a:r>
            <a:endParaRPr lang="en-GB" dirty="0"/>
          </a:p>
          <a:p>
            <a:pPr lvl="1"/>
            <a:r>
              <a:rPr lang="en-GB" dirty="0"/>
              <a:t>Not just to win, but to win at the </a:t>
            </a:r>
            <a:r>
              <a:rPr lang="en-GB" b="1" dirty="0"/>
              <a:t>lowest possible cost</a:t>
            </a:r>
            <a:r>
              <a:rPr lang="en-GB" dirty="0"/>
              <a:t> with the </a:t>
            </a:r>
            <a:r>
              <a:rPr lang="en-GB" b="1" dirty="0"/>
              <a:t>maximum possible gains</a:t>
            </a:r>
            <a:r>
              <a:rPr lang="en-GB" dirty="0"/>
              <a:t>.</a:t>
            </a:r>
          </a:p>
          <a:p>
            <a:r>
              <a:rPr lang="en-GB" dirty="0"/>
              <a:t>A military victory must have positive effects on the economy and other sectors.</a:t>
            </a:r>
          </a:p>
        </p:txBody>
      </p:sp>
    </p:spTree>
    <p:extLst>
      <p:ext uri="{BB962C8B-B14F-4D97-AF65-F5344CB8AC3E}">
        <p14:creationId xmlns:p14="http://schemas.microsoft.com/office/powerpoint/2010/main" val="928776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13E379-3198-E89A-2686-8C96E59747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2B23B-D18A-2C72-29AB-E3E98F8D8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 Tzu's Two Key Cost-Reduction Strategies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1600E6E-7814-9DB6-F578-679B7B90F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362835-7B9A-E20A-6282-80E4FE3C854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Considering the catastrophic costs of war, Sun Tzu proposed two key strategies in his "Waging War" chapter:</a:t>
            </a:r>
          </a:p>
          <a:p>
            <a:pPr lvl="1"/>
            <a:r>
              <a:rPr lang="en-GB" b="1" dirty="0"/>
              <a:t>1. Avoiding lengthy campaigns</a:t>
            </a:r>
            <a:r>
              <a:rPr lang="en-GB" dirty="0"/>
              <a:t> (Swift Victory)</a:t>
            </a:r>
          </a:p>
          <a:p>
            <a:pPr lvl="1"/>
            <a:r>
              <a:rPr lang="en-GB" b="1" dirty="0"/>
              <a:t>2. Utilizing the enemy’s resources</a:t>
            </a:r>
            <a:r>
              <a:rPr lang="en-GB" dirty="0"/>
              <a:t> (Local Procurement)</a:t>
            </a:r>
          </a:p>
          <a:p>
            <a:r>
              <a:rPr lang="en-GB" b="1" dirty="0"/>
              <a:t>Connecting to Modern Business:</a:t>
            </a:r>
            <a:r>
              <a:rPr lang="en-GB" dirty="0"/>
              <a:t> We will link these ancient strategies to Michael Porter’s (1985) </a:t>
            </a:r>
            <a:r>
              <a:rPr lang="en-GB" b="1" dirty="0"/>
              <a:t>value chain analysis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88681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B70E4-05B0-33AF-5420-5210224D33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2E342-C893-3270-0D3B-D1E963F9D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1: Swift Victory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3F0682E-1443-8E26-1E5B-BBCFADFAE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FBB882-CAF5-52BD-E91F-6A67DE6616B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Avoiding Long Campaigns</a:t>
            </a:r>
          </a:p>
          <a:p>
            <a:r>
              <a:rPr lang="en-GB" dirty="0"/>
              <a:t>Sun Tzu saw </a:t>
            </a:r>
            <a:r>
              <a:rPr lang="en-GB" b="1" dirty="0"/>
              <a:t>time</a:t>
            </a:r>
            <a:r>
              <a:rPr lang="en-GB" dirty="0"/>
              <a:t> as a critical factor that directly impacts the costs of war.</a:t>
            </a:r>
          </a:p>
          <a:p>
            <a:r>
              <a:rPr lang="en-GB" dirty="0"/>
              <a:t>A prolonged war leads to numerous harmful effects:</a:t>
            </a:r>
          </a:p>
          <a:p>
            <a:pPr lvl="1"/>
            <a:r>
              <a:rPr lang="en-GB" dirty="0"/>
              <a:t>Increased consumption and expenditures.</a:t>
            </a:r>
          </a:p>
          <a:p>
            <a:pPr lvl="1"/>
            <a:r>
              <a:rPr lang="en-GB" dirty="0"/>
              <a:t>A drain on national manpower.</a:t>
            </a:r>
          </a:p>
          <a:p>
            <a:pPr lvl="1"/>
            <a:r>
              <a:rPr lang="en-GB" dirty="0"/>
              <a:t>Disruption to agriculture and trade.</a:t>
            </a:r>
          </a:p>
          <a:p>
            <a:pPr lvl="1"/>
            <a:r>
              <a:rPr lang="en-GB" dirty="0"/>
              <a:t>A decline in the morale of the populace.</a:t>
            </a:r>
          </a:p>
          <a:p>
            <a:r>
              <a:rPr lang="en-GB" b="1" dirty="0"/>
              <a:t>Core Principle:</a:t>
            </a:r>
            <a:r>
              <a:rPr lang="en-GB" dirty="0"/>
              <a:t> War must be completed as quickly as possible for economic preservation.</a:t>
            </a:r>
          </a:p>
        </p:txBody>
      </p:sp>
    </p:spTree>
    <p:extLst>
      <p:ext uri="{BB962C8B-B14F-4D97-AF65-F5344CB8AC3E}">
        <p14:creationId xmlns:p14="http://schemas.microsoft.com/office/powerpoint/2010/main" val="1973172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92CCD8-20A3-B7DC-82E4-E9C2DB9419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8A119-3D87-6EBB-F4EE-4FAE7A35A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2: Local Procurement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D8AFA4C-5C74-3480-820E-005A1A1ED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50F25E-1EA8-B201-FD59-221427055B6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Using the Enemy’s Resources</a:t>
            </a:r>
          </a:p>
          <a:p>
            <a:r>
              <a:rPr lang="en-GB" dirty="0"/>
              <a:t>A clever strategy to reduce the financial burden of war by exploiting resources in enemy territory.</a:t>
            </a:r>
          </a:p>
          <a:p>
            <a:r>
              <a:rPr lang="en-GB" b="1" dirty="0"/>
              <a:t>Sun Tzu's Famous Dictum:</a:t>
            </a:r>
            <a:endParaRPr lang="en-GB" dirty="0"/>
          </a:p>
          <a:p>
            <a:pPr lvl="1"/>
            <a:r>
              <a:rPr lang="en-GB" i="1" dirty="0"/>
              <a:t>"A wise general does not conscript the people twice nor transport provisions a third time; he obtains the equipment from the home country and relies on seizing provisions from the enemy."</a:t>
            </a:r>
          </a:p>
          <a:p>
            <a:r>
              <a:rPr lang="en-GB" b="1" dirty="0"/>
              <a:t>Key Distinction:</a:t>
            </a:r>
            <a:endParaRPr lang="en-GB" dirty="0"/>
          </a:p>
          <a:p>
            <a:pPr lvl="1"/>
            <a:r>
              <a:rPr lang="en-GB" b="1" dirty="0"/>
              <a:t>Military Equipment:</a:t>
            </a:r>
            <a:r>
              <a:rPr lang="en-GB" dirty="0"/>
              <a:t> Procured from the home country.</a:t>
            </a:r>
          </a:p>
          <a:p>
            <a:pPr lvl="1"/>
            <a:r>
              <a:rPr lang="en-GB" b="1" dirty="0"/>
              <a:t>Provisions (food, etc.):</a:t>
            </a:r>
            <a:r>
              <a:rPr lang="en-GB" dirty="0"/>
              <a:t> Seized from the enemy.</a:t>
            </a:r>
          </a:p>
        </p:txBody>
      </p:sp>
    </p:spTree>
    <p:extLst>
      <p:ext uri="{BB962C8B-B14F-4D97-AF65-F5344CB8AC3E}">
        <p14:creationId xmlns:p14="http://schemas.microsoft.com/office/powerpoint/2010/main" val="1157247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456F9B-53E1-E45B-39FE-544D03135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10CC8-DA6E-4A33-E44B-58117314E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Procure Equipment from Home?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0F62C6E-B7D6-8890-A07A-DC5B46405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7A6409-6AF9-97C3-DF09-0743F9226B6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Sun Tzu identified three logical reasons for this distinction:</a:t>
            </a:r>
          </a:p>
          <a:p>
            <a:pPr lvl="1"/>
            <a:r>
              <a:rPr lang="en-GB" b="1" dirty="0"/>
              <a:t>1. Durability and Transport:</a:t>
            </a:r>
            <a:r>
              <a:rPr lang="en-GB" dirty="0"/>
              <a:t> Military equipment is reusable and generally easier to transport over long distances than food.</a:t>
            </a:r>
          </a:p>
          <a:p>
            <a:pPr lvl="1"/>
            <a:r>
              <a:rPr lang="en-GB" b="1" dirty="0"/>
              <a:t>2. Customization and Compatibility:</a:t>
            </a:r>
            <a:r>
              <a:rPr lang="en-GB" dirty="0"/>
              <a:t> Arms need to be customized for your army's specific needs; enemy equipment is often incompatible.</a:t>
            </a:r>
          </a:p>
          <a:p>
            <a:pPr lvl="1"/>
            <a:r>
              <a:rPr lang="en-GB" b="1" dirty="0"/>
              <a:t>3. Control and Reliability:</a:t>
            </a:r>
            <a:r>
              <a:rPr lang="en-GB" dirty="0"/>
              <a:t> The enemy strictly controls their weapons, making home production a more effective and reliable method.</a:t>
            </a:r>
          </a:p>
        </p:txBody>
      </p:sp>
    </p:spTree>
    <p:extLst>
      <p:ext uri="{BB962C8B-B14F-4D97-AF65-F5344CB8AC3E}">
        <p14:creationId xmlns:p14="http://schemas.microsoft.com/office/powerpoint/2010/main" val="2112919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6EC5A5-2237-A571-4F4A-27DDC06E2E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AC1A6-6F1A-F2D5-2CC2-A09E0CB27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Procure Provisions from the Enemy?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D85BB4C-B839-9CCA-AADD-4A4A906DA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BCC7E2-6CB3-C719-79F3-A3AC7807A44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Reduces Financial Burden:</a:t>
            </a:r>
            <a:r>
              <a:rPr lang="en-GB" dirty="0"/>
              <a:t> Supplying a large army with food is a massive financial strain on the home country.</a:t>
            </a:r>
          </a:p>
          <a:p>
            <a:r>
              <a:rPr lang="en-GB" b="1" dirty="0"/>
              <a:t>Overcomes Transportation Challenges:</a:t>
            </a:r>
            <a:r>
              <a:rPr lang="en-GB" dirty="0"/>
              <a:t> In Sun Tzu's era, underdeveloped road systems meant most provisions were lost or consumed during transit.</a:t>
            </a:r>
          </a:p>
          <a:p>
            <a:r>
              <a:rPr lang="en-GB" b="1" dirty="0"/>
              <a:t>Sun Tzu's Astonishing Estimate:</a:t>
            </a:r>
            <a:endParaRPr lang="en-GB" dirty="0"/>
          </a:p>
          <a:p>
            <a:pPr lvl="1"/>
            <a:r>
              <a:rPr lang="en-GB" i="1" dirty="0"/>
              <a:t>"One unit of foodstuffs taken from the enemy is worth 20 units of your country resources."</a:t>
            </a:r>
          </a:p>
          <a:p>
            <a:pPr lvl="1"/>
            <a:r>
              <a:rPr lang="en-GB" dirty="0"/>
              <a:t>This implies a 95% loss rate for provisions transported from home. An anecdote from </a:t>
            </a:r>
            <a:r>
              <a:rPr lang="en-GB" i="1" dirty="0" err="1"/>
              <a:t>Shiji</a:t>
            </a:r>
            <a:r>
              <a:rPr lang="en-GB" dirty="0"/>
              <a:t> supports this, where only 1 of 190 units of food reached the battlefield.</a:t>
            </a:r>
          </a:p>
        </p:txBody>
      </p:sp>
    </p:spTree>
    <p:extLst>
      <p:ext uri="{BB962C8B-B14F-4D97-AF65-F5344CB8AC3E}">
        <p14:creationId xmlns:p14="http://schemas.microsoft.com/office/powerpoint/2010/main" val="44921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EC7695-0254-B037-6373-EF3AF86141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06CDB-B8B0-9B47-09BF-075490603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Expanding Local Procurement: Human Resources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D9D0C65-7424-D81F-B2C0-2251B4A85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B834B6-1C3D-2BF4-F20E-9119025D10C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Sun Tzu's concept of local procurement extended beyond just food to include </a:t>
            </a:r>
            <a:r>
              <a:rPr lang="en-GB" b="1" dirty="0"/>
              <a:t>human resources</a:t>
            </a:r>
            <a:r>
              <a:rPr lang="en-GB" dirty="0"/>
              <a:t>.</a:t>
            </a:r>
          </a:p>
          <a:p>
            <a:r>
              <a:rPr lang="en-GB" dirty="0"/>
              <a:t>He suggested that captive enemy soldiers could be persuaded to join one's own army.</a:t>
            </a:r>
          </a:p>
          <a:p>
            <a:r>
              <a:rPr lang="en-GB" b="1" dirty="0"/>
              <a:t>Method:</a:t>
            </a:r>
            <a:endParaRPr lang="en-GB" dirty="0"/>
          </a:p>
          <a:p>
            <a:pPr lvl="1"/>
            <a:r>
              <a:rPr lang="en-GB" dirty="0"/>
              <a:t>1. Offer significant incentives to your own soldiers for capturing the enemy.</a:t>
            </a:r>
          </a:p>
          <a:p>
            <a:pPr lvl="1"/>
            <a:r>
              <a:rPr lang="en-GB" dirty="0"/>
              <a:t>2. Treat captive soldiers kindly to encourage them to provide information or even switch allegiance.</a:t>
            </a:r>
          </a:p>
          <a:p>
            <a:r>
              <a:rPr lang="en-GB" b="1" dirty="0"/>
              <a:t>Result:</a:t>
            </a:r>
            <a:r>
              <a:rPr lang="en-GB" dirty="0"/>
              <a:t> This strengthens your forces by using the enemy's resources, rather than increasing the burden on your own.</a:t>
            </a:r>
          </a:p>
        </p:txBody>
      </p:sp>
    </p:spTree>
    <p:extLst>
      <p:ext uri="{BB962C8B-B14F-4D97-AF65-F5344CB8AC3E}">
        <p14:creationId xmlns:p14="http://schemas.microsoft.com/office/powerpoint/2010/main" val="5425319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2FE5E6-34F8-4BAD-42C6-2A86162A9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35087-DB1A-8CF9-F7F4-D0973C9DC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Porter's Value Chain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7F7318-8F91-7C0A-85C7-048B1A4AC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828010-4FA7-FF53-7A6B-894B296FC9D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298944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 powerful tool introduced by Michael Porter in 1985 for </a:t>
            </a:r>
            <a:r>
              <a:rPr lang="en-GB" dirty="0" err="1"/>
              <a:t>analyzing</a:t>
            </a:r>
            <a:r>
              <a:rPr lang="en-GB" dirty="0"/>
              <a:t> the sources of competitive advantage (cost and differentiation).</a:t>
            </a:r>
          </a:p>
          <a:p>
            <a:r>
              <a:rPr lang="en-GB" dirty="0"/>
              <a:t>It disaggregates a firm into its strategically relevant activities.</a:t>
            </a:r>
          </a:p>
          <a:p>
            <a:r>
              <a:rPr lang="en-GB" b="1" dirty="0"/>
              <a:t>Two Broad Categories of Activities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1. Primary Activities</a:t>
            </a:r>
          </a:p>
          <a:p>
            <a:pPr lvl="1"/>
            <a:r>
              <a:rPr lang="en-GB" b="1" dirty="0"/>
              <a:t>2. Support Activities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C885BFF-68D8-C070-B345-53CE88E84E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6291617"/>
              </p:ext>
            </p:extLst>
          </p:nvPr>
        </p:nvGraphicFramePr>
        <p:xfrm>
          <a:off x="1752600" y="4237273"/>
          <a:ext cx="6096000" cy="22696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2603288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3655901236"/>
                    </a:ext>
                  </a:extLst>
                </a:gridCol>
              </a:tblGrid>
              <a:tr h="37828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Primary Activities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>
                          <a:effectLst/>
                        </a:rPr>
                        <a:t>Support Activities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62574179"/>
                  </a:ext>
                </a:extLst>
              </a:tr>
              <a:tr h="37828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Inbound Logistics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>
                          <a:effectLst/>
                        </a:rPr>
                        <a:t>Procurement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85048166"/>
                  </a:ext>
                </a:extLst>
              </a:tr>
              <a:tr h="37828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>
                          <a:effectLst/>
                        </a:rPr>
                        <a:t>Operations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>
                          <a:effectLst/>
                        </a:rPr>
                        <a:t>Technological Development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52021850"/>
                  </a:ext>
                </a:extLst>
              </a:tr>
              <a:tr h="37828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>
                          <a:effectLst/>
                        </a:rPr>
                        <a:t>Outbound Logistics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>
                          <a:effectLst/>
                        </a:rPr>
                        <a:t>Human Resource Management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73142172"/>
                  </a:ext>
                </a:extLst>
              </a:tr>
              <a:tr h="37828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>
                          <a:effectLst/>
                        </a:rPr>
                        <a:t>Marketing &amp; Sales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>
                          <a:effectLst/>
                        </a:rPr>
                        <a:t>Firm Infrastructure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08151242"/>
                  </a:ext>
                </a:extLst>
              </a:tr>
              <a:tr h="37828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>
                          <a:effectLst/>
                        </a:rPr>
                        <a:t>Service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102850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43317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C82957-32DA-9A5D-6524-26D73F037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C0123-42CF-A15F-D04F-F380D1454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Extending Porter's Value Chain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CAD217-09DD-E9CC-C257-4787FD267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89890A-6023-B299-7F4D-1576A775D42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In today's "network economy," a single firm rarely possesses all the knowledge and technology it needs.</a:t>
            </a:r>
          </a:p>
          <a:p>
            <a:r>
              <a:rPr lang="en-GB" dirty="0"/>
              <a:t>The value chain has evolved from a linear model to a </a:t>
            </a:r>
            <a:r>
              <a:rPr lang="en-GB" b="1" dirty="0"/>
              <a:t>Network-Based Value Creation System</a:t>
            </a:r>
            <a:r>
              <a:rPr lang="en-GB" dirty="0"/>
              <a:t>.</a:t>
            </a:r>
          </a:p>
          <a:p>
            <a:r>
              <a:rPr lang="en-GB" b="1" dirty="0"/>
              <a:t>Key Idea:</a:t>
            </a:r>
            <a:r>
              <a:rPr lang="en-GB" dirty="0"/>
              <a:t> Value is created by a </a:t>
            </a:r>
            <a:r>
              <a:rPr lang="en-GB" i="1" dirty="0"/>
              <a:t>cluster</a:t>
            </a:r>
            <a:r>
              <a:rPr lang="en-GB" dirty="0"/>
              <a:t> of various players in both competitive and cooperative relationships.</a:t>
            </a:r>
          </a:p>
          <a:p>
            <a:r>
              <a:rPr lang="en-GB" dirty="0"/>
              <a:t>Competitive advantage shifts from individual activities to how well the entire </a:t>
            </a:r>
            <a:r>
              <a:rPr lang="en-GB" b="1" dirty="0"/>
              <a:t>network</a:t>
            </a:r>
            <a:r>
              <a:rPr lang="en-GB" dirty="0"/>
              <a:t> can be coordinated to maximize synergy.</a:t>
            </a:r>
          </a:p>
        </p:txBody>
      </p:sp>
    </p:spTree>
    <p:extLst>
      <p:ext uri="{BB962C8B-B14F-4D97-AF65-F5344CB8AC3E}">
        <p14:creationId xmlns:p14="http://schemas.microsoft.com/office/powerpoint/2010/main" val="4088361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29EB1C-E543-019A-0F51-83F919414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7DAF9-62B1-7141-BC72-2B61F6B59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Integrating Sun Tzu and Porter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ADD632-CD91-2966-87AC-C0D012730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3D1D5-3319-FF11-8886-3A8E45DB993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Fundamental Difference:</a:t>
            </a:r>
          </a:p>
          <a:p>
            <a:pPr lvl="1"/>
            <a:r>
              <a:rPr lang="en-GB" b="1" dirty="0"/>
              <a:t>Business Goal:</a:t>
            </a:r>
            <a:r>
              <a:rPr lang="en-GB" dirty="0"/>
              <a:t> Maximize profit margins (create value).</a:t>
            </a:r>
          </a:p>
          <a:p>
            <a:pPr lvl="1"/>
            <a:r>
              <a:rPr lang="en-GB" b="1" dirty="0"/>
              <a:t>War Goal:</a:t>
            </a:r>
            <a:r>
              <a:rPr lang="en-GB" dirty="0"/>
              <a:t> To win (often a value-destroying activity).</a:t>
            </a:r>
          </a:p>
          <a:p>
            <a:r>
              <a:rPr lang="en-GB" b="1" dirty="0"/>
              <a:t>Critical Common Ground:</a:t>
            </a:r>
            <a:endParaRPr lang="en-GB" dirty="0"/>
          </a:p>
          <a:p>
            <a:pPr lvl="1"/>
            <a:r>
              <a:rPr lang="en-GB" b="1" dirty="0"/>
              <a:t>Cost</a:t>
            </a:r>
            <a:r>
              <a:rPr lang="en-GB" dirty="0"/>
              <a:t> is a central concern in </a:t>
            </a:r>
            <a:r>
              <a:rPr lang="en-GB" dirty="0" err="1"/>
              <a:t>analyzing</a:t>
            </a:r>
            <a:r>
              <a:rPr lang="en-GB" dirty="0"/>
              <a:t> the competitive position in both war and business.</a:t>
            </a:r>
          </a:p>
          <a:p>
            <a:r>
              <a:rPr lang="en-GB" dirty="0"/>
              <a:t>We can create a </a:t>
            </a:r>
            <a:r>
              <a:rPr lang="en-GB" b="1" dirty="0"/>
              <a:t>"Military Value Chain"</a:t>
            </a:r>
            <a:r>
              <a:rPr lang="en-GB" dirty="0"/>
              <a:t> by mapping Sun Tzu's military activities onto Porter's framework.</a:t>
            </a:r>
          </a:p>
        </p:txBody>
      </p:sp>
    </p:spTree>
    <p:extLst>
      <p:ext uri="{BB962C8B-B14F-4D97-AF65-F5344CB8AC3E}">
        <p14:creationId xmlns:p14="http://schemas.microsoft.com/office/powerpoint/2010/main" val="39400557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A0E6AD-9BD1-EE38-C84A-9658339706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128F9-67F3-F8A0-D18D-71D62A656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Mapping the Military Value Chain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1360D7-F325-2C54-9422-468513202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608BD80-E06C-946F-5CD2-8969164CA721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277324804"/>
              </p:ext>
            </p:extLst>
          </p:nvPr>
        </p:nvGraphicFramePr>
        <p:xfrm>
          <a:off x="622572" y="1628800"/>
          <a:ext cx="7960055" cy="4246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2218">
                  <a:extLst>
                    <a:ext uri="{9D8B030D-6E8A-4147-A177-3AD203B41FA5}">
                      <a16:colId xmlns:a16="http://schemas.microsoft.com/office/drawing/2014/main" val="1098041386"/>
                    </a:ext>
                  </a:extLst>
                </a:gridCol>
                <a:gridCol w="5467837">
                  <a:extLst>
                    <a:ext uri="{9D8B030D-6E8A-4147-A177-3AD203B41FA5}">
                      <a16:colId xmlns:a16="http://schemas.microsoft.com/office/drawing/2014/main" val="23917055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Porter's Value Chain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Sun Tzu's Military Analogue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86082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 dirty="0">
                          <a:effectLst/>
                        </a:rPr>
                        <a:t>Inbound Logistics</a:t>
                      </a:r>
                      <a:endParaRPr lang="en-GB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Receiving equipment, provisions, and soldiers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8092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>
                          <a:effectLst/>
                        </a:rPr>
                        <a:t>Operations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Training of soldiers for battle performance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236922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>
                          <a:effectLst/>
                        </a:rPr>
                        <a:t>Outbound Logistics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Proper alignment of the army (</a:t>
                      </a:r>
                      <a:r>
                        <a:rPr lang="en-GB" i="1" dirty="0">
                          <a:effectLst/>
                        </a:rPr>
                        <a:t>Hsing</a:t>
                      </a:r>
                      <a:r>
                        <a:rPr lang="en-GB" dirty="0">
                          <a:effectLst/>
                        </a:rPr>
                        <a:t>) (</a:t>
                      </a:r>
                      <a:r>
                        <a:rPr lang="en-GB" dirty="0" err="1">
                          <a:effectLst/>
                        </a:rPr>
                        <a:t>Chp</a:t>
                      </a:r>
                      <a:r>
                        <a:rPr lang="en-GB" dirty="0">
                          <a:effectLst/>
                        </a:rPr>
                        <a:t> 4)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791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>
                          <a:effectLst/>
                        </a:rPr>
                        <a:t>Marketing &amp; Sales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Creation of enhanced energy (</a:t>
                      </a:r>
                      <a:r>
                        <a:rPr lang="en-GB" i="1" dirty="0">
                          <a:effectLst/>
                        </a:rPr>
                        <a:t>Shih</a:t>
                      </a:r>
                      <a:r>
                        <a:rPr lang="en-GB" dirty="0">
                          <a:effectLst/>
                        </a:rPr>
                        <a:t>) to motivate soldiers (</a:t>
                      </a:r>
                      <a:r>
                        <a:rPr lang="en-GB" dirty="0" err="1">
                          <a:effectLst/>
                        </a:rPr>
                        <a:t>Chp</a:t>
                      </a:r>
                      <a:r>
                        <a:rPr lang="en-GB" dirty="0">
                          <a:effectLst/>
                        </a:rPr>
                        <a:t> 5)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047803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>
                          <a:effectLst/>
                        </a:rPr>
                        <a:t>Service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Maintenance of chariots, weapons, and army strength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425580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>
                          <a:effectLst/>
                        </a:rPr>
                        <a:t>Procurement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Procuring equipment (home) and provisions (enemy)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683975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 dirty="0">
                          <a:effectLst/>
                        </a:rPr>
                        <a:t>HR Management</a:t>
                      </a:r>
                      <a:endParaRPr lang="en-GB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Treatment, management, and compensation of soldiers (including captives)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911004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>
                          <a:effectLst/>
                        </a:rPr>
                        <a:t>Firm Infrastructure</a:t>
                      </a:r>
                      <a:endParaRPr lang="en-GB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dirty="0">
                          <a:effectLst/>
                        </a:rPr>
                        <a:t>General administration, budget planning, military regulations.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718569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 dirty="0">
                          <a:effectLst/>
                        </a:rPr>
                        <a:t>Tech Development</a:t>
                      </a:r>
                      <a:endParaRPr lang="en-GB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b="1" dirty="0">
                          <a:effectLst/>
                        </a:rPr>
                        <a:t>Largely absent in Sun Tzu</a:t>
                      </a:r>
                      <a:r>
                        <a:rPr lang="en-GB" dirty="0">
                          <a:effectLst/>
                        </a:rPr>
                        <a:t>, but crucial for a modern military value chain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21426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1230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52CCF-DCE9-8B04-B340-7FC9F555B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948D7-B081-4C1C-0233-05AD2C582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Enriching Porter with Sun Tzu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0A2B785-157D-BEAC-E6AD-B75881B50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7BD00A-E45E-CF91-255A-ED8F5CF755F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978080" cy="514470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1. Swift Victory → Value Chain Agility</a:t>
            </a:r>
          </a:p>
          <a:p>
            <a:pPr lvl="1"/>
            <a:r>
              <a:rPr lang="en-GB" dirty="0"/>
              <a:t>Sun Tzu's emphasis on speed can enrich Porter's model. While Porter saw speed as a </a:t>
            </a:r>
            <a:r>
              <a:rPr lang="en-GB" i="1" dirty="0"/>
              <a:t>result</a:t>
            </a:r>
            <a:r>
              <a:rPr lang="en-GB" dirty="0"/>
              <a:t> of good linkages, modern business sees speed as a </a:t>
            </a:r>
            <a:r>
              <a:rPr lang="en-GB" i="1" dirty="0"/>
              <a:t>direct source</a:t>
            </a:r>
            <a:r>
              <a:rPr lang="en-GB" dirty="0"/>
              <a:t> of competitive advantage.</a:t>
            </a:r>
          </a:p>
          <a:p>
            <a:pPr lvl="1"/>
            <a:r>
              <a:rPr lang="en-GB" dirty="0"/>
              <a:t>This introduces the concept of </a:t>
            </a:r>
            <a:r>
              <a:rPr lang="en-GB" b="1" dirty="0"/>
              <a:t>"Value Chain Agility"</a:t>
            </a:r>
            <a:r>
              <a:rPr lang="en-GB" dirty="0"/>
              <a:t>: a speedy and flexible response to a rapidly changing market environment. See:</a:t>
            </a:r>
          </a:p>
          <a:p>
            <a:pPr lvl="2"/>
            <a:r>
              <a:rPr lang="en-GB" b="1" dirty="0">
                <a:hlinkClick r:id="rId2"/>
              </a:rPr>
              <a:t>Value chain flexibility: A dichotomy of competence and capability</a:t>
            </a:r>
            <a:r>
              <a:rPr lang="en-GB" b="1" dirty="0"/>
              <a:t> (Zhang et al. 2002)</a:t>
            </a:r>
          </a:p>
          <a:p>
            <a:pPr lvl="2"/>
            <a:r>
              <a:rPr lang="en-GB" b="1" dirty="0">
                <a:hlinkClick r:id="rId3"/>
              </a:rPr>
              <a:t>A framework for assessing value chain agility</a:t>
            </a:r>
            <a:r>
              <a:rPr lang="en-GB" b="1" dirty="0"/>
              <a:t> (Swafford et al. 2006)</a:t>
            </a:r>
            <a:endParaRPr lang="en-GB" dirty="0"/>
          </a:p>
          <a:p>
            <a:r>
              <a:rPr lang="en-GB" b="1" dirty="0"/>
              <a:t>2. Using Enemy Resources → Global Interfirm Linkages</a:t>
            </a:r>
          </a:p>
          <a:p>
            <a:pPr lvl="1"/>
            <a:r>
              <a:rPr lang="en-GB" dirty="0"/>
              <a:t>Sun Tzu's strategy of dispersing activities (home vs. enemy) is highly relevant to today's globally dispersed value chains.</a:t>
            </a:r>
          </a:p>
          <a:p>
            <a:pPr lvl="1"/>
            <a:r>
              <a:rPr lang="en-GB" dirty="0"/>
              <a:t>His ideas are arguably more aligned with modern network-based coordination than Porter's preference for concentrating activities in local clusters.</a:t>
            </a:r>
          </a:p>
        </p:txBody>
      </p:sp>
    </p:spTree>
    <p:extLst>
      <p:ext uri="{BB962C8B-B14F-4D97-AF65-F5344CB8AC3E}">
        <p14:creationId xmlns:p14="http://schemas.microsoft.com/office/powerpoint/2010/main" val="424864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C3A6B-46F7-E858-2C0C-59D68A98C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Hyundai's Global Ascent &amp; US Market Entry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5BE74D1-BACB-94B7-BC21-B7D32F4CD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DAE86F-97D1-44E1-CA91-B4D29471932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b="1" dirty="0"/>
              <a:t>From Local to Global Powerhouse:</a:t>
            </a:r>
            <a:endParaRPr lang="en-GB" sz="2400" dirty="0"/>
          </a:p>
          <a:p>
            <a:pPr lvl="1"/>
            <a:r>
              <a:rPr lang="en-GB" sz="2400" dirty="0"/>
              <a:t>Hyundai Motor Company, a Korean automaker, transformed from a domestic player (1967) to the world's fifth-largest automobile manufacturer by 2014.</a:t>
            </a:r>
          </a:p>
          <a:p>
            <a:r>
              <a:rPr lang="en-GB" sz="2400" b="1" dirty="0"/>
              <a:t>Cracking the US Market:</a:t>
            </a:r>
            <a:endParaRPr lang="en-GB" sz="2400" dirty="0"/>
          </a:p>
          <a:p>
            <a:pPr lvl="1"/>
            <a:r>
              <a:rPr lang="en-GB" sz="2400" dirty="0"/>
              <a:t>Initially perceived as a "low-class, cheap" carmaker in the early 90s.</a:t>
            </a:r>
          </a:p>
          <a:p>
            <a:pPr lvl="1"/>
            <a:r>
              <a:rPr lang="en-GB" sz="2400" dirty="0"/>
              <a:t>Saw a significant surge in popularity and growth in the US during the 2000s.</a:t>
            </a:r>
          </a:p>
          <a:p>
            <a:r>
              <a:rPr lang="en-GB" sz="2400" b="1" dirty="0"/>
              <a:t>The Alabama Investment (2005): A Game Changer</a:t>
            </a:r>
            <a:endParaRPr lang="en-GB" sz="2400" dirty="0"/>
          </a:p>
          <a:p>
            <a:pPr lvl="1"/>
            <a:r>
              <a:rPr lang="en-GB" sz="2400" dirty="0"/>
              <a:t>Hyundai opened its first US manufacturing plant in Alabama.</a:t>
            </a:r>
          </a:p>
          <a:p>
            <a:pPr lvl="1"/>
            <a:r>
              <a:rPr lang="en-GB" sz="2400" b="1" dirty="0"/>
              <a:t>Key Reasons for this Strategic Move:</a:t>
            </a:r>
            <a:endParaRPr lang="en-GB" sz="2400" dirty="0"/>
          </a:p>
          <a:p>
            <a:pPr lvl="2"/>
            <a:r>
              <a:rPr lang="en-GB" sz="1800" dirty="0"/>
              <a:t>Increasing trade conflicts between Korea and the US.</a:t>
            </a:r>
          </a:p>
          <a:p>
            <a:pPr lvl="2"/>
            <a:r>
              <a:rPr lang="en-GB" sz="2000" dirty="0"/>
              <a:t>Loss of profit due to exchange rate fluctuations.</a:t>
            </a:r>
          </a:p>
          <a:p>
            <a:pPr lvl="2"/>
            <a:r>
              <a:rPr lang="en-GB" sz="2000" dirty="0"/>
              <a:t>Desire to shed the "cheap car" image.</a:t>
            </a:r>
          </a:p>
          <a:p>
            <a:pPr lvl="2"/>
            <a:r>
              <a:rPr lang="en-GB" sz="2000" dirty="0"/>
              <a:t>Low union presence in Alabama.</a:t>
            </a:r>
          </a:p>
          <a:p>
            <a:pPr lvl="2"/>
            <a:r>
              <a:rPr lang="en-GB" sz="2000" dirty="0"/>
              <a:t>Attractive financial incentives from the Alabama government.</a:t>
            </a:r>
          </a:p>
        </p:txBody>
      </p:sp>
    </p:spTree>
    <p:extLst>
      <p:ext uri="{BB962C8B-B14F-4D97-AF65-F5344CB8AC3E}">
        <p14:creationId xmlns:p14="http://schemas.microsoft.com/office/powerpoint/2010/main" val="10397382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1622D-AF31-6E69-FD77-7E4930E6CD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CA75C-5034-6E26-CF10-0543838E1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Strategic Payoff &amp; Theoretical Connections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B8465A-8718-7685-E50C-B43506AAC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D45D8B-2DB0-B3EA-FA40-58DDCA4A38A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b="1" dirty="0"/>
              <a:t>Investment Success:</a:t>
            </a:r>
            <a:endParaRPr lang="en-GB" sz="2400" dirty="0"/>
          </a:p>
          <a:p>
            <a:pPr lvl="1"/>
            <a:r>
              <a:rPr lang="en-GB" sz="2000" dirty="0"/>
              <a:t>Hyundai's thorough analysis and investment in Alabama proved highly effective, building a strong competitive advantage in the US market.</a:t>
            </a:r>
          </a:p>
          <a:p>
            <a:r>
              <a:rPr lang="en-GB" sz="2400" b="1" dirty="0"/>
              <a:t>Connecting to Porter's Value Chain:</a:t>
            </a:r>
            <a:endParaRPr lang="en-GB" sz="2400" dirty="0"/>
          </a:p>
          <a:p>
            <a:pPr lvl="1"/>
            <a:r>
              <a:rPr lang="en-GB" sz="2000" dirty="0"/>
              <a:t>This move exemplifies "exploiting additional opportunities with the geographic expansion of the value chain".</a:t>
            </a:r>
          </a:p>
          <a:p>
            <a:r>
              <a:rPr lang="en-GB" sz="2400" b="1" dirty="0"/>
              <a:t>Connecting to Sun Tzu's "Local Procurement":</a:t>
            </a:r>
            <a:endParaRPr lang="en-GB" sz="2400" dirty="0"/>
          </a:p>
          <a:p>
            <a:pPr lvl="1"/>
            <a:r>
              <a:rPr lang="en-GB" sz="2000" dirty="0"/>
              <a:t>Can also be explained by Sun Tzu's strategy of "exploiting the enemy's resources while improving your own strengths".</a:t>
            </a:r>
          </a:p>
          <a:p>
            <a:r>
              <a:rPr lang="en-GB" sz="2400" b="1" dirty="0"/>
              <a:t>Crucial Distinction: War vs. Business:</a:t>
            </a:r>
            <a:endParaRPr lang="en-GB" sz="2400" dirty="0"/>
          </a:p>
          <a:p>
            <a:pPr lvl="1"/>
            <a:r>
              <a:rPr lang="en-GB" sz="2000" b="1" dirty="0"/>
              <a:t>War:</a:t>
            </a:r>
            <a:r>
              <a:rPr lang="en-GB" sz="2000" dirty="0"/>
              <a:t> Unilateral exploitation of enemy resources, often leading to retaliation.</a:t>
            </a:r>
          </a:p>
          <a:p>
            <a:pPr lvl="1"/>
            <a:r>
              <a:rPr lang="en-GB" sz="2000" b="1" dirty="0"/>
              <a:t>International Business (e.g., FDI):</a:t>
            </a:r>
            <a:r>
              <a:rPr lang="en-GB" sz="2000" dirty="0"/>
              <a:t> Often a "win-win" situation where both the investing firm (like Hyundai) and the host country (like the US) benefit.</a:t>
            </a:r>
          </a:p>
          <a:p>
            <a:pPr lvl="1"/>
            <a:r>
              <a:rPr lang="en-GB" sz="2000" dirty="0"/>
              <a:t>Host countries actively compete to attract foreign investment, offering incentives, as seen with Alabama and Hyundai.</a:t>
            </a:r>
          </a:p>
        </p:txBody>
      </p:sp>
    </p:spTree>
    <p:extLst>
      <p:ext uri="{BB962C8B-B14F-4D97-AF65-F5344CB8AC3E}">
        <p14:creationId xmlns:p14="http://schemas.microsoft.com/office/powerpoint/2010/main" val="36582055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C30169-C0D5-70A6-40DB-AD3D2ECE9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04C81-B727-153F-F192-FAEA6492B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&amp; Key Takeaways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B99794-DF6A-8456-041C-051B0A4B9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E78200-BF95-2862-7007-9137B877A90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analysis extends both Sun Tzu's and Porter's models, creating a richer strategic framework.</a:t>
            </a:r>
          </a:p>
          <a:p>
            <a:r>
              <a:rPr lang="en-GB" b="1" dirty="0"/>
              <a:t>Sun Tzu enriches Porter by:</a:t>
            </a:r>
            <a:endParaRPr lang="en-GB" dirty="0"/>
          </a:p>
          <a:p>
            <a:pPr lvl="1"/>
            <a:r>
              <a:rPr lang="en-GB" dirty="0"/>
              <a:t>Adding </a:t>
            </a:r>
            <a:r>
              <a:rPr lang="en-GB" b="1" dirty="0"/>
              <a:t>"Value Chain Agility"</a:t>
            </a:r>
            <a:r>
              <a:rPr lang="en-GB" dirty="0"/>
              <a:t> (speed) as a core competitive advantage.</a:t>
            </a:r>
          </a:p>
          <a:p>
            <a:pPr lvl="1"/>
            <a:r>
              <a:rPr lang="en-GB" dirty="0"/>
              <a:t>Providing a stronger rationale for globally dispersed, </a:t>
            </a:r>
            <a:r>
              <a:rPr lang="en-GB" b="1" dirty="0"/>
              <a:t>network-based resource utilization</a:t>
            </a:r>
            <a:r>
              <a:rPr lang="en-GB" dirty="0"/>
              <a:t>.</a:t>
            </a:r>
          </a:p>
          <a:p>
            <a:r>
              <a:rPr lang="en-GB" b="1" dirty="0"/>
              <a:t>Porter enriches Sun Tzu by:</a:t>
            </a:r>
            <a:endParaRPr lang="en-GB" dirty="0"/>
          </a:p>
          <a:p>
            <a:pPr lvl="1"/>
            <a:r>
              <a:rPr lang="en-GB" dirty="0"/>
              <a:t>Adding the crucial modern element of </a:t>
            </a:r>
            <a:r>
              <a:rPr lang="en-GB" b="1" dirty="0"/>
              <a:t>"Technological Development"</a:t>
            </a:r>
            <a:r>
              <a:rPr lang="en-GB" dirty="0"/>
              <a:t> to military strategy</a:t>
            </a:r>
          </a:p>
        </p:txBody>
      </p:sp>
    </p:spTree>
    <p:extLst>
      <p:ext uri="{BB962C8B-B14F-4D97-AF65-F5344CB8AC3E}">
        <p14:creationId xmlns:p14="http://schemas.microsoft.com/office/powerpoint/2010/main" val="28965934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9E39D-E9B4-B754-447E-152ED18961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7897A-5A82-F6AB-EF1C-EDEC3E38C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Thoughts: Key Differences to Remember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8514A2A-89C7-4264-2991-2C2822982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024E92-8287-9980-B9B3-93824DE3625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1. Competition vs. Cooperation:</a:t>
            </a:r>
          </a:p>
          <a:p>
            <a:pPr lvl="1"/>
            <a:r>
              <a:rPr lang="en-GB" dirty="0"/>
              <a:t>Business often involves cooperation and win-win scenarios, where the goal is to create value for all stakeholders. War is typically a zero-sum game focused on defeating an opponent.</a:t>
            </a:r>
          </a:p>
          <a:p>
            <a:r>
              <a:rPr lang="en-GB" b="1" dirty="0"/>
              <a:t>2. Interrelatedness:</a:t>
            </a:r>
          </a:p>
          <a:p>
            <a:pPr lvl="1"/>
            <a:r>
              <a:rPr lang="en-GB" dirty="0"/>
              <a:t>The factors in Porter's diamond model are highly interrelated and self-reinforcing. Sun Tzu’s five elements are often presented as more independent concepts.</a:t>
            </a:r>
          </a:p>
        </p:txBody>
      </p:sp>
    </p:spTree>
    <p:extLst>
      <p:ext uri="{BB962C8B-B14F-4D97-AF65-F5344CB8AC3E}">
        <p14:creationId xmlns:p14="http://schemas.microsoft.com/office/powerpoint/2010/main" val="414090712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32393</TotalTime>
  <Words>1626</Words>
  <Application>Microsoft Office PowerPoint</Application>
  <PresentationFormat>On-screen Show (4:3)</PresentationFormat>
  <Paragraphs>171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18</vt:i4>
      </vt:variant>
    </vt:vector>
  </HeadingPairs>
  <TitlesOfParts>
    <vt:vector size="36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3 - Economic Considerations in Strategy</vt:lpstr>
      <vt:lpstr>Today's Focus</vt:lpstr>
      <vt:lpstr>The Primacy of Economics in War</vt:lpstr>
      <vt:lpstr>Sun Tzu's Two Key Cost-Reduction Strategies</vt:lpstr>
      <vt:lpstr>Strategy 1: Swift Victory</vt:lpstr>
      <vt:lpstr>Strategy 2: Local Procurement</vt:lpstr>
      <vt:lpstr>Why Procure Equipment from Home?</vt:lpstr>
      <vt:lpstr>Why Procure Provisions from the Enemy?</vt:lpstr>
      <vt:lpstr>Expanding Local Procurement: Human Resources</vt:lpstr>
      <vt:lpstr>Introduction to Porter's Value Chain</vt:lpstr>
      <vt:lpstr>Extending Porter's Value Chain</vt:lpstr>
      <vt:lpstr>Integrating Sun Tzu and Porter</vt:lpstr>
      <vt:lpstr>Mapping the Military Value Chain</vt:lpstr>
      <vt:lpstr>Enriching Porter with Sun Tzu</vt:lpstr>
      <vt:lpstr>Case Study: Hyundai's Global Ascent &amp; US Market Entry</vt:lpstr>
      <vt:lpstr>Case Study: Strategic Payoff &amp; Theoretical Connections</vt:lpstr>
      <vt:lpstr>Conclusion &amp; Key Takeaways</vt:lpstr>
      <vt:lpstr>Final Thoughts: Key Differences to Remember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2246</cp:revision>
  <dcterms:created xsi:type="dcterms:W3CDTF">2014-09-10T15:36:00Z</dcterms:created>
  <dcterms:modified xsi:type="dcterms:W3CDTF">2025-09-21T11:51:19Z</dcterms:modified>
</cp:coreProperties>
</file>