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3.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comments/comment2.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13" r:id="rId5"/>
    <p:sldMasterId id="2147483741" r:id="rId6"/>
    <p:sldMasterId id="2147483727" r:id="rId7"/>
  </p:sldMasterIdLst>
  <p:notesMasterIdLst>
    <p:notesMasterId r:id="rId33"/>
  </p:notesMasterIdLst>
  <p:sldIdLst>
    <p:sldId id="307" r:id="rId8"/>
    <p:sldId id="264" r:id="rId9"/>
    <p:sldId id="276" r:id="rId10"/>
    <p:sldId id="308" r:id="rId11"/>
    <p:sldId id="277" r:id="rId12"/>
    <p:sldId id="293" r:id="rId13"/>
    <p:sldId id="299" r:id="rId14"/>
    <p:sldId id="309" r:id="rId15"/>
    <p:sldId id="302" r:id="rId16"/>
    <p:sldId id="310" r:id="rId17"/>
    <p:sldId id="301" r:id="rId18"/>
    <p:sldId id="311" r:id="rId19"/>
    <p:sldId id="294" r:id="rId20"/>
    <p:sldId id="300" r:id="rId21"/>
    <p:sldId id="295" r:id="rId22"/>
    <p:sldId id="304" r:id="rId23"/>
    <p:sldId id="312" r:id="rId24"/>
    <p:sldId id="313" r:id="rId25"/>
    <p:sldId id="305" r:id="rId26"/>
    <p:sldId id="296" r:id="rId27"/>
    <p:sldId id="306" r:id="rId28"/>
    <p:sldId id="297" r:id="rId29"/>
    <p:sldId id="314" r:id="rId30"/>
    <p:sldId id="303" r:id="rId31"/>
    <p:sldId id="298" r:id="rId32"/>
  </p:sldIdLst>
  <p:sldSz cx="9144000" cy="6858000" type="screen4x3"/>
  <p:notesSz cx="6810375" cy="99425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aura Mellor" initials="LM" lastIdx="2" clrIdx="0">
    <p:extLst>
      <p:ext uri="{19B8F6BF-5375-455C-9EA6-DF929625EA0E}">
        <p15:presenceInfo xmlns:p15="http://schemas.microsoft.com/office/powerpoint/2012/main" userId="71831be4c23a743f"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B1D52"/>
    <a:srgbClr val="520D5D"/>
    <a:srgbClr val="58595B"/>
    <a:srgbClr val="DBD3E5"/>
    <a:srgbClr val="B8BABC"/>
    <a:srgbClr val="DADBDC"/>
    <a:srgbClr val="97999C"/>
    <a:srgbClr val="A991BC"/>
    <a:srgbClr val="8B6AA2"/>
    <a:srgbClr val="E6828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94280" autoAdjust="0"/>
  </p:normalViewPr>
  <p:slideViewPr>
    <p:cSldViewPr snapToGrid="0">
      <p:cViewPr varScale="1">
        <p:scale>
          <a:sx n="107" d="100"/>
          <a:sy n="107" d="100"/>
        </p:scale>
        <p:origin x="1596" y="114"/>
      </p:cViewPr>
      <p:guideLst/>
    </p:cSldViewPr>
  </p:slideViewPr>
  <p:notesTextViewPr>
    <p:cViewPr>
      <p:scale>
        <a:sx n="1" d="1"/>
        <a:sy n="1" d="1"/>
      </p:scale>
      <p:origin x="0" y="0"/>
    </p:cViewPr>
  </p:notesTextViewPr>
  <p:sorterViewPr>
    <p:cViewPr>
      <p:scale>
        <a:sx n="100" d="100"/>
        <a:sy n="100" d="100"/>
      </p:scale>
      <p:origin x="0" y="-3538"/>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customXml" Target="../customXml/item3.xml"/><Relationship Id="rId21" Type="http://schemas.openxmlformats.org/officeDocument/2006/relationships/slide" Target="slides/slide14.xml"/><Relationship Id="rId34" Type="http://schemas.openxmlformats.org/officeDocument/2006/relationships/commentAuthors" Target="commentAuthors.xml"/><Relationship Id="rId7" Type="http://schemas.openxmlformats.org/officeDocument/2006/relationships/slideMaster" Target="slideMasters/slideMaster4.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slide" Target="slides/slide22.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slide" Target="slides/slide25.xml"/><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slide" Target="slides/slide21.xml"/><Relationship Id="rId36" Type="http://schemas.openxmlformats.org/officeDocument/2006/relationships/viewProps" Target="viewProps.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slide" Target="slides/slide24.xml"/><Relationship Id="rId4" Type="http://schemas.openxmlformats.org/officeDocument/2006/relationships/slideMaster" Target="slideMasters/slideMaster1.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slide" Target="slides/slide23.xml"/><Relationship Id="rId35"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6-05-24T19:59:51.377" idx="1">
    <p:pos x="1588" y="2013"/>
    <p:text>Please insert picture of the textbook cover.</p:text>
    <p:extLst>
      <p:ext uri="{C676402C-5697-4E1C-873F-D02D1690AC5C}">
        <p15:threadingInfo xmlns:p15="http://schemas.microsoft.com/office/powerpoint/2012/main" timeZoneBias="-60"/>
      </p:ext>
    </p:extLst>
  </p:cm>
</p:cmLst>
</file>

<file path=ppt/comments/comment2.xml><?xml version="1.0" encoding="utf-8"?>
<p:cmLst xmlns:a="http://schemas.openxmlformats.org/drawingml/2006/main" xmlns:r="http://schemas.openxmlformats.org/officeDocument/2006/relationships" xmlns:p="http://schemas.openxmlformats.org/presentationml/2006/main">
  <p:cm authorId="1" dt="2016-05-25T17:53:08.144" idx="2">
    <p:pos x="2658" y="3973"/>
    <p:text>Please insert a final slide with the references.</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51163"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7625" y="0"/>
            <a:ext cx="2951163" cy="498475"/>
          </a:xfrm>
          <a:prstGeom prst="rect">
            <a:avLst/>
          </a:prstGeom>
        </p:spPr>
        <p:txBody>
          <a:bodyPr vert="horz" lIns="91440" tIns="45720" rIns="91440" bIns="45720" rtlCol="0"/>
          <a:lstStyle>
            <a:lvl1pPr algn="r">
              <a:defRPr sz="1200"/>
            </a:lvl1pPr>
          </a:lstStyle>
          <a:p>
            <a:fld id="{5531C670-8710-474C-BD86-E066B18CB085}" type="datetimeFigureOut">
              <a:rPr lang="en-GB" smtClean="0"/>
              <a:t>04/12/2018</a:t>
            </a:fld>
            <a:endParaRPr lang="en-GB" dirty="0"/>
          </a:p>
        </p:txBody>
      </p:sp>
      <p:sp>
        <p:nvSpPr>
          <p:cNvPr id="4" name="Slide Image Placeholder 3"/>
          <p:cNvSpPr>
            <a:spLocks noGrp="1" noRot="1" noChangeAspect="1"/>
          </p:cNvSpPr>
          <p:nvPr>
            <p:ph type="sldImg" idx="2"/>
          </p:nvPr>
        </p:nvSpPr>
        <p:spPr>
          <a:xfrm>
            <a:off x="1168400" y="1243013"/>
            <a:ext cx="4473575" cy="3355975"/>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1038" y="4784725"/>
            <a:ext cx="5448300" cy="3914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44038"/>
            <a:ext cx="2951163"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7625" y="9444038"/>
            <a:ext cx="2951163" cy="498475"/>
          </a:xfrm>
          <a:prstGeom prst="rect">
            <a:avLst/>
          </a:prstGeom>
        </p:spPr>
        <p:txBody>
          <a:bodyPr vert="horz" lIns="91440" tIns="45720" rIns="91440" bIns="45720" rtlCol="0" anchor="b"/>
          <a:lstStyle>
            <a:lvl1pPr algn="r">
              <a:defRPr sz="1200"/>
            </a:lvl1pPr>
          </a:lstStyle>
          <a:p>
            <a:fld id="{7F5E9FBF-224B-4544-941A-F7C6C0B47356}" type="slidenum">
              <a:rPr lang="en-GB" smtClean="0"/>
              <a:t>‹#›</a:t>
            </a:fld>
            <a:endParaRPr lang="en-GB" dirty="0"/>
          </a:p>
        </p:txBody>
      </p:sp>
    </p:spTree>
    <p:extLst>
      <p:ext uri="{BB962C8B-B14F-4D97-AF65-F5344CB8AC3E}">
        <p14:creationId xmlns:p14="http://schemas.microsoft.com/office/powerpoint/2010/main" val="26861890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3</a:t>
            </a:fld>
            <a:endParaRPr lang="en-GB" dirty="0"/>
          </a:p>
        </p:txBody>
      </p:sp>
    </p:spTree>
    <p:extLst>
      <p:ext uri="{BB962C8B-B14F-4D97-AF65-F5344CB8AC3E}">
        <p14:creationId xmlns:p14="http://schemas.microsoft.com/office/powerpoint/2010/main" val="350071580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4</a:t>
            </a:fld>
            <a:endParaRPr lang="en-GB" dirty="0"/>
          </a:p>
        </p:txBody>
      </p:sp>
    </p:spTree>
    <p:extLst>
      <p:ext uri="{BB962C8B-B14F-4D97-AF65-F5344CB8AC3E}">
        <p14:creationId xmlns:p14="http://schemas.microsoft.com/office/powerpoint/2010/main" val="37421746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5</a:t>
            </a:fld>
            <a:endParaRPr lang="en-GB" dirty="0"/>
          </a:p>
        </p:txBody>
      </p:sp>
    </p:spTree>
    <p:extLst>
      <p:ext uri="{BB962C8B-B14F-4D97-AF65-F5344CB8AC3E}">
        <p14:creationId xmlns:p14="http://schemas.microsoft.com/office/powerpoint/2010/main" val="10706355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6</a:t>
            </a:fld>
            <a:endParaRPr lang="en-GB" dirty="0"/>
          </a:p>
        </p:txBody>
      </p:sp>
    </p:spTree>
    <p:extLst>
      <p:ext uri="{BB962C8B-B14F-4D97-AF65-F5344CB8AC3E}">
        <p14:creationId xmlns:p14="http://schemas.microsoft.com/office/powerpoint/2010/main" val="15277085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7</a:t>
            </a:fld>
            <a:endParaRPr lang="en-GB" dirty="0"/>
          </a:p>
        </p:txBody>
      </p:sp>
    </p:spTree>
    <p:extLst>
      <p:ext uri="{BB962C8B-B14F-4D97-AF65-F5344CB8AC3E}">
        <p14:creationId xmlns:p14="http://schemas.microsoft.com/office/powerpoint/2010/main" val="40379383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8</a:t>
            </a:fld>
            <a:endParaRPr lang="en-GB" dirty="0"/>
          </a:p>
        </p:txBody>
      </p:sp>
    </p:spTree>
    <p:extLst>
      <p:ext uri="{BB962C8B-B14F-4D97-AF65-F5344CB8AC3E}">
        <p14:creationId xmlns:p14="http://schemas.microsoft.com/office/powerpoint/2010/main" val="5558749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Last 7 bullets from Buchanan and Huczynski (2010) </a:t>
            </a:r>
          </a:p>
        </p:txBody>
      </p:sp>
      <p:sp>
        <p:nvSpPr>
          <p:cNvPr id="4" name="Slide Number Placeholder 3"/>
          <p:cNvSpPr>
            <a:spLocks noGrp="1"/>
          </p:cNvSpPr>
          <p:nvPr>
            <p:ph type="sldNum" sz="quarter" idx="10"/>
          </p:nvPr>
        </p:nvSpPr>
        <p:spPr/>
        <p:txBody>
          <a:bodyPr/>
          <a:lstStyle/>
          <a:p>
            <a:fld id="{7F5E9FBF-224B-4544-941A-F7C6C0B47356}" type="slidenum">
              <a:rPr lang="en-GB" smtClean="0"/>
              <a:t>9</a:t>
            </a:fld>
            <a:endParaRPr lang="en-GB" dirty="0"/>
          </a:p>
        </p:txBody>
      </p:sp>
    </p:spTree>
    <p:extLst>
      <p:ext uri="{BB962C8B-B14F-4D97-AF65-F5344CB8AC3E}">
        <p14:creationId xmlns:p14="http://schemas.microsoft.com/office/powerpoint/2010/main" val="666114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u="none" strike="noStrike" kern="1200" baseline="0" dirty="0">
                <a:solidFill>
                  <a:schemeClr val="tx1"/>
                </a:solidFill>
                <a:latin typeface="+mn-lt"/>
                <a:ea typeface="+mn-ea"/>
                <a:cs typeface="+mn-cs"/>
              </a:rPr>
              <a:t>Last 7 bullets from Buchanan and Huczynski (2010) </a:t>
            </a:r>
          </a:p>
        </p:txBody>
      </p:sp>
      <p:sp>
        <p:nvSpPr>
          <p:cNvPr id="4" name="Slide Number Placeholder 3"/>
          <p:cNvSpPr>
            <a:spLocks noGrp="1"/>
          </p:cNvSpPr>
          <p:nvPr>
            <p:ph type="sldNum" sz="quarter" idx="10"/>
          </p:nvPr>
        </p:nvSpPr>
        <p:spPr/>
        <p:txBody>
          <a:bodyPr/>
          <a:lstStyle/>
          <a:p>
            <a:fld id="{7F5E9FBF-224B-4544-941A-F7C6C0B47356}" type="slidenum">
              <a:rPr lang="en-GB" smtClean="0"/>
              <a:t>10</a:t>
            </a:fld>
            <a:endParaRPr lang="en-GB" dirty="0"/>
          </a:p>
        </p:txBody>
      </p:sp>
    </p:spTree>
    <p:extLst>
      <p:ext uri="{BB962C8B-B14F-4D97-AF65-F5344CB8AC3E}">
        <p14:creationId xmlns:p14="http://schemas.microsoft.com/office/powerpoint/2010/main" val="11725658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7F5E9FBF-224B-4544-941A-F7C6C0B47356}" type="slidenum">
              <a:rPr lang="en-GB" smtClean="0"/>
              <a:t>11</a:t>
            </a:fld>
            <a:endParaRPr lang="en-GB" dirty="0"/>
          </a:p>
        </p:txBody>
      </p:sp>
    </p:spTree>
    <p:extLst>
      <p:ext uri="{BB962C8B-B14F-4D97-AF65-F5344CB8AC3E}">
        <p14:creationId xmlns:p14="http://schemas.microsoft.com/office/powerpoint/2010/main" val="27264936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7F5E9FBF-224B-4544-941A-F7C6C0B47356}" type="slidenum">
              <a:rPr lang="en-GB" smtClean="0"/>
              <a:t>12</a:t>
            </a:fld>
            <a:endParaRPr lang="en-GB" dirty="0"/>
          </a:p>
        </p:txBody>
      </p:sp>
    </p:spTree>
    <p:extLst>
      <p:ext uri="{BB962C8B-B14F-4D97-AF65-F5344CB8AC3E}">
        <p14:creationId xmlns:p14="http://schemas.microsoft.com/office/powerpoint/2010/main" val="16750741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13</a:t>
            </a:fld>
            <a:endParaRPr lang="en-GB" dirty="0"/>
          </a:p>
        </p:txBody>
      </p:sp>
    </p:spTree>
    <p:extLst>
      <p:ext uri="{BB962C8B-B14F-4D97-AF65-F5344CB8AC3E}">
        <p14:creationId xmlns:p14="http://schemas.microsoft.com/office/powerpoint/2010/main" val="23441659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15</a:t>
            </a:fld>
            <a:endParaRPr lang="en-GB" dirty="0"/>
          </a:p>
        </p:txBody>
      </p:sp>
    </p:spTree>
    <p:extLst>
      <p:ext uri="{BB962C8B-B14F-4D97-AF65-F5344CB8AC3E}">
        <p14:creationId xmlns:p14="http://schemas.microsoft.com/office/powerpoint/2010/main" val="30462459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20</a:t>
            </a:fld>
            <a:endParaRPr lang="en-GB" dirty="0"/>
          </a:p>
        </p:txBody>
      </p:sp>
    </p:spTree>
    <p:extLst>
      <p:ext uri="{BB962C8B-B14F-4D97-AF65-F5344CB8AC3E}">
        <p14:creationId xmlns:p14="http://schemas.microsoft.com/office/powerpoint/2010/main" val="28648048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21</a:t>
            </a:fld>
            <a:endParaRPr lang="en-GB" dirty="0"/>
          </a:p>
        </p:txBody>
      </p:sp>
    </p:spTree>
    <p:extLst>
      <p:ext uri="{BB962C8B-B14F-4D97-AF65-F5344CB8AC3E}">
        <p14:creationId xmlns:p14="http://schemas.microsoft.com/office/powerpoint/2010/main" val="11607207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this is very aligned with the CIPD model and many others, like walter burke’s </a:t>
            </a:r>
            <a:r>
              <a:rPr lang="en-GB" baseline="0" dirty="0"/>
              <a:t>7 phase consulting model</a:t>
            </a:r>
          </a:p>
          <a:p>
            <a:endParaRPr lang="en-GB" baseline="0" dirty="0"/>
          </a:p>
        </p:txBody>
      </p:sp>
      <p:sp>
        <p:nvSpPr>
          <p:cNvPr id="4" name="Slide Number Placeholder 3"/>
          <p:cNvSpPr>
            <a:spLocks noGrp="1"/>
          </p:cNvSpPr>
          <p:nvPr>
            <p:ph type="sldNum" sz="quarter" idx="10"/>
          </p:nvPr>
        </p:nvSpPr>
        <p:spPr/>
        <p:txBody>
          <a:bodyPr/>
          <a:lstStyle/>
          <a:p>
            <a:fld id="{7F5E9FBF-224B-4544-941A-F7C6C0B47356}" type="slidenum">
              <a:rPr lang="en-GB" smtClean="0"/>
              <a:t>22</a:t>
            </a:fld>
            <a:endParaRPr lang="en-GB" dirty="0"/>
          </a:p>
        </p:txBody>
      </p:sp>
    </p:spTree>
    <p:extLst>
      <p:ext uri="{BB962C8B-B14F-4D97-AF65-F5344CB8AC3E}">
        <p14:creationId xmlns:p14="http://schemas.microsoft.com/office/powerpoint/2010/main" val="26662971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NB this is very aligned with the CIPD model and many others, like walter burke’s </a:t>
            </a:r>
            <a:r>
              <a:rPr lang="en-GB" baseline="0" dirty="0"/>
              <a:t>7 phase consulting model</a:t>
            </a:r>
          </a:p>
          <a:p>
            <a:endParaRPr lang="en-GB" baseline="0" dirty="0"/>
          </a:p>
        </p:txBody>
      </p:sp>
      <p:sp>
        <p:nvSpPr>
          <p:cNvPr id="4" name="Slide Number Placeholder 3"/>
          <p:cNvSpPr>
            <a:spLocks noGrp="1"/>
          </p:cNvSpPr>
          <p:nvPr>
            <p:ph type="sldNum" sz="quarter" idx="10"/>
          </p:nvPr>
        </p:nvSpPr>
        <p:spPr/>
        <p:txBody>
          <a:bodyPr/>
          <a:lstStyle/>
          <a:p>
            <a:fld id="{7F5E9FBF-224B-4544-941A-F7C6C0B47356}" type="slidenum">
              <a:rPr lang="en-GB" smtClean="0"/>
              <a:t>23</a:t>
            </a:fld>
            <a:endParaRPr lang="en-GB" dirty="0"/>
          </a:p>
        </p:txBody>
      </p:sp>
    </p:spTree>
    <p:extLst>
      <p:ext uri="{BB962C8B-B14F-4D97-AF65-F5344CB8AC3E}">
        <p14:creationId xmlns:p14="http://schemas.microsoft.com/office/powerpoint/2010/main" val="21181831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French and Bell (1999) provide six detailed case studies, describing the full ODV process from start to finish in very different organisations.</a:t>
            </a:r>
          </a:p>
          <a:p>
            <a:endParaRPr lang="en-GB" dirty="0"/>
          </a:p>
        </p:txBody>
      </p:sp>
      <p:sp>
        <p:nvSpPr>
          <p:cNvPr id="4" name="Slide Number Placeholder 3"/>
          <p:cNvSpPr>
            <a:spLocks noGrp="1"/>
          </p:cNvSpPr>
          <p:nvPr>
            <p:ph type="sldNum" sz="quarter" idx="10"/>
          </p:nvPr>
        </p:nvSpPr>
        <p:spPr/>
        <p:txBody>
          <a:bodyPr/>
          <a:lstStyle/>
          <a:p>
            <a:fld id="{7F5E9FBF-224B-4544-941A-F7C6C0B47356}" type="slidenum">
              <a:rPr lang="en-GB" smtClean="0"/>
              <a:t>24</a:t>
            </a:fld>
            <a:endParaRPr lang="en-GB" dirty="0"/>
          </a:p>
        </p:txBody>
      </p:sp>
    </p:spTree>
    <p:extLst>
      <p:ext uri="{BB962C8B-B14F-4D97-AF65-F5344CB8AC3E}">
        <p14:creationId xmlns:p14="http://schemas.microsoft.com/office/powerpoint/2010/main" val="346285198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IPD Title Slide with logo">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4401"/>
            <a:ext cx="9144001" cy="6858001"/>
          </a:xfrm>
          <a:prstGeom prst="rect">
            <a:avLst/>
          </a:prstGeom>
        </p:spPr>
      </p:pic>
      <p:sp>
        <p:nvSpPr>
          <p:cNvPr id="2" name="Title 1"/>
          <p:cNvSpPr>
            <a:spLocks noGrp="1"/>
          </p:cNvSpPr>
          <p:nvPr>
            <p:ph type="ctrTitle"/>
          </p:nvPr>
        </p:nvSpPr>
        <p:spPr>
          <a:xfrm>
            <a:off x="685800" y="1122363"/>
            <a:ext cx="7772400" cy="2387600"/>
          </a:xfrm>
        </p:spPr>
        <p:txBody>
          <a:bodyPr anchor="b"/>
          <a:lstStyle>
            <a:lvl1pPr algn="ctr">
              <a:defRPr sz="600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bg1"/>
                </a:solidFill>
              </a:defRPr>
            </a:lvl1pPr>
          </a:lstStyle>
          <a:p>
            <a:fld id="{111C1156-9F48-442B-9650-93B414C8510A}" type="datetimeFigureOut">
              <a:rPr lang="en-GB" smtClean="0"/>
              <a:pPr/>
              <a:t>04/12/2018</a:t>
            </a:fld>
            <a:endParaRPr lang="en-GB" dirty="0"/>
          </a:p>
        </p:txBody>
      </p:sp>
      <p:sp>
        <p:nvSpPr>
          <p:cNvPr id="5" name="Footer Placeholder 4"/>
          <p:cNvSpPr>
            <a:spLocks noGrp="1"/>
          </p:cNvSpPr>
          <p:nvPr>
            <p:ph type="ftr" sz="quarter" idx="11"/>
          </p:nvPr>
        </p:nvSpPr>
        <p:spPr/>
        <p:txBody>
          <a:bodyPr/>
          <a:lstStyle>
            <a:lvl1pPr>
              <a:defRPr>
                <a:solidFill>
                  <a:schemeClr val="bg1"/>
                </a:solidFill>
              </a:defRPr>
            </a:lvl1pPr>
          </a:lstStyle>
          <a:p>
            <a:endParaRPr lang="en-GB" dirty="0"/>
          </a:p>
        </p:txBody>
      </p:sp>
      <p:sp>
        <p:nvSpPr>
          <p:cNvPr id="6" name="Slide Number Placeholder 5"/>
          <p:cNvSpPr>
            <a:spLocks noGrp="1"/>
          </p:cNvSpPr>
          <p:nvPr>
            <p:ph type="sldNum" sz="quarter" idx="12"/>
          </p:nvPr>
        </p:nvSpPr>
        <p:spPr/>
        <p:txBody>
          <a:bodyPr/>
          <a:lstStyle>
            <a:lvl1pPr>
              <a:defRPr>
                <a:solidFill>
                  <a:schemeClr val="bg1"/>
                </a:solidFill>
              </a:defRPr>
            </a:lvl1pPr>
          </a:lstStyle>
          <a:p>
            <a:fld id="{56D0D72C-7A67-4C52-B3B9-1710A04F6D2A}" type="slidenum">
              <a:rPr lang="en-GB" smtClean="0"/>
              <a:pPr/>
              <a:t>‹#›</a:t>
            </a:fld>
            <a:endParaRPr lang="en-GB" dirty="0"/>
          </a:p>
        </p:txBody>
      </p:sp>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5393" y="494063"/>
            <a:ext cx="1422302" cy="809137"/>
          </a:xfrm>
          <a:prstGeom prst="rect">
            <a:avLst/>
          </a:prstGeom>
        </p:spPr>
      </p:pic>
    </p:spTree>
    <p:extLst>
      <p:ext uri="{BB962C8B-B14F-4D97-AF65-F5344CB8AC3E}">
        <p14:creationId xmlns:p14="http://schemas.microsoft.com/office/powerpoint/2010/main" val="266938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lternate section break or opening slide">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11C1156-9F48-442B-9650-93B414C8510A}" type="datetimeFigureOut">
              <a:rPr lang="en-GB" smtClean="0"/>
              <a:pPr/>
              <a:t>04/12/2018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pPr/>
              <a:t>‹#›</a:t>
            </a:fld>
            <a:endParaRPr lang="en-GB" dirty="0"/>
          </a:p>
        </p:txBody>
      </p:sp>
      <p:pic>
        <p:nvPicPr>
          <p:cNvPr id="6" name="Picture 5"/>
          <p:cNvPicPr>
            <a:picLocks noChangeAspect="1"/>
          </p:cNvPicPr>
          <p:nvPr userDrawn="1"/>
        </p:nvPicPr>
        <p:blipFill rotWithShape="1">
          <a:blip r:embed="rId2" cstate="print">
            <a:extLst>
              <a:ext uri="{28A0092B-C50C-407E-A947-70E740481C1C}">
                <a14:useLocalDpi xmlns:a14="http://schemas.microsoft.com/office/drawing/2010/main" val="0"/>
              </a:ext>
            </a:extLst>
          </a:blip>
          <a:srcRect l="11349" r="-26553"/>
          <a:stretch/>
        </p:blipFill>
        <p:spPr>
          <a:xfrm>
            <a:off x="-5806" y="-1526"/>
            <a:ext cx="12092445" cy="6992874"/>
          </a:xfrm>
          <a:prstGeom prst="rect">
            <a:avLst/>
          </a:prstGeom>
        </p:spPr>
      </p:pic>
      <p:pic>
        <p:nvPicPr>
          <p:cNvPr id="8" name="Picture 7"/>
          <p:cNvPicPr>
            <a:picLocks noChangeAspect="1"/>
          </p:cNvPicPr>
          <p:nvPr userDrawn="1"/>
        </p:nvPicPr>
        <p:blipFill>
          <a:blip r:embed="rId3" cstate="print"/>
          <a:stretch>
            <a:fillRect/>
          </a:stretch>
        </p:blipFill>
        <p:spPr>
          <a:xfrm>
            <a:off x="7293171" y="493200"/>
            <a:ext cx="1441850" cy="824612"/>
          </a:xfrm>
          <a:prstGeom prst="rect">
            <a:avLst/>
          </a:prstGeom>
        </p:spPr>
      </p:pic>
      <p:sp>
        <p:nvSpPr>
          <p:cNvPr id="10" name="TextBox 9"/>
          <p:cNvSpPr txBox="1">
            <a:spLocks noChangeAspect="1"/>
          </p:cNvSpPr>
          <p:nvPr userDrawn="1"/>
        </p:nvSpPr>
        <p:spPr>
          <a:xfrm>
            <a:off x="-1" y="1524002"/>
            <a:ext cx="4564743" cy="2663369"/>
          </a:xfrm>
          <a:prstGeom prst="rect">
            <a:avLst/>
          </a:prstGeom>
          <a:solidFill>
            <a:srgbClr val="58595B">
              <a:alpha val="81000"/>
            </a:srgbClr>
          </a:solidFill>
        </p:spPr>
        <p:txBody>
          <a:bodyPr wrap="square" rtlCol="0">
            <a:normAutofit/>
          </a:bodyPr>
          <a:lstStyle/>
          <a:p>
            <a:endParaRPr lang="en-US" sz="2800" baseline="0" dirty="0">
              <a:solidFill>
                <a:schemeClr val="bg1"/>
              </a:solidFill>
            </a:endParaRPr>
          </a:p>
        </p:txBody>
      </p:sp>
      <p:sp>
        <p:nvSpPr>
          <p:cNvPr id="11" name="Title 1"/>
          <p:cNvSpPr>
            <a:spLocks noGrp="1"/>
          </p:cNvSpPr>
          <p:nvPr>
            <p:ph type="title"/>
          </p:nvPr>
        </p:nvSpPr>
        <p:spPr>
          <a:xfrm>
            <a:off x="159196" y="1761558"/>
            <a:ext cx="4184204" cy="2299453"/>
          </a:xfrm>
        </p:spPr>
        <p:txBody>
          <a:bodyPr anchor="ctr" anchorCtr="0"/>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30410133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8650" y="1"/>
            <a:ext cx="7886700" cy="1231200"/>
          </a:xfr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8549235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_Whit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18034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306788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4155750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TxTwoObj" preserve="1">
  <p:cSld name="Comparis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dirty="0"/>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0379057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Only" preserve="1">
  <p:cSld name="Title Only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410878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Blank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0640364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2954578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wo Pictures_Whi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23249021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Content with Capti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81357875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Picture with Caption_Whi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250359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Title and Vertical Text_Whi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72976903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Vertical Title and Text_Whit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195813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CIPD End Slide with logo">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14401"/>
            <a:ext cx="9144001" cy="6858001"/>
          </a:xfrm>
          <a:prstGeom prst="rect">
            <a:avLst/>
          </a:prstGeom>
        </p:spPr>
      </p:pic>
      <p:pic>
        <p:nvPicPr>
          <p:cNvPr id="6" name="Picture 5"/>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465393" y="494063"/>
            <a:ext cx="1422302" cy="809137"/>
          </a:xfrm>
          <a:prstGeom prst="rect">
            <a:avLst/>
          </a:prstGeom>
        </p:spPr>
      </p:pic>
      <p:sp>
        <p:nvSpPr>
          <p:cNvPr id="2" name="Date Placeholder 1"/>
          <p:cNvSpPr>
            <a:spLocks noGrp="1"/>
          </p:cNvSpPr>
          <p:nvPr>
            <p:ph type="dt" sz="half" idx="10"/>
          </p:nvPr>
        </p:nvSpPr>
        <p:spPr/>
        <p:txBody>
          <a:bodyPr/>
          <a:lstStyle>
            <a:lvl1pPr>
              <a:defRPr>
                <a:solidFill>
                  <a:schemeClr val="bg1"/>
                </a:solidFill>
              </a:defRPr>
            </a:lvl1pPr>
          </a:lstStyle>
          <a:p>
            <a:fld id="{111C1156-9F48-442B-9650-93B414C8510A}" type="datetimeFigureOut">
              <a:rPr lang="en-GB" smtClean="0"/>
              <a:pPr/>
              <a:t>04/12/2018</a:t>
            </a:fld>
            <a:endParaRPr lang="en-GB" dirty="0"/>
          </a:p>
        </p:txBody>
      </p:sp>
      <p:sp>
        <p:nvSpPr>
          <p:cNvPr id="3" name="Footer Placeholder 2"/>
          <p:cNvSpPr>
            <a:spLocks noGrp="1"/>
          </p:cNvSpPr>
          <p:nvPr>
            <p:ph type="ftr" sz="quarter" idx="11"/>
          </p:nvPr>
        </p:nvSpPr>
        <p:spPr/>
        <p:txBody>
          <a:bodyPr/>
          <a:lstStyle>
            <a:lvl1pPr>
              <a:defRPr>
                <a:solidFill>
                  <a:schemeClr val="bg1"/>
                </a:solidFill>
              </a:defRPr>
            </a:lvl1pPr>
          </a:lstStyle>
          <a:p>
            <a:endParaRPr lang="en-GB" dirty="0"/>
          </a:p>
        </p:txBody>
      </p:sp>
      <p:sp>
        <p:nvSpPr>
          <p:cNvPr id="4" name="Slide Number Placeholder 3"/>
          <p:cNvSpPr>
            <a:spLocks noGrp="1"/>
          </p:cNvSpPr>
          <p:nvPr>
            <p:ph type="sldNum" sz="quarter" idx="12"/>
          </p:nvPr>
        </p:nvSpPr>
        <p:spPr/>
        <p:txBody>
          <a:bodyPr/>
          <a:lstStyle>
            <a:lvl1pPr>
              <a:defRPr>
                <a:solidFill>
                  <a:schemeClr val="bg1"/>
                </a:solidFill>
              </a:defRPr>
            </a:lvl1pPr>
          </a:lstStyle>
          <a:p>
            <a:fld id="{56D0D72C-7A67-4C52-B3B9-1710A04F6D2A}" type="slidenum">
              <a:rPr lang="en-GB" smtClean="0"/>
              <a:pPr/>
              <a:t>‹#›</a:t>
            </a:fld>
            <a:endParaRPr lang="en-GB" dirty="0"/>
          </a:p>
        </p:txBody>
      </p:sp>
    </p:spTree>
    <p:extLst>
      <p:ext uri="{BB962C8B-B14F-4D97-AF65-F5344CB8AC3E}">
        <p14:creationId xmlns:p14="http://schemas.microsoft.com/office/powerpoint/2010/main" val="36532939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Title Slide_Purpl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26770939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0909351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37918576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27232010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2171783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15841899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4408957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Picture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83663007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wo Pictures_Purpl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111361284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60144209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Picture with Caption_Purpl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9985249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Title and Vertical Text_Purpl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2320473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Vertical Title and Text_Purpl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6757297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 preserve="1">
  <p:cSld name="Title Slide_SlateDottedPatter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44332381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Title and Conten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01776593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secHead" preserve="1">
  <p:cSld name="Section Header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26478433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5868907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1092542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556446373"/>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68796171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icture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11276499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Two Pictures_SlateDottedPatter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247001430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Tx" preserve="1">
  <p:cSld name="Content with Capti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437241269"/>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picTx" preserve="1">
  <p:cSld name="Picture with Caption_SlateDottedPatter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1380593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vertTx" preserve="1">
  <p:cSld name="Title and Vertical Text_SlateDottedPatter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221286528"/>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itleAndTx" preserve="1">
  <p:cSld name="Vertical Title and Text_SlateDottedPatter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65003135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itle" preserve="1">
  <p:cSld name="Title Slide_WhitePlain">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6650" y="331480"/>
            <a:ext cx="1422000" cy="483215"/>
          </a:xfrm>
          <a:prstGeom prst="rect">
            <a:avLst/>
          </a:prstGeom>
        </p:spPr>
      </p:pic>
    </p:spTree>
    <p:extLst>
      <p:ext uri="{BB962C8B-B14F-4D97-AF65-F5344CB8AC3E}">
        <p14:creationId xmlns:p14="http://schemas.microsoft.com/office/powerpoint/2010/main" val="92372506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 preserve="1">
  <p:cSld name="Title and Conten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6358196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secHead" preserve="1">
  <p:cSld name="Section Header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rgbClr val="58595B"/>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7486650" y="331480"/>
            <a:ext cx="1422000" cy="483215"/>
          </a:xfrm>
          <a:prstGeom prst="rect">
            <a:avLst/>
          </a:prstGeom>
        </p:spPr>
      </p:pic>
    </p:spTree>
    <p:extLst>
      <p:ext uri="{BB962C8B-B14F-4D97-AF65-F5344CB8AC3E}">
        <p14:creationId xmlns:p14="http://schemas.microsoft.com/office/powerpoint/2010/main" val="44935178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woObj" preserve="1">
  <p:cSld name="Two Conten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346400"/>
            <a:ext cx="3886200" cy="48305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76981003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TxTwoObj" preserve="1">
  <p:cSld name="Comparis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54966305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itleOnly" preserve="1">
  <p:cSld name="Title Only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560306921"/>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blank" preserve="1">
  <p:cSld name="Blank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294030200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Picture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628650" y="856801"/>
            <a:ext cx="7967663" cy="5270950"/>
          </a:xfrm>
        </p:spPr>
        <p:txBody>
          <a:bodyPr/>
          <a:lstStyle/>
          <a:p>
            <a:endParaRPr lang="en-GB" dirty="0"/>
          </a:p>
        </p:txBody>
      </p:sp>
    </p:spTree>
    <p:extLst>
      <p:ext uri="{BB962C8B-B14F-4D97-AF65-F5344CB8AC3E}">
        <p14:creationId xmlns:p14="http://schemas.microsoft.com/office/powerpoint/2010/main" val="395154095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wo Pictues_WhitePlain">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56D0D72C-7A67-4C52-B3B9-1710A04F6D2A}" type="slidenum">
              <a:rPr lang="en-GB" smtClean="0"/>
              <a:t>‹#›</a:t>
            </a:fld>
            <a:endParaRPr lang="en-GB" dirty="0"/>
          </a:p>
        </p:txBody>
      </p:sp>
      <p:sp>
        <p:nvSpPr>
          <p:cNvPr id="6" name="Picture Placeholder 5"/>
          <p:cNvSpPr>
            <a:spLocks noGrp="1"/>
          </p:cNvSpPr>
          <p:nvPr>
            <p:ph type="pic" sz="quarter" idx="13"/>
          </p:nvPr>
        </p:nvSpPr>
        <p:spPr>
          <a:xfrm>
            <a:off x="273600" y="547688"/>
            <a:ext cx="4306338" cy="5600700"/>
          </a:xfrm>
        </p:spPr>
        <p:txBody>
          <a:bodyPr/>
          <a:lstStyle/>
          <a:p>
            <a:endParaRPr lang="en-GB" dirty="0"/>
          </a:p>
        </p:txBody>
      </p:sp>
      <p:sp>
        <p:nvSpPr>
          <p:cNvPr id="8" name="Picture Placeholder 7"/>
          <p:cNvSpPr>
            <a:spLocks noGrp="1"/>
          </p:cNvSpPr>
          <p:nvPr>
            <p:ph type="pic" sz="quarter" idx="14"/>
          </p:nvPr>
        </p:nvSpPr>
        <p:spPr>
          <a:xfrm>
            <a:off x="4651375" y="539750"/>
            <a:ext cx="4233863" cy="5608638"/>
          </a:xfrm>
        </p:spPr>
        <p:txBody>
          <a:bodyPr/>
          <a:lstStyle/>
          <a:p>
            <a:endParaRPr lang="en-GB" dirty="0"/>
          </a:p>
        </p:txBody>
      </p:sp>
    </p:spTree>
    <p:extLst>
      <p:ext uri="{BB962C8B-B14F-4D97-AF65-F5344CB8AC3E}">
        <p14:creationId xmlns:p14="http://schemas.microsoft.com/office/powerpoint/2010/main" val="82824519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306253098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_WhitePlai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80616219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_WhitePla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89918231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_WhitePla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1C1156-9F48-442B-9650-93B414C8510A}" type="datetimeFigureOut">
              <a:rPr lang="en-GB" smtClean="0"/>
              <a:t>04/12/2018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56D0D72C-7A67-4C52-B3B9-1710A04F6D2A}" type="slidenum">
              <a:rPr lang="en-GB" smtClean="0"/>
              <a:t>‹#›</a:t>
            </a:fld>
            <a:endParaRPr lang="en-GB" dirty="0"/>
          </a:p>
        </p:txBody>
      </p:sp>
    </p:spTree>
    <p:extLst>
      <p:ext uri="{BB962C8B-B14F-4D97-AF65-F5344CB8AC3E}">
        <p14:creationId xmlns:p14="http://schemas.microsoft.com/office/powerpoint/2010/main" val="10035811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6" Type="http://schemas.openxmlformats.org/officeDocument/2006/relationships/image" Target="../media/image2.png"/><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image" Target="../media/image7.png"/><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7.xml"/><Relationship Id="rId13" Type="http://schemas.openxmlformats.org/officeDocument/2006/relationships/slideLayout" Target="../slideLayouts/slideLayout42.xml"/><Relationship Id="rId3" Type="http://schemas.openxmlformats.org/officeDocument/2006/relationships/slideLayout" Target="../slideLayouts/slideLayout32.xml"/><Relationship Id="rId7" Type="http://schemas.openxmlformats.org/officeDocument/2006/relationships/slideLayout" Target="../slideLayouts/slideLayout36.xml"/><Relationship Id="rId12" Type="http://schemas.openxmlformats.org/officeDocument/2006/relationships/slideLayout" Target="../slideLayouts/slideLayout41.xml"/><Relationship Id="rId2" Type="http://schemas.openxmlformats.org/officeDocument/2006/relationships/slideLayout" Target="../slideLayouts/slideLayout31.xml"/><Relationship Id="rId16" Type="http://schemas.openxmlformats.org/officeDocument/2006/relationships/image" Target="../media/image2.png"/><Relationship Id="rId1" Type="http://schemas.openxmlformats.org/officeDocument/2006/relationships/slideLayout" Target="../slideLayouts/slideLayout30.xml"/><Relationship Id="rId6" Type="http://schemas.openxmlformats.org/officeDocument/2006/relationships/slideLayout" Target="../slideLayouts/slideLayout35.xml"/><Relationship Id="rId11" Type="http://schemas.openxmlformats.org/officeDocument/2006/relationships/slideLayout" Target="../slideLayouts/slideLayout40.xml"/><Relationship Id="rId5" Type="http://schemas.openxmlformats.org/officeDocument/2006/relationships/slideLayout" Target="../slideLayouts/slideLayout34.xml"/><Relationship Id="rId15" Type="http://schemas.openxmlformats.org/officeDocument/2006/relationships/image" Target="../media/image7.png"/><Relationship Id="rId10" Type="http://schemas.openxmlformats.org/officeDocument/2006/relationships/slideLayout" Target="../slideLayouts/slideLayout39.xml"/><Relationship Id="rId4" Type="http://schemas.openxmlformats.org/officeDocument/2006/relationships/slideLayout" Target="../slideLayouts/slideLayout33.xml"/><Relationship Id="rId9" Type="http://schemas.openxmlformats.org/officeDocument/2006/relationships/slideLayout" Target="../slideLayouts/slideLayout38.xml"/><Relationship Id="rId1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0.xml"/><Relationship Id="rId13" Type="http://schemas.openxmlformats.org/officeDocument/2006/relationships/slideLayout" Target="../slideLayouts/slideLayout55.xml"/><Relationship Id="rId3" Type="http://schemas.openxmlformats.org/officeDocument/2006/relationships/slideLayout" Target="../slideLayouts/slideLayout45.xml"/><Relationship Id="rId7" Type="http://schemas.openxmlformats.org/officeDocument/2006/relationships/slideLayout" Target="../slideLayouts/slideLayout49.xml"/><Relationship Id="rId12" Type="http://schemas.openxmlformats.org/officeDocument/2006/relationships/slideLayout" Target="../slideLayouts/slideLayout54.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11" Type="http://schemas.openxmlformats.org/officeDocument/2006/relationships/slideLayout" Target="../slideLayouts/slideLayout53.xml"/><Relationship Id="rId5" Type="http://schemas.openxmlformats.org/officeDocument/2006/relationships/slideLayout" Target="../slideLayouts/slideLayout47.xml"/><Relationship Id="rId10" Type="http://schemas.openxmlformats.org/officeDocument/2006/relationships/slideLayout" Target="../slideLayouts/slideLayout52.xml"/><Relationship Id="rId4" Type="http://schemas.openxmlformats.org/officeDocument/2006/relationships/slideLayout" Target="../slideLayouts/slideLayout46.xml"/><Relationship Id="rId9" Type="http://schemas.openxmlformats.org/officeDocument/2006/relationships/slideLayout" Target="../slideLayouts/slideLayout51.xml"/><Relationship Id="rId14"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04/12/2018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pic>
        <p:nvPicPr>
          <p:cNvPr id="8" name="Picture 7"/>
          <p:cNvPicPr>
            <a:picLocks noChangeAspect="1"/>
          </p:cNvPicPr>
          <p:nvPr userDrawn="1"/>
        </p:nvPicPr>
        <p:blipFill>
          <a:blip r:embed="rId18">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9" name="Picture 8"/>
          <p:cNvPicPr>
            <a:picLocks noChangeAspect="1"/>
          </p:cNvPicPr>
          <p:nvPr userDrawn="1"/>
        </p:nvPicPr>
        <p:blipFill>
          <a:blip r:embed="rId19"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1173112174"/>
      </p:ext>
    </p:extLst>
  </p:cSld>
  <p:clrMap bg1="lt1" tx1="dk1" bg2="lt2" tx2="dk2" accent1="accent1" accent2="accent2" accent3="accent3" accent4="accent4" accent5="accent5" accent6="accent6" hlink="hlink" folHlink="folHlink"/>
  <p:sldLayoutIdLst>
    <p:sldLayoutId id="2147483755" r:id="rId1"/>
    <p:sldLayoutId id="2147483757" r:id="rId2"/>
    <p:sldLayoutId id="2147483662" r:id="rId3"/>
    <p:sldLayoutId id="2147483661" r:id="rId4"/>
    <p:sldLayoutId id="2147483663" r:id="rId5"/>
    <p:sldLayoutId id="2147483664" r:id="rId6"/>
    <p:sldLayoutId id="2147483665" r:id="rId7"/>
    <p:sldLayoutId id="2147483666" r:id="rId8"/>
    <p:sldLayoutId id="2147483667" r:id="rId9"/>
    <p:sldLayoutId id="2147483672" r:id="rId10"/>
    <p:sldLayoutId id="2147483712" r:id="rId11"/>
    <p:sldLayoutId id="2147483668" r:id="rId12"/>
    <p:sldLayoutId id="2147483669" r:id="rId13"/>
    <p:sldLayoutId id="2147483670" r:id="rId14"/>
    <p:sldLayoutId id="2147483671" r:id="rId15"/>
    <p:sldLayoutId id="2147483756" r:id="rId16"/>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baseline="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DBD3E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04/12/2018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pic>
        <p:nvPicPr>
          <p:cNvPr id="9" name="Picture 8"/>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8" name="Picture 7"/>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847506107"/>
      </p:ext>
    </p:extLst>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25" r:id="rId12"/>
    <p:sldLayoutId id="2147483726"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rgbClr val="DADBDC"/>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04/12/2018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pic>
        <p:nvPicPr>
          <p:cNvPr id="9" name="Picture 8"/>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7345524" y="5059524"/>
            <a:ext cx="1798476" cy="1798476"/>
          </a:xfrm>
          <a:prstGeom prst="rect">
            <a:avLst/>
          </a:prstGeom>
        </p:spPr>
      </p:pic>
      <p:pic>
        <p:nvPicPr>
          <p:cNvPr id="8" name="Picture 7"/>
          <p:cNvPicPr>
            <a:picLocks noChangeAspect="1"/>
          </p:cNvPicPr>
          <p:nvPr userDrawn="1"/>
        </p:nvPicPr>
        <p:blipFill>
          <a:blip r:embed="rId16" cstate="print">
            <a:extLst>
              <a:ext uri="{28A0092B-C50C-407E-A947-70E740481C1C}">
                <a14:useLocalDpi xmlns:a14="http://schemas.microsoft.com/office/drawing/2010/main" val="0"/>
              </a:ext>
            </a:extLst>
          </a:blip>
          <a:stretch>
            <a:fillRect/>
          </a:stretch>
        </p:blipFill>
        <p:spPr>
          <a:xfrm>
            <a:off x="621083" y="6363946"/>
            <a:ext cx="786059" cy="270000"/>
          </a:xfrm>
          <a:prstGeom prst="rect">
            <a:avLst/>
          </a:prstGeom>
        </p:spPr>
      </p:pic>
    </p:spTree>
    <p:extLst>
      <p:ext uri="{BB962C8B-B14F-4D97-AF65-F5344CB8AC3E}">
        <p14:creationId xmlns:p14="http://schemas.microsoft.com/office/powerpoint/2010/main" val="180605915"/>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 id="2147483754"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1"/>
            <a:ext cx="7886700" cy="12312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321624"/>
            <a:ext cx="7886700" cy="4899176"/>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rgbClr val="58595B"/>
                </a:solidFill>
                <a:latin typeface="Arial" panose="020B0604020202020204" pitchFamily="34" charset="0"/>
                <a:cs typeface="Arial" panose="020B0604020202020204" pitchFamily="34" charset="0"/>
              </a:defRPr>
            </a:lvl1pPr>
          </a:lstStyle>
          <a:p>
            <a:fld id="{111C1156-9F48-442B-9650-93B414C8510A}" type="datetimeFigureOut">
              <a:rPr lang="en-GB" smtClean="0"/>
              <a:pPr/>
              <a:t>04/12/2018</a:t>
            </a:fld>
            <a:endParaRPr lang="en-GB"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rgbClr val="58595B"/>
                </a:solidFill>
                <a:latin typeface="Arial" panose="020B0604020202020204" pitchFamily="34" charset="0"/>
                <a:cs typeface="Arial" panose="020B0604020202020204" pitchFamily="34" charset="0"/>
              </a:defRPr>
            </a:lvl1pPr>
          </a:lstStyle>
          <a:p>
            <a:endParaRPr lang="en-GB"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rgbClr val="58595B"/>
                </a:solidFill>
                <a:latin typeface="Arial" panose="020B0604020202020204" pitchFamily="34" charset="0"/>
                <a:cs typeface="Arial" panose="020B0604020202020204" pitchFamily="34" charset="0"/>
              </a:defRPr>
            </a:lvl1pPr>
          </a:lstStyle>
          <a:p>
            <a:fld id="{56D0D72C-7A67-4C52-B3B9-1710A04F6D2A}" type="slidenum">
              <a:rPr lang="en-GB" smtClean="0"/>
              <a:pPr/>
              <a:t>‹#›</a:t>
            </a:fld>
            <a:endParaRPr lang="en-GB" dirty="0"/>
          </a:p>
        </p:txBody>
      </p:sp>
    </p:spTree>
    <p:extLst>
      <p:ext uri="{BB962C8B-B14F-4D97-AF65-F5344CB8AC3E}">
        <p14:creationId xmlns:p14="http://schemas.microsoft.com/office/powerpoint/2010/main" val="4024760899"/>
      </p:ext>
    </p:extLst>
  </p:cSld>
  <p:clrMap bg1="lt1" tx1="dk1" bg2="lt2" tx2="dk2" accent1="accent1" accent2="accent2" accent3="accent3" accent4="accent4" accent5="accent5" accent6="accent6" hlink="hlink" folHlink="folHlink"/>
  <p:sldLayoutIdLst>
    <p:sldLayoutId id="2147483728" r:id="rId1"/>
    <p:sldLayoutId id="2147483729" r:id="rId2"/>
    <p:sldLayoutId id="2147483730" r:id="rId3"/>
    <p:sldLayoutId id="2147483731" r:id="rId4"/>
    <p:sldLayoutId id="2147483732" r:id="rId5"/>
    <p:sldLayoutId id="2147483733" r:id="rId6"/>
    <p:sldLayoutId id="2147483734" r:id="rId7"/>
    <p:sldLayoutId id="2147483735" r:id="rId8"/>
    <p:sldLayoutId id="2147483736" r:id="rId9"/>
    <p:sldLayoutId id="2147483737" r:id="rId10"/>
    <p:sldLayoutId id="2147483738" r:id="rId11"/>
    <p:sldLayoutId id="2147483739" r:id="rId12"/>
    <p:sldLayoutId id="2147483740" r:id="rId13"/>
  </p:sldLayoutIdLst>
  <p:txStyles>
    <p:titleStyle>
      <a:lvl1pPr algn="l" defTabSz="914400" rtl="0" eaLnBrk="1" latinLnBrk="0" hangingPunct="1">
        <a:lnSpc>
          <a:spcPct val="90000"/>
        </a:lnSpc>
        <a:spcBef>
          <a:spcPct val="0"/>
        </a:spcBef>
        <a:buNone/>
        <a:defRPr sz="3800" kern="1200">
          <a:solidFill>
            <a:srgbClr val="520D5D"/>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Clr>
          <a:srgbClr val="DA1D52"/>
        </a:buClr>
        <a:buFont typeface="Arial" panose="020B0604020202020204" pitchFamily="34" charset="0"/>
        <a:buChar char="•"/>
        <a:defRPr sz="2500" kern="1200">
          <a:solidFill>
            <a:srgbClr val="58595B"/>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DA1D52"/>
        </a:buClr>
        <a:buFont typeface="Arial" panose="020B0604020202020204" pitchFamily="34" charset="0"/>
        <a:buChar char="•"/>
        <a:defRPr sz="2000" kern="1200">
          <a:solidFill>
            <a:srgbClr val="58595B"/>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DA1D52"/>
        </a:buClr>
        <a:buFont typeface="Arial" panose="020B0604020202020204" pitchFamily="34" charset="0"/>
        <a:buChar char="•"/>
        <a:defRPr sz="1800" kern="1200">
          <a:solidFill>
            <a:srgbClr val="58595B"/>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comments" Target="../comments/comment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ctrTitle"/>
          </p:nvPr>
        </p:nvSpPr>
        <p:spPr>
          <a:xfrm>
            <a:off x="4572000" y="1009650"/>
            <a:ext cx="3886200" cy="1808163"/>
          </a:xfrm>
        </p:spPr>
        <p:txBody>
          <a:bodyPr>
            <a:normAutofit/>
          </a:bodyPr>
          <a:lstStyle/>
          <a:p>
            <a:pPr algn="r"/>
            <a:r>
              <a:rPr lang="en-GB" altLang="en-US" sz="3200" b="1" dirty="0"/>
              <a:t>HRM: People and Organisations</a:t>
            </a:r>
            <a:endParaRPr altLang="en-US" sz="3200" b="1" dirty="0"/>
          </a:p>
        </p:txBody>
      </p:sp>
      <p:sp>
        <p:nvSpPr>
          <p:cNvPr id="5" name="Rectangle 3"/>
          <p:cNvSpPr>
            <a:spLocks noGrp="1" noChangeArrowheads="1"/>
          </p:cNvSpPr>
          <p:nvPr>
            <p:ph type="subTitle" idx="1"/>
          </p:nvPr>
        </p:nvSpPr>
        <p:spPr>
          <a:xfrm>
            <a:off x="4572000" y="2955925"/>
            <a:ext cx="3886200" cy="1771650"/>
          </a:xfrm>
        </p:spPr>
        <p:txBody>
          <a:bodyPr/>
          <a:lstStyle/>
          <a:p>
            <a:pPr algn="r"/>
            <a:r>
              <a:rPr lang="en-GB" altLang="en-US" sz="2800" i="1" dirty="0"/>
              <a:t>Chapter 8</a:t>
            </a:r>
          </a:p>
          <a:p>
            <a:pPr algn="r"/>
            <a:r>
              <a:rPr lang="en-GB" altLang="en-US" sz="2800" b="1" i="0" dirty="0"/>
              <a:t>Organisation Design and Organisation Development</a:t>
            </a:r>
            <a:endParaRPr altLang="en-US" sz="2800" b="1" i="0" dirty="0"/>
          </a:p>
        </p:txBody>
      </p:sp>
    </p:spTree>
    <p:extLst>
      <p:ext uri="{BB962C8B-B14F-4D97-AF65-F5344CB8AC3E}">
        <p14:creationId xmlns:p14="http://schemas.microsoft.com/office/powerpoint/2010/main" val="12268403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Contents</a:t>
            </a:r>
          </a:p>
        </p:txBody>
      </p:sp>
      <p:sp>
        <p:nvSpPr>
          <p:cNvPr id="4" name="Content Placeholder 3"/>
          <p:cNvSpPr>
            <a:spLocks noGrp="1"/>
          </p:cNvSpPr>
          <p:nvPr>
            <p:ph idx="1"/>
          </p:nvPr>
        </p:nvSpPr>
        <p:spPr>
          <a:xfrm>
            <a:off x="628650" y="1063004"/>
            <a:ext cx="7886700" cy="5079177"/>
          </a:xfrm>
        </p:spPr>
        <p:txBody>
          <a:bodyPr>
            <a:normAutofit/>
          </a:bodyPr>
          <a:lstStyle/>
          <a:p>
            <a:endParaRPr lang="en-GB" dirty="0"/>
          </a:p>
          <a:p>
            <a:pPr marL="571500" indent="-342900">
              <a:lnSpc>
                <a:spcPct val="100000"/>
              </a:lnSpc>
            </a:pPr>
            <a:r>
              <a:rPr lang="en-GB" dirty="0"/>
              <a:t>Overview of Organisation Design (OD) and Organisation Development (ODV)</a:t>
            </a:r>
          </a:p>
          <a:p>
            <a:pPr marL="571500" indent="-342900">
              <a:lnSpc>
                <a:spcPct val="100000"/>
              </a:lnSpc>
            </a:pPr>
            <a:r>
              <a:rPr lang="en-GB" dirty="0"/>
              <a:t>Organisation Design: What is it, history and theory, types of organisation structure, key variables, models of OD, why it happens, how it happens</a:t>
            </a:r>
          </a:p>
          <a:p>
            <a:pPr marL="571500" indent="-342900">
              <a:lnSpc>
                <a:spcPct val="100000"/>
              </a:lnSpc>
            </a:pPr>
            <a:r>
              <a:rPr lang="en-GB" dirty="0"/>
              <a:t>Organisation Development: What is it, key themes, history and theory, how it happens, why it happens</a:t>
            </a:r>
          </a:p>
          <a:p>
            <a:pPr marL="571500" indent="-342900">
              <a:lnSpc>
                <a:spcPct val="100000"/>
              </a:lnSpc>
            </a:pPr>
            <a:r>
              <a:rPr lang="en-GB" dirty="0"/>
              <a:t>Future context for OD and ODV</a:t>
            </a:r>
          </a:p>
        </p:txBody>
      </p:sp>
    </p:spTree>
    <p:extLst>
      <p:ext uri="{BB962C8B-B14F-4D97-AF65-F5344CB8AC3E}">
        <p14:creationId xmlns:p14="http://schemas.microsoft.com/office/powerpoint/2010/main" val="8395281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1"/>
            <a:ext cx="8071597" cy="1231200"/>
          </a:xfrm>
        </p:spPr>
        <p:txBody>
          <a:bodyPr>
            <a:normAutofit/>
          </a:bodyPr>
          <a:lstStyle/>
          <a:p>
            <a:r>
              <a:rPr lang="en-GB" sz="4000" b="1" dirty="0"/>
              <a:t>Overview (1)</a:t>
            </a:r>
          </a:p>
        </p:txBody>
      </p:sp>
      <p:sp>
        <p:nvSpPr>
          <p:cNvPr id="4" name="Content Placeholder 3"/>
          <p:cNvSpPr>
            <a:spLocks noGrp="1"/>
          </p:cNvSpPr>
          <p:nvPr>
            <p:ph idx="1"/>
          </p:nvPr>
        </p:nvSpPr>
        <p:spPr>
          <a:xfrm>
            <a:off x="628650" y="1063004"/>
            <a:ext cx="7886700" cy="5079177"/>
          </a:xfrm>
        </p:spPr>
        <p:txBody>
          <a:bodyPr>
            <a:normAutofit/>
          </a:bodyPr>
          <a:lstStyle/>
          <a:p>
            <a:endParaRPr lang="en-GB" dirty="0"/>
          </a:p>
          <a:p>
            <a:r>
              <a:rPr lang="en-GB" sz="2800" dirty="0"/>
              <a:t>Both Organisation Design (OD) and Organisation Development (ODV) aim to improve and sustain organisational performance:</a:t>
            </a:r>
          </a:p>
          <a:p>
            <a:pPr lvl="1"/>
            <a:r>
              <a:rPr lang="en-GB" sz="2800" dirty="0"/>
              <a:t>OD: By addressing organisation structure and key elements linked to this e.g. processes</a:t>
            </a:r>
          </a:p>
          <a:p>
            <a:pPr lvl="1"/>
            <a:r>
              <a:rPr lang="en-GB" sz="2800" dirty="0"/>
              <a:t>ODV: Through the involvement of an organisation’s people and their behaviour, at a system level</a:t>
            </a:r>
          </a:p>
        </p:txBody>
      </p:sp>
    </p:spTree>
    <p:extLst>
      <p:ext uri="{BB962C8B-B14F-4D97-AF65-F5344CB8AC3E}">
        <p14:creationId xmlns:p14="http://schemas.microsoft.com/office/powerpoint/2010/main" val="19670238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49" y="1"/>
            <a:ext cx="8071597" cy="1231200"/>
          </a:xfrm>
        </p:spPr>
        <p:txBody>
          <a:bodyPr>
            <a:normAutofit/>
          </a:bodyPr>
          <a:lstStyle/>
          <a:p>
            <a:r>
              <a:rPr lang="en-GB" sz="4000" b="1" dirty="0"/>
              <a:t>Overview (2)</a:t>
            </a:r>
          </a:p>
        </p:txBody>
      </p:sp>
      <p:sp>
        <p:nvSpPr>
          <p:cNvPr id="4" name="Content Placeholder 3"/>
          <p:cNvSpPr>
            <a:spLocks noGrp="1"/>
          </p:cNvSpPr>
          <p:nvPr>
            <p:ph idx="1"/>
          </p:nvPr>
        </p:nvSpPr>
        <p:spPr>
          <a:xfrm>
            <a:off x="628650" y="1063004"/>
            <a:ext cx="7886700" cy="5079177"/>
          </a:xfrm>
        </p:spPr>
        <p:txBody>
          <a:bodyPr>
            <a:normAutofit/>
          </a:bodyPr>
          <a:lstStyle/>
          <a:p>
            <a:endParaRPr lang="en-GB" dirty="0"/>
          </a:p>
          <a:p>
            <a:r>
              <a:rPr lang="en-GB" sz="2800" dirty="0"/>
              <a:t>Both OD and ODV: </a:t>
            </a:r>
          </a:p>
          <a:p>
            <a:pPr lvl="1"/>
            <a:r>
              <a:rPr lang="en-GB" sz="2800" dirty="0"/>
              <a:t>can take place in privately or publicly owned organisations, large or small</a:t>
            </a:r>
          </a:p>
          <a:p>
            <a:pPr lvl="1"/>
            <a:r>
              <a:rPr lang="en-GB" sz="2800" dirty="0"/>
              <a:t>are strategic areas of HR practice - but are both often carried out by external practitioners rather than HR team (Marsh et al 2009)</a:t>
            </a:r>
          </a:p>
          <a:p>
            <a:pPr lvl="1"/>
            <a:r>
              <a:rPr lang="en-GB" sz="2800" dirty="0"/>
              <a:t>together form 20% of the CIPD’s Profession Map</a:t>
            </a:r>
          </a:p>
        </p:txBody>
      </p:sp>
    </p:spTree>
    <p:extLst>
      <p:ext uri="{BB962C8B-B14F-4D97-AF65-F5344CB8AC3E}">
        <p14:creationId xmlns:p14="http://schemas.microsoft.com/office/powerpoint/2010/main" val="20501109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1"/>
            <a:ext cx="7886700" cy="1231200"/>
          </a:xfrm>
        </p:spPr>
        <p:txBody>
          <a:bodyPr>
            <a:noAutofit/>
          </a:bodyPr>
          <a:lstStyle/>
          <a:p>
            <a:r>
              <a:rPr lang="en-GB" sz="4000" b="1" dirty="0"/>
              <a:t>What is Organisation Design?</a:t>
            </a:r>
          </a:p>
        </p:txBody>
      </p:sp>
      <p:sp>
        <p:nvSpPr>
          <p:cNvPr id="4" name="Content Placeholder 3"/>
          <p:cNvSpPr>
            <a:spLocks noGrp="1"/>
          </p:cNvSpPr>
          <p:nvPr>
            <p:ph idx="1"/>
          </p:nvPr>
        </p:nvSpPr>
        <p:spPr>
          <a:xfrm>
            <a:off x="628650" y="1172188"/>
            <a:ext cx="7886700" cy="5300851"/>
          </a:xfrm>
        </p:spPr>
        <p:txBody>
          <a:bodyPr>
            <a:normAutofit/>
          </a:bodyPr>
          <a:lstStyle/>
          <a:p>
            <a:r>
              <a:rPr lang="en-GB" sz="2400" dirty="0"/>
              <a:t>‘The process and the outcome of shaping an organisational structure, to align it with the purpose of the business and the context in which the organisation exists’ (CIPD 2015a)</a:t>
            </a:r>
          </a:p>
          <a:p>
            <a:r>
              <a:rPr lang="en-GB" sz="2400" dirty="0"/>
              <a:t>An ‘architect’s blueprint’ Marsh et al (2009), which provides the structure of the building and specifications to the builders on how to bring it to life</a:t>
            </a:r>
          </a:p>
          <a:p>
            <a:r>
              <a:rPr lang="en-GB" sz="2400" dirty="0"/>
              <a:t>OD must consider several important elements that must align with structure e.g. systems (such as IT systems), processes (such as how customer orders are processed and fulfilled), performance measures, communication channels, and culture</a:t>
            </a:r>
          </a:p>
          <a:p>
            <a:r>
              <a:rPr lang="en-GB" sz="2400" dirty="0"/>
              <a:t>Typically a stand-alone activity, rather than a continuous change process</a:t>
            </a:r>
          </a:p>
          <a:p>
            <a:endParaRPr lang="en-GB" dirty="0"/>
          </a:p>
          <a:p>
            <a:endParaRPr lang="en-GB" dirty="0"/>
          </a:p>
        </p:txBody>
      </p:sp>
    </p:spTree>
    <p:extLst>
      <p:ext uri="{BB962C8B-B14F-4D97-AF65-F5344CB8AC3E}">
        <p14:creationId xmlns:p14="http://schemas.microsoft.com/office/powerpoint/2010/main" val="4742481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0"/>
            <a:ext cx="8179174" cy="1102659"/>
          </a:xfrm>
        </p:spPr>
        <p:txBody>
          <a:bodyPr>
            <a:noAutofit/>
          </a:bodyPr>
          <a:lstStyle/>
          <a:p>
            <a:r>
              <a:rPr lang="en-GB" sz="4000" b="1" dirty="0"/>
              <a:t>Organisation Design: History and Theory</a:t>
            </a:r>
          </a:p>
        </p:txBody>
      </p:sp>
      <p:sp>
        <p:nvSpPr>
          <p:cNvPr id="3" name="Content Placeholder 2"/>
          <p:cNvSpPr>
            <a:spLocks noGrp="1"/>
          </p:cNvSpPr>
          <p:nvPr>
            <p:ph idx="1"/>
          </p:nvPr>
        </p:nvSpPr>
        <p:spPr/>
        <p:txBody>
          <a:bodyPr>
            <a:normAutofit fontScale="92500" lnSpcReduction="20000"/>
          </a:bodyPr>
          <a:lstStyle/>
          <a:p>
            <a:r>
              <a:rPr lang="en-GB" sz="3000" dirty="0"/>
              <a:t>Weber’s theory of bureaucracy (mid-1800s): </a:t>
            </a:r>
          </a:p>
          <a:p>
            <a:pPr lvl="1"/>
            <a:r>
              <a:rPr lang="en-GB" sz="2600" dirty="0"/>
              <a:t>Authority structures’ (Campbell and Craig 2005)</a:t>
            </a:r>
          </a:p>
          <a:p>
            <a:pPr lvl="1"/>
            <a:r>
              <a:rPr lang="en-GB" sz="2600" dirty="0"/>
              <a:t>Advocated robust processes and hierarchy, with strong management control and supervision (CIPD 2015a)</a:t>
            </a:r>
          </a:p>
          <a:p>
            <a:pPr lvl="1"/>
            <a:r>
              <a:rPr lang="en-GB" sz="2600" dirty="0"/>
              <a:t>Many organisations still use this model </a:t>
            </a:r>
          </a:p>
          <a:p>
            <a:r>
              <a:rPr lang="en-GB" sz="3000" dirty="0"/>
              <a:t>Taylor’s scientific management (late 1800s)</a:t>
            </a:r>
          </a:p>
          <a:p>
            <a:pPr lvl="1"/>
            <a:r>
              <a:rPr lang="en-GB" sz="2600" dirty="0"/>
              <a:t>Conceived at time of industrial revolution</a:t>
            </a:r>
          </a:p>
          <a:p>
            <a:pPr lvl="1"/>
            <a:r>
              <a:rPr lang="en-GB" sz="2600" dirty="0"/>
              <a:t>Earliest ‘time and motion’ studies, specified most effective way to carry out specific production tasks</a:t>
            </a:r>
          </a:p>
          <a:p>
            <a:pPr lvl="1"/>
            <a:r>
              <a:rPr lang="en-GB" sz="2600" dirty="0"/>
              <a:t>Large shift in job design</a:t>
            </a:r>
          </a:p>
          <a:p>
            <a:r>
              <a:rPr lang="en-GB" sz="3000" dirty="0"/>
              <a:t>Fordism (1920s)</a:t>
            </a:r>
          </a:p>
          <a:p>
            <a:pPr lvl="1"/>
            <a:r>
              <a:rPr lang="en-GB" sz="2600" dirty="0"/>
              <a:t>Built on Taylorism by examining and changing organisational process e.g. introducing production line, considering reward</a:t>
            </a:r>
          </a:p>
          <a:p>
            <a:endParaRPr lang="en-GB" dirty="0"/>
          </a:p>
          <a:p>
            <a:endParaRPr lang="en-GB" dirty="0"/>
          </a:p>
        </p:txBody>
      </p:sp>
    </p:spTree>
    <p:extLst>
      <p:ext uri="{BB962C8B-B14F-4D97-AF65-F5344CB8AC3E}">
        <p14:creationId xmlns:p14="http://schemas.microsoft.com/office/powerpoint/2010/main" val="164725639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781" y="176868"/>
            <a:ext cx="7886700" cy="1325563"/>
          </a:xfrm>
        </p:spPr>
        <p:txBody>
          <a:bodyPr>
            <a:normAutofit fontScale="90000"/>
          </a:bodyPr>
          <a:lstStyle/>
          <a:p>
            <a:r>
              <a:rPr lang="en-GB" sz="4000" b="1" dirty="0"/>
              <a:t>Organisation Design:</a:t>
            </a:r>
            <a:br>
              <a:rPr lang="en-GB" sz="4000" b="1" dirty="0"/>
            </a:br>
            <a:r>
              <a:rPr lang="en-GB" sz="4000" b="1" dirty="0"/>
              <a:t>Types of Organisation Structure (1)</a:t>
            </a:r>
          </a:p>
        </p:txBody>
      </p:sp>
      <p:sp>
        <p:nvSpPr>
          <p:cNvPr id="4" name="Text Placeholder 3"/>
          <p:cNvSpPr>
            <a:spLocks noGrp="1"/>
          </p:cNvSpPr>
          <p:nvPr>
            <p:ph type="body" idx="1"/>
          </p:nvPr>
        </p:nvSpPr>
        <p:spPr>
          <a:xfrm>
            <a:off x="665761" y="1208508"/>
            <a:ext cx="3868340" cy="551049"/>
          </a:xfrm>
        </p:spPr>
        <p:txBody>
          <a:bodyPr/>
          <a:lstStyle/>
          <a:p>
            <a:r>
              <a:rPr lang="en-GB" dirty="0"/>
              <a:t>Mechanistic</a:t>
            </a:r>
          </a:p>
        </p:txBody>
      </p:sp>
      <p:sp>
        <p:nvSpPr>
          <p:cNvPr id="3" name="Content Placeholder 2"/>
          <p:cNvSpPr>
            <a:spLocks noGrp="1"/>
          </p:cNvSpPr>
          <p:nvPr>
            <p:ph sz="half" idx="2"/>
          </p:nvPr>
        </p:nvSpPr>
        <p:spPr>
          <a:xfrm>
            <a:off x="356885" y="2080677"/>
            <a:ext cx="4297002" cy="4101353"/>
          </a:xfrm>
        </p:spPr>
        <p:txBody>
          <a:bodyPr>
            <a:normAutofit/>
          </a:bodyPr>
          <a:lstStyle/>
          <a:p>
            <a:r>
              <a:rPr lang="en-GB" sz="2400" dirty="0"/>
              <a:t>Structure type: Functional, geographical, organisation by product or by customer group</a:t>
            </a:r>
          </a:p>
          <a:p>
            <a:r>
              <a:rPr lang="en-GB" sz="2400" dirty="0"/>
              <a:t>Strongly defined management levels and hierarchy</a:t>
            </a:r>
          </a:p>
          <a:p>
            <a:r>
              <a:rPr lang="en-GB" sz="2400" dirty="0"/>
              <a:t>Roles are specialised</a:t>
            </a:r>
          </a:p>
          <a:p>
            <a:r>
              <a:rPr lang="en-GB" sz="2400" dirty="0"/>
              <a:t>Departments and functions clearly delineated</a:t>
            </a:r>
          </a:p>
        </p:txBody>
      </p:sp>
      <p:sp>
        <p:nvSpPr>
          <p:cNvPr id="5" name="Text Placeholder 4"/>
          <p:cNvSpPr>
            <a:spLocks noGrp="1"/>
          </p:cNvSpPr>
          <p:nvPr>
            <p:ph type="body" sz="quarter" idx="3"/>
          </p:nvPr>
        </p:nvSpPr>
        <p:spPr>
          <a:xfrm>
            <a:off x="7199342" y="1208507"/>
            <a:ext cx="2940948" cy="541525"/>
          </a:xfrm>
        </p:spPr>
        <p:txBody>
          <a:bodyPr/>
          <a:lstStyle/>
          <a:p>
            <a:r>
              <a:rPr lang="en-GB" dirty="0"/>
              <a:t>Organic</a:t>
            </a:r>
          </a:p>
        </p:txBody>
      </p:sp>
      <p:sp>
        <p:nvSpPr>
          <p:cNvPr id="6" name="Content Placeholder 5"/>
          <p:cNvSpPr>
            <a:spLocks noGrp="1"/>
          </p:cNvSpPr>
          <p:nvPr>
            <p:ph sz="quarter" idx="4"/>
          </p:nvPr>
        </p:nvSpPr>
        <p:spPr>
          <a:xfrm>
            <a:off x="4653887" y="2067430"/>
            <a:ext cx="4271749" cy="4558553"/>
          </a:xfrm>
        </p:spPr>
        <p:txBody>
          <a:bodyPr>
            <a:noAutofit/>
          </a:bodyPr>
          <a:lstStyle/>
          <a:p>
            <a:r>
              <a:rPr lang="en-GB" sz="2400" dirty="0"/>
              <a:t>Structure type: matrix, virtual organisation, flexible firm models (</a:t>
            </a:r>
            <a:r>
              <a:rPr lang="en-GB" sz="2400" i="1" dirty="0"/>
              <a:t>Atkinson, Handy)</a:t>
            </a:r>
            <a:endParaRPr lang="en-GB" sz="2400" dirty="0"/>
          </a:p>
          <a:p>
            <a:r>
              <a:rPr lang="en-GB" sz="2400" dirty="0"/>
              <a:t>Less hierarchical and more fluid </a:t>
            </a:r>
          </a:p>
          <a:p>
            <a:r>
              <a:rPr lang="en-GB" sz="2400" dirty="0"/>
              <a:t>More team working and cross-functional teams granted authority and control</a:t>
            </a:r>
          </a:p>
          <a:p>
            <a:r>
              <a:rPr lang="en-GB" sz="2400" dirty="0"/>
              <a:t>Departments or functions with looser and wider ‘borders’</a:t>
            </a:r>
          </a:p>
        </p:txBody>
      </p:sp>
      <p:sp>
        <p:nvSpPr>
          <p:cNvPr id="7" name="Left-Right Arrow 6"/>
          <p:cNvSpPr/>
          <p:nvPr/>
        </p:nvSpPr>
        <p:spPr>
          <a:xfrm>
            <a:off x="341194" y="1602116"/>
            <a:ext cx="8444287" cy="467002"/>
          </a:xfrm>
          <a:prstGeom prst="leftRightArrow">
            <a:avLst/>
          </a:prstGeom>
        </p:spPr>
        <p:style>
          <a:lnRef idx="0">
            <a:schemeClr val="accent3"/>
          </a:lnRef>
          <a:fillRef idx="3">
            <a:schemeClr val="accent3"/>
          </a:fillRef>
          <a:effectRef idx="3">
            <a:schemeClr val="accent3"/>
          </a:effectRef>
          <a:fontRef idx="minor">
            <a:schemeClr val="lt1"/>
          </a:fontRef>
        </p:style>
        <p:txBody>
          <a:bodyPr rtlCol="0" anchor="ctr"/>
          <a:lstStyle/>
          <a:p>
            <a:endParaRPr lang="en-GB" dirty="0"/>
          </a:p>
        </p:txBody>
      </p:sp>
    </p:spTree>
    <p:extLst>
      <p:ext uri="{BB962C8B-B14F-4D97-AF65-F5344CB8AC3E}">
        <p14:creationId xmlns:p14="http://schemas.microsoft.com/office/powerpoint/2010/main" val="18649651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8781" y="176868"/>
            <a:ext cx="7886700" cy="1325563"/>
          </a:xfrm>
        </p:spPr>
        <p:txBody>
          <a:bodyPr>
            <a:normAutofit fontScale="90000"/>
          </a:bodyPr>
          <a:lstStyle/>
          <a:p>
            <a:r>
              <a:rPr lang="en-GB" sz="4000" b="1" dirty="0"/>
              <a:t>Organisation Design:</a:t>
            </a:r>
            <a:br>
              <a:rPr lang="en-GB" sz="4000" b="1" dirty="0"/>
            </a:br>
            <a:r>
              <a:rPr lang="en-GB" sz="4000" b="1" dirty="0"/>
              <a:t>Types of Organisation Structure (1)</a:t>
            </a:r>
          </a:p>
        </p:txBody>
      </p:sp>
      <p:sp>
        <p:nvSpPr>
          <p:cNvPr id="4" name="Text Placeholder 3"/>
          <p:cNvSpPr>
            <a:spLocks noGrp="1"/>
          </p:cNvSpPr>
          <p:nvPr>
            <p:ph type="body" idx="1"/>
          </p:nvPr>
        </p:nvSpPr>
        <p:spPr>
          <a:xfrm>
            <a:off x="665761" y="1222156"/>
            <a:ext cx="3868340" cy="551049"/>
          </a:xfrm>
        </p:spPr>
        <p:txBody>
          <a:bodyPr/>
          <a:lstStyle/>
          <a:p>
            <a:r>
              <a:rPr lang="en-GB" dirty="0"/>
              <a:t>Mechanistic</a:t>
            </a:r>
          </a:p>
        </p:txBody>
      </p:sp>
      <p:sp>
        <p:nvSpPr>
          <p:cNvPr id="3" name="Content Placeholder 2"/>
          <p:cNvSpPr>
            <a:spLocks noGrp="1"/>
          </p:cNvSpPr>
          <p:nvPr>
            <p:ph sz="half" idx="2"/>
          </p:nvPr>
        </p:nvSpPr>
        <p:spPr>
          <a:xfrm>
            <a:off x="356885" y="1971494"/>
            <a:ext cx="4297002" cy="4101353"/>
          </a:xfrm>
        </p:spPr>
        <p:txBody>
          <a:bodyPr>
            <a:noAutofit/>
          </a:bodyPr>
          <a:lstStyle/>
          <a:p>
            <a:r>
              <a:rPr lang="en-GB" sz="2400" dirty="0"/>
              <a:t>Narrow spans of control i.e. each manager has a small number of direct reports</a:t>
            </a:r>
          </a:p>
          <a:p>
            <a:r>
              <a:rPr lang="en-GB" sz="2400" dirty="0"/>
              <a:t>Power and authority is ‘centralised’ in a clear centre e.g. individual leader, executive team, head office </a:t>
            </a:r>
          </a:p>
          <a:p>
            <a:r>
              <a:rPr lang="en-GB" sz="2400" dirty="0"/>
              <a:t>Typified by bureaucracy and scientific management </a:t>
            </a:r>
          </a:p>
          <a:p>
            <a:r>
              <a:rPr lang="en-GB" sz="2400" dirty="0"/>
              <a:t>Suited to stable environments, slower to change and adapt</a:t>
            </a:r>
          </a:p>
        </p:txBody>
      </p:sp>
      <p:sp>
        <p:nvSpPr>
          <p:cNvPr id="5" name="Text Placeholder 4"/>
          <p:cNvSpPr>
            <a:spLocks noGrp="1"/>
          </p:cNvSpPr>
          <p:nvPr>
            <p:ph type="body" sz="quarter" idx="3"/>
          </p:nvPr>
        </p:nvSpPr>
        <p:spPr>
          <a:xfrm>
            <a:off x="7199342" y="1222155"/>
            <a:ext cx="2940948" cy="541525"/>
          </a:xfrm>
        </p:spPr>
        <p:txBody>
          <a:bodyPr/>
          <a:lstStyle/>
          <a:p>
            <a:r>
              <a:rPr lang="en-GB" dirty="0"/>
              <a:t>Organic</a:t>
            </a:r>
          </a:p>
        </p:txBody>
      </p:sp>
      <p:sp>
        <p:nvSpPr>
          <p:cNvPr id="6" name="Content Placeholder 5"/>
          <p:cNvSpPr>
            <a:spLocks noGrp="1"/>
          </p:cNvSpPr>
          <p:nvPr>
            <p:ph sz="quarter" idx="4"/>
          </p:nvPr>
        </p:nvSpPr>
        <p:spPr>
          <a:xfrm>
            <a:off x="4653887" y="1985542"/>
            <a:ext cx="4271749" cy="4558553"/>
          </a:xfrm>
        </p:spPr>
        <p:txBody>
          <a:bodyPr>
            <a:noAutofit/>
          </a:bodyPr>
          <a:lstStyle/>
          <a:p>
            <a:r>
              <a:rPr lang="en-GB" sz="2400" dirty="0"/>
              <a:t>More communication between functions &amp; levels </a:t>
            </a:r>
          </a:p>
          <a:p>
            <a:r>
              <a:rPr lang="en-GB" sz="2400" dirty="0"/>
              <a:t>Wider spans of control i.e. managers have more direct reports = less supervision and direct intervention </a:t>
            </a:r>
          </a:p>
          <a:p>
            <a:r>
              <a:rPr lang="en-GB" sz="2400" dirty="0"/>
              <a:t>Decentralised power and authority e.g. managers have authority to take decision</a:t>
            </a:r>
          </a:p>
          <a:p>
            <a:r>
              <a:rPr lang="en-GB" sz="2400" dirty="0"/>
              <a:t>Suited to dynamic environments – increasingly today’s reality</a:t>
            </a:r>
          </a:p>
        </p:txBody>
      </p:sp>
      <p:sp>
        <p:nvSpPr>
          <p:cNvPr id="7" name="Left-Right Arrow 6"/>
          <p:cNvSpPr/>
          <p:nvPr/>
        </p:nvSpPr>
        <p:spPr>
          <a:xfrm>
            <a:off x="341194" y="1615764"/>
            <a:ext cx="8444287" cy="467002"/>
          </a:xfrm>
          <a:prstGeom prst="leftRightArrow">
            <a:avLst/>
          </a:prstGeom>
        </p:spPr>
        <p:style>
          <a:lnRef idx="0">
            <a:schemeClr val="accent3"/>
          </a:lnRef>
          <a:fillRef idx="3">
            <a:schemeClr val="accent3"/>
          </a:fillRef>
          <a:effectRef idx="3">
            <a:schemeClr val="accent3"/>
          </a:effectRef>
          <a:fontRef idx="minor">
            <a:schemeClr val="lt1"/>
          </a:fontRef>
        </p:style>
        <p:txBody>
          <a:bodyPr rtlCol="0" anchor="ctr"/>
          <a:lstStyle/>
          <a:p>
            <a:endParaRPr lang="en-GB" dirty="0"/>
          </a:p>
        </p:txBody>
      </p:sp>
    </p:spTree>
    <p:extLst>
      <p:ext uri="{BB962C8B-B14F-4D97-AF65-F5344CB8AC3E}">
        <p14:creationId xmlns:p14="http://schemas.microsoft.com/office/powerpoint/2010/main" val="1669839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Structure: </a:t>
            </a:r>
            <a:br>
              <a:rPr lang="en-GB" sz="4000" b="1" dirty="0"/>
            </a:br>
            <a:r>
              <a:rPr lang="en-GB" sz="4000" b="1" dirty="0"/>
              <a:t>Key Variables (1)</a:t>
            </a:r>
          </a:p>
        </p:txBody>
      </p:sp>
      <p:sp>
        <p:nvSpPr>
          <p:cNvPr id="3" name="Content Placeholder 2"/>
          <p:cNvSpPr>
            <a:spLocks noGrp="1"/>
          </p:cNvSpPr>
          <p:nvPr>
            <p:ph idx="1"/>
          </p:nvPr>
        </p:nvSpPr>
        <p:spPr>
          <a:xfrm>
            <a:off x="628650" y="1388859"/>
            <a:ext cx="8179174" cy="4899176"/>
          </a:xfrm>
        </p:spPr>
        <p:txBody>
          <a:bodyPr>
            <a:noAutofit/>
          </a:bodyPr>
          <a:lstStyle/>
          <a:p>
            <a:r>
              <a:rPr lang="en-GB" sz="2800" dirty="0"/>
              <a:t>Work specialisation: extent to which employees are specialised or generalist </a:t>
            </a:r>
          </a:p>
          <a:p>
            <a:r>
              <a:rPr lang="en-GB" sz="2800" dirty="0"/>
              <a:t>Hierarchy: number of management levels the organisation has (can be ‘tall’/‘short’). Also: </a:t>
            </a:r>
          </a:p>
          <a:p>
            <a:pPr lvl="1"/>
            <a:r>
              <a:rPr lang="en-GB" sz="2800" dirty="0"/>
              <a:t>Spans of control: the number of direct reports each manager has. A narrow span = fewer reports, more specialisation </a:t>
            </a:r>
          </a:p>
          <a:p>
            <a:pPr lvl="1"/>
            <a:r>
              <a:rPr lang="en-GB" sz="2800" dirty="0"/>
              <a:t>Chain and Unity of command: reporting structures and number of ‘managers’ each employee has</a:t>
            </a:r>
          </a:p>
          <a:p>
            <a:pPr marL="0" indent="0">
              <a:buNone/>
            </a:pPr>
            <a:r>
              <a:rPr lang="en-GB" sz="2400" i="1" dirty="0">
                <a:solidFill>
                  <a:schemeClr val="tx1">
                    <a:lumMod val="65000"/>
                    <a:lumOff val="35000"/>
                  </a:schemeClr>
                </a:solidFill>
              </a:rPr>
              <a:t>				</a:t>
            </a:r>
          </a:p>
        </p:txBody>
      </p:sp>
    </p:spTree>
    <p:extLst>
      <p:ext uri="{BB962C8B-B14F-4D97-AF65-F5344CB8AC3E}">
        <p14:creationId xmlns:p14="http://schemas.microsoft.com/office/powerpoint/2010/main" val="2229568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Structure: </a:t>
            </a:r>
            <a:br>
              <a:rPr lang="en-GB" sz="4000" b="1" dirty="0"/>
            </a:br>
            <a:r>
              <a:rPr lang="en-GB" sz="4000" b="1" dirty="0"/>
              <a:t>Key Variables (2)</a:t>
            </a:r>
          </a:p>
        </p:txBody>
      </p:sp>
      <p:sp>
        <p:nvSpPr>
          <p:cNvPr id="3" name="Content Placeholder 2"/>
          <p:cNvSpPr>
            <a:spLocks noGrp="1"/>
          </p:cNvSpPr>
          <p:nvPr>
            <p:ph idx="1"/>
          </p:nvPr>
        </p:nvSpPr>
        <p:spPr>
          <a:xfrm>
            <a:off x="628650" y="1388859"/>
            <a:ext cx="8179174" cy="4899176"/>
          </a:xfrm>
        </p:spPr>
        <p:txBody>
          <a:bodyPr>
            <a:noAutofit/>
          </a:bodyPr>
          <a:lstStyle/>
          <a:p>
            <a:r>
              <a:rPr lang="en-GB" sz="2800" dirty="0"/>
              <a:t>Departmentalisation: how jobs are grouped e.g. by function or by geography</a:t>
            </a:r>
          </a:p>
          <a:p>
            <a:r>
              <a:rPr lang="en-GB" sz="2800" dirty="0"/>
              <a:t>Formalisation: extent to which written rules control / co-ordinate employees</a:t>
            </a:r>
          </a:p>
          <a:p>
            <a:r>
              <a:rPr lang="en-GB" sz="2800" dirty="0"/>
              <a:t>Centralisation: extent to which decision-making power is either concentrated in one place or person, or delegated</a:t>
            </a:r>
          </a:p>
          <a:p>
            <a:pPr marL="0" indent="0" algn="r">
              <a:buNone/>
            </a:pPr>
            <a:r>
              <a:rPr lang="en-GB" sz="2800" i="1" dirty="0">
                <a:solidFill>
                  <a:schemeClr val="tx1">
                    <a:lumMod val="65000"/>
                    <a:lumOff val="35000"/>
                  </a:schemeClr>
                </a:solidFill>
              </a:rPr>
              <a:t>		</a:t>
            </a:r>
            <a:r>
              <a:rPr lang="en-GB" sz="2800" i="1">
                <a:solidFill>
                  <a:schemeClr val="tx1">
                    <a:lumMod val="65000"/>
                    <a:lumOff val="35000"/>
                  </a:schemeClr>
                </a:solidFill>
              </a:rPr>
              <a:t>	</a:t>
            </a:r>
          </a:p>
          <a:p>
            <a:pPr marL="0" indent="0" algn="r">
              <a:buNone/>
            </a:pPr>
            <a:r>
              <a:rPr lang="en-GB" sz="2800">
                <a:solidFill>
                  <a:schemeClr val="tx1">
                    <a:lumMod val="65000"/>
                    <a:lumOff val="35000"/>
                  </a:schemeClr>
                </a:solidFill>
              </a:rPr>
              <a:t>Buchanan </a:t>
            </a:r>
            <a:r>
              <a:rPr lang="en-GB" sz="2800" dirty="0">
                <a:solidFill>
                  <a:schemeClr val="tx1">
                    <a:lumMod val="65000"/>
                    <a:lumOff val="35000"/>
                  </a:schemeClr>
                </a:solidFill>
              </a:rPr>
              <a:t>and </a:t>
            </a:r>
            <a:r>
              <a:rPr lang="en-GB" sz="2800" dirty="0" err="1">
                <a:solidFill>
                  <a:schemeClr val="tx1">
                    <a:lumMod val="65000"/>
                    <a:lumOff val="35000"/>
                  </a:schemeClr>
                </a:solidFill>
              </a:rPr>
              <a:t>Huczynski</a:t>
            </a:r>
            <a:r>
              <a:rPr lang="en-GB" sz="2800" dirty="0">
                <a:solidFill>
                  <a:schemeClr val="tx1">
                    <a:lumMod val="65000"/>
                    <a:lumOff val="35000"/>
                  </a:schemeClr>
                </a:solidFill>
              </a:rPr>
              <a:t> (2010) </a:t>
            </a:r>
          </a:p>
        </p:txBody>
      </p:sp>
    </p:spTree>
    <p:extLst>
      <p:ext uri="{BB962C8B-B14F-4D97-AF65-F5344CB8AC3E}">
        <p14:creationId xmlns:p14="http://schemas.microsoft.com/office/powerpoint/2010/main" val="38807474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Design:</a:t>
            </a:r>
            <a:br>
              <a:rPr lang="en-GB" sz="4000" b="1" dirty="0"/>
            </a:br>
            <a:r>
              <a:rPr lang="en-GB" sz="4000" b="1" dirty="0"/>
              <a:t>Static Models</a:t>
            </a:r>
          </a:p>
        </p:txBody>
      </p:sp>
      <p:sp>
        <p:nvSpPr>
          <p:cNvPr id="3" name="Content Placeholder 2"/>
          <p:cNvSpPr>
            <a:spLocks noGrp="1"/>
          </p:cNvSpPr>
          <p:nvPr>
            <p:ph idx="1"/>
          </p:nvPr>
        </p:nvSpPr>
        <p:spPr/>
        <p:txBody>
          <a:bodyPr>
            <a:noAutofit/>
          </a:bodyPr>
          <a:lstStyle/>
          <a:p>
            <a:endParaRPr lang="en-GB" sz="2800" dirty="0"/>
          </a:p>
          <a:p>
            <a:r>
              <a:rPr lang="en-GB" sz="2800" dirty="0"/>
              <a:t>Identifying right OD model depends on needs and structure of each organisation - one of the first activities in an OD process</a:t>
            </a:r>
          </a:p>
          <a:p>
            <a:r>
              <a:rPr lang="en-GB" sz="2800" dirty="0"/>
              <a:t>Static models: enable overview of the organisation, diagnostic tools then used on each element in order to implement change.</a:t>
            </a:r>
          </a:p>
          <a:p>
            <a:pPr lvl="1"/>
            <a:r>
              <a:rPr lang="en-GB" sz="2400" dirty="0"/>
              <a:t>McKinsey 7S model: links strategy, structure, systems, style, staff and skills around a core of shared values</a:t>
            </a:r>
          </a:p>
          <a:p>
            <a:pPr lvl="1"/>
            <a:r>
              <a:rPr lang="en-GB" sz="2400" dirty="0"/>
              <a:t>Galbraith Star: aligns strategy and structure with processes, reward and people practices</a:t>
            </a:r>
          </a:p>
        </p:txBody>
      </p:sp>
    </p:spTree>
    <p:extLst>
      <p:ext uri="{BB962C8B-B14F-4D97-AF65-F5344CB8AC3E}">
        <p14:creationId xmlns:p14="http://schemas.microsoft.com/office/powerpoint/2010/main" val="4040739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Design:</a:t>
            </a:r>
            <a:br>
              <a:rPr lang="en-GB" sz="4000" b="1" dirty="0"/>
            </a:br>
            <a:r>
              <a:rPr lang="en-GB" sz="4000" b="1" dirty="0"/>
              <a:t>Dynamic Models</a:t>
            </a:r>
          </a:p>
        </p:txBody>
      </p:sp>
      <p:sp>
        <p:nvSpPr>
          <p:cNvPr id="3" name="Content Placeholder 2"/>
          <p:cNvSpPr>
            <a:spLocks noGrp="1"/>
          </p:cNvSpPr>
          <p:nvPr>
            <p:ph idx="1"/>
          </p:nvPr>
        </p:nvSpPr>
        <p:spPr/>
        <p:txBody>
          <a:bodyPr>
            <a:noAutofit/>
          </a:bodyPr>
          <a:lstStyle/>
          <a:p>
            <a:r>
              <a:rPr lang="en-GB" sz="2800" dirty="0"/>
              <a:t>Dynamic models: include many of same elements, but create an OD causal chain (strategy &gt; performance):</a:t>
            </a:r>
          </a:p>
          <a:p>
            <a:pPr lvl="1"/>
            <a:r>
              <a:rPr lang="en-GB" sz="2400" dirty="0"/>
              <a:t>Weissbord’s 6 Box model: aligns structure with purpose, reward, helpful mechanisms, relationships, with leadership at the core, and in context of organisation environment</a:t>
            </a:r>
          </a:p>
          <a:p>
            <a:pPr lvl="1"/>
            <a:r>
              <a:rPr lang="en-GB" sz="2400" dirty="0"/>
              <a:t>Burke-Litwin causal model: aligns mission and strategy, leadership and organisational culture, with structure, management practices, policy/procedure, team climate, tasks and skills, motivation and individual needs and values. This is in the context of organisation environment, and with ongoing feedback</a:t>
            </a:r>
          </a:p>
        </p:txBody>
      </p:sp>
    </p:spTree>
    <p:extLst>
      <p:ext uri="{BB962C8B-B14F-4D97-AF65-F5344CB8AC3E}">
        <p14:creationId xmlns:p14="http://schemas.microsoft.com/office/powerpoint/2010/main" val="5057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Design:</a:t>
            </a:r>
            <a:br>
              <a:rPr lang="en-GB" sz="4000" b="1" dirty="0"/>
            </a:br>
            <a:r>
              <a:rPr lang="en-GB" sz="4000" b="1" dirty="0"/>
              <a:t>How does it happen?</a:t>
            </a:r>
          </a:p>
        </p:txBody>
      </p:sp>
      <p:sp>
        <p:nvSpPr>
          <p:cNvPr id="3" name="Content Placeholder 2"/>
          <p:cNvSpPr>
            <a:spLocks noGrp="1"/>
          </p:cNvSpPr>
          <p:nvPr>
            <p:ph idx="1"/>
          </p:nvPr>
        </p:nvSpPr>
        <p:spPr/>
        <p:txBody>
          <a:bodyPr>
            <a:noAutofit/>
          </a:bodyPr>
          <a:lstStyle/>
          <a:p>
            <a:pPr marL="0" indent="0" algn="just">
              <a:buNone/>
            </a:pPr>
            <a:r>
              <a:rPr lang="en-GB" sz="2400" dirty="0"/>
              <a:t>CIPD advocates the </a:t>
            </a:r>
            <a:r>
              <a:rPr lang="en-GB" sz="2400" b="1" dirty="0"/>
              <a:t>ADIE</a:t>
            </a:r>
            <a:r>
              <a:rPr lang="en-GB" sz="2400" dirty="0"/>
              <a:t> framework: </a:t>
            </a:r>
          </a:p>
          <a:p>
            <a:pPr algn="just"/>
            <a:r>
              <a:rPr lang="en-GB" sz="2400" b="1" dirty="0"/>
              <a:t>Assess</a:t>
            </a:r>
            <a:r>
              <a:rPr lang="en-GB" sz="2400" dirty="0"/>
              <a:t>:</a:t>
            </a:r>
            <a:r>
              <a:rPr lang="en-GB" sz="2400" b="1" dirty="0"/>
              <a:t> </a:t>
            </a:r>
            <a:r>
              <a:rPr lang="en-GB" sz="2400" dirty="0"/>
              <a:t>Gathering facts and data about the organisation, establishing status quo, diagnosing areas for improvement, getting to root cause of these</a:t>
            </a:r>
          </a:p>
          <a:p>
            <a:pPr algn="just"/>
            <a:r>
              <a:rPr lang="en-GB" sz="2400" b="1" dirty="0"/>
              <a:t>Design</a:t>
            </a:r>
            <a:r>
              <a:rPr lang="en-GB" sz="2400" dirty="0"/>
              <a:t>: Confirming goals and objectives for OD project - includes process and outcome </a:t>
            </a:r>
          </a:p>
          <a:p>
            <a:pPr algn="just"/>
            <a:r>
              <a:rPr lang="en-GB" sz="2400" b="1" dirty="0"/>
              <a:t>Implement</a:t>
            </a:r>
            <a:r>
              <a:rPr lang="en-GB" sz="2400" dirty="0"/>
              <a:t>: Transitioning to the ‘to be’ organisation structure, through change management, with ongoing monitoring of progress</a:t>
            </a:r>
          </a:p>
          <a:p>
            <a:pPr algn="just"/>
            <a:r>
              <a:rPr lang="en-GB" sz="2400" b="1" dirty="0"/>
              <a:t>Evaluate and embed</a:t>
            </a:r>
            <a:r>
              <a:rPr lang="en-GB" sz="2400" dirty="0"/>
              <a:t>: Assessing OD project in its entirety e.g. lessons learned, sharing these, making adjustments, celebrating success</a:t>
            </a:r>
          </a:p>
        </p:txBody>
      </p:sp>
    </p:spTree>
    <p:extLst>
      <p:ext uri="{BB962C8B-B14F-4D97-AF65-F5344CB8AC3E}">
        <p14:creationId xmlns:p14="http://schemas.microsoft.com/office/powerpoint/2010/main" val="24323055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Design:</a:t>
            </a:r>
            <a:br>
              <a:rPr lang="en-GB" sz="4000" b="1" dirty="0"/>
            </a:br>
            <a:r>
              <a:rPr lang="en-GB" sz="4000" b="1" dirty="0"/>
              <a:t>Why it happens</a:t>
            </a:r>
          </a:p>
        </p:txBody>
      </p:sp>
      <p:sp>
        <p:nvSpPr>
          <p:cNvPr id="3" name="Content Placeholder 2"/>
          <p:cNvSpPr>
            <a:spLocks noGrp="1"/>
          </p:cNvSpPr>
          <p:nvPr>
            <p:ph idx="1"/>
          </p:nvPr>
        </p:nvSpPr>
        <p:spPr/>
        <p:txBody>
          <a:bodyPr>
            <a:noAutofit/>
          </a:bodyPr>
          <a:lstStyle/>
          <a:p>
            <a:r>
              <a:rPr lang="en-GB" sz="2400" dirty="0"/>
              <a:t>External demand, for example shareholders requiring organisational efficiency and cost-saving</a:t>
            </a:r>
          </a:p>
          <a:p>
            <a:r>
              <a:rPr lang="en-GB" sz="2400" dirty="0"/>
              <a:t>Changes in the political, legal or regulatory environment, for example financial service firms after global financial crisis</a:t>
            </a:r>
          </a:p>
          <a:p>
            <a:r>
              <a:rPr lang="en-GB" sz="2400" dirty="0"/>
              <a:t>Organisational growth, e.g. small, owner-run organisations increasing sales, setting up a management team, more specific functions and processes</a:t>
            </a:r>
          </a:p>
          <a:p>
            <a:r>
              <a:rPr lang="en-GB" sz="2400" dirty="0"/>
              <a:t>Economic pressures, for example need to downsize</a:t>
            </a:r>
          </a:p>
          <a:p>
            <a:r>
              <a:rPr lang="en-GB" sz="2400" dirty="0"/>
              <a:t>Response to customer demand, for example creating telephone and internet banking services, extending opening hours in retail.</a:t>
            </a:r>
          </a:p>
        </p:txBody>
      </p:sp>
    </p:spTree>
    <p:extLst>
      <p:ext uri="{BB962C8B-B14F-4D97-AF65-F5344CB8AC3E}">
        <p14:creationId xmlns:p14="http://schemas.microsoft.com/office/powerpoint/2010/main" val="379556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a:t>
            </a:r>
            <a:br>
              <a:rPr lang="en-GB" sz="4000" b="1" dirty="0"/>
            </a:br>
            <a:r>
              <a:rPr lang="en-GB" sz="4000" b="1" dirty="0"/>
              <a:t>What is it?</a:t>
            </a:r>
          </a:p>
        </p:txBody>
      </p:sp>
      <p:sp>
        <p:nvSpPr>
          <p:cNvPr id="3" name="Content Placeholder 2"/>
          <p:cNvSpPr>
            <a:spLocks noGrp="1"/>
          </p:cNvSpPr>
          <p:nvPr>
            <p:ph idx="1"/>
          </p:nvPr>
        </p:nvSpPr>
        <p:spPr>
          <a:xfrm>
            <a:off x="628650" y="1321624"/>
            <a:ext cx="8407774" cy="4899176"/>
          </a:xfrm>
        </p:spPr>
        <p:txBody>
          <a:bodyPr>
            <a:normAutofit fontScale="92500" lnSpcReduction="20000"/>
          </a:bodyPr>
          <a:lstStyle/>
          <a:p>
            <a:endParaRPr lang="en-GB" sz="2600" dirty="0"/>
          </a:p>
          <a:p>
            <a:r>
              <a:rPr lang="en-GB" sz="2600" dirty="0"/>
              <a:t>‘A planned and systematic approach to enabling sustained organisation performance through the involvement of its people’ (CIPD 2015b)</a:t>
            </a:r>
          </a:p>
          <a:p>
            <a:r>
              <a:rPr lang="en-GB" sz="2600" dirty="0"/>
              <a:t>Focuses on organisation’s people e.g. motivation, performance, how they develop new skills, capabilities and knowledge to meet the future needs, culture, how teams relate to each other.</a:t>
            </a:r>
          </a:p>
          <a:p>
            <a:r>
              <a:rPr lang="en-GB" sz="2600" dirty="0"/>
              <a:t>Hard to define: broad field, wide variety of approaches, ‘holistic’ area involving some intangible concepts</a:t>
            </a:r>
          </a:p>
          <a:p>
            <a:r>
              <a:rPr lang="en-GB" sz="2600" dirty="0"/>
              <a:t>Compared to OD, it is longer term (not a standalone review) and aims to ‘institutionalise change’ (CIPD 2015a)</a:t>
            </a:r>
          </a:p>
          <a:p>
            <a:r>
              <a:rPr lang="en-GB" sz="2600" dirty="0"/>
              <a:t>Sometimes criticised for being ‘touchy feely’ (CIPD, 2015b), losing track of the bottom line (Marsh et al 2009) or that practitioners implement interventions as means in themselves, without a tangible business benefit.</a:t>
            </a:r>
          </a:p>
          <a:p>
            <a:endParaRPr lang="en-GB" sz="2800" dirty="0"/>
          </a:p>
        </p:txBody>
      </p:sp>
    </p:spTree>
    <p:extLst>
      <p:ext uri="{BB962C8B-B14F-4D97-AF65-F5344CB8AC3E}">
        <p14:creationId xmlns:p14="http://schemas.microsoft.com/office/powerpoint/2010/main" val="16329111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 </a:t>
            </a:r>
            <a:br>
              <a:rPr lang="en-GB" sz="4000" b="1" dirty="0"/>
            </a:br>
            <a:r>
              <a:rPr lang="en-GB" sz="4000" b="1" dirty="0"/>
              <a:t>Other definitions (1)</a:t>
            </a:r>
          </a:p>
        </p:txBody>
      </p:sp>
      <p:sp>
        <p:nvSpPr>
          <p:cNvPr id="3" name="Content Placeholder 2"/>
          <p:cNvSpPr>
            <a:spLocks noGrp="1"/>
          </p:cNvSpPr>
          <p:nvPr>
            <p:ph idx="1"/>
          </p:nvPr>
        </p:nvSpPr>
        <p:spPr/>
        <p:txBody>
          <a:bodyPr>
            <a:normAutofit/>
          </a:bodyPr>
          <a:lstStyle/>
          <a:p>
            <a:pPr marL="0" indent="0">
              <a:buNone/>
            </a:pPr>
            <a:endParaRPr lang="en-GB" sz="2700" b="1" dirty="0"/>
          </a:p>
          <a:p>
            <a:pPr marL="0" indent="0">
              <a:buNone/>
            </a:pPr>
            <a:r>
              <a:rPr lang="en-GB" sz="2700" b="1" dirty="0"/>
              <a:t>1960s - Richard Beckhard</a:t>
            </a:r>
            <a:endParaRPr lang="en-GB" sz="2700" dirty="0"/>
          </a:p>
          <a:p>
            <a:pPr marL="0" indent="0">
              <a:buNone/>
            </a:pPr>
            <a:r>
              <a:rPr lang="en-GB" sz="2700" dirty="0"/>
              <a:t>‘an effort 1) planned, 2) organisation wide and 3) managed from the top, to 4) increase organisation development and health through 5) planned interventions in the organisation’s “process” using behavioural science knowledge’ </a:t>
            </a:r>
          </a:p>
          <a:p>
            <a:pPr marL="0" indent="0" algn="r">
              <a:buNone/>
            </a:pPr>
            <a:r>
              <a:rPr lang="en-GB" sz="2700" dirty="0"/>
              <a:t>(cited in CIPD 2015b and Marsh et al 2009) </a:t>
            </a:r>
          </a:p>
          <a:p>
            <a:endParaRPr lang="en-GB" sz="2700" dirty="0"/>
          </a:p>
          <a:p>
            <a:endParaRPr lang="en-GB" sz="2700" dirty="0"/>
          </a:p>
          <a:p>
            <a:endParaRPr lang="en-GB" sz="2000" dirty="0"/>
          </a:p>
        </p:txBody>
      </p:sp>
    </p:spTree>
    <p:extLst>
      <p:ext uri="{BB962C8B-B14F-4D97-AF65-F5344CB8AC3E}">
        <p14:creationId xmlns:p14="http://schemas.microsoft.com/office/powerpoint/2010/main" val="14177353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 </a:t>
            </a:r>
            <a:br>
              <a:rPr lang="en-GB" sz="4000" b="1" dirty="0"/>
            </a:br>
            <a:r>
              <a:rPr lang="en-GB" sz="4000" b="1" dirty="0"/>
              <a:t>Other definitions (2)</a:t>
            </a:r>
          </a:p>
        </p:txBody>
      </p:sp>
      <p:sp>
        <p:nvSpPr>
          <p:cNvPr id="3" name="Content Placeholder 2"/>
          <p:cNvSpPr>
            <a:spLocks noGrp="1"/>
          </p:cNvSpPr>
          <p:nvPr>
            <p:ph idx="1"/>
          </p:nvPr>
        </p:nvSpPr>
        <p:spPr/>
        <p:txBody>
          <a:bodyPr>
            <a:normAutofit/>
          </a:bodyPr>
          <a:lstStyle/>
          <a:p>
            <a:pPr marL="0" indent="0">
              <a:buNone/>
            </a:pPr>
            <a:endParaRPr lang="en-GB" sz="2700" b="1" dirty="0"/>
          </a:p>
          <a:p>
            <a:pPr marL="0" indent="0">
              <a:buNone/>
            </a:pPr>
            <a:r>
              <a:rPr lang="en-GB" sz="2700" b="1" dirty="0"/>
              <a:t>1999 - French and Bell</a:t>
            </a:r>
          </a:p>
          <a:p>
            <a:pPr marL="0" indent="0">
              <a:buNone/>
            </a:pPr>
            <a:r>
              <a:rPr lang="en-GB" sz="2700" dirty="0"/>
              <a:t>‘A long-term effort, led and supported by top management, to improve an organisation’s visioning, learning, and problem-solving processes, through an ongoing, collaborative management of organisation culture – with special emphasis on the culture of intact work teams and other team configurations – utilising the consultant-facilitator role and the theory and technology of applied behavioural science, including action research.’ </a:t>
            </a:r>
          </a:p>
          <a:p>
            <a:endParaRPr lang="en-GB" sz="2700" dirty="0"/>
          </a:p>
          <a:p>
            <a:endParaRPr lang="en-GB" sz="2700" dirty="0"/>
          </a:p>
          <a:p>
            <a:endParaRPr lang="en-GB" sz="2000" dirty="0"/>
          </a:p>
        </p:txBody>
      </p:sp>
    </p:spTree>
    <p:extLst>
      <p:ext uri="{BB962C8B-B14F-4D97-AF65-F5344CB8AC3E}">
        <p14:creationId xmlns:p14="http://schemas.microsoft.com/office/powerpoint/2010/main" val="179259735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 </a:t>
            </a:r>
            <a:br>
              <a:rPr lang="en-GB" sz="4000" b="1" dirty="0"/>
            </a:br>
            <a:r>
              <a:rPr lang="en-GB" sz="4000" b="1" dirty="0"/>
              <a:t>Other definitions (3)</a:t>
            </a:r>
          </a:p>
        </p:txBody>
      </p:sp>
      <p:sp>
        <p:nvSpPr>
          <p:cNvPr id="3" name="Content Placeholder 2"/>
          <p:cNvSpPr>
            <a:spLocks noGrp="1"/>
          </p:cNvSpPr>
          <p:nvPr>
            <p:ph idx="1"/>
          </p:nvPr>
        </p:nvSpPr>
        <p:spPr/>
        <p:txBody>
          <a:bodyPr>
            <a:normAutofit fontScale="92500" lnSpcReduction="10000"/>
          </a:bodyPr>
          <a:lstStyle/>
          <a:p>
            <a:pPr marL="0" indent="0">
              <a:buNone/>
            </a:pPr>
            <a:endParaRPr lang="en-GB" sz="2700" b="1" dirty="0"/>
          </a:p>
          <a:p>
            <a:pPr marL="0" indent="0">
              <a:buNone/>
            </a:pPr>
            <a:r>
              <a:rPr lang="en-GB" sz="2700" b="1" dirty="0"/>
              <a:t>Michael Beer</a:t>
            </a:r>
          </a:p>
          <a:p>
            <a:pPr marL="0" indent="0">
              <a:buNone/>
            </a:pPr>
            <a:r>
              <a:rPr lang="en-GB" sz="2700" dirty="0"/>
              <a:t>‘A system-wide process of data collection, diagnosis, action planning, intervention, and evaluation aimed at (1) enhancing congruence among organisational structure, process, strategy, people and culture; (2) developing new and creative organisational solutions; and (3) developing the organisation’s self-renewing capacity. It occurs through the collaboration of organisational members working with a change agent using behavioural science theory, research and technology.’</a:t>
            </a:r>
          </a:p>
          <a:p>
            <a:pPr marL="0" indent="0" algn="r">
              <a:buNone/>
            </a:pPr>
            <a:r>
              <a:rPr lang="en-GB" sz="2700" dirty="0"/>
              <a:t>(cited in CIPD 2015b)</a:t>
            </a:r>
          </a:p>
          <a:p>
            <a:endParaRPr lang="en-GB" sz="2700" dirty="0"/>
          </a:p>
          <a:p>
            <a:endParaRPr lang="en-GB" sz="2700" dirty="0"/>
          </a:p>
          <a:p>
            <a:endParaRPr lang="en-GB" sz="2000" dirty="0"/>
          </a:p>
        </p:txBody>
      </p:sp>
    </p:spTree>
    <p:extLst>
      <p:ext uri="{BB962C8B-B14F-4D97-AF65-F5344CB8AC3E}">
        <p14:creationId xmlns:p14="http://schemas.microsoft.com/office/powerpoint/2010/main" val="19653442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 </a:t>
            </a:r>
            <a:br>
              <a:rPr lang="en-GB" sz="4000" b="1" dirty="0"/>
            </a:br>
            <a:r>
              <a:rPr lang="en-GB" sz="4000" b="1" dirty="0"/>
              <a:t>Key Themes </a:t>
            </a:r>
          </a:p>
        </p:txBody>
      </p:sp>
      <p:sp>
        <p:nvSpPr>
          <p:cNvPr id="3" name="Content Placeholder 2"/>
          <p:cNvSpPr>
            <a:spLocks noGrp="1"/>
          </p:cNvSpPr>
          <p:nvPr>
            <p:ph idx="1"/>
          </p:nvPr>
        </p:nvSpPr>
        <p:spPr>
          <a:xfrm>
            <a:off x="628650" y="1132765"/>
            <a:ext cx="7886700" cy="5445456"/>
          </a:xfrm>
        </p:spPr>
        <p:txBody>
          <a:bodyPr>
            <a:noAutofit/>
          </a:bodyPr>
          <a:lstStyle/>
          <a:p>
            <a:r>
              <a:rPr lang="en-GB" sz="2400" b="1" dirty="0"/>
              <a:t>Systemic</a:t>
            </a:r>
            <a:r>
              <a:rPr lang="en-GB" sz="2400" dirty="0"/>
              <a:t>: applies to change in an entire system. Although it may involve individual-level interventions, these must be set in this context</a:t>
            </a:r>
          </a:p>
          <a:p>
            <a:r>
              <a:rPr lang="en-GB" sz="2400" dirty="0"/>
              <a:t>Based on </a:t>
            </a:r>
            <a:r>
              <a:rPr lang="en-GB" sz="2400" b="1" dirty="0"/>
              <a:t>behavioural science principles and practices</a:t>
            </a:r>
            <a:r>
              <a:rPr lang="en-GB" sz="2400" dirty="0"/>
              <a:t>, such as leadership and group dynamics, helping the organisation to manage and embed change </a:t>
            </a:r>
          </a:p>
          <a:p>
            <a:r>
              <a:rPr lang="en-GB" sz="2400" dirty="0"/>
              <a:t>Aims to </a:t>
            </a:r>
            <a:r>
              <a:rPr lang="en-GB" sz="2400" b="1" dirty="0"/>
              <a:t>improve organisational effectiveness</a:t>
            </a:r>
            <a:r>
              <a:rPr lang="en-GB" sz="2400" dirty="0"/>
              <a:t> by helping members develop skills and knowledge to solve organisational problems, involving them in the change process, and promoting high performance </a:t>
            </a:r>
          </a:p>
          <a:p>
            <a:r>
              <a:rPr lang="en-GB" sz="2400" dirty="0"/>
              <a:t>Considers the employee needs and motivations and aims to provide a </a:t>
            </a:r>
            <a:r>
              <a:rPr lang="en-GB" sz="2400" b="1" dirty="0"/>
              <a:t>high quality of working life</a:t>
            </a:r>
            <a:endParaRPr lang="en-GB" sz="2400" dirty="0"/>
          </a:p>
          <a:p>
            <a:r>
              <a:rPr lang="en-GB" sz="2400" b="1" dirty="0"/>
              <a:t>Long-term, dynamic and continuous</a:t>
            </a:r>
            <a:r>
              <a:rPr lang="en-GB" sz="2400" dirty="0"/>
              <a:t>: not a ‘static “mapping” process’ like OD (Marsh et al, 2009) </a:t>
            </a:r>
          </a:p>
        </p:txBody>
      </p:sp>
    </p:spTree>
    <p:extLst>
      <p:ext uri="{BB962C8B-B14F-4D97-AF65-F5344CB8AC3E}">
        <p14:creationId xmlns:p14="http://schemas.microsoft.com/office/powerpoint/2010/main" val="299081664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a:t>
            </a:r>
            <a:br>
              <a:rPr lang="en-GB" sz="4000" b="1" dirty="0"/>
            </a:br>
            <a:r>
              <a:rPr lang="en-GB" sz="4000" b="1" dirty="0"/>
              <a:t>History and Theory (1)</a:t>
            </a:r>
          </a:p>
        </p:txBody>
      </p:sp>
      <p:sp>
        <p:nvSpPr>
          <p:cNvPr id="3" name="Content Placeholder 2"/>
          <p:cNvSpPr>
            <a:spLocks noGrp="1"/>
          </p:cNvSpPr>
          <p:nvPr>
            <p:ph idx="1"/>
          </p:nvPr>
        </p:nvSpPr>
        <p:spPr/>
        <p:txBody>
          <a:bodyPr>
            <a:normAutofit lnSpcReduction="10000"/>
          </a:bodyPr>
          <a:lstStyle/>
          <a:p>
            <a:r>
              <a:rPr lang="en-GB" sz="2800" dirty="0"/>
              <a:t>Broad and diverse theoretical base including behavioural science, social psychology, motivational theories, and systems / learning theories</a:t>
            </a:r>
          </a:p>
          <a:p>
            <a:r>
              <a:rPr lang="en-GB" sz="2800" dirty="0"/>
              <a:t>Many early theorists a) knew each other and b) are well recognised names to HR practitioners e.g. Likert, Argyris, McGregor, Lewin</a:t>
            </a:r>
          </a:p>
          <a:p>
            <a:r>
              <a:rPr lang="en-GB" sz="2800" dirty="0"/>
              <a:t>Originated from several ‘stems’ in 1940s-60s: </a:t>
            </a:r>
          </a:p>
          <a:p>
            <a:pPr lvl="1"/>
            <a:r>
              <a:rPr lang="en-GB" sz="2400" dirty="0"/>
              <a:t>laboratory training (T-groups)</a:t>
            </a:r>
          </a:p>
          <a:p>
            <a:pPr lvl="1"/>
            <a:r>
              <a:rPr lang="en-GB" sz="2400" dirty="0"/>
              <a:t>survey research/feedback</a:t>
            </a:r>
          </a:p>
          <a:p>
            <a:pPr lvl="1"/>
            <a:r>
              <a:rPr lang="en-GB" sz="2400" dirty="0"/>
              <a:t>action research</a:t>
            </a:r>
          </a:p>
          <a:p>
            <a:pPr lvl="1"/>
            <a:r>
              <a:rPr lang="en-GB" sz="2400" dirty="0"/>
              <a:t>sociotechnical/socioclinical interventions</a:t>
            </a:r>
          </a:p>
          <a:p>
            <a:pPr lvl="1"/>
            <a:r>
              <a:rPr lang="en-GB" sz="2400" dirty="0"/>
              <a:t>change management theory</a:t>
            </a:r>
          </a:p>
        </p:txBody>
      </p:sp>
    </p:spTree>
    <p:extLst>
      <p:ext uri="{BB962C8B-B14F-4D97-AF65-F5344CB8AC3E}">
        <p14:creationId xmlns:p14="http://schemas.microsoft.com/office/powerpoint/2010/main" val="5157082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a:t>
            </a:r>
            <a:br>
              <a:rPr lang="en-GB" sz="4000" b="1" dirty="0"/>
            </a:br>
            <a:r>
              <a:rPr lang="en-GB" sz="4000" b="1" dirty="0"/>
              <a:t>History and Theory (2)</a:t>
            </a:r>
          </a:p>
        </p:txBody>
      </p:sp>
      <p:sp>
        <p:nvSpPr>
          <p:cNvPr id="3" name="Content Placeholder 2"/>
          <p:cNvSpPr>
            <a:spLocks noGrp="1"/>
          </p:cNvSpPr>
          <p:nvPr>
            <p:ph idx="1"/>
          </p:nvPr>
        </p:nvSpPr>
        <p:spPr/>
        <p:txBody>
          <a:bodyPr>
            <a:noAutofit/>
          </a:bodyPr>
          <a:lstStyle/>
          <a:p>
            <a:r>
              <a:rPr lang="en-GB" dirty="0"/>
              <a:t>‘Second generation ODV’ = tipping point in 1980-90s</a:t>
            </a:r>
          </a:p>
          <a:p>
            <a:pPr marL="0" indent="0">
              <a:buNone/>
            </a:pPr>
            <a:r>
              <a:rPr lang="en-GB" sz="2400" dirty="0"/>
              <a:t>e.g. due to economic uncertainty, rapid technological change</a:t>
            </a:r>
          </a:p>
          <a:p>
            <a:r>
              <a:rPr lang="en-GB" dirty="0"/>
              <a:t>Move towards organisational transformation i.e. radical/massive rather than incremental change</a:t>
            </a:r>
          </a:p>
          <a:p>
            <a:r>
              <a:rPr lang="en-GB" dirty="0"/>
              <a:t>Growing interest in organisational culture e.g. Schein</a:t>
            </a:r>
          </a:p>
          <a:p>
            <a:r>
              <a:rPr lang="en-GB" dirty="0"/>
              <a:t>Developments in ‘learning organisation e.g. Argyris</a:t>
            </a:r>
          </a:p>
          <a:p>
            <a:r>
              <a:rPr lang="en-GB" dirty="0"/>
              <a:t>Intensified interest different teams structures</a:t>
            </a:r>
          </a:p>
          <a:p>
            <a:r>
              <a:rPr lang="en-GB" dirty="0"/>
              <a:t>Growing interest in new areas like TQM, managing diversity in teams, quality of working life, and many more</a:t>
            </a:r>
          </a:p>
        </p:txBody>
      </p:sp>
    </p:spTree>
    <p:extLst>
      <p:ext uri="{BB962C8B-B14F-4D97-AF65-F5344CB8AC3E}">
        <p14:creationId xmlns:p14="http://schemas.microsoft.com/office/powerpoint/2010/main" val="8739356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 </a:t>
            </a:r>
            <a:br>
              <a:rPr lang="en-GB" sz="4000" b="1" dirty="0"/>
            </a:br>
            <a:r>
              <a:rPr lang="en-GB" sz="4000" b="1" dirty="0"/>
              <a:t>How it happens (1)</a:t>
            </a:r>
          </a:p>
        </p:txBody>
      </p:sp>
      <p:sp>
        <p:nvSpPr>
          <p:cNvPr id="3" name="Content Placeholder 2"/>
          <p:cNvSpPr>
            <a:spLocks noGrp="1"/>
          </p:cNvSpPr>
          <p:nvPr>
            <p:ph idx="1"/>
          </p:nvPr>
        </p:nvSpPr>
        <p:spPr/>
        <p:txBody>
          <a:bodyPr>
            <a:normAutofit lnSpcReduction="10000"/>
          </a:bodyPr>
          <a:lstStyle/>
          <a:p>
            <a:pPr marL="457200" indent="-457200">
              <a:buClrTx/>
              <a:buAutoNum type="arabicPeriod"/>
            </a:pPr>
            <a:r>
              <a:rPr lang="en-GB" b="1" dirty="0">
                <a:solidFill>
                  <a:schemeClr val="tx1">
                    <a:lumMod val="65000"/>
                    <a:lumOff val="35000"/>
                  </a:schemeClr>
                </a:solidFill>
              </a:rPr>
              <a:t>Entry and contracting</a:t>
            </a:r>
            <a:r>
              <a:rPr lang="en-GB" dirty="0">
                <a:solidFill>
                  <a:schemeClr val="tx1">
                    <a:lumMod val="65000"/>
                    <a:lumOff val="35000"/>
                  </a:schemeClr>
                </a:solidFill>
              </a:rPr>
              <a:t>: early dialogue and diagnostics between the main stakeholders, early identification of organisational problem or challenge. ODV practitioner may be HR or external consultant</a:t>
            </a:r>
          </a:p>
          <a:p>
            <a:pPr marL="457200" indent="-457200">
              <a:buClrTx/>
              <a:buAutoNum type="arabicPeriod"/>
            </a:pPr>
            <a:r>
              <a:rPr lang="en-GB" b="1" dirty="0">
                <a:solidFill>
                  <a:schemeClr val="tx1">
                    <a:lumMod val="65000"/>
                    <a:lumOff val="35000"/>
                  </a:schemeClr>
                </a:solidFill>
              </a:rPr>
              <a:t>Diagnosing</a:t>
            </a:r>
            <a:r>
              <a:rPr lang="en-GB" dirty="0">
                <a:solidFill>
                  <a:schemeClr val="tx1">
                    <a:lumMod val="65000"/>
                    <a:lumOff val="35000"/>
                  </a:schemeClr>
                </a:solidFill>
              </a:rPr>
              <a:t>: fact-finding stage which involves collecting then analysing organisational data e.g. through interviews, surveys, observations, examining documents</a:t>
            </a:r>
          </a:p>
          <a:p>
            <a:pPr marL="457200" indent="-457200">
              <a:buClrTx/>
              <a:buAutoNum type="arabicPeriod"/>
            </a:pPr>
            <a:r>
              <a:rPr lang="en-GB" dirty="0">
                <a:solidFill>
                  <a:schemeClr val="tx1">
                    <a:lumMod val="65000"/>
                    <a:lumOff val="35000"/>
                  </a:schemeClr>
                </a:solidFill>
              </a:rPr>
              <a:t>Collecting, analysing and </a:t>
            </a:r>
            <a:r>
              <a:rPr lang="en-GB" b="1" dirty="0">
                <a:solidFill>
                  <a:schemeClr val="tx1">
                    <a:lumMod val="65000"/>
                    <a:lumOff val="35000"/>
                  </a:schemeClr>
                </a:solidFill>
              </a:rPr>
              <a:t>feeding back diagnostic information</a:t>
            </a:r>
            <a:r>
              <a:rPr lang="en-GB" dirty="0">
                <a:solidFill>
                  <a:schemeClr val="tx1">
                    <a:lumMod val="65000"/>
                    <a:lumOff val="35000"/>
                  </a:schemeClr>
                </a:solidFill>
              </a:rPr>
              <a:t> from stage 2 to ‘client’ e.g. the board of directors</a:t>
            </a:r>
          </a:p>
          <a:p>
            <a:pPr marL="0" indent="0" algn="r">
              <a:buClrTx/>
              <a:buNone/>
            </a:pPr>
            <a:r>
              <a:rPr lang="en-GB" dirty="0">
                <a:solidFill>
                  <a:schemeClr val="tx1">
                    <a:lumMod val="65000"/>
                    <a:lumOff val="35000"/>
                  </a:schemeClr>
                </a:solidFill>
              </a:rPr>
              <a:t>contd…</a:t>
            </a:r>
          </a:p>
        </p:txBody>
      </p:sp>
    </p:spTree>
    <p:extLst>
      <p:ext uri="{BB962C8B-B14F-4D97-AF65-F5344CB8AC3E}">
        <p14:creationId xmlns:p14="http://schemas.microsoft.com/office/powerpoint/2010/main" val="3619658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 </a:t>
            </a:r>
            <a:br>
              <a:rPr lang="en-GB" sz="4000" b="1" dirty="0"/>
            </a:br>
            <a:r>
              <a:rPr lang="en-GB" sz="4000" b="1" dirty="0"/>
              <a:t>How it happens (2)</a:t>
            </a:r>
          </a:p>
        </p:txBody>
      </p:sp>
      <p:sp>
        <p:nvSpPr>
          <p:cNvPr id="3" name="Content Placeholder 2"/>
          <p:cNvSpPr>
            <a:spLocks noGrp="1"/>
          </p:cNvSpPr>
          <p:nvPr>
            <p:ph idx="1"/>
          </p:nvPr>
        </p:nvSpPr>
        <p:spPr/>
        <p:txBody>
          <a:bodyPr>
            <a:normAutofit/>
          </a:bodyPr>
          <a:lstStyle/>
          <a:p>
            <a:pPr marL="457200" indent="-457200">
              <a:buClrTx/>
              <a:buFont typeface="+mj-lt"/>
              <a:buAutoNum type="arabicPeriod" startAt="4"/>
            </a:pPr>
            <a:r>
              <a:rPr lang="en-GB" b="1" dirty="0">
                <a:solidFill>
                  <a:schemeClr val="tx1">
                    <a:lumMod val="65000"/>
                    <a:lumOff val="35000"/>
                  </a:schemeClr>
                </a:solidFill>
              </a:rPr>
              <a:t>Designing </a:t>
            </a:r>
            <a:r>
              <a:rPr lang="en-GB" b="1" dirty="0"/>
              <a:t>interventions</a:t>
            </a:r>
            <a:r>
              <a:rPr lang="en-GB" dirty="0"/>
              <a:t> (human process, technostructural, HRM and strategic change): creating strategy and planning change jointly between the client and the ODV practitioner</a:t>
            </a:r>
          </a:p>
          <a:p>
            <a:pPr marL="457200" indent="-457200">
              <a:buClrTx/>
              <a:buAutoNum type="arabicPeriod" startAt="4"/>
            </a:pPr>
            <a:r>
              <a:rPr lang="en-GB" b="1" dirty="0"/>
              <a:t>Managing change</a:t>
            </a:r>
            <a:r>
              <a:rPr lang="en-GB" dirty="0"/>
              <a:t>: Implementing the plan</a:t>
            </a:r>
          </a:p>
          <a:p>
            <a:pPr marL="457200" indent="-457200">
              <a:buClrTx/>
              <a:buAutoNum type="arabicPeriod" startAt="4"/>
            </a:pPr>
            <a:r>
              <a:rPr lang="en-GB" b="1" dirty="0"/>
              <a:t>Evaluating and institutionalising change</a:t>
            </a:r>
            <a:r>
              <a:rPr lang="en-GB" dirty="0"/>
              <a:t>: ODV practitioners should have set goals/KPIs for the ODV intervention in line with the organisation’s strategy</a:t>
            </a:r>
          </a:p>
          <a:p>
            <a:pPr marL="0" indent="0" algn="r">
              <a:buNone/>
            </a:pPr>
            <a:r>
              <a:rPr lang="en-GB" sz="2000" dirty="0"/>
              <a:t>Cummings and Worley (2015)</a:t>
            </a:r>
          </a:p>
        </p:txBody>
      </p:sp>
    </p:spTree>
    <p:extLst>
      <p:ext uri="{BB962C8B-B14F-4D97-AF65-F5344CB8AC3E}">
        <p14:creationId xmlns:p14="http://schemas.microsoft.com/office/powerpoint/2010/main" val="27112988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Organisation Development:</a:t>
            </a:r>
            <a:br>
              <a:rPr lang="en-GB" sz="4000" b="1" dirty="0"/>
            </a:br>
            <a:r>
              <a:rPr lang="en-GB" sz="4000" b="1" dirty="0"/>
              <a:t>Why it happens</a:t>
            </a:r>
          </a:p>
        </p:txBody>
      </p:sp>
      <p:sp>
        <p:nvSpPr>
          <p:cNvPr id="3" name="Content Placeholder 2"/>
          <p:cNvSpPr>
            <a:spLocks noGrp="1"/>
          </p:cNvSpPr>
          <p:nvPr>
            <p:ph idx="1"/>
          </p:nvPr>
        </p:nvSpPr>
        <p:spPr/>
        <p:txBody>
          <a:bodyPr>
            <a:noAutofit/>
          </a:bodyPr>
          <a:lstStyle/>
          <a:p>
            <a:r>
              <a:rPr lang="en-GB" sz="2400" dirty="0"/>
              <a:t>A disconnect between head office support functions and front line staff</a:t>
            </a:r>
          </a:p>
          <a:p>
            <a:r>
              <a:rPr lang="en-GB" sz="2400" dirty="0"/>
              <a:t>Dissatisfaction among franchisees with service levels provided to support them in a franchise organisation that provides play activities to pre-school children</a:t>
            </a:r>
          </a:p>
          <a:p>
            <a:r>
              <a:rPr lang="en-GB" sz="2400" dirty="0"/>
              <a:t>Failure to reach customer satisfaction metrics or other performance measures</a:t>
            </a:r>
          </a:p>
          <a:p>
            <a:r>
              <a:rPr lang="en-GB" sz="2400" dirty="0"/>
              <a:t>A peak in employee turnover</a:t>
            </a:r>
          </a:p>
          <a:p>
            <a:r>
              <a:rPr lang="en-GB" sz="2400" dirty="0"/>
              <a:t>A requirement to increase productivity and cut costs in a government department</a:t>
            </a:r>
          </a:p>
          <a:p>
            <a:r>
              <a:rPr lang="en-GB" sz="2400" dirty="0"/>
              <a:t>A drive to improve front line customer service in a budget airline, in line with an advertising campaign to promote this</a:t>
            </a:r>
          </a:p>
        </p:txBody>
      </p:sp>
    </p:spTree>
    <p:extLst>
      <p:ext uri="{BB962C8B-B14F-4D97-AF65-F5344CB8AC3E}">
        <p14:creationId xmlns:p14="http://schemas.microsoft.com/office/powerpoint/2010/main" val="2431824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000" b="1" dirty="0"/>
              <a:t>Future Context for OD and ODV</a:t>
            </a:r>
          </a:p>
        </p:txBody>
      </p:sp>
      <p:sp>
        <p:nvSpPr>
          <p:cNvPr id="3" name="Content Placeholder 2"/>
          <p:cNvSpPr>
            <a:spLocks noGrp="1"/>
          </p:cNvSpPr>
          <p:nvPr>
            <p:ph idx="1"/>
          </p:nvPr>
        </p:nvSpPr>
        <p:spPr/>
        <p:txBody>
          <a:bodyPr/>
          <a:lstStyle/>
          <a:p>
            <a:r>
              <a:rPr lang="en-GB" dirty="0"/>
              <a:t>Ongoing need for organisational agility – the ability to react quickly and effectively to changes in the external environment</a:t>
            </a:r>
          </a:p>
          <a:p>
            <a:r>
              <a:rPr lang="en-GB" dirty="0"/>
              <a:t>Technological change</a:t>
            </a:r>
          </a:p>
          <a:p>
            <a:r>
              <a:rPr lang="en-GB" dirty="0"/>
              <a:t>New and emerging business models</a:t>
            </a:r>
          </a:p>
          <a:p>
            <a:r>
              <a:rPr lang="en-GB" dirty="0"/>
              <a:t>Changes in customer expectations</a:t>
            </a:r>
          </a:p>
          <a:p>
            <a:r>
              <a:rPr lang="en-GB" dirty="0"/>
              <a:t>Demographic change and impact of this on composition of workforce and labour market</a:t>
            </a:r>
          </a:p>
        </p:txBody>
      </p:sp>
    </p:spTree>
    <p:extLst>
      <p:ext uri="{BB962C8B-B14F-4D97-AF65-F5344CB8AC3E}">
        <p14:creationId xmlns:p14="http://schemas.microsoft.com/office/powerpoint/2010/main" val="1257547758"/>
      </p:ext>
    </p:extLst>
  </p:cSld>
  <p:clrMapOvr>
    <a:masterClrMapping/>
  </p:clrMapOvr>
</p:sld>
</file>

<file path=ppt/theme/theme1.xml><?xml version="1.0" encoding="utf-8"?>
<a:theme xmlns:a="http://schemas.openxmlformats.org/drawingml/2006/main" name="CIPD Whit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IPD Purpl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IPD SlateDottedPattern">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CIPD WhitePlain">
  <a:themeElements>
    <a:clrScheme name="Custom 1">
      <a:dk1>
        <a:srgbClr val="520D5D"/>
      </a:dk1>
      <a:lt1>
        <a:srgbClr val="FFFFFF"/>
      </a:lt1>
      <a:dk2>
        <a:srgbClr val="58595B"/>
      </a:dk2>
      <a:lt2>
        <a:srgbClr val="E7E6E6"/>
      </a:lt2>
      <a:accent1>
        <a:srgbClr val="520D5D"/>
      </a:accent1>
      <a:accent2>
        <a:srgbClr val="A991BC"/>
      </a:accent2>
      <a:accent3>
        <a:srgbClr val="58595B"/>
      </a:accent3>
      <a:accent4>
        <a:srgbClr val="E68286"/>
      </a:accent4>
      <a:accent5>
        <a:srgbClr val="DA1D52"/>
      </a:accent5>
      <a:accent6>
        <a:srgbClr val="DBD3E5"/>
      </a:accent6>
      <a:hlink>
        <a:srgbClr val="DA1D52"/>
      </a:hlink>
      <a:folHlink>
        <a:srgbClr val="520D5D"/>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4F59197CE9A8C45A1FAF68A847A3CD6" ma:contentTypeVersion="1" ma:contentTypeDescription="Create a new document." ma:contentTypeScope="" ma:versionID="780e2b60fa495ae40af9fdb10f929f77">
  <xsd:schema xmlns:xsd="http://www.w3.org/2001/XMLSchema" xmlns:xs="http://www.w3.org/2001/XMLSchema" xmlns:p="http://schemas.microsoft.com/office/2006/metadata/properties" xmlns:ns1="http://schemas.microsoft.com/sharepoint/v3" targetNamespace="http://schemas.microsoft.com/office/2006/metadata/properties" ma:root="true" ma:fieldsID="18eccab7e06c40e5fe83bf06182e4b5b"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Scheduling Start Date" ma:description="Scheduling Start Date is a site column created by the Publishing feature. It is used to specify the date and time on which this page will first appear to site visitors." ma:hidden="true" ma:internalName="PublishingStartDate">
      <xsd:simpleType>
        <xsd:restriction base="dms:Unknown"/>
      </xsd:simpleType>
    </xsd:element>
    <xsd:element name="PublishingExpirationDate" ma:index="9" nillable="true" ma:displayName="Scheduling End Date" ma:description="Scheduling End Date is a site column created by the Publishing feature. It is used to specify the date and time on which this page will no longer appear to site visitors."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documentManagement>
</p:properties>
</file>

<file path=customXml/itemProps1.xml><?xml version="1.0" encoding="utf-8"?>
<ds:datastoreItem xmlns:ds="http://schemas.openxmlformats.org/officeDocument/2006/customXml" ds:itemID="{27A83033-A5AE-4B9F-97A2-2D79935AC2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06179DC-3C21-44D2-B100-8673DD450874}">
  <ds:schemaRefs>
    <ds:schemaRef ds:uri="http://schemas.microsoft.com/sharepoint/v3/contenttype/forms"/>
  </ds:schemaRefs>
</ds:datastoreItem>
</file>

<file path=customXml/itemProps3.xml><?xml version="1.0" encoding="utf-8"?>
<ds:datastoreItem xmlns:ds="http://schemas.openxmlformats.org/officeDocument/2006/customXml" ds:itemID="{501A996E-8F35-4EE5-A18E-4DB6ABEAD384}">
  <ds:schemaRefs>
    <ds:schemaRef ds:uri="http://purl.org/dc/elements/1.1/"/>
    <ds:schemaRef ds:uri="http://schemas.microsoft.com/office/2006/metadata/properties"/>
    <ds:schemaRef ds:uri="http://schemas.microsoft.com/office/2006/documentManagement/types"/>
    <ds:schemaRef ds:uri="http://schemas.microsoft.com/sharepoint/v3"/>
    <ds:schemaRef ds:uri="http://purl.org/dc/terms/"/>
    <ds:schemaRef ds:uri="http://schemas.openxmlformats.org/package/2006/metadata/core-properties"/>
    <ds:schemaRef ds:uri="http://purl.org/dc/dcmitype/"/>
    <ds:schemaRef ds:uri="http://schemas.microsoft.com/office/infopath/2007/PartnerControl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Office Theme</Template>
  <TotalTime>1008</TotalTime>
  <Words>2126</Words>
  <Application>Microsoft Office PowerPoint</Application>
  <PresentationFormat>On-screen Show (4:3)</PresentationFormat>
  <Paragraphs>184</Paragraphs>
  <Slides>25</Slides>
  <Notes>17</Notes>
  <HiddenSlides>0</HiddenSlides>
  <MMClips>0</MMClips>
  <ScaleCrop>false</ScaleCrop>
  <HeadingPairs>
    <vt:vector size="6" baseType="variant">
      <vt:variant>
        <vt:lpstr>Fonts Used</vt:lpstr>
      </vt:variant>
      <vt:variant>
        <vt:i4>2</vt:i4>
      </vt:variant>
      <vt:variant>
        <vt:lpstr>Theme</vt:lpstr>
      </vt:variant>
      <vt:variant>
        <vt:i4>4</vt:i4>
      </vt:variant>
      <vt:variant>
        <vt:lpstr>Slide Titles</vt:lpstr>
      </vt:variant>
      <vt:variant>
        <vt:i4>25</vt:i4>
      </vt:variant>
    </vt:vector>
  </HeadingPairs>
  <TitlesOfParts>
    <vt:vector size="31" baseType="lpstr">
      <vt:lpstr>Arial</vt:lpstr>
      <vt:lpstr>Calibri</vt:lpstr>
      <vt:lpstr>CIPD WhiteDottedPattern</vt:lpstr>
      <vt:lpstr>CIPD PurpleDottedPattern</vt:lpstr>
      <vt:lpstr>CIPD SlateDottedPattern</vt:lpstr>
      <vt:lpstr>CIPD WhitePlain</vt:lpstr>
      <vt:lpstr>HRM: People and Organisations</vt:lpstr>
      <vt:lpstr>Contents</vt:lpstr>
      <vt:lpstr>Overview (1)</vt:lpstr>
      <vt:lpstr>Overview (2)</vt:lpstr>
      <vt:lpstr>What is Organisation Design?</vt:lpstr>
      <vt:lpstr>Organisation Design: History and Theory</vt:lpstr>
      <vt:lpstr>Organisation Design: Types of Organisation Structure (1)</vt:lpstr>
      <vt:lpstr>Organisation Design: Types of Organisation Structure (1)</vt:lpstr>
      <vt:lpstr>Organisation Structure:  Key Variables (1)</vt:lpstr>
      <vt:lpstr>Organisation Structure:  Key Variables (2)</vt:lpstr>
      <vt:lpstr>Organisation Design: Static Models</vt:lpstr>
      <vt:lpstr>Organisation Design: Dynamic Models</vt:lpstr>
      <vt:lpstr>Organisation Design: How does it happen?</vt:lpstr>
      <vt:lpstr>Organisation Design: Why it happens</vt:lpstr>
      <vt:lpstr>Organisation Development: What is it?</vt:lpstr>
      <vt:lpstr>Organisation Development:  Other definitions (1)</vt:lpstr>
      <vt:lpstr>Organisation Development:  Other definitions (2)</vt:lpstr>
      <vt:lpstr>Organisation Development:  Other definitions (3)</vt:lpstr>
      <vt:lpstr>Organisation Development:  Key Themes </vt:lpstr>
      <vt:lpstr>Organisation Development: History and Theory (1)</vt:lpstr>
      <vt:lpstr>Organisation Development: History and Theory (2)</vt:lpstr>
      <vt:lpstr>Organisation Development:  How it happens (1)</vt:lpstr>
      <vt:lpstr>Organisation Development:  How it happens (2)</vt:lpstr>
      <vt:lpstr>Organisation Development: Why it happens</vt:lpstr>
      <vt:lpstr>Future Context for OD and ODV</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Martina Becikova</dc:creator>
  <cp:lastModifiedBy>Julie Thomas</cp:lastModifiedBy>
  <cp:revision>98</cp:revision>
  <cp:lastPrinted>2015-01-15T17:29:00Z</cp:lastPrinted>
  <dcterms:created xsi:type="dcterms:W3CDTF">2014-12-02T11:31:52Z</dcterms:created>
  <dcterms:modified xsi:type="dcterms:W3CDTF">2018-12-04T11:51:12Z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0x01010024F59197CE9A8C45A1FAF68A847A3CD6</vt:lpwstr>
  </property>
</Properties>
</file>