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784" r:id="rId5"/>
  </p:sldMasterIdLst>
  <p:notesMasterIdLst>
    <p:notesMasterId r:id="rId9"/>
  </p:notesMasterIdLst>
  <p:handoutMasterIdLst>
    <p:handoutMasterId r:id="rId10"/>
  </p:handoutMasterIdLst>
  <p:sldIdLst>
    <p:sldId id="256" r:id="rId6"/>
    <p:sldId id="263" r:id="rId7"/>
    <p:sldId id="262" r:id="rId8"/>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279" autoAdjust="0"/>
    <p:restoredTop sz="94691" autoAdjust="0"/>
  </p:normalViewPr>
  <p:slideViewPr>
    <p:cSldViewPr snapToGrid="0" snapToObjects="1" showGuides="1">
      <p:cViewPr>
        <p:scale>
          <a:sx n="20" d="100"/>
          <a:sy n="20" d="100"/>
        </p:scale>
        <p:origin x="1760" y="800"/>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commentAuthors" Target="commentAuthors.xml"/><Relationship Id="rId5" Type="http://schemas.openxmlformats.org/officeDocument/2006/relationships/slideMaster" Target="slideMasters/slideMaster5.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11/22/25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11/22/25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2</a:t>
            </a:fld>
            <a:endParaRPr lang="en-US" dirty="0"/>
          </a:p>
        </p:txBody>
      </p:sp>
    </p:spTree>
    <p:extLst>
      <p:ext uri="{BB962C8B-B14F-4D97-AF65-F5344CB8AC3E}">
        <p14:creationId xmlns:p14="http://schemas.microsoft.com/office/powerpoint/2010/main" val="578813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323599" y="12070087"/>
            <a:ext cx="31682165" cy="10861349"/>
          </a:xfrm>
        </p:spPr>
        <p:txBody>
          <a:bodyPr anchor="b">
            <a:normAutofit/>
          </a:bodyPr>
          <a:lstStyle>
            <a:lvl1pPr>
              <a:defRPr sz="25920"/>
            </a:lvl1pPr>
          </a:lstStyle>
          <a:p>
            <a:r>
              <a:rPr lang="en-GB"/>
              <a:t>Click to edit Master title style</a:t>
            </a:r>
            <a:endParaRPr lang="en-US" dirty="0"/>
          </a:p>
        </p:txBody>
      </p:sp>
      <p:sp>
        <p:nvSpPr>
          <p:cNvPr id="3" name="Subtitle 2"/>
          <p:cNvSpPr>
            <a:spLocks noGrp="1"/>
          </p:cNvSpPr>
          <p:nvPr>
            <p:ph type="subTitle" idx="1"/>
          </p:nvPr>
        </p:nvSpPr>
        <p:spPr>
          <a:xfrm>
            <a:off x="9323599" y="22931427"/>
            <a:ext cx="31682165" cy="5406158"/>
          </a:xfrm>
        </p:spPr>
        <p:txBody>
          <a:bodyPr anchor="t"/>
          <a:lstStyle>
            <a:lvl1pPr marL="0" indent="0" algn="l">
              <a:buNone/>
              <a:defRPr>
                <a:solidFill>
                  <a:schemeClr val="tx1">
                    <a:lumMod val="65000"/>
                    <a:lumOff val="3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ADA74B3-1746-4D15-AA37-F1CD22847FB4}" type="datetimeFigureOut">
              <a:rPr lang="en-GB" smtClean="0"/>
              <a:t>22/11/2025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152249" y="20741561"/>
            <a:ext cx="6698270" cy="3752549"/>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2032003" y="21741799"/>
            <a:ext cx="2807894" cy="1752600"/>
          </a:xfrm>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19298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36967" y="2995728"/>
            <a:ext cx="31628155" cy="6148272"/>
          </a:xfrm>
        </p:spPr>
        <p:txBody>
          <a:bodyPr/>
          <a:lstStyle/>
          <a:p>
            <a:r>
              <a:rPr lang="en-GB"/>
              <a:t>Click to edit Master title style</a:t>
            </a:r>
            <a:endParaRPr lang="en-US" dirty="0"/>
          </a:p>
        </p:txBody>
      </p:sp>
      <p:sp>
        <p:nvSpPr>
          <p:cNvPr id="3" name="Content Placeholder 2"/>
          <p:cNvSpPr>
            <a:spLocks noGrp="1"/>
          </p:cNvSpPr>
          <p:nvPr>
            <p:ph idx="1"/>
          </p:nvPr>
        </p:nvSpPr>
        <p:spPr>
          <a:xfrm>
            <a:off x="9323594" y="10241280"/>
            <a:ext cx="31641528" cy="18132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DA74B3-1746-4D15-AA37-F1CD22847FB4}" type="datetimeFigureOut">
              <a:rPr lang="en-GB" smtClean="0"/>
              <a:t>22/11/2025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042388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323594" y="9957898"/>
            <a:ext cx="31641528" cy="7050240"/>
          </a:xfrm>
        </p:spPr>
        <p:txBody>
          <a:bodyPr anchor="b"/>
          <a:lstStyle>
            <a:lvl1pPr algn="l">
              <a:defRPr sz="19200" b="0" cap="none"/>
            </a:lvl1pPr>
          </a:lstStyle>
          <a:p>
            <a:r>
              <a:rPr lang="en-GB"/>
              <a:t>Click to edit Master title style</a:t>
            </a:r>
            <a:endParaRPr lang="en-US" dirty="0"/>
          </a:p>
        </p:txBody>
      </p:sp>
      <p:sp>
        <p:nvSpPr>
          <p:cNvPr id="3" name="Text Placeholder 2"/>
          <p:cNvSpPr>
            <a:spLocks noGrp="1"/>
          </p:cNvSpPr>
          <p:nvPr>
            <p:ph type="body" idx="1"/>
          </p:nvPr>
        </p:nvSpPr>
        <p:spPr>
          <a:xfrm>
            <a:off x="9323594" y="17190720"/>
            <a:ext cx="31641528" cy="4129920"/>
          </a:xfrm>
        </p:spPr>
        <p:txBody>
          <a:bodyPr anchor="t"/>
          <a:lstStyle>
            <a:lvl1pPr marL="0" indent="0" algn="l">
              <a:buNone/>
              <a:defRPr sz="9600">
                <a:solidFill>
                  <a:schemeClr val="tx1">
                    <a:lumMod val="65000"/>
                    <a:lumOff val="3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ADA74B3-1746-4D15-AA37-F1CD22847FB4}" type="datetimeFigureOut">
              <a:rPr lang="en-GB" smtClean="0"/>
              <a:t>22/11/2025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278" y="15199332"/>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2453895" y="15571874"/>
            <a:ext cx="2807894" cy="1752600"/>
          </a:xfrm>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673310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9323599" y="10256191"/>
            <a:ext cx="15348149" cy="1808350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25619076" y="10256191"/>
            <a:ext cx="15346046" cy="1808350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ADA74B3-1746-4D15-AA37-F1CD22847FB4}" type="datetimeFigureOut">
              <a:rPr lang="en-GB" smtClean="0"/>
              <a:t>22/11/2025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2453895" y="3781361"/>
            <a:ext cx="2807894" cy="1752600"/>
          </a:xfrm>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5695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873690" y="10687805"/>
            <a:ext cx="13798061"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GB"/>
              <a:t>Click to edit Master text styles</a:t>
            </a:r>
          </a:p>
        </p:txBody>
      </p:sp>
      <p:sp>
        <p:nvSpPr>
          <p:cNvPr id="4" name="Content Placeholder 3"/>
          <p:cNvSpPr>
            <a:spLocks noGrp="1"/>
          </p:cNvSpPr>
          <p:nvPr>
            <p:ph sz="half" idx="2"/>
          </p:nvPr>
        </p:nvSpPr>
        <p:spPr>
          <a:xfrm>
            <a:off x="9323592" y="13453865"/>
            <a:ext cx="15348154" cy="1490737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27149542" y="10672310"/>
            <a:ext cx="13791547"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GB"/>
              <a:t>Click to edit Master text styles</a:t>
            </a:r>
          </a:p>
        </p:txBody>
      </p:sp>
      <p:sp>
        <p:nvSpPr>
          <p:cNvPr id="6" name="Content Placeholder 5"/>
          <p:cNvSpPr>
            <a:spLocks noGrp="1"/>
          </p:cNvSpPr>
          <p:nvPr>
            <p:ph sz="quarter" idx="4"/>
          </p:nvPr>
        </p:nvSpPr>
        <p:spPr>
          <a:xfrm>
            <a:off x="25601832" y="13438371"/>
            <a:ext cx="15339264" cy="1490737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ADA74B3-1746-4D15-AA37-F1CD22847FB4}" type="datetimeFigureOut">
              <a:rPr lang="en-GB" smtClean="0"/>
              <a:t>22/11/2025</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2453895" y="3781361"/>
            <a:ext cx="2807894" cy="1752600"/>
          </a:xfrm>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660491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336960" y="2995728"/>
            <a:ext cx="31628160" cy="614827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ADA74B3-1746-4D15-AA37-F1CD22847FB4}" type="datetimeFigureOut">
              <a:rPr lang="en-GB" smtClean="0"/>
              <a:t>22/11/2025</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21773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DA74B3-1746-4D15-AA37-F1CD22847FB4}" type="datetimeFigureOut">
              <a:rPr lang="en-GB" smtClean="0"/>
              <a:t>22/11/2025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647453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23592" y="2141222"/>
            <a:ext cx="12622003" cy="4686298"/>
          </a:xfrm>
        </p:spPr>
        <p:txBody>
          <a:bodyPr anchor="b"/>
          <a:lstStyle>
            <a:lvl1pPr algn="l">
              <a:defRPr sz="9600" b="0"/>
            </a:lvl1pPr>
          </a:lstStyle>
          <a:p>
            <a:r>
              <a:rPr lang="en-GB"/>
              <a:t>Click to edit Master title style</a:t>
            </a:r>
            <a:endParaRPr lang="en-US" dirty="0"/>
          </a:p>
        </p:txBody>
      </p:sp>
      <p:sp>
        <p:nvSpPr>
          <p:cNvPr id="3" name="Content Placeholder 2"/>
          <p:cNvSpPr>
            <a:spLocks noGrp="1"/>
          </p:cNvSpPr>
          <p:nvPr>
            <p:ph idx="1"/>
          </p:nvPr>
        </p:nvSpPr>
        <p:spPr>
          <a:xfrm>
            <a:off x="22768771" y="2141230"/>
            <a:ext cx="18196349" cy="25991822"/>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323592" y="7673342"/>
            <a:ext cx="12622003" cy="20459693"/>
          </a:xfrm>
        </p:spPr>
        <p:txBody>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GB"/>
              <a:t>Click to edit Master text styles</a:t>
            </a:r>
          </a:p>
        </p:txBody>
      </p:sp>
      <p:sp>
        <p:nvSpPr>
          <p:cNvPr id="5" name="Date Placeholder 4"/>
          <p:cNvSpPr>
            <a:spLocks noGrp="1"/>
          </p:cNvSpPr>
          <p:nvPr>
            <p:ph type="dt" sz="half" idx="10"/>
          </p:nvPr>
        </p:nvSpPr>
        <p:spPr/>
        <p:txBody>
          <a:bodyPr/>
          <a:lstStyle/>
          <a:p>
            <a:fld id="{5ADA74B3-1746-4D15-AA37-F1CD22847FB4}" type="datetimeFigureOut">
              <a:rPr lang="en-GB" smtClean="0"/>
              <a:t>22/11/2025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058740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23594" y="23042880"/>
            <a:ext cx="31641528" cy="2720342"/>
          </a:xfrm>
        </p:spPr>
        <p:txBody>
          <a:bodyPr anchor="b">
            <a:normAutofit/>
          </a:bodyPr>
          <a:lstStyle>
            <a:lvl1pPr algn="l">
              <a:defRPr sz="1152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9323594" y="3047832"/>
            <a:ext cx="31641528" cy="18503856"/>
          </a:xfrm>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GB"/>
              <a:t>Click icon to add picture</a:t>
            </a:r>
            <a:endParaRPr lang="en-US" dirty="0"/>
          </a:p>
        </p:txBody>
      </p:sp>
      <p:sp>
        <p:nvSpPr>
          <p:cNvPr id="4" name="Text Placeholder 3"/>
          <p:cNvSpPr>
            <a:spLocks noGrp="1"/>
          </p:cNvSpPr>
          <p:nvPr>
            <p:ph type="body" sz="half" idx="2"/>
          </p:nvPr>
        </p:nvSpPr>
        <p:spPr>
          <a:xfrm>
            <a:off x="9323594" y="25763222"/>
            <a:ext cx="31641528" cy="2369818"/>
          </a:xfrm>
        </p:spPr>
        <p:txBody>
          <a:bodyPr>
            <a:normAutofit/>
          </a:bodyPr>
          <a:lstStyle>
            <a:lvl1pPr marL="0" indent="0">
              <a:buNone/>
              <a:defRPr sz="576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GB"/>
              <a:t>Click to edit Master text styles</a:t>
            </a:r>
          </a:p>
        </p:txBody>
      </p:sp>
      <p:sp>
        <p:nvSpPr>
          <p:cNvPr id="5" name="Date Placeholder 4"/>
          <p:cNvSpPr>
            <a:spLocks noGrp="1"/>
          </p:cNvSpPr>
          <p:nvPr>
            <p:ph type="dt" sz="half" idx="10"/>
          </p:nvPr>
        </p:nvSpPr>
        <p:spPr/>
        <p:txBody>
          <a:bodyPr/>
          <a:lstStyle/>
          <a:p>
            <a:fld id="{5ADA74B3-1746-4D15-AA37-F1CD22847FB4}" type="datetimeFigureOut">
              <a:rPr lang="en-GB" smtClean="0"/>
              <a:t>22/11/2025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278" y="23571170"/>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2453895" y="23918825"/>
            <a:ext cx="2807894" cy="1752600"/>
          </a:xfrm>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51614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323594" y="2926080"/>
            <a:ext cx="31641528" cy="14961792"/>
          </a:xfrm>
        </p:spPr>
        <p:txBody>
          <a:bodyPr anchor="ctr">
            <a:normAutofit/>
          </a:bodyPr>
          <a:lstStyle>
            <a:lvl1pPr algn="l">
              <a:defRPr sz="23040" b="0" cap="none"/>
            </a:lvl1pPr>
          </a:lstStyle>
          <a:p>
            <a:r>
              <a:rPr lang="en-GB"/>
              <a:t>Click to edit Master title style</a:t>
            </a:r>
            <a:endParaRPr lang="en-US" dirty="0"/>
          </a:p>
        </p:txBody>
      </p:sp>
      <p:sp>
        <p:nvSpPr>
          <p:cNvPr id="3" name="Text Placeholder 2"/>
          <p:cNvSpPr>
            <a:spLocks noGrp="1"/>
          </p:cNvSpPr>
          <p:nvPr>
            <p:ph type="body" idx="1"/>
          </p:nvPr>
        </p:nvSpPr>
        <p:spPr>
          <a:xfrm>
            <a:off x="9323594" y="20899421"/>
            <a:ext cx="31641528" cy="7468147"/>
          </a:xfrm>
        </p:spPr>
        <p:txBody>
          <a:bodyPr anchor="ctr">
            <a:normAutofit/>
          </a:bodyPr>
          <a:lstStyle>
            <a:lvl1pPr marL="0" indent="0" algn="l">
              <a:buNone/>
              <a:defRPr sz="8640">
                <a:solidFill>
                  <a:schemeClr val="tx1">
                    <a:lumMod val="65000"/>
                    <a:lumOff val="3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11/22/25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278" y="15199332"/>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2453895" y="15571874"/>
            <a:ext cx="2807894" cy="1752600"/>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2942943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502993" y="2926080"/>
            <a:ext cx="29326018" cy="13898880"/>
          </a:xfrm>
        </p:spPr>
        <p:txBody>
          <a:bodyPr anchor="ctr">
            <a:normAutofit/>
          </a:bodyPr>
          <a:lstStyle>
            <a:lvl1pPr algn="l">
              <a:defRPr sz="2304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11596666" y="16824960"/>
            <a:ext cx="27138662" cy="1828800"/>
          </a:xfrm>
        </p:spPr>
        <p:txBody>
          <a:bodyPr anchor="ctr">
            <a:noAutofit/>
          </a:bodyPr>
          <a:lstStyle>
            <a:lvl1pPr marL="0" indent="0">
              <a:buFontTx/>
              <a:buNone/>
              <a:defRPr sz="7680">
                <a:solidFill>
                  <a:schemeClr val="tx1">
                    <a:lumMod val="50000"/>
                    <a:lumOff val="50000"/>
                  </a:schemeClr>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3" name="Text Placeholder 2"/>
          <p:cNvSpPr>
            <a:spLocks noGrp="1"/>
          </p:cNvSpPr>
          <p:nvPr>
            <p:ph type="body" idx="1"/>
          </p:nvPr>
        </p:nvSpPr>
        <p:spPr>
          <a:xfrm>
            <a:off x="9323594" y="20899421"/>
            <a:ext cx="31641528" cy="7468147"/>
          </a:xfrm>
        </p:spPr>
        <p:txBody>
          <a:bodyPr anchor="ctr">
            <a:normAutofit/>
          </a:bodyPr>
          <a:lstStyle>
            <a:lvl1pPr marL="0" indent="0" algn="l">
              <a:buNone/>
              <a:defRPr sz="8640">
                <a:solidFill>
                  <a:schemeClr val="tx1">
                    <a:lumMod val="65000"/>
                    <a:lumOff val="3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11/22/25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Freeform 11"/>
          <p:cNvSpPr/>
          <p:nvPr/>
        </p:nvSpPr>
        <p:spPr bwMode="auto">
          <a:xfrm flipV="1">
            <a:off x="278" y="15199332"/>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2453895" y="15571874"/>
            <a:ext cx="2807894" cy="1752600"/>
          </a:xfrm>
        </p:spPr>
        <p:txBody>
          <a:bodyPr/>
          <a:lstStyle/>
          <a:p>
            <a:fld id="{69E57DC2-970A-4B3E-BB1C-7A09969E49DF}" type="slidenum">
              <a:rPr lang="en-US" smtClean="0"/>
              <a:pPr/>
              <a:t>‹#›</a:t>
            </a:fld>
            <a:endParaRPr lang="en-US" dirty="0"/>
          </a:p>
        </p:txBody>
      </p:sp>
      <p:sp>
        <p:nvSpPr>
          <p:cNvPr id="14" name="TextBox 13"/>
          <p:cNvSpPr txBox="1"/>
          <p:nvPr/>
        </p:nvSpPr>
        <p:spPr>
          <a:xfrm>
            <a:off x="8679919" y="311042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solidFill>
                <a:effectLst/>
                <a:latin typeface="Arial"/>
              </a:rPr>
              <a:t>“</a:t>
            </a:r>
          </a:p>
        </p:txBody>
      </p:sp>
      <p:sp>
        <p:nvSpPr>
          <p:cNvPr id="15" name="TextBox 14"/>
          <p:cNvSpPr txBox="1"/>
          <p:nvPr/>
        </p:nvSpPr>
        <p:spPr>
          <a:xfrm>
            <a:off x="39213761" y="1394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732725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323594" y="11704327"/>
            <a:ext cx="31641528" cy="13079256"/>
          </a:xfrm>
        </p:spPr>
        <p:txBody>
          <a:bodyPr anchor="b">
            <a:normAutofit/>
          </a:bodyPr>
          <a:lstStyle>
            <a:lvl1pPr algn="l">
              <a:defRPr sz="23040" b="0"/>
            </a:lvl1pPr>
          </a:lstStyle>
          <a:p>
            <a:r>
              <a:rPr lang="en-GB"/>
              <a:t>Click to edit Master title style</a:t>
            </a:r>
            <a:endParaRPr lang="en-US" dirty="0"/>
          </a:p>
        </p:txBody>
      </p:sp>
      <p:sp>
        <p:nvSpPr>
          <p:cNvPr id="4" name="Text Placeholder 3"/>
          <p:cNvSpPr>
            <a:spLocks noGrp="1"/>
          </p:cNvSpPr>
          <p:nvPr>
            <p:ph type="body" sz="half" idx="2"/>
          </p:nvPr>
        </p:nvSpPr>
        <p:spPr>
          <a:xfrm>
            <a:off x="9323594" y="24871680"/>
            <a:ext cx="31641528"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11/22/25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278" y="23571170"/>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2453895" y="23918825"/>
            <a:ext cx="2807894" cy="1752600"/>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269164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10502993" y="2926080"/>
            <a:ext cx="29326018" cy="13898880"/>
          </a:xfrm>
        </p:spPr>
        <p:txBody>
          <a:bodyPr anchor="ctr">
            <a:normAutofit/>
          </a:bodyPr>
          <a:lstStyle>
            <a:lvl1pPr algn="l">
              <a:defRPr sz="2304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9323592" y="20848320"/>
            <a:ext cx="32103802" cy="4023360"/>
          </a:xfrm>
        </p:spPr>
        <p:txBody>
          <a:bodyPr anchor="b">
            <a:noAutofit/>
          </a:bodyPr>
          <a:lstStyle>
            <a:lvl1pPr marL="0" indent="0">
              <a:buFontTx/>
              <a:buNone/>
              <a:defRPr sz="11520">
                <a:solidFill>
                  <a:schemeClr val="accent1"/>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9323592" y="24871680"/>
            <a:ext cx="32103802"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11/22/25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20" name="Freeform 11"/>
          <p:cNvSpPr/>
          <p:nvPr/>
        </p:nvSpPr>
        <p:spPr bwMode="auto">
          <a:xfrm flipV="1">
            <a:off x="278" y="23571170"/>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2453895" y="23918825"/>
            <a:ext cx="2807894" cy="1752600"/>
          </a:xfrm>
        </p:spPr>
        <p:txBody>
          <a:bodyPr/>
          <a:lstStyle/>
          <a:p>
            <a:fld id="{69E57DC2-970A-4B3E-BB1C-7A09969E49DF}" type="slidenum">
              <a:rPr lang="en-US" smtClean="0"/>
              <a:pPr/>
              <a:t>‹#›</a:t>
            </a:fld>
            <a:endParaRPr lang="en-US" dirty="0"/>
          </a:p>
        </p:txBody>
      </p:sp>
      <p:sp>
        <p:nvSpPr>
          <p:cNvPr id="11" name="TextBox 10"/>
          <p:cNvSpPr txBox="1"/>
          <p:nvPr/>
        </p:nvSpPr>
        <p:spPr>
          <a:xfrm>
            <a:off x="8679919" y="311042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solidFill>
                <a:effectLst/>
                <a:latin typeface="Arial"/>
              </a:rPr>
              <a:t>“</a:t>
            </a:r>
          </a:p>
        </p:txBody>
      </p:sp>
      <p:sp>
        <p:nvSpPr>
          <p:cNvPr id="12" name="TextBox 11"/>
          <p:cNvSpPr txBox="1"/>
          <p:nvPr/>
        </p:nvSpPr>
        <p:spPr>
          <a:xfrm>
            <a:off x="39213761" y="1394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7672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9323597" y="3011554"/>
            <a:ext cx="31641523" cy="13824096"/>
          </a:xfrm>
        </p:spPr>
        <p:txBody>
          <a:bodyPr anchor="ctr">
            <a:normAutofit/>
          </a:bodyPr>
          <a:lstStyle>
            <a:lvl1pPr algn="l">
              <a:defRPr sz="23040" b="0"/>
            </a:lvl1pPr>
          </a:lstStyle>
          <a:p>
            <a:r>
              <a:rPr lang="en-GB"/>
              <a:t>Click to edit Master title style</a:t>
            </a:r>
            <a:endParaRPr lang="en-US" dirty="0"/>
          </a:p>
        </p:txBody>
      </p:sp>
      <p:sp>
        <p:nvSpPr>
          <p:cNvPr id="21" name="Text Placeholder 9"/>
          <p:cNvSpPr>
            <a:spLocks noGrp="1"/>
          </p:cNvSpPr>
          <p:nvPr>
            <p:ph type="body" sz="quarter" idx="13"/>
          </p:nvPr>
        </p:nvSpPr>
        <p:spPr>
          <a:xfrm>
            <a:off x="9323594" y="20848320"/>
            <a:ext cx="31641528" cy="4023360"/>
          </a:xfrm>
        </p:spPr>
        <p:txBody>
          <a:bodyPr anchor="b">
            <a:noAutofit/>
          </a:bodyPr>
          <a:lstStyle>
            <a:lvl1pPr marL="0" indent="0">
              <a:buFontTx/>
              <a:buNone/>
              <a:defRPr sz="11520">
                <a:solidFill>
                  <a:schemeClr val="accent1"/>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9323594" y="24871680"/>
            <a:ext cx="31641528" cy="3502186"/>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11/22/25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278" y="23571170"/>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2453895" y="23918825"/>
            <a:ext cx="2807894" cy="1752600"/>
          </a:xfrm>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1534248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DA74B3-1746-4D15-AA37-F1CD22847FB4}" type="datetimeFigureOut">
              <a:rPr lang="en-GB" smtClean="0"/>
              <a:t>22/11/2025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9726961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016968" y="3011551"/>
            <a:ext cx="7949434" cy="25362322"/>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9323597" y="3011551"/>
            <a:ext cx="22638470" cy="25362322"/>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DA74B3-1746-4D15-AA37-F1CD22847FB4}" type="datetimeFigureOut">
              <a:rPr lang="en-GB" smtClean="0"/>
              <a:t>22/11/2025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278" y="3413734"/>
            <a:ext cx="6520109" cy="2438424"/>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2653224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1922434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theme" Target="../theme/theme5.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 Type="http://schemas.openxmlformats.org/officeDocument/2006/relationships/slideLayout" Target="../slideLayouts/slideLayout6.xml"/><Relationship Id="rId16" Type="http://schemas.openxmlformats.org/officeDocument/2006/relationships/slideLayout" Target="../slideLayouts/slideLayout20.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5" y="1097280"/>
            <a:ext cx="9509760" cy="31865414"/>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98021" y="1368"/>
            <a:ext cx="9370906" cy="32894246"/>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877824" cy="329184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9336960" y="2995728"/>
            <a:ext cx="31628160" cy="614827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9323594" y="10241280"/>
            <a:ext cx="31641528" cy="1865376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37307520" y="29448430"/>
            <a:ext cx="3678624" cy="1776821"/>
          </a:xfrm>
          <a:prstGeom prst="rect">
            <a:avLst/>
          </a:prstGeom>
        </p:spPr>
        <p:txBody>
          <a:bodyPr vert="horz" lIns="91440" tIns="45720" rIns="91440" bIns="45720" rtlCol="0" anchor="ctr"/>
          <a:lstStyle>
            <a:lvl1pPr algn="r">
              <a:defRPr sz="4320">
                <a:solidFill>
                  <a:schemeClr val="tx1">
                    <a:tint val="75000"/>
                  </a:schemeClr>
                </a:solidFill>
              </a:defRPr>
            </a:lvl1pPr>
          </a:lstStyle>
          <a:p>
            <a:fld id="{4D9FFFB4-400D-1240-AB24-6F86C96D4DFB}" type="datetimeFigureOut">
              <a:rPr lang="en-US" dirty="0"/>
              <a:t>11/22/25</a:t>
            </a:fld>
            <a:endParaRPr lang="en-US" dirty="0"/>
          </a:p>
        </p:txBody>
      </p:sp>
      <p:sp>
        <p:nvSpPr>
          <p:cNvPr id="5" name="Footer Placeholder 4"/>
          <p:cNvSpPr>
            <a:spLocks noGrp="1"/>
          </p:cNvSpPr>
          <p:nvPr>
            <p:ph type="ftr" sz="quarter" idx="3"/>
          </p:nvPr>
        </p:nvSpPr>
        <p:spPr>
          <a:xfrm>
            <a:off x="9323592" y="29451886"/>
            <a:ext cx="27439142"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2453895" y="3781361"/>
            <a:ext cx="2807894" cy="1752600"/>
          </a:xfrm>
          <a:prstGeom prst="rect">
            <a:avLst/>
          </a:prstGeom>
        </p:spPr>
        <p:txBody>
          <a:bodyPr vert="horz" lIns="91440" tIns="45720" rIns="91440" bIns="45720" rtlCol="0" anchor="ctr"/>
          <a:lstStyle>
            <a:lvl1pPr algn="r">
              <a:defRPr sz="96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2235966"/>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 id="2147483800" r:id="rId16"/>
    <p:sldLayoutId id="2147483801" r:id="rId17"/>
  </p:sldLayoutIdLst>
  <p:txStyles>
    <p:titleStyle>
      <a:lvl1pPr algn="l" defTabSz="2194560" rtl="0" eaLnBrk="1" latinLnBrk="0" hangingPunct="1">
        <a:spcBef>
          <a:spcPct val="0"/>
        </a:spcBef>
        <a:buNone/>
        <a:defRPr sz="1728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645920" indent="-1645920" algn="l" defTabSz="2194560" rtl="0" eaLnBrk="1" latinLnBrk="0" hangingPunct="1">
        <a:spcBef>
          <a:spcPts val="4800"/>
        </a:spcBef>
        <a:spcAft>
          <a:spcPts val="0"/>
        </a:spcAft>
        <a:buClr>
          <a:schemeClr val="accent1"/>
        </a:buClr>
        <a:buFont typeface="Wingdings 3" charset="2"/>
        <a:buChar char=""/>
        <a:defRPr sz="8640" kern="1200">
          <a:solidFill>
            <a:schemeClr val="tx1">
              <a:lumMod val="75000"/>
              <a:lumOff val="25000"/>
            </a:schemeClr>
          </a:solidFill>
          <a:latin typeface="+mn-lt"/>
          <a:ea typeface="+mn-ea"/>
          <a:cs typeface="+mn-cs"/>
        </a:defRPr>
      </a:lvl1pPr>
      <a:lvl2pPr marL="3566160" indent="-1371600" algn="l" defTabSz="2194560" rtl="0" eaLnBrk="1" latinLnBrk="0" hangingPunct="1">
        <a:spcBef>
          <a:spcPts val="4800"/>
        </a:spcBef>
        <a:spcAft>
          <a:spcPts val="0"/>
        </a:spcAft>
        <a:buClr>
          <a:schemeClr val="accent1"/>
        </a:buClr>
        <a:buFont typeface="Wingdings 3" charset="2"/>
        <a:buChar char=""/>
        <a:defRPr sz="7680" kern="1200">
          <a:solidFill>
            <a:schemeClr val="tx1">
              <a:lumMod val="75000"/>
              <a:lumOff val="25000"/>
            </a:schemeClr>
          </a:solidFill>
          <a:latin typeface="+mn-lt"/>
          <a:ea typeface="+mn-ea"/>
          <a:cs typeface="+mn-cs"/>
        </a:defRPr>
      </a:lvl2pPr>
      <a:lvl3pPr marL="5486400" indent="-1097280" algn="l" defTabSz="2194560" rtl="0" eaLnBrk="1" latinLnBrk="0" hangingPunct="1">
        <a:spcBef>
          <a:spcPts val="4800"/>
        </a:spcBef>
        <a:spcAft>
          <a:spcPts val="0"/>
        </a:spcAft>
        <a:buClr>
          <a:schemeClr val="accent1"/>
        </a:buClr>
        <a:buFont typeface="Wingdings 3" charset="2"/>
        <a:buChar char=""/>
        <a:defRPr sz="6720" kern="1200">
          <a:solidFill>
            <a:schemeClr val="tx1">
              <a:lumMod val="75000"/>
              <a:lumOff val="25000"/>
            </a:schemeClr>
          </a:solidFill>
          <a:latin typeface="+mn-lt"/>
          <a:ea typeface="+mn-ea"/>
          <a:cs typeface="+mn-cs"/>
        </a:defRPr>
      </a:lvl3pPr>
      <a:lvl4pPr marL="768096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4pPr>
      <a:lvl5pPr marL="987552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5pPr>
      <a:lvl6pPr marL="1207008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6pPr>
      <a:lvl7pPr marL="1426464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7pPr>
      <a:lvl8pPr marL="1645920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8pPr>
      <a:lvl9pPr marL="18653760" indent="-1097280" algn="l" defTabSz="2194560" rtl="0" eaLnBrk="1" latinLnBrk="0" hangingPunct="1">
        <a:spcBef>
          <a:spcPts val="4800"/>
        </a:spcBef>
        <a:spcAft>
          <a:spcPts val="0"/>
        </a:spcAft>
        <a:buClr>
          <a:schemeClr val="accent1"/>
        </a:buClr>
        <a:buFont typeface="Wingdings 3" charset="2"/>
        <a:buChar char=""/>
        <a:defRPr sz="5760" kern="1200">
          <a:solidFill>
            <a:schemeClr val="tx1">
              <a:lumMod val="75000"/>
              <a:lumOff val="25000"/>
            </a:schemeClr>
          </a:solidFill>
          <a:latin typeface="+mn-lt"/>
          <a:ea typeface="+mn-ea"/>
          <a:cs typeface="+mn-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21.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007/s10803-024-06329-y" TargetMode="External"/><Relationship Id="rId3" Type="http://schemas.openxmlformats.org/officeDocument/2006/relationships/hyperlink" Target="https://doi.org/10.21037/tp.2019.09.09" TargetMode="External"/><Relationship Id="rId7" Type="http://schemas.openxmlformats.org/officeDocument/2006/relationships/hyperlink" Target="https://doi.org/10.1007/s10803-013-1917-5" TargetMode="External"/><Relationship Id="rId12" Type="http://schemas.openxmlformats.org/officeDocument/2006/relationships/hyperlink" Target="https://doi.org/10.1002/14651858.CD009774.pub2" TargetMode="External"/><Relationship Id="rId2" Type="http://schemas.openxmlformats.org/officeDocument/2006/relationships/hyperlink" Target="https://doi.org/10.1002/aur.2004" TargetMode="External"/><Relationship Id="rId1" Type="http://schemas.openxmlformats.org/officeDocument/2006/relationships/slideLayout" Target="../slideLayouts/slideLayout10.xml"/><Relationship Id="rId6" Type="http://schemas.openxmlformats.org/officeDocument/2006/relationships/hyperlink" Target="https://doi.org/10.1007/s13353-018-00480-w" TargetMode="External"/><Relationship Id="rId11" Type="http://schemas.openxmlformats.org/officeDocument/2006/relationships/hyperlink" Target="https://doi.org/10.1007/s40501-015-0031-z" TargetMode="External"/><Relationship Id="rId5" Type="http://schemas.openxmlformats.org/officeDocument/2006/relationships/hyperlink" Target="https://www.autism.org.uk/advice-and-guidance/what-is-autism#:~:text=autism%20a%20disability?-,How%20many%20autistic%20people%20are%20there?,skills%2C%20abilities%20or%20support%20needs//" TargetMode="External"/><Relationship Id="rId10" Type="http://schemas.openxmlformats.org/officeDocument/2006/relationships/hyperlink" Target="https://doi.org/10.1353/anq.2015.0057" TargetMode="External"/><Relationship Id="rId4" Type="http://schemas.openxmlformats.org/officeDocument/2006/relationships/hyperlink" Target="https://doi.org/10.1093/eep/dvae023/" TargetMode="External"/><Relationship Id="rId9" Type="http://schemas.openxmlformats.org/officeDocument/2006/relationships/hyperlink" Target="https://doi.org/10.1007/s10728-025-00527-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6899564" y="19274511"/>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name: Delia Munteanu </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number: 2314055</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6899564" y="26325095"/>
            <a:ext cx="3645130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8608778" y="10647869"/>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572BC86A-DA8E-75D4-6B70-4DAD28CBA7F9}"/>
              </a:ext>
            </a:extLst>
          </p:cNvPr>
          <p:cNvSpPr>
            <a:spLocks noGrp="1"/>
          </p:cNvSpPr>
          <p:nvPr>
            <p:ph type="body" sz="quarter" idx="10"/>
          </p:nvPr>
        </p:nvSpPr>
        <p:spPr>
          <a:xfrm>
            <a:off x="495856" y="10758564"/>
            <a:ext cx="10089926" cy="1538861"/>
          </a:xfrm>
        </p:spPr>
        <p:txBody>
          <a:bodyPr/>
          <a:lstStyle/>
          <a:p>
            <a:endParaRPr lang="en-GB" sz="4000" dirty="0">
              <a:latin typeface="Arial" panose="020B0604020202020204" pitchFamily="34" charset="0"/>
              <a:cs typeface="Arial" panose="020B0604020202020204" pitchFamily="34" charset="0"/>
            </a:endParaRPr>
          </a:p>
          <a:p>
            <a:endParaRPr lang="en-US" dirty="0"/>
          </a:p>
        </p:txBody>
      </p:sp>
      <p:sp>
        <p:nvSpPr>
          <p:cNvPr id="24" name="Text Placeholder 23">
            <a:extLst>
              <a:ext uri="{FF2B5EF4-FFF2-40B4-BE49-F238E27FC236}">
                <a16:creationId xmlns:a16="http://schemas.microsoft.com/office/drawing/2014/main" id="{2F7CF5A0-7FD1-3DAB-AB95-B0C63F1F6D98}"/>
              </a:ext>
            </a:extLst>
          </p:cNvPr>
          <p:cNvSpPr>
            <a:spLocks noGrp="1"/>
          </p:cNvSpPr>
          <p:nvPr>
            <p:ph type="body" sz="quarter" idx="11"/>
          </p:nvPr>
        </p:nvSpPr>
        <p:spPr>
          <a:xfrm>
            <a:off x="10788705" y="1819277"/>
            <a:ext cx="21907501" cy="1015663"/>
          </a:xfrm>
        </p:spPr>
        <p:txBody>
          <a:bodyPr/>
          <a:lstStyle/>
          <a:p>
            <a:r>
              <a:rPr lang="en-GB" sz="6000" b="1" dirty="0">
                <a:solidFill>
                  <a:schemeClr val="tx1"/>
                </a:solidFill>
                <a:latin typeface="Arial" panose="020B0604020202020204" pitchFamily="34" charset="0"/>
                <a:cs typeface="Arial" panose="020B0604020202020204" pitchFamily="34" charset="0"/>
              </a:rPr>
              <a:t>AUTISM SPECTRUM DISORDER</a:t>
            </a:r>
            <a:endParaRPr lang="en-US" dirty="0"/>
          </a:p>
        </p:txBody>
      </p:sp>
      <p:sp>
        <p:nvSpPr>
          <p:cNvPr id="25" name="Text Placeholder 24">
            <a:extLst>
              <a:ext uri="{FF2B5EF4-FFF2-40B4-BE49-F238E27FC236}">
                <a16:creationId xmlns:a16="http://schemas.microsoft.com/office/drawing/2014/main" id="{C40176D6-C86F-DEFA-C68C-BC3C1777B0DC}"/>
              </a:ext>
            </a:extLst>
          </p:cNvPr>
          <p:cNvSpPr>
            <a:spLocks noGrp="1"/>
          </p:cNvSpPr>
          <p:nvPr>
            <p:ph type="body" sz="quarter" idx="19"/>
          </p:nvPr>
        </p:nvSpPr>
        <p:spPr>
          <a:xfrm>
            <a:off x="10917232" y="137571"/>
            <a:ext cx="23215024" cy="1905567"/>
          </a:xfrm>
        </p:spPr>
        <p:txBody>
          <a:bodyPr/>
          <a:lstStyle/>
          <a:p>
            <a:r>
              <a:rPr lang="en-GB" sz="8800" b="1" dirty="0">
                <a:solidFill>
                  <a:schemeClr val="tx1"/>
                </a:solidFill>
                <a:latin typeface="Arial" panose="020B0604020202020204" pitchFamily="34" charset="0"/>
                <a:cs typeface="Arial" panose="020B0604020202020204" pitchFamily="34" charset="0"/>
              </a:rPr>
              <a:t>NEURODEVELOPMENTAL DISORDER</a:t>
            </a:r>
            <a:br>
              <a:rPr lang="en-GB" sz="8800" b="1" dirty="0">
                <a:solidFill>
                  <a:schemeClr val="tx1"/>
                </a:solidFill>
                <a:latin typeface="Arial" panose="020B0604020202020204" pitchFamily="34" charset="0"/>
                <a:cs typeface="Arial" panose="020B0604020202020204" pitchFamily="34" charset="0"/>
              </a:rPr>
            </a:br>
            <a:endParaRPr lang="en-US" dirty="0"/>
          </a:p>
        </p:txBody>
      </p:sp>
      <p:graphicFrame>
        <p:nvGraphicFramePr>
          <p:cNvPr id="26" name="Table 25">
            <a:extLst>
              <a:ext uri="{FF2B5EF4-FFF2-40B4-BE49-F238E27FC236}">
                <a16:creationId xmlns:a16="http://schemas.microsoft.com/office/drawing/2014/main" id="{5E87B575-E973-75C1-6477-C034DB02B9F3}"/>
              </a:ext>
            </a:extLst>
          </p:cNvPr>
          <p:cNvGraphicFramePr>
            <a:graphicFrameLocks noGrp="1"/>
          </p:cNvGraphicFramePr>
          <p:nvPr>
            <p:extLst>
              <p:ext uri="{D42A27DB-BD31-4B8C-83A1-F6EECF244321}">
                <p14:modId xmlns:p14="http://schemas.microsoft.com/office/powerpoint/2010/main" val="2311076725"/>
              </p:ext>
            </p:extLst>
          </p:nvPr>
        </p:nvGraphicFramePr>
        <p:xfrm>
          <a:off x="1149964" y="10964480"/>
          <a:ext cx="11149111" cy="21699899"/>
        </p:xfrm>
        <a:graphic>
          <a:graphicData uri="http://schemas.openxmlformats.org/drawingml/2006/table">
            <a:tbl>
              <a:tblPr firstRow="1" bandRow="1">
                <a:tableStyleId>{5C22544A-7EE6-4342-B048-85BDC9FD1C3A}</a:tableStyleId>
              </a:tblPr>
              <a:tblGrid>
                <a:gridCol w="11149111">
                  <a:extLst>
                    <a:ext uri="{9D8B030D-6E8A-4147-A177-3AD203B41FA5}">
                      <a16:colId xmlns:a16="http://schemas.microsoft.com/office/drawing/2014/main" val="2692077142"/>
                    </a:ext>
                  </a:extLst>
                </a:gridCol>
              </a:tblGrid>
              <a:tr h="21699899">
                <a:tc>
                  <a:txBody>
                    <a:bodyPr/>
                    <a:lstStyle/>
                    <a:p>
                      <a:pPr algn="ctr"/>
                      <a:r>
                        <a:rPr lang="en-GB" sz="4000" b="1" u="sng" dirty="0">
                          <a:solidFill>
                            <a:schemeClr val="tx1"/>
                          </a:solidFill>
                          <a:latin typeface="Arial" panose="020B0604020202020204" pitchFamily="34" charset="0"/>
                          <a:cs typeface="Arial" panose="020B0604020202020204" pitchFamily="34" charset="0"/>
                        </a:rPr>
                        <a:t>CAUSES, SYMPTOMS, DIAGNOSIS</a:t>
                      </a:r>
                      <a:endParaRPr lang="en-GB" sz="3200" b="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a:lnSpc>
                          <a:spcPct val="150000"/>
                        </a:lnSpc>
                      </a:pPr>
                      <a:r>
                        <a:rPr lang="en-GB" sz="36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Causes:</a:t>
                      </a:r>
                      <a:r>
                        <a:rPr lang="en-GB" sz="3600" b="1" dirty="0">
                          <a:solidFill>
                            <a:schemeClr val="tx1"/>
                          </a:solidFill>
                          <a:latin typeface="Arial" panose="020B0604020202020204" pitchFamily="34" charset="0"/>
                          <a:cs typeface="Arial" panose="020B0604020202020204" pitchFamily="34" charset="0"/>
                        </a:rPr>
                        <a:t> </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Genetic Factors</a:t>
                      </a:r>
                    </a:p>
                    <a:p>
                      <a:pPr>
                        <a:lnSpc>
                          <a:spcPct val="150000"/>
                        </a:lnSpc>
                      </a:pPr>
                      <a:r>
                        <a:rPr lang="en-GB" sz="3200" b="0" dirty="0">
                          <a:solidFill>
                            <a:schemeClr val="tx1"/>
                          </a:solidFill>
                          <a:latin typeface="Arial" panose="020B0604020202020204" pitchFamily="34" charset="0"/>
                          <a:cs typeface="Arial" panose="020B0604020202020204" pitchFamily="34" charset="0"/>
                        </a:rPr>
                        <a:t>Around 25–35% of cases have an identifiable genetic origin (</a:t>
                      </a:r>
                      <a:r>
                        <a:rPr lang="en-GB" sz="3200" b="0" dirty="0" err="1">
                          <a:solidFill>
                            <a:schemeClr val="tx1"/>
                          </a:solidFill>
                          <a:latin typeface="Arial" panose="020B0604020202020204" pitchFamily="34" charset="0"/>
                          <a:cs typeface="Arial" panose="020B0604020202020204" pitchFamily="34" charset="0"/>
                        </a:rPr>
                        <a:t>Wiśniowiecka-Kowalnik</a:t>
                      </a:r>
                      <a:r>
                        <a:rPr lang="en-GB" sz="3200" b="0" dirty="0">
                          <a:solidFill>
                            <a:schemeClr val="tx1"/>
                          </a:solidFill>
                          <a:latin typeface="Arial" panose="020B0604020202020204" pitchFamily="34" charset="0"/>
                          <a:cs typeface="Arial" panose="020B0604020202020204" pitchFamily="34" charset="0"/>
                        </a:rPr>
                        <a:t> et. all, 2019).</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Brain development and neural function.</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Environmental Factors</a:t>
                      </a:r>
                    </a:p>
                    <a:p>
                      <a:pPr>
                        <a:lnSpc>
                          <a:spcPct val="150000"/>
                        </a:lnSpc>
                      </a:pPr>
                      <a:r>
                        <a:rPr lang="en-GB" sz="3200" b="0" dirty="0">
                          <a:solidFill>
                            <a:schemeClr val="tx1"/>
                          </a:solidFill>
                          <a:latin typeface="Arial" panose="020B0604020202020204" pitchFamily="34" charset="0"/>
                          <a:cs typeface="Arial" panose="020B0604020202020204" pitchFamily="34" charset="0"/>
                        </a:rPr>
                        <a:t>Environmental influences interact with genetic susceptibility, contributing to ASD risk.</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Prenatal factors and perinatal</a:t>
                      </a:r>
                    </a:p>
                    <a:p>
                      <a:pPr>
                        <a:lnSpc>
                          <a:spcPct val="150000"/>
                        </a:lnSpc>
                      </a:pPr>
                      <a:r>
                        <a:rPr lang="en-GB" sz="3200" b="0" dirty="0">
                          <a:solidFill>
                            <a:schemeClr val="tx1"/>
                          </a:solidFill>
                          <a:latin typeface="Arial" panose="020B0604020202020204" pitchFamily="34" charset="0"/>
                          <a:cs typeface="Arial" panose="020B0604020202020204" pitchFamily="34" charset="0"/>
                        </a:rPr>
                        <a:t>conditions, parental age, and exposure to certain environmental agents (</a:t>
                      </a:r>
                      <a:r>
                        <a:rPr lang="en-GB" sz="3200" b="0" dirty="0" err="1">
                          <a:solidFill>
                            <a:schemeClr val="tx1"/>
                          </a:solidFill>
                          <a:latin typeface="Arial" panose="020B0604020202020204" pitchFamily="34" charset="0"/>
                          <a:cs typeface="Arial" panose="020B0604020202020204" pitchFamily="34" charset="0"/>
                        </a:rPr>
                        <a:t>Kuodza</a:t>
                      </a:r>
                      <a:r>
                        <a:rPr lang="en-GB" sz="3200" b="0" dirty="0">
                          <a:solidFill>
                            <a:schemeClr val="tx1"/>
                          </a:solidFill>
                          <a:latin typeface="Arial" panose="020B0604020202020204" pitchFamily="34" charset="0"/>
                          <a:cs typeface="Arial" panose="020B0604020202020204" pitchFamily="34" charset="0"/>
                        </a:rPr>
                        <a:t> et. al, 2024).</a:t>
                      </a:r>
                      <a:endParaRPr lang="en-GB" sz="32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p>
                      <a:pPr>
                        <a:lnSpc>
                          <a:spcPct val="150000"/>
                        </a:lnSpc>
                      </a:pPr>
                      <a:r>
                        <a:rPr lang="en-GB" sz="36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Symptoms:</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Social communication and interaction</a:t>
                      </a:r>
                    </a:p>
                    <a:p>
                      <a:pPr>
                        <a:lnSpc>
                          <a:spcPct val="150000"/>
                        </a:lnSpc>
                      </a:pPr>
                      <a:r>
                        <a:rPr lang="en-GB" sz="3200" b="0" dirty="0">
                          <a:solidFill>
                            <a:schemeClr val="tx1"/>
                          </a:solidFill>
                          <a:latin typeface="Arial" panose="020B0604020202020204" pitchFamily="34" charset="0"/>
                          <a:cs typeface="Arial" panose="020B0604020202020204" pitchFamily="34" charset="0"/>
                        </a:rPr>
                        <a:t>challenges, difficulties in understanding, expressing, or responding to social interactions and relationships.</a:t>
                      </a:r>
                    </a:p>
                    <a:p>
                      <a:pPr marL="571500" indent="-571500">
                        <a:lnSpc>
                          <a:spcPct val="150000"/>
                        </a:lnSpc>
                        <a:buFont typeface="Arial" panose="020B0604020202020204" pitchFamily="34" charset="0"/>
                        <a:buChar char="•"/>
                      </a:pPr>
                      <a:r>
                        <a:rPr lang="en-GB" sz="3200" b="0" kern="100" dirty="0">
                          <a:solidFill>
                            <a:schemeClr val="tx1"/>
                          </a:solidFill>
                          <a:latin typeface="Arial" panose="020B0604020202020204" pitchFamily="34" charset="0"/>
                          <a:cs typeface="Arial" panose="020B0604020202020204" pitchFamily="34" charset="0"/>
                        </a:rPr>
                        <a:t>Sensitivity to change and stimulation</a:t>
                      </a:r>
                    </a:p>
                    <a:p>
                      <a:pPr marL="571500" indent="-5715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Repetitive or restricted behaviours and</a:t>
                      </a:r>
                    </a:p>
                    <a:p>
                      <a:pPr>
                        <a:lnSpc>
                          <a:spcPct val="150000"/>
                        </a:lnSpc>
                      </a:pPr>
                      <a:r>
                        <a:rPr lang="en-GB" sz="3200" b="0" dirty="0">
                          <a:solidFill>
                            <a:schemeClr val="tx1"/>
                          </a:solidFill>
                          <a:latin typeface="Arial" panose="020B0604020202020204" pitchFamily="34" charset="0"/>
                          <a:cs typeface="Arial" panose="020B0604020202020204" pitchFamily="34" charset="0"/>
                        </a:rPr>
                        <a:t>interests, such as engaging in repeated actions, adhering to routines, or showing focused interests in specific topics or activities (Bal et al. 2019).</a:t>
                      </a:r>
                      <a:endParaRPr lang="en-GB" sz="3200" b="0" kern="100" dirty="0">
                        <a:solidFill>
                          <a:schemeClr val="tx1"/>
                        </a:solidFill>
                        <a:latin typeface="Arial" panose="020B0604020202020204" pitchFamily="34" charset="0"/>
                        <a:ea typeface="Aptos" panose="020B00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58467137"/>
                  </a:ext>
                </a:extLst>
              </a:tr>
            </a:tbl>
          </a:graphicData>
        </a:graphic>
      </p:graphicFrame>
      <p:pic>
        <p:nvPicPr>
          <p:cNvPr id="27" name="Picture 26" descr="A diagram of a autism spectrum disorder&#10;&#10;AI-generated content may be incorrect.">
            <a:extLst>
              <a:ext uri="{FF2B5EF4-FFF2-40B4-BE49-F238E27FC236}">
                <a16:creationId xmlns:a16="http://schemas.microsoft.com/office/drawing/2014/main" id="{70BED484-C8AE-4DFF-143F-7EB99C060C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5774" y="26865943"/>
            <a:ext cx="10338004" cy="5611809"/>
          </a:xfrm>
          <a:prstGeom prst="rect">
            <a:avLst/>
          </a:prstGeom>
        </p:spPr>
      </p:pic>
      <p:sp>
        <p:nvSpPr>
          <p:cNvPr id="28" name="TextBox 27">
            <a:extLst>
              <a:ext uri="{FF2B5EF4-FFF2-40B4-BE49-F238E27FC236}">
                <a16:creationId xmlns:a16="http://schemas.microsoft.com/office/drawing/2014/main" id="{0733FB6E-0256-9D58-985C-9E1F135B1268}"/>
              </a:ext>
            </a:extLst>
          </p:cNvPr>
          <p:cNvSpPr txBox="1"/>
          <p:nvPr/>
        </p:nvSpPr>
        <p:spPr>
          <a:xfrm>
            <a:off x="7442552" y="31895443"/>
            <a:ext cx="5181600" cy="1785104"/>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(Phoenix Autism Center 2025)</a:t>
            </a:r>
          </a:p>
          <a:p>
            <a:endParaRPr lang="en-US" dirty="0"/>
          </a:p>
        </p:txBody>
      </p:sp>
      <p:graphicFrame>
        <p:nvGraphicFramePr>
          <p:cNvPr id="29" name="Table 28">
            <a:extLst>
              <a:ext uri="{FF2B5EF4-FFF2-40B4-BE49-F238E27FC236}">
                <a16:creationId xmlns:a16="http://schemas.microsoft.com/office/drawing/2014/main" id="{4A28B271-5CD0-11FC-A624-BD655E97486B}"/>
              </a:ext>
            </a:extLst>
          </p:cNvPr>
          <p:cNvGraphicFramePr>
            <a:graphicFrameLocks noGrp="1"/>
          </p:cNvGraphicFramePr>
          <p:nvPr>
            <p:extLst>
              <p:ext uri="{D42A27DB-BD31-4B8C-83A1-F6EECF244321}">
                <p14:modId xmlns:p14="http://schemas.microsoft.com/office/powerpoint/2010/main" val="1392601284"/>
              </p:ext>
            </p:extLst>
          </p:nvPr>
        </p:nvGraphicFramePr>
        <p:xfrm>
          <a:off x="12421484" y="3361928"/>
          <a:ext cx="20720050" cy="11918187"/>
        </p:xfrm>
        <a:graphic>
          <a:graphicData uri="http://schemas.openxmlformats.org/drawingml/2006/table">
            <a:tbl>
              <a:tblPr firstRow="1" bandRow="1">
                <a:tableStyleId>{5C22544A-7EE6-4342-B048-85BDC9FD1C3A}</a:tableStyleId>
              </a:tblPr>
              <a:tblGrid>
                <a:gridCol w="20720050">
                  <a:extLst>
                    <a:ext uri="{9D8B030D-6E8A-4147-A177-3AD203B41FA5}">
                      <a16:colId xmlns:a16="http://schemas.microsoft.com/office/drawing/2014/main" val="1213780110"/>
                    </a:ext>
                  </a:extLst>
                </a:gridCol>
              </a:tblGrid>
              <a:tr h="11918187">
                <a:tc>
                  <a:txBody>
                    <a:bodyPr/>
                    <a:lstStyle/>
                    <a:p>
                      <a:endParaRPr lang="en-US" sz="3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81945098"/>
                  </a:ext>
                </a:extLst>
              </a:tr>
            </a:tbl>
          </a:graphicData>
        </a:graphic>
      </p:graphicFrame>
      <p:sp>
        <p:nvSpPr>
          <p:cNvPr id="30" name="TextBox 29">
            <a:extLst>
              <a:ext uri="{FF2B5EF4-FFF2-40B4-BE49-F238E27FC236}">
                <a16:creationId xmlns:a16="http://schemas.microsoft.com/office/drawing/2014/main" id="{F0223F1B-71DD-4311-0616-031FD7A1B0E0}"/>
              </a:ext>
            </a:extLst>
          </p:cNvPr>
          <p:cNvSpPr txBox="1"/>
          <p:nvPr/>
        </p:nvSpPr>
        <p:spPr>
          <a:xfrm>
            <a:off x="12624286" y="3412064"/>
            <a:ext cx="13467800" cy="12865060"/>
          </a:xfrm>
          <a:prstGeom prst="rect">
            <a:avLst/>
          </a:prstGeom>
          <a:noFill/>
        </p:spPr>
        <p:txBody>
          <a:bodyPr wrap="square" rtlCol="0">
            <a:spAutoFit/>
          </a:bodyPr>
          <a:lstStyle/>
          <a:p>
            <a:r>
              <a:rPr lang="en-GB" sz="3600" b="1" u="none" dirty="0">
                <a:solidFill>
                  <a:schemeClr val="tx1"/>
                </a:solidFill>
                <a:latin typeface="Arial" panose="020B0604020202020204" pitchFamily="34" charset="0"/>
                <a:cs typeface="Arial" panose="020B0604020202020204" pitchFamily="34" charset="0"/>
              </a:rPr>
              <a:t> Diagnosis</a:t>
            </a:r>
            <a:endParaRPr lang="en-GB" sz="3600" dirty="0">
              <a:solidFill>
                <a:schemeClr val="tx1"/>
              </a:solidFill>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Diagnosis is based on </a:t>
            </a:r>
            <a:r>
              <a:rPr lang="en-US" sz="3200" dirty="0" err="1">
                <a:latin typeface="Arial" panose="020B0604020202020204" pitchFamily="34" charset="0"/>
                <a:cs typeface="Arial" panose="020B0604020202020204" pitchFamily="34" charset="0"/>
              </a:rPr>
              <a:t>behavioural</a:t>
            </a:r>
            <a:r>
              <a:rPr lang="en-US" sz="3200" dirty="0">
                <a:latin typeface="Arial" panose="020B0604020202020204" pitchFamily="34" charset="0"/>
                <a:cs typeface="Arial" panose="020B0604020202020204" pitchFamily="34" charset="0"/>
              </a:rPr>
              <a:t> and developmental evaluation.</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Developmental Screening: Done during routine well-child visits.</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Comprehensive Diagnostic Evaluation: Parent/caregiver interviews about development, direct observation of social interaction and </a:t>
            </a:r>
            <a:r>
              <a:rPr lang="en-US" sz="3200" dirty="0" err="1">
                <a:latin typeface="Arial" panose="020B0604020202020204" pitchFamily="34" charset="0"/>
                <a:cs typeface="Arial" panose="020B0604020202020204" pitchFamily="34" charset="0"/>
              </a:rPr>
              <a:t>behaviour</a:t>
            </a:r>
            <a:r>
              <a:rPr lang="en-US" sz="3200" dirty="0">
                <a:latin typeface="Arial" panose="020B0604020202020204" pitchFamily="34" charset="0"/>
                <a:cs typeface="Arial" panose="020B0604020202020204" pitchFamily="34" charset="0"/>
              </a:rPr>
              <a:t>, </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Use of </a:t>
            </a:r>
            <a:r>
              <a:rPr lang="en-US" sz="3200" dirty="0" err="1">
                <a:latin typeface="Arial" panose="020B0604020202020204" pitchFamily="34" charset="0"/>
                <a:cs typeface="Arial" panose="020B0604020202020204" pitchFamily="34" charset="0"/>
              </a:rPr>
              <a:t>standardised</a:t>
            </a:r>
            <a:r>
              <a:rPr lang="en-US" sz="3200" dirty="0">
                <a:latin typeface="Arial" panose="020B0604020202020204" pitchFamily="34" charset="0"/>
                <a:cs typeface="Arial" panose="020B0604020202020204" pitchFamily="34" charset="0"/>
              </a:rPr>
              <a:t> tools: Autism Diagnostic Interview-Revised(ADI-R), Autism Diagnostic Observation Schedule (ADOS)(Duval et al,2025).</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DSM-5 Criteria: Challenges in social communication and reciprocal interaction, restricted or repetitive </a:t>
            </a:r>
            <a:r>
              <a:rPr lang="en-US" sz="3200" dirty="0" err="1">
                <a:latin typeface="Arial" panose="020B0604020202020204" pitchFamily="34" charset="0"/>
                <a:cs typeface="Arial" panose="020B0604020202020204" pitchFamily="34" charset="0"/>
              </a:rPr>
              <a:t>behavioural</a:t>
            </a:r>
            <a:r>
              <a:rPr lang="en-US" sz="3200" dirty="0">
                <a:latin typeface="Arial" panose="020B0604020202020204" pitchFamily="34" charset="0"/>
                <a:cs typeface="Arial" panose="020B0604020202020204" pitchFamily="34" charset="0"/>
              </a:rPr>
              <a:t> patterns and focused interests</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Additional Assessments: Hearing and speech tests, Genetic testing, Cognitive and language evaluation</a:t>
            </a:r>
          </a:p>
          <a:p>
            <a:pPr marL="457200" indent="-457200">
              <a:lnSpc>
                <a:spcPct val="150000"/>
              </a:lnSpc>
              <a:buFont typeface="Arial" panose="020B0604020202020204" pitchFamily="34" charset="0"/>
              <a:buChar char="•"/>
            </a:pPr>
            <a:r>
              <a:rPr lang="en-US" sz="3200" dirty="0">
                <a:latin typeface="Arial" panose="020B0604020202020204" pitchFamily="34" charset="0"/>
                <a:cs typeface="Arial" panose="020B0604020202020204" pitchFamily="34" charset="0"/>
              </a:rPr>
              <a:t>Early Detection: Signs are often visible by. 18–24 months.</a:t>
            </a:r>
          </a:p>
          <a:p>
            <a:endParaRPr lang="en-US" dirty="0"/>
          </a:p>
        </p:txBody>
      </p:sp>
      <p:pic>
        <p:nvPicPr>
          <p:cNvPr id="31" name="Picture 30" descr="A poster of a medical screening&#10;&#10;AI-generated content may be incorrect.">
            <a:extLst>
              <a:ext uri="{FF2B5EF4-FFF2-40B4-BE49-F238E27FC236}">
                <a16:creationId xmlns:a16="http://schemas.microsoft.com/office/drawing/2014/main" id="{9EB385FD-1509-6E0D-B5F3-6AAD97C0E5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962027" y="4547191"/>
            <a:ext cx="6734179" cy="9041037"/>
          </a:xfrm>
          <a:prstGeom prst="rect">
            <a:avLst/>
          </a:prstGeom>
        </p:spPr>
      </p:pic>
      <p:sp>
        <p:nvSpPr>
          <p:cNvPr id="32" name="TextBox 31">
            <a:extLst>
              <a:ext uri="{FF2B5EF4-FFF2-40B4-BE49-F238E27FC236}">
                <a16:creationId xmlns:a16="http://schemas.microsoft.com/office/drawing/2014/main" id="{82ACA70D-2EC9-24D1-1896-C65FA1E7BC79}"/>
              </a:ext>
            </a:extLst>
          </p:cNvPr>
          <p:cNvSpPr txBox="1"/>
          <p:nvPr/>
        </p:nvSpPr>
        <p:spPr>
          <a:xfrm>
            <a:off x="28575217" y="14156169"/>
            <a:ext cx="3637471" cy="1846659"/>
          </a:xfrm>
          <a:prstGeom prst="rect">
            <a:avLst/>
          </a:prstGeom>
          <a:noFill/>
        </p:spPr>
        <p:txBody>
          <a:bodyPr wrap="none" rtlCol="0">
            <a:spAutoFit/>
          </a:bodyPr>
          <a:lstStyle/>
          <a:p>
            <a:r>
              <a:rPr lang="en-US" sz="2800" dirty="0">
                <a:latin typeface="Arial" panose="020B0604020202020204" pitchFamily="34" charset="0"/>
                <a:cs typeface="Arial" panose="020B0604020202020204" pitchFamily="34" charset="0"/>
              </a:rPr>
              <a:t>(Wellness Hub, 2025)</a:t>
            </a:r>
          </a:p>
          <a:p>
            <a:endParaRPr lang="en-US" dirty="0"/>
          </a:p>
        </p:txBody>
      </p:sp>
      <p:graphicFrame>
        <p:nvGraphicFramePr>
          <p:cNvPr id="33" name="Table 32">
            <a:extLst>
              <a:ext uri="{FF2B5EF4-FFF2-40B4-BE49-F238E27FC236}">
                <a16:creationId xmlns:a16="http://schemas.microsoft.com/office/drawing/2014/main" id="{BB3B1399-BCAA-9DDC-F92D-A77980553FFA}"/>
              </a:ext>
            </a:extLst>
          </p:cNvPr>
          <p:cNvGraphicFramePr>
            <a:graphicFrameLocks noGrp="1"/>
          </p:cNvGraphicFramePr>
          <p:nvPr>
            <p:extLst>
              <p:ext uri="{D42A27DB-BD31-4B8C-83A1-F6EECF244321}">
                <p14:modId xmlns:p14="http://schemas.microsoft.com/office/powerpoint/2010/main" val="2710956398"/>
              </p:ext>
            </p:extLst>
          </p:nvPr>
        </p:nvGraphicFramePr>
        <p:xfrm>
          <a:off x="12421484" y="15306234"/>
          <a:ext cx="20720050" cy="8535888"/>
        </p:xfrm>
        <a:graphic>
          <a:graphicData uri="http://schemas.openxmlformats.org/drawingml/2006/table">
            <a:tbl>
              <a:tblPr firstRow="1" bandRow="1">
                <a:tableStyleId>{5C22544A-7EE6-4342-B048-85BDC9FD1C3A}</a:tableStyleId>
              </a:tblPr>
              <a:tblGrid>
                <a:gridCol w="20720050">
                  <a:extLst>
                    <a:ext uri="{9D8B030D-6E8A-4147-A177-3AD203B41FA5}">
                      <a16:colId xmlns:a16="http://schemas.microsoft.com/office/drawing/2014/main" val="3747499827"/>
                    </a:ext>
                  </a:extLst>
                </a:gridCol>
              </a:tblGrid>
              <a:tr h="853588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981595198"/>
                  </a:ext>
                </a:extLst>
              </a:tr>
            </a:tbl>
          </a:graphicData>
        </a:graphic>
      </p:graphicFrame>
      <p:sp>
        <p:nvSpPr>
          <p:cNvPr id="34" name="TextBox 33">
            <a:extLst>
              <a:ext uri="{FF2B5EF4-FFF2-40B4-BE49-F238E27FC236}">
                <a16:creationId xmlns:a16="http://schemas.microsoft.com/office/drawing/2014/main" id="{F4A1461D-FBDD-1415-9AB2-DAF2A63B0582}"/>
              </a:ext>
            </a:extLst>
          </p:cNvPr>
          <p:cNvSpPr txBox="1"/>
          <p:nvPr/>
        </p:nvSpPr>
        <p:spPr>
          <a:xfrm>
            <a:off x="12624152" y="16236625"/>
            <a:ext cx="13337875" cy="7602081"/>
          </a:xfrm>
          <a:prstGeom prst="rect">
            <a:avLst/>
          </a:prstGeom>
          <a:noFill/>
        </p:spPr>
        <p:txBody>
          <a:bodyPr wrap="square" rtlCol="0">
            <a:spAutoFit/>
          </a:bodyPr>
          <a:lstStyle/>
          <a:p>
            <a:pPr algn="ctr"/>
            <a:r>
              <a:rPr lang="en-GB" sz="4000" b="1" u="sng" dirty="0">
                <a:latin typeface="Arial" panose="020B0604020202020204" pitchFamily="34" charset="0"/>
                <a:cs typeface="Arial" panose="020B0604020202020204" pitchFamily="34" charset="0"/>
              </a:rPr>
              <a:t>HISTORICAL PERSPECTIVE AND TREATMENTS</a:t>
            </a:r>
          </a:p>
          <a:p>
            <a:endParaRPr lang="en-GB" sz="3200" dirty="0">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Autism was historically misunderstood and often seen as childhood schizophrenia or psychosis.</a:t>
            </a:r>
          </a:p>
          <a:p>
            <a:pPr marL="457200" indent="-4572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Early theories wrongly blamed parent–child relationships (Lang, 2025).</a:t>
            </a:r>
          </a:p>
          <a:p>
            <a:pPr marL="457200" indent="-4572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These misconceptions caused stigma and led to harmful practices like institutionalisation and the “refrigerator mother” theory.</a:t>
            </a:r>
          </a:p>
          <a:p>
            <a:pPr marL="457200" indent="-457200">
              <a:lnSpc>
                <a:spcPct val="150000"/>
              </a:lnSpc>
              <a:buFont typeface="Arial" panose="020B0604020202020204" pitchFamily="34" charset="0"/>
              <a:buChar char="•"/>
            </a:pPr>
            <a:r>
              <a:rPr lang="en-GB" sz="3200" dirty="0">
                <a:latin typeface="Arial" panose="020B0604020202020204" pitchFamily="34" charset="0"/>
                <a:cs typeface="Arial" panose="020B0604020202020204" pitchFamily="34" charset="0"/>
              </a:rPr>
              <a:t>Today, ASD is recognised as an early neurodevelopmental condition which affects social interaction, communication, behavioural patterns,  and sensory processing (Silverman, 2015).</a:t>
            </a:r>
          </a:p>
          <a:p>
            <a:endParaRPr lang="en-US" sz="3200" dirty="0">
              <a:latin typeface="Arial" panose="020B0604020202020204" pitchFamily="34" charset="0"/>
              <a:cs typeface="Arial" panose="020B0604020202020204" pitchFamily="34" charset="0"/>
            </a:endParaRPr>
          </a:p>
        </p:txBody>
      </p:sp>
      <p:pic>
        <p:nvPicPr>
          <p:cNvPr id="35" name="Picture 34" descr="A poster with text and numbers&#10;&#10;AI-generated content may be incorrect.">
            <a:extLst>
              <a:ext uri="{FF2B5EF4-FFF2-40B4-BE49-F238E27FC236}">
                <a16:creationId xmlns:a16="http://schemas.microsoft.com/office/drawing/2014/main" id="{E49ABC8E-4110-7C9D-C48D-0D569E634DA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64695" y="15399802"/>
            <a:ext cx="6734180" cy="7913956"/>
          </a:xfrm>
          <a:prstGeom prst="rect">
            <a:avLst/>
          </a:prstGeom>
        </p:spPr>
      </p:pic>
      <p:sp>
        <p:nvSpPr>
          <p:cNvPr id="36" name="TextBox 35">
            <a:extLst>
              <a:ext uri="{FF2B5EF4-FFF2-40B4-BE49-F238E27FC236}">
                <a16:creationId xmlns:a16="http://schemas.microsoft.com/office/drawing/2014/main" id="{88A6B3B2-1EF6-65BB-E83B-E1EF9BEB75F1}"/>
              </a:ext>
            </a:extLst>
          </p:cNvPr>
          <p:cNvSpPr txBox="1"/>
          <p:nvPr/>
        </p:nvSpPr>
        <p:spPr>
          <a:xfrm>
            <a:off x="27234422" y="23417791"/>
            <a:ext cx="5046574" cy="1846659"/>
          </a:xfrm>
          <a:prstGeom prst="rect">
            <a:avLst/>
          </a:prstGeom>
          <a:noFill/>
        </p:spPr>
        <p:txBody>
          <a:bodyPr wrap="none" rtlCol="0">
            <a:spAutoFit/>
          </a:bodyPr>
          <a:lstStyle/>
          <a:p>
            <a:r>
              <a:rPr lang="en-US" sz="2800" dirty="0">
                <a:latin typeface="Arial" panose="020B0604020202020204" pitchFamily="34" charset="0"/>
                <a:cs typeface="Arial" panose="020B0604020202020204" pitchFamily="34" charset="0"/>
              </a:rPr>
              <a:t>(Neurodivergent Insight, 2025)</a:t>
            </a:r>
          </a:p>
          <a:p>
            <a:endParaRPr lang="en-US" dirty="0"/>
          </a:p>
        </p:txBody>
      </p:sp>
      <p:graphicFrame>
        <p:nvGraphicFramePr>
          <p:cNvPr id="37" name="Table 36">
            <a:extLst>
              <a:ext uri="{FF2B5EF4-FFF2-40B4-BE49-F238E27FC236}">
                <a16:creationId xmlns:a16="http://schemas.microsoft.com/office/drawing/2014/main" id="{447F8A52-D02E-2398-EBA0-FAE85B423AA4}"/>
              </a:ext>
            </a:extLst>
          </p:cNvPr>
          <p:cNvGraphicFramePr>
            <a:graphicFrameLocks noGrp="1"/>
          </p:cNvGraphicFramePr>
          <p:nvPr>
            <p:extLst>
              <p:ext uri="{D42A27DB-BD31-4B8C-83A1-F6EECF244321}">
                <p14:modId xmlns:p14="http://schemas.microsoft.com/office/powerpoint/2010/main" val="3432330016"/>
              </p:ext>
            </p:extLst>
          </p:nvPr>
        </p:nvGraphicFramePr>
        <p:xfrm>
          <a:off x="12421484" y="23961809"/>
          <a:ext cx="20720050" cy="8625840"/>
        </p:xfrm>
        <a:graphic>
          <a:graphicData uri="http://schemas.openxmlformats.org/drawingml/2006/table">
            <a:tbl>
              <a:tblPr firstRow="1" bandRow="1">
                <a:tableStyleId>{5C22544A-7EE6-4342-B048-85BDC9FD1C3A}</a:tableStyleId>
              </a:tblPr>
              <a:tblGrid>
                <a:gridCol w="20720050">
                  <a:extLst>
                    <a:ext uri="{9D8B030D-6E8A-4147-A177-3AD203B41FA5}">
                      <a16:colId xmlns:a16="http://schemas.microsoft.com/office/drawing/2014/main" val="1646272343"/>
                    </a:ext>
                  </a:extLst>
                </a:gridCol>
              </a:tblGrid>
              <a:tr h="8477654">
                <a:tc>
                  <a:txBody>
                    <a:bodyPr/>
                    <a:lstStyle/>
                    <a:p>
                      <a:pPr algn="ctr"/>
                      <a:endParaRPr lang="en-GB" sz="4000" b="1" u="sng" dirty="0">
                        <a:solidFill>
                          <a:schemeClr val="tx1"/>
                        </a:solidFill>
                        <a:latin typeface="Arial" panose="020B0604020202020204" pitchFamily="34" charset="0"/>
                        <a:cs typeface="Arial" panose="020B0604020202020204" pitchFamily="34" charset="0"/>
                      </a:endParaRPr>
                    </a:p>
                    <a:p>
                      <a:pPr algn="ctr"/>
                      <a:r>
                        <a:rPr lang="en-GB" sz="4000" b="1" u="sng" dirty="0">
                          <a:solidFill>
                            <a:schemeClr val="tx1"/>
                          </a:solidFill>
                          <a:latin typeface="Arial" panose="020B0604020202020204" pitchFamily="34" charset="0"/>
                          <a:cs typeface="Arial" panose="020B0604020202020204" pitchFamily="34" charset="0"/>
                        </a:rPr>
                        <a:t>CURRENT SERVICES AND TREATMENTS</a:t>
                      </a:r>
                    </a:p>
                    <a:p>
                      <a:pPr algn="ctr"/>
                      <a:endParaRPr lang="en-GB" sz="3200" b="0" dirty="0">
                        <a:solidFill>
                          <a:schemeClr val="tx1"/>
                        </a:solidFill>
                        <a:latin typeface="Arial" panose="020B0604020202020204" pitchFamily="34" charset="0"/>
                        <a:cs typeface="Arial" panose="020B0604020202020204" pitchFamily="34" charset="0"/>
                      </a:endParaRPr>
                    </a:p>
                    <a:p>
                      <a:pPr algn="ctr"/>
                      <a:endParaRPr lang="en-GB" sz="3200" b="0" dirty="0">
                        <a:solidFill>
                          <a:schemeClr val="tx1"/>
                        </a:solidFill>
                        <a:latin typeface="Arial" panose="020B0604020202020204" pitchFamily="34" charset="0"/>
                        <a:cs typeface="Arial" panose="020B0604020202020204" pitchFamily="34" charset="0"/>
                      </a:endParaRP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Behavioural and developmental approaches</a:t>
                      </a:r>
                    </a:p>
                    <a:p>
                      <a:pPr marL="457200" marR="0" indent="-457200" algn="l" defTabSz="219456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3200" b="0" u="none" dirty="0">
                          <a:solidFill>
                            <a:schemeClr val="tx1"/>
                          </a:solidFill>
                          <a:latin typeface="Arial" panose="020B0604020202020204" pitchFamily="34" charset="0"/>
                          <a:cs typeface="Arial" panose="020B0604020202020204" pitchFamily="34" charset="0"/>
                        </a:rPr>
                        <a:t>Clinical support aimed at improving verbal expression and comprehension</a:t>
                      </a: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Occupational therapy supports the development of daily living skills.</a:t>
                      </a: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Psychological interventions, including adaptations of cognitive behavioural therapy.</a:t>
                      </a: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Pharmaceutical treatments are used to manage related conditions like hyperactivity disorder, aggression, and anxiety.</a:t>
                      </a: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Educational services (</a:t>
                      </a:r>
                      <a:r>
                        <a:rPr lang="en-GB" sz="3200" b="0" u="none" dirty="0" err="1">
                          <a:solidFill>
                            <a:schemeClr val="tx1"/>
                          </a:solidFill>
                          <a:latin typeface="Arial" panose="020B0604020202020204" pitchFamily="34" charset="0"/>
                          <a:cs typeface="Arial" panose="020B0604020202020204" pitchFamily="34" charset="0"/>
                        </a:rPr>
                        <a:t>Politte</a:t>
                      </a:r>
                      <a:r>
                        <a:rPr lang="en-GB" sz="3200" b="0" u="none" dirty="0">
                          <a:solidFill>
                            <a:schemeClr val="tx1"/>
                          </a:solidFill>
                          <a:latin typeface="Arial" panose="020B0604020202020204" pitchFamily="34" charset="0"/>
                          <a:cs typeface="Arial" panose="020B0604020202020204" pitchFamily="34" charset="0"/>
                        </a:rPr>
                        <a:t>, 2015).</a:t>
                      </a:r>
                    </a:p>
                    <a:p>
                      <a:pPr marL="457200" indent="-457200" algn="l">
                        <a:lnSpc>
                          <a:spcPct val="150000"/>
                        </a:lnSpc>
                        <a:buFont typeface="Arial" panose="020B0604020202020204" pitchFamily="34" charset="0"/>
                        <a:buChar char="•"/>
                      </a:pPr>
                      <a:r>
                        <a:rPr lang="en-GB" sz="3200" b="0" u="none" dirty="0">
                          <a:solidFill>
                            <a:schemeClr val="tx1"/>
                          </a:solidFill>
                          <a:latin typeface="Arial" panose="020B0604020202020204" pitchFamily="34" charset="0"/>
                          <a:cs typeface="Arial" panose="020B0604020202020204" pitchFamily="34" charset="0"/>
                        </a:rPr>
                        <a:t>Family and community supports (Ono et al., 2013).</a:t>
                      </a:r>
                    </a:p>
                    <a:p>
                      <a:endParaRPr lang="en-US" sz="3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62665493"/>
                  </a:ext>
                </a:extLst>
              </a:tr>
            </a:tbl>
          </a:graphicData>
        </a:graphic>
      </p:graphicFrame>
      <p:graphicFrame>
        <p:nvGraphicFramePr>
          <p:cNvPr id="38" name="Table 37">
            <a:extLst>
              <a:ext uri="{FF2B5EF4-FFF2-40B4-BE49-F238E27FC236}">
                <a16:creationId xmlns:a16="http://schemas.microsoft.com/office/drawing/2014/main" id="{CEA75813-18E3-4C88-B320-FE05315D341B}"/>
              </a:ext>
            </a:extLst>
          </p:cNvPr>
          <p:cNvGraphicFramePr>
            <a:graphicFrameLocks noGrp="1"/>
          </p:cNvGraphicFramePr>
          <p:nvPr>
            <p:extLst>
              <p:ext uri="{D42A27DB-BD31-4B8C-83A1-F6EECF244321}">
                <p14:modId xmlns:p14="http://schemas.microsoft.com/office/powerpoint/2010/main" val="1523994969"/>
              </p:ext>
            </p:extLst>
          </p:nvPr>
        </p:nvGraphicFramePr>
        <p:xfrm>
          <a:off x="33343500" y="4161688"/>
          <a:ext cx="10267536" cy="13188139"/>
        </p:xfrm>
        <a:graphic>
          <a:graphicData uri="http://schemas.openxmlformats.org/drawingml/2006/table">
            <a:tbl>
              <a:tblPr firstRow="1" bandRow="1">
                <a:tableStyleId>{5C22544A-7EE6-4342-B048-85BDC9FD1C3A}</a:tableStyleId>
              </a:tblPr>
              <a:tblGrid>
                <a:gridCol w="10267536">
                  <a:extLst>
                    <a:ext uri="{9D8B030D-6E8A-4147-A177-3AD203B41FA5}">
                      <a16:colId xmlns:a16="http://schemas.microsoft.com/office/drawing/2014/main" val="2482920559"/>
                    </a:ext>
                  </a:extLst>
                </a:gridCol>
              </a:tblGrid>
              <a:tr h="13188139">
                <a:tc>
                  <a:txBody>
                    <a:bodyPr/>
                    <a:lstStyle/>
                    <a:p>
                      <a:pPr algn="ctr"/>
                      <a:endParaRPr lang="en-GB" sz="4000" b="1" u="sng" dirty="0">
                        <a:solidFill>
                          <a:schemeClr val="tx1"/>
                        </a:solidFill>
                        <a:latin typeface="Arial" panose="020B0604020202020204" pitchFamily="34" charset="0"/>
                        <a:cs typeface="Arial" panose="020B0604020202020204" pitchFamily="34" charset="0"/>
                      </a:endParaRPr>
                    </a:p>
                    <a:p>
                      <a:pPr algn="ctr"/>
                      <a:endParaRPr lang="en-GB" sz="4000" b="1" u="sng" dirty="0">
                        <a:solidFill>
                          <a:schemeClr val="tx1"/>
                        </a:solidFill>
                        <a:latin typeface="Arial" panose="020B0604020202020204" pitchFamily="34" charset="0"/>
                        <a:cs typeface="Arial" panose="020B0604020202020204" pitchFamily="34" charset="0"/>
                      </a:endParaRPr>
                    </a:p>
                    <a:p>
                      <a:pPr algn="ctr"/>
                      <a:r>
                        <a:rPr lang="en-GB" sz="4000" b="1" u="sng" dirty="0">
                          <a:solidFill>
                            <a:schemeClr val="tx1"/>
                          </a:solidFill>
                          <a:latin typeface="Arial" panose="020B0604020202020204" pitchFamily="34" charset="0"/>
                          <a:cs typeface="Arial" panose="020B0604020202020204" pitchFamily="34" charset="0"/>
                        </a:rPr>
                        <a:t>RECOMMENDATIONS</a:t>
                      </a:r>
                    </a:p>
                    <a:p>
                      <a:endParaRPr lang="en-GB" sz="3200" b="0" dirty="0">
                        <a:solidFill>
                          <a:schemeClr val="tx1"/>
                        </a:solidFill>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12491757"/>
                  </a:ext>
                </a:extLst>
              </a:tr>
            </a:tbl>
          </a:graphicData>
        </a:graphic>
      </p:graphicFrame>
      <p:graphicFrame>
        <p:nvGraphicFramePr>
          <p:cNvPr id="40" name="Table 39">
            <a:extLst>
              <a:ext uri="{FF2B5EF4-FFF2-40B4-BE49-F238E27FC236}">
                <a16:creationId xmlns:a16="http://schemas.microsoft.com/office/drawing/2014/main" id="{0C49555E-334A-37C2-6179-104B142B293A}"/>
              </a:ext>
            </a:extLst>
          </p:cNvPr>
          <p:cNvGraphicFramePr>
            <a:graphicFrameLocks noGrp="1"/>
          </p:cNvGraphicFramePr>
          <p:nvPr>
            <p:extLst>
              <p:ext uri="{D42A27DB-BD31-4B8C-83A1-F6EECF244321}">
                <p14:modId xmlns:p14="http://schemas.microsoft.com/office/powerpoint/2010/main" val="515938026"/>
              </p:ext>
            </p:extLst>
          </p:nvPr>
        </p:nvGraphicFramePr>
        <p:xfrm>
          <a:off x="33386352" y="17767273"/>
          <a:ext cx="10224684" cy="14093546"/>
        </p:xfrm>
        <a:graphic>
          <a:graphicData uri="http://schemas.openxmlformats.org/drawingml/2006/table">
            <a:tbl>
              <a:tblPr firstRow="1" bandRow="1">
                <a:tableStyleId>{5C22544A-7EE6-4342-B048-85BDC9FD1C3A}</a:tableStyleId>
              </a:tblPr>
              <a:tblGrid>
                <a:gridCol w="10224684">
                  <a:extLst>
                    <a:ext uri="{9D8B030D-6E8A-4147-A177-3AD203B41FA5}">
                      <a16:colId xmlns:a16="http://schemas.microsoft.com/office/drawing/2014/main" val="871228919"/>
                    </a:ext>
                  </a:extLst>
                </a:gridCol>
              </a:tblGrid>
              <a:tr h="14093546">
                <a:tc>
                  <a:txBody>
                    <a:bodyPr/>
                    <a:lstStyle/>
                    <a:p>
                      <a:pPr algn="ctr">
                        <a:spcAft>
                          <a:spcPts val="1100"/>
                        </a:spcAft>
                      </a:pPr>
                      <a:endParaRPr lang="en-US" sz="4000" b="1" u="sng" dirty="0">
                        <a:solidFill>
                          <a:schemeClr val="tx1"/>
                        </a:solidFill>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95177849"/>
                  </a:ext>
                </a:extLst>
              </a:tr>
            </a:tbl>
          </a:graphicData>
        </a:graphic>
      </p:graphicFrame>
      <p:sp>
        <p:nvSpPr>
          <p:cNvPr id="2" name="TextBox 1">
            <a:extLst>
              <a:ext uri="{FF2B5EF4-FFF2-40B4-BE49-F238E27FC236}">
                <a16:creationId xmlns:a16="http://schemas.microsoft.com/office/drawing/2014/main" id="{37C18616-B03E-6BD8-1AC0-48BBD57E0BEC}"/>
              </a:ext>
            </a:extLst>
          </p:cNvPr>
          <p:cNvSpPr txBox="1"/>
          <p:nvPr/>
        </p:nvSpPr>
        <p:spPr>
          <a:xfrm>
            <a:off x="33510071" y="17300854"/>
            <a:ext cx="8871890" cy="13227788"/>
          </a:xfrm>
          <a:prstGeom prst="rect">
            <a:avLst/>
          </a:prstGeom>
          <a:noFill/>
        </p:spPr>
        <p:txBody>
          <a:bodyPr wrap="square" rtlCol="0">
            <a:spAutoFit/>
          </a:bodyPr>
          <a:lstStyle/>
          <a:p>
            <a:pPr algn="ctr">
              <a:spcAft>
                <a:spcPts val="1100"/>
              </a:spcAft>
            </a:pPr>
            <a:endParaRPr lang="en-US" sz="4000" b="1" u="sng" dirty="0">
              <a:solidFill>
                <a:schemeClr val="tx1"/>
              </a:solidFill>
              <a:latin typeface="Arial" panose="020B0604020202020204" pitchFamily="34" charset="0"/>
              <a:cs typeface="Arial" panose="020B0604020202020204" pitchFamily="34" charset="0"/>
            </a:endParaRPr>
          </a:p>
          <a:p>
            <a:pPr algn="ctr">
              <a:spcAft>
                <a:spcPts val="1100"/>
              </a:spcAft>
            </a:pPr>
            <a:r>
              <a:rPr lang="en-US" sz="4000" b="1" u="sng" dirty="0">
                <a:solidFill>
                  <a:schemeClr val="tx1"/>
                </a:solidFill>
                <a:latin typeface="Arial" panose="020B0604020202020204" pitchFamily="34" charset="0"/>
                <a:cs typeface="Arial" panose="020B0604020202020204" pitchFamily="34" charset="0"/>
              </a:rPr>
              <a:t>CONCLUSION</a:t>
            </a:r>
            <a:endParaRPr lang="en-GB" sz="4000" b="1" u="sng" dirty="0">
              <a:solidFill>
                <a:schemeClr val="tx1"/>
              </a:solidFill>
              <a:effectLst/>
              <a:latin typeface="Arial" panose="020B0604020202020204" pitchFamily="34" charset="0"/>
              <a:ea typeface="Century Schoolbook" panose="02040604050505020304" pitchFamily="18" charset="0"/>
              <a:cs typeface="Arial" panose="020B0604020202020204" pitchFamily="34" charset="0"/>
            </a:endParaRPr>
          </a:p>
          <a:p>
            <a:pPr>
              <a:spcAft>
                <a:spcPts val="1100"/>
              </a:spcAft>
            </a:pPr>
            <a:endParaRPr lang="en-GB" sz="3200" b="0" dirty="0">
              <a:solidFill>
                <a:schemeClr val="tx1"/>
              </a:solidFill>
              <a:latin typeface="Arial" panose="020B0604020202020204" pitchFamily="34" charset="0"/>
              <a:ea typeface="Century Schoolbook" panose="02040604050505020304" pitchFamily="18" charset="0"/>
              <a:cs typeface="Arial" panose="020B0604020202020204" pitchFamily="34" charset="0"/>
            </a:endParaRPr>
          </a:p>
          <a:p>
            <a:pPr>
              <a:lnSpc>
                <a:spcPct val="150000"/>
              </a:lnSpc>
              <a:spcAft>
                <a:spcPts val="1100"/>
              </a:spcAft>
            </a:pPr>
            <a:r>
              <a:rPr lang="en-GB" sz="3200" b="0" dirty="0">
                <a:solidFill>
                  <a:schemeClr val="tx1"/>
                </a:solidFill>
                <a:effectLst/>
                <a:latin typeface="Arial" panose="020B0604020202020204" pitchFamily="34" charset="0"/>
                <a:ea typeface="Century Schoolbook" panose="02040604050505020304" pitchFamily="18" charset="0"/>
                <a:cs typeface="Arial" panose="020B0604020202020204" pitchFamily="34" charset="0"/>
              </a:rPr>
              <a:t>Autism Spectrum Disorder is now understood as a neurodevelopmental condition arising from complex genetic and environmental influences, replacing earlier misconceptions about its origins. Effective outcomes rely on early detection, thorough assessment, and the application of evidence-based, individualised interventions. Multidisciplinary collaboration, family engagement, and inclusive educational approaches remain central to supporting communication, learning, and daily functioning. Continued advancement in services, reductions in stigma, and sustained research are essential for improving long-term quality of life and promoting an inclusive, neurodiverse society.</a:t>
            </a:r>
          </a:p>
        </p:txBody>
      </p:sp>
      <p:sp>
        <p:nvSpPr>
          <p:cNvPr id="3" name="TextBox 2">
            <a:extLst>
              <a:ext uri="{FF2B5EF4-FFF2-40B4-BE49-F238E27FC236}">
                <a16:creationId xmlns:a16="http://schemas.microsoft.com/office/drawing/2014/main" id="{93686738-5A0B-9AB7-9484-9971D7D27FD5}"/>
              </a:ext>
            </a:extLst>
          </p:cNvPr>
          <p:cNvSpPr txBox="1"/>
          <p:nvPr/>
        </p:nvSpPr>
        <p:spPr>
          <a:xfrm>
            <a:off x="33343500" y="5793289"/>
            <a:ext cx="9422087" cy="10342383"/>
          </a:xfrm>
          <a:prstGeom prst="rect">
            <a:avLst/>
          </a:prstGeom>
          <a:noFill/>
        </p:spPr>
        <p:txBody>
          <a:bodyPr wrap="square" rtlCol="0">
            <a:spAutoFit/>
          </a:bodyPr>
          <a:lstStyle/>
          <a:p>
            <a:pPr marL="457200" indent="-457200">
              <a:lnSpc>
                <a:spcPct val="150000"/>
              </a:lnSpc>
              <a:buFont typeface="Arial" panose="020B0604020202020204" pitchFamily="34" charset="0"/>
              <a:buChar char="•"/>
            </a:pPr>
            <a:endParaRPr lang="en-GB" sz="3200" b="0" dirty="0">
              <a:solidFill>
                <a:schemeClr val="tx1"/>
              </a:solidFill>
              <a:latin typeface="Arial" panose="020B0604020202020204" pitchFamily="34" charset="0"/>
              <a:cs typeface="Arial" panose="020B0604020202020204" pitchFamily="34" charset="0"/>
            </a:endParaRP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Strengthen early screening and diagnosis.</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Use personalised, multidisciplinary approaches,</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Prioritise evidence-based interventions, </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Adapt environments and communication methods</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Support families through parent-mediated programmes </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Improve autism-inclusive educational practices.</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Reduce stigma and promote neurodiversity,</a:t>
            </a:r>
          </a:p>
          <a:p>
            <a:pPr>
              <a:lnSpc>
                <a:spcPct val="150000"/>
              </a:lnSpc>
            </a:pPr>
            <a:r>
              <a:rPr lang="en-GB" sz="3200" b="0" dirty="0">
                <a:solidFill>
                  <a:schemeClr val="tx1"/>
                </a:solidFill>
                <a:latin typeface="Arial" panose="020B0604020202020204" pitchFamily="34" charset="0"/>
                <a:cs typeface="Arial" panose="020B0604020202020204" pitchFamily="34" charset="0"/>
              </a:rPr>
              <a:t>addressing historical misconceptions about autism.</a:t>
            </a:r>
          </a:p>
          <a:p>
            <a:pPr marL="457200" indent="-457200">
              <a:lnSpc>
                <a:spcPct val="150000"/>
              </a:lnSpc>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Expand lifespan services to support the autistic</a:t>
            </a:r>
          </a:p>
          <a:p>
            <a:pPr>
              <a:lnSpc>
                <a:spcPct val="150000"/>
              </a:lnSpc>
            </a:pPr>
            <a:r>
              <a:rPr lang="en-GB" sz="3200" b="0" dirty="0">
                <a:solidFill>
                  <a:schemeClr val="tx1"/>
                </a:solidFill>
                <a:latin typeface="Arial" panose="020B0604020202020204" pitchFamily="34" charset="0"/>
                <a:cs typeface="Arial" panose="020B0604020202020204" pitchFamily="34" charset="0"/>
              </a:rPr>
              <a:t>adolescents and adults in employment, independence, and mental health.</a:t>
            </a:r>
          </a:p>
        </p:txBody>
      </p:sp>
      <p:graphicFrame>
        <p:nvGraphicFramePr>
          <p:cNvPr id="4" name="Table 3">
            <a:extLst>
              <a:ext uri="{FF2B5EF4-FFF2-40B4-BE49-F238E27FC236}">
                <a16:creationId xmlns:a16="http://schemas.microsoft.com/office/drawing/2014/main" id="{F0EFBF00-AEB9-43A1-66F7-9C55994FA694}"/>
              </a:ext>
            </a:extLst>
          </p:cNvPr>
          <p:cNvGraphicFramePr>
            <a:graphicFrameLocks noGrp="1"/>
          </p:cNvGraphicFramePr>
          <p:nvPr>
            <p:extLst>
              <p:ext uri="{D42A27DB-BD31-4B8C-83A1-F6EECF244321}">
                <p14:modId xmlns:p14="http://schemas.microsoft.com/office/powerpoint/2010/main" val="3148693772"/>
              </p:ext>
            </p:extLst>
          </p:nvPr>
        </p:nvGraphicFramePr>
        <p:xfrm>
          <a:off x="1125613" y="3362471"/>
          <a:ext cx="11149110" cy="7527552"/>
        </p:xfrm>
        <a:graphic>
          <a:graphicData uri="http://schemas.openxmlformats.org/drawingml/2006/table">
            <a:tbl>
              <a:tblPr firstRow="1" bandRow="1">
                <a:tableStyleId>{5C22544A-7EE6-4342-B048-85BDC9FD1C3A}</a:tableStyleId>
              </a:tblPr>
              <a:tblGrid>
                <a:gridCol w="11149110">
                  <a:extLst>
                    <a:ext uri="{9D8B030D-6E8A-4147-A177-3AD203B41FA5}">
                      <a16:colId xmlns:a16="http://schemas.microsoft.com/office/drawing/2014/main" val="2765391817"/>
                    </a:ext>
                  </a:extLst>
                </a:gridCol>
              </a:tblGrid>
              <a:tr h="7527552">
                <a:tc>
                  <a:txBody>
                    <a:bodyPr/>
                    <a:lstStyle/>
                    <a:p>
                      <a:pPr marL="0" marR="0" lvl="0" indent="0" algn="ctr" defTabSz="4388900" rtl="0" eaLnBrk="1" fontAlgn="auto" latinLnBrk="0" hangingPunct="1">
                        <a:lnSpc>
                          <a:spcPct val="100000"/>
                        </a:lnSpc>
                        <a:spcBef>
                          <a:spcPts val="0"/>
                        </a:spcBef>
                        <a:spcAft>
                          <a:spcPts val="0"/>
                        </a:spcAft>
                        <a:buClrTx/>
                        <a:buSzTx/>
                        <a:buFontTx/>
                        <a:buNone/>
                        <a:tabLst/>
                        <a:defRPr/>
                      </a:pPr>
                      <a:r>
                        <a:rPr lang="en-US" sz="4000" b="1" u="sng" dirty="0">
                          <a:solidFill>
                            <a:schemeClr val="tx1"/>
                          </a:solidFill>
                          <a:latin typeface="Arial" panose="020B0604020202020204" pitchFamily="34" charset="0"/>
                          <a:cs typeface="Arial" panose="020B0604020202020204" pitchFamily="34" charset="0"/>
                        </a:rPr>
                        <a:t>INTRODUCTION</a:t>
                      </a:r>
                    </a:p>
                    <a:p>
                      <a:pPr marL="0" marR="0" lvl="0" indent="0" algn="ctr" defTabSz="4388900" rtl="0" eaLnBrk="1" fontAlgn="auto" latinLnBrk="0" hangingPunct="1">
                        <a:lnSpc>
                          <a:spcPct val="100000"/>
                        </a:lnSpc>
                        <a:spcBef>
                          <a:spcPts val="0"/>
                        </a:spcBef>
                        <a:spcAft>
                          <a:spcPts val="0"/>
                        </a:spcAft>
                        <a:buClrTx/>
                        <a:buSzTx/>
                        <a:buFontTx/>
                        <a:buNone/>
                        <a:tabLst/>
                        <a:defRPr/>
                      </a:pPr>
                      <a:endParaRPr lang="en-US" sz="3200" b="1" u="sng" dirty="0">
                        <a:solidFill>
                          <a:schemeClr val="tx1"/>
                        </a:solidFill>
                        <a:latin typeface="Arial" panose="020B0604020202020204" pitchFamily="34" charset="0"/>
                        <a:cs typeface="Arial" panose="020B0604020202020204" pitchFamily="34" charset="0"/>
                      </a:endParaRPr>
                    </a:p>
                    <a:p>
                      <a:pPr marL="0" marR="0" lvl="0" indent="0" algn="l" defTabSz="4388900" rtl="0" eaLnBrk="1" fontAlgn="auto" latinLnBrk="0" hangingPunct="1">
                        <a:lnSpc>
                          <a:spcPct val="150000"/>
                        </a:lnSpc>
                        <a:spcBef>
                          <a:spcPts val="0"/>
                        </a:spcBef>
                        <a:spcAft>
                          <a:spcPts val="0"/>
                        </a:spcAft>
                        <a:buClrTx/>
                        <a:buSzTx/>
                        <a:buFontTx/>
                        <a:buNone/>
                        <a:tabLst/>
                        <a:defRPr/>
                      </a:pPr>
                      <a:r>
                        <a:rPr lang="en-GB" sz="3200" b="0" dirty="0">
                          <a:solidFill>
                            <a:schemeClr val="tx1"/>
                          </a:solidFill>
                          <a:latin typeface="Arial" panose="020B0604020202020204" pitchFamily="34" charset="0"/>
                          <a:cs typeface="Arial" panose="020B0604020202020204" pitchFamily="34" charset="0"/>
                        </a:rPr>
                        <a:t>Autism Spectrum Disorder (ASD) is a neurodevelopmental condition that influences how individuals communicate and interact socially, often accompanied by repetitive behaviours or highly focused interests (Hodges et al., 2020). Current estimates indicate that around 1% of the population is autistic, which equates to approximately 700,000 people in the UK—covering both children and adults—who are identified as being on the autism spectrum (NAS, 2025).</a:t>
                      </a:r>
                      <a:endParaRPr lang="en-US" sz="3200" b="0" u="sng"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661188486"/>
                  </a:ext>
                </a:extLst>
              </a:tr>
            </a:tbl>
          </a:graphicData>
        </a:graphic>
      </p:graphicFrame>
    </p:spTree>
    <p:extLst>
      <p:ext uri="{BB962C8B-B14F-4D97-AF65-F5344CB8AC3E}">
        <p14:creationId xmlns:p14="http://schemas.microsoft.com/office/powerpoint/2010/main" val="377308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A58F-4696-C3C3-054C-71FFF35D5520}"/>
              </a:ext>
            </a:extLst>
          </p:cNvPr>
          <p:cNvSpPr>
            <a:spLocks noGrp="1"/>
          </p:cNvSpPr>
          <p:nvPr>
            <p:ph type="title"/>
          </p:nvPr>
        </p:nvSpPr>
        <p:spPr>
          <a:xfrm>
            <a:off x="10390909" y="2531187"/>
            <a:ext cx="27789447" cy="2527547"/>
          </a:xfrm>
        </p:spPr>
        <p:txBody>
          <a:bodyPr>
            <a:normAutofit/>
          </a:bodyPr>
          <a:lstStyle/>
          <a:p>
            <a:r>
              <a:rPr lang="en-US" sz="6000" b="1" dirty="0">
                <a:latin typeface="Arial" panose="020B0604020202020204" pitchFamily="34" charset="0"/>
                <a:cs typeface="Arial" panose="020B0604020202020204" pitchFamily="34" charset="0"/>
              </a:rPr>
              <a:t>Reference</a:t>
            </a:r>
          </a:p>
        </p:txBody>
      </p:sp>
      <p:sp>
        <p:nvSpPr>
          <p:cNvPr id="3" name="TextBox 2">
            <a:extLst>
              <a:ext uri="{FF2B5EF4-FFF2-40B4-BE49-F238E27FC236}">
                <a16:creationId xmlns:a16="http://schemas.microsoft.com/office/drawing/2014/main" id="{10F4468E-AFC5-50D9-712C-BABB8BFDC2B5}"/>
              </a:ext>
            </a:extLst>
          </p:cNvPr>
          <p:cNvSpPr txBox="1"/>
          <p:nvPr/>
        </p:nvSpPr>
        <p:spPr>
          <a:xfrm>
            <a:off x="7466595" y="8520545"/>
            <a:ext cx="34595804" cy="19051369"/>
          </a:xfrm>
          <a:prstGeom prst="rect">
            <a:avLst/>
          </a:prstGeom>
          <a:noFill/>
        </p:spPr>
        <p:txBody>
          <a:bodyPr wrap="square" rtlCol="0">
            <a:spAutoFit/>
          </a:bodyPr>
          <a:lstStyle/>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Bal, V.H. et al. (2019) ‘Autism spectrum disorder symptoms from ages 2 to 19 years: Implications for diagnosing adolescents and young adults’, Autism Research, 12(1), pp. 89–99. Available at: </a:t>
            </a:r>
            <a:r>
              <a:rPr lang="en-GB" sz="3600" dirty="0">
                <a:latin typeface="Arial" panose="020B0604020202020204" pitchFamily="34" charset="0"/>
                <a:cs typeface="Arial" panose="020B0604020202020204" pitchFamily="34" charset="0"/>
                <a:hlinkClick r:id="rId2"/>
              </a:rPr>
              <a:t>https://doi.org/10.1002/aur.2004</a:t>
            </a:r>
            <a:r>
              <a:rPr lang="en-GB" sz="3600" dirty="0">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Hodges, H., </a:t>
            </a:r>
            <a:r>
              <a:rPr lang="en-GB" sz="3600" dirty="0" err="1">
                <a:latin typeface="Arial" panose="020B0604020202020204" pitchFamily="34" charset="0"/>
                <a:cs typeface="Arial" panose="020B0604020202020204" pitchFamily="34" charset="0"/>
              </a:rPr>
              <a:t>Fealko</a:t>
            </a:r>
            <a:r>
              <a:rPr lang="en-GB" sz="3600" dirty="0">
                <a:latin typeface="Arial" panose="020B0604020202020204" pitchFamily="34" charset="0"/>
                <a:cs typeface="Arial" panose="020B0604020202020204" pitchFamily="34" charset="0"/>
              </a:rPr>
              <a:t>, C. and Soares, N. (2020) ‘Autism Spectrum Disorder: definition, epidemiology, causes, and clinical evaluation’, Translational Paediatrics, 9(S1), pp. S55–S65. Available at: </a:t>
            </a:r>
            <a:r>
              <a:rPr lang="en-GB" sz="3600" dirty="0">
                <a:latin typeface="Arial" panose="020B0604020202020204" pitchFamily="34" charset="0"/>
                <a:cs typeface="Arial" panose="020B0604020202020204" pitchFamily="34" charset="0"/>
                <a:hlinkClick r:id="rId3"/>
              </a:rPr>
              <a:t>https://doi.org/10.21037/tp.2019.09.09</a:t>
            </a:r>
            <a:r>
              <a:rPr lang="en-GB" sz="3600" dirty="0">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err="1">
                <a:latin typeface="Arial" panose="020B0604020202020204" pitchFamily="34" charset="0"/>
                <a:cs typeface="Arial" panose="020B0604020202020204" pitchFamily="34" charset="0"/>
              </a:rPr>
              <a:t>Kuodza</a:t>
            </a:r>
            <a:r>
              <a:rPr lang="en-GB" sz="3600" dirty="0">
                <a:latin typeface="Arial" panose="020B0604020202020204" pitchFamily="34" charset="0"/>
                <a:cs typeface="Arial" panose="020B0604020202020204" pitchFamily="34" charset="0"/>
              </a:rPr>
              <a:t>, G.E., Kawai, R. and LaSalle, J.M. (2024) ‘Intercontinental insights into autism spectrum disorder: a synthesis of environmental influences and DNA methylation’, Current Zoology, 10(1), p. dvae023. Available at: </a:t>
            </a:r>
            <a:r>
              <a:rPr lang="en-GB" sz="3600" dirty="0">
                <a:latin typeface="Arial" panose="020B0604020202020204" pitchFamily="34" charset="0"/>
                <a:cs typeface="Arial" panose="020B0604020202020204" pitchFamily="34" charset="0"/>
                <a:hlinkClick r:id="rId4"/>
              </a:rPr>
              <a:t>https://doi.org/10.1093/eep/dvae023/</a:t>
            </a:r>
            <a:r>
              <a:rPr lang="en-GB" sz="3600" dirty="0">
                <a:latin typeface="Arial" panose="020B0604020202020204" pitchFamily="34" charset="0"/>
                <a:cs typeface="Arial" panose="020B0604020202020204" pitchFamily="34" charset="0"/>
              </a:rPr>
              <a:t> </a:t>
            </a:r>
          </a:p>
          <a:p>
            <a:pPr marL="571500" indent="-571500">
              <a:buFont typeface="Arial" panose="020B0604020202020204" pitchFamily="34" charset="0"/>
              <a:buChar char="•"/>
            </a:pPr>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National Autistic Society (2025) What is autism?. Available at: </a:t>
            </a:r>
            <a:r>
              <a:rPr lang="en-GB" sz="3600" dirty="0">
                <a:latin typeface="Arial" panose="020B0604020202020204" pitchFamily="34" charset="0"/>
                <a:cs typeface="Arial" panose="020B0604020202020204" pitchFamily="34" charset="0"/>
                <a:hlinkClick r:id="rId5"/>
              </a:rPr>
              <a:t>https://www.autism.org.uk/advice-and-guidance/what-is-autism#:~:text=autism%20a%20disability?-,How%20many%20autistic%20people%20are%20there?,skills%2C%20abilities%20or%20support%20needs//</a:t>
            </a:r>
            <a:r>
              <a:rPr lang="en-GB" sz="3600" dirty="0">
                <a:latin typeface="Arial" panose="020B0604020202020204" pitchFamily="34" charset="0"/>
                <a:cs typeface="Arial" panose="020B0604020202020204" pitchFamily="34" charset="0"/>
              </a:rPr>
              <a:t> (Accessed: 10 November 2025).</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err="1">
                <a:latin typeface="Arial" panose="020B0604020202020204" pitchFamily="34" charset="0"/>
                <a:cs typeface="Arial" panose="020B0604020202020204" pitchFamily="34" charset="0"/>
              </a:rPr>
              <a:t>Wiśniowiecka-Kowalnik</a:t>
            </a:r>
            <a:r>
              <a:rPr lang="en-GB" sz="3600" dirty="0">
                <a:latin typeface="Arial" panose="020B0604020202020204" pitchFamily="34" charset="0"/>
                <a:cs typeface="Arial" panose="020B0604020202020204" pitchFamily="34" charset="0"/>
              </a:rPr>
              <a:t>, B. and </a:t>
            </a:r>
            <a:r>
              <a:rPr lang="en-GB" sz="3600" dirty="0" err="1">
                <a:latin typeface="Arial" panose="020B0604020202020204" pitchFamily="34" charset="0"/>
                <a:cs typeface="Arial" panose="020B0604020202020204" pitchFamily="34" charset="0"/>
              </a:rPr>
              <a:t>Nowakowska</a:t>
            </a:r>
            <a:r>
              <a:rPr lang="en-GB" sz="3600" dirty="0">
                <a:latin typeface="Arial" panose="020B0604020202020204" pitchFamily="34" charset="0"/>
                <a:cs typeface="Arial" panose="020B0604020202020204" pitchFamily="34" charset="0"/>
              </a:rPr>
              <a:t>, B.A. (2019) ‘Genetics and epigenetics of autism spectrum disorder—current evidence in the field’, Journal of Applied Genetics, 60(1), pp. 37–47. Available at: </a:t>
            </a:r>
            <a:r>
              <a:rPr lang="en-GB" sz="3600" dirty="0">
                <a:latin typeface="Arial" panose="020B0604020202020204" pitchFamily="34" charset="0"/>
                <a:cs typeface="Arial" panose="020B0604020202020204" pitchFamily="34" charset="0"/>
                <a:hlinkClick r:id="rId6"/>
              </a:rPr>
              <a:t>https://doi.org/10.1007/s13353-018-00480-w</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err="1">
                <a:latin typeface="Arial" panose="020B0604020202020204" pitchFamily="34" charset="0"/>
                <a:cs typeface="Arial" panose="020B0604020202020204" pitchFamily="34" charset="0"/>
              </a:rPr>
              <a:t>Grodberg</a:t>
            </a:r>
            <a:r>
              <a:rPr lang="en-GB" sz="3600" dirty="0">
                <a:latin typeface="Arial" panose="020B0604020202020204" pitchFamily="34" charset="0"/>
                <a:cs typeface="Arial" panose="020B0604020202020204" pitchFamily="34" charset="0"/>
              </a:rPr>
              <a:t>, D. et al. (2014) ‘The Autism Mental Status Exam: sensitivity and specificity using DSM-5 criteria for autism spectrum disorder in verbally fluent adults’, Journal of Autism and Developmental Disorders, 44(3), pp. 609–614. Available at: </a:t>
            </a:r>
            <a:r>
              <a:rPr lang="en-GB" sz="3600" dirty="0">
                <a:latin typeface="Arial" panose="020B0604020202020204" pitchFamily="34" charset="0"/>
                <a:cs typeface="Arial" panose="020B0604020202020204" pitchFamily="34" charset="0"/>
                <a:hlinkClick r:id="rId7"/>
              </a:rPr>
              <a:t>https://doi.org/10.1007/s10803-013-1917-5</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Duvall, S.W. et al. (2025) ‘Factors associated with confirmed and unconfirmed autism spectrum disorder diagnosis in children volunteering for research’, Journal of Autism and Developmental Disorders, 55(5), pp. 1660–1672. Available at: </a:t>
            </a:r>
            <a:r>
              <a:rPr lang="en-GB" sz="3600" dirty="0">
                <a:latin typeface="Arial" panose="020B0604020202020204" pitchFamily="34" charset="0"/>
                <a:cs typeface="Arial" panose="020B0604020202020204" pitchFamily="34" charset="0"/>
                <a:hlinkClick r:id="rId8"/>
              </a:rPr>
              <a:t>https://doi.org/10.1007/s10803-024-06329-y</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Lang, H.M. (2025) ‘History of the autism diagnosis– how perspectives have changed’, Healthcare Analysis [Preprint]. Available at: </a:t>
            </a:r>
            <a:r>
              <a:rPr lang="en-GB" sz="3600" dirty="0">
                <a:latin typeface="Arial" panose="020B0604020202020204" pitchFamily="34" charset="0"/>
                <a:cs typeface="Arial" panose="020B0604020202020204" pitchFamily="34" charset="0"/>
                <a:hlinkClick r:id="rId9"/>
              </a:rPr>
              <a:t>https://doi.org/10.1007/s10728-025-00527-0</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a:latin typeface="Arial" panose="020B0604020202020204" pitchFamily="34" charset="0"/>
                <a:cs typeface="Arial" panose="020B0604020202020204" pitchFamily="34" charset="0"/>
              </a:rPr>
              <a:t>Silverman, C. (2015) ‘</a:t>
            </a:r>
            <a:r>
              <a:rPr lang="en-GB" sz="3600" dirty="0" err="1">
                <a:latin typeface="Arial" panose="020B0604020202020204" pitchFamily="34" charset="0"/>
                <a:cs typeface="Arial" panose="020B0604020202020204" pitchFamily="34" charset="0"/>
              </a:rPr>
              <a:t>NeuroTribes</a:t>
            </a:r>
            <a:r>
              <a:rPr lang="en-GB" sz="3600" dirty="0">
                <a:latin typeface="Arial" panose="020B0604020202020204" pitchFamily="34" charset="0"/>
                <a:cs typeface="Arial" panose="020B0604020202020204" pitchFamily="34" charset="0"/>
              </a:rPr>
              <a:t>: The legacy of autism and the future of neurodiversity’, Anthropological Quarterly. Washington: Institute for Ethnographic Research, p. 1111. Available at: </a:t>
            </a:r>
            <a:r>
              <a:rPr lang="en-GB" sz="3600" dirty="0">
                <a:latin typeface="Arial" panose="020B0604020202020204" pitchFamily="34" charset="0"/>
                <a:cs typeface="Arial" panose="020B0604020202020204" pitchFamily="34" charset="0"/>
                <a:hlinkClick r:id="rId10"/>
              </a:rPr>
              <a:t>https://doi.org/10.1353/anq.2015.0057</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err="1">
                <a:latin typeface="Arial" panose="020B0604020202020204" pitchFamily="34" charset="0"/>
                <a:cs typeface="Arial" panose="020B0604020202020204" pitchFamily="34" charset="0"/>
              </a:rPr>
              <a:t>Politte</a:t>
            </a:r>
            <a:r>
              <a:rPr lang="en-GB" sz="3600" dirty="0">
                <a:latin typeface="Arial" panose="020B0604020202020204" pitchFamily="34" charset="0"/>
                <a:cs typeface="Arial" panose="020B0604020202020204" pitchFamily="34" charset="0"/>
              </a:rPr>
              <a:t>, L.C. et al. (2015) ‘Evidence-based treatments for autism spectrum disorder’, Current Treatment Options in Psychiatry, 2(1), pp. 38–56. Available at: </a:t>
            </a:r>
            <a:r>
              <a:rPr lang="en-GB" sz="3600" dirty="0">
                <a:latin typeface="Arial" panose="020B0604020202020204" pitchFamily="34" charset="0"/>
                <a:cs typeface="Arial" panose="020B0604020202020204" pitchFamily="34" charset="0"/>
                <a:hlinkClick r:id="rId11"/>
              </a:rPr>
              <a:t>https://doi.org/10.1007/s40501-015-0031-z</a:t>
            </a:r>
            <a:r>
              <a:rPr lang="en-GB" sz="3600" dirty="0">
                <a:latin typeface="Arial" panose="020B0604020202020204" pitchFamily="34" charset="0"/>
                <a:cs typeface="Arial" panose="020B0604020202020204" pitchFamily="34" charset="0"/>
              </a:rPr>
              <a:t>. </a:t>
            </a:r>
          </a:p>
          <a:p>
            <a:endParaRPr lang="en-GB" sz="36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3600" dirty="0" err="1">
                <a:latin typeface="Arial" panose="020B0604020202020204" pitchFamily="34" charset="0"/>
                <a:cs typeface="Arial" panose="020B0604020202020204" pitchFamily="34" charset="0"/>
              </a:rPr>
              <a:t>Oono</a:t>
            </a:r>
            <a:r>
              <a:rPr lang="en-GB" sz="3600" dirty="0">
                <a:latin typeface="Arial" panose="020B0604020202020204" pitchFamily="34" charset="0"/>
                <a:cs typeface="Arial" panose="020B0604020202020204" pitchFamily="34" charset="0"/>
              </a:rPr>
              <a:t>, I.P., Honey, E.J. and McConachie, H. (2013) ‘Parent‐mediated early intervention for young children with autism spectrum disorders (ASD)’, Cochrane Database of Systematic Reviews, 2013(10), p. CD009774. Available at: </a:t>
            </a:r>
            <a:r>
              <a:rPr lang="en-GB" sz="3600" dirty="0">
                <a:latin typeface="Arial" panose="020B0604020202020204" pitchFamily="34" charset="0"/>
                <a:cs typeface="Arial" panose="020B0604020202020204" pitchFamily="34" charset="0"/>
                <a:hlinkClick r:id="rId12"/>
              </a:rPr>
              <a:t>https://doi.org/10.1002/14651858.CD009774.pub2</a:t>
            </a:r>
            <a:r>
              <a:rPr lang="en-GB" sz="3600" dirty="0">
                <a:latin typeface="Arial" panose="020B0604020202020204" pitchFamily="34" charset="0"/>
                <a:cs typeface="Arial" panose="020B0604020202020204" pitchFamily="34" charset="0"/>
              </a:rPr>
              <a:t>. </a:t>
            </a:r>
          </a:p>
          <a:p>
            <a:endParaRPr lang="en-US" sz="4000" dirty="0">
              <a:latin typeface="Arial" panose="020B0604020202020204" pitchFamily="34" charset="0"/>
              <a:cs typeface="Arial" panose="020B0604020202020204" pitchFamily="34" charset="0"/>
            </a:endParaRPr>
          </a:p>
          <a:p>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321721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6832</TotalTime>
  <Words>1343</Words>
  <Application>Microsoft Macintosh PowerPoint</Application>
  <PresentationFormat>Custom</PresentationFormat>
  <Paragraphs>95</Paragraphs>
  <Slides>3</Slides>
  <Notes>1</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vt:i4>
      </vt:variant>
    </vt:vector>
  </HeadingPairs>
  <TitlesOfParts>
    <vt:vector size="16" baseType="lpstr">
      <vt:lpstr>Aptos</vt:lpstr>
      <vt:lpstr>Arial</vt:lpstr>
      <vt:lpstr>Arial Black</vt:lpstr>
      <vt:lpstr>Calibri</vt:lpstr>
      <vt:lpstr>Century Gothic</vt:lpstr>
      <vt:lpstr>Times New Roman</vt:lpstr>
      <vt:lpstr>Trebuchet MS</vt:lpstr>
      <vt:lpstr>Wingdings 3</vt:lpstr>
      <vt:lpstr>36x48-Template-V2b</vt:lpstr>
      <vt:lpstr>Without Quick Guides</vt:lpstr>
      <vt:lpstr>Classic 3 Columns</vt:lpstr>
      <vt:lpstr>Trifold - Wide Center</vt:lpstr>
      <vt:lpstr>Wisp</vt:lpstr>
      <vt:lpstr>  Student name: Delia Munteanu  Student number: 2314055 </vt:lpstr>
      <vt:lpstr>PowerPoint Presentation</vt:lpstr>
      <vt:lpstr>Reference</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Delia Munteanu (2314055)</cp:lastModifiedBy>
  <cp:revision>96</cp:revision>
  <cp:lastPrinted>2015-06-29T17:31:11Z</cp:lastPrinted>
  <dcterms:created xsi:type="dcterms:W3CDTF">2012-02-03T19:11:35Z</dcterms:created>
  <dcterms:modified xsi:type="dcterms:W3CDTF">2025-11-22T21:27:50Z</dcterms:modified>
</cp:coreProperties>
</file>