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1"/>
    <p:sldMasterId id="2147483660" r:id="rId2"/>
  </p:sldMasterIdLst>
  <p:notesMasterIdLst>
    <p:notesMasterId r:id="rId38"/>
  </p:notesMasterIdLst>
  <p:sldIdLst>
    <p:sldId id="256" r:id="rId3"/>
    <p:sldId id="258" r:id="rId4"/>
    <p:sldId id="280" r:id="rId5"/>
    <p:sldId id="281" r:id="rId6"/>
    <p:sldId id="302" r:id="rId7"/>
    <p:sldId id="303" r:id="rId8"/>
    <p:sldId id="304" r:id="rId9"/>
    <p:sldId id="305" r:id="rId10"/>
    <p:sldId id="310" r:id="rId11"/>
    <p:sldId id="306" r:id="rId12"/>
    <p:sldId id="282" r:id="rId13"/>
    <p:sldId id="308" r:id="rId14"/>
    <p:sldId id="309" r:id="rId15"/>
    <p:sldId id="283" r:id="rId16"/>
    <p:sldId id="300" r:id="rId17"/>
    <p:sldId id="284" r:id="rId18"/>
    <p:sldId id="285" r:id="rId19"/>
    <p:sldId id="286" r:id="rId20"/>
    <p:sldId id="287" r:id="rId21"/>
    <p:sldId id="293" r:id="rId22"/>
    <p:sldId id="294" r:id="rId23"/>
    <p:sldId id="295" r:id="rId24"/>
    <p:sldId id="296" r:id="rId25"/>
    <p:sldId id="297" r:id="rId26"/>
    <p:sldId id="298" r:id="rId27"/>
    <p:sldId id="265" r:id="rId28"/>
    <p:sldId id="266" r:id="rId29"/>
    <p:sldId id="267" r:id="rId30"/>
    <p:sldId id="268" r:id="rId31"/>
    <p:sldId id="269" r:id="rId32"/>
    <p:sldId id="270" r:id="rId33"/>
    <p:sldId id="299" r:id="rId34"/>
    <p:sldId id="274" r:id="rId35"/>
    <p:sldId id="276" r:id="rId36"/>
    <p:sldId id="307" r:id="rId37"/>
  </p:sldIdLst>
  <p:sldSz cx="12192000" cy="6858000"/>
  <p:notesSz cx="6858000" cy="9144000"/>
  <p:defaultTextStyle>
    <a:defPPr>
      <a:defRPr lang="ko-KR" alt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96" autoAdjust="0"/>
    <p:restoredTop sz="79830" autoAdjust="0"/>
  </p:normalViewPr>
  <p:slideViewPr>
    <p:cSldViewPr snapToGrid="0">
      <p:cViewPr varScale="1">
        <p:scale>
          <a:sx n="58" d="100"/>
          <a:sy n="58" d="100"/>
        </p:scale>
        <p:origin x="1176" y="6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ko-KR"/>
          </a:p>
        </p:txBody>
      </p:sp>
      <p:sp>
        <p:nvSpPr>
          <p:cNvPr id="3" name="날짜 개체 틀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E02F056E-10CA-47F2-9841-5A181FC83616}" type="datetimeFigureOut">
              <a:rPr lang="de-DE" altLang="ko-KR" smtClean="0"/>
              <a:t>12.09.2018</a:t>
            </a:fld>
            <a:endParaRPr lang="ko-KR"/>
          </a:p>
        </p:txBody>
      </p:sp>
      <p:sp>
        <p:nvSpPr>
          <p:cNvPr id="4" name="슬라이드 이미지 개체 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ko-KR"/>
          </a:p>
        </p:txBody>
      </p:sp>
      <p:sp>
        <p:nvSpPr>
          <p:cNvPr id="5" name="슬라이드 노트 개체 틀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p>
        </p:txBody>
      </p:sp>
      <p:sp>
        <p:nvSpPr>
          <p:cNvPr id="6" name="바닥글 개체 틀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ko-KR"/>
          </a:p>
        </p:txBody>
      </p:sp>
      <p:sp>
        <p:nvSpPr>
          <p:cNvPr id="7" name="슬라이드 번호 개체 틀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39F04719-3AD2-482A-B742-BCEAFBCA56B7}" type="slidenum">
              <a:rPr lang="de-DE" altLang="ko-KR" smtClean="0"/>
              <a:t>‹#›</a:t>
            </a:fld>
            <a:endParaRPr lang="ko-KR"/>
          </a:p>
        </p:txBody>
      </p:sp>
    </p:spTree>
    <p:extLst>
      <p:ext uri="{BB962C8B-B14F-4D97-AF65-F5344CB8AC3E}">
        <p14:creationId xmlns:p14="http://schemas.microsoft.com/office/powerpoint/2010/main" val="3481593577"/>
      </p:ext>
    </p:extLst>
  </p:cSld>
  <p:clrMap bg1="lt1" tx1="dk1" bg2="lt2" tx2="dk2" accent1="accent1" accent2="accent2" accent3="accent3" accent4="accent4" accent5="accent5" accent6="accent6" hlink="hlink" folHlink="folHlink"/>
  <p:notesStyle>
    <a:lvl1pPr marL="0" algn="l" defTabSz="914400" rtl="0" eaLnBrk="1" latinLnBrk="1" hangingPunct="1">
      <a:defRPr sz="1200" kern="1200">
        <a:solidFill>
          <a:schemeClr val="tx1"/>
        </a:solidFill>
        <a:latin typeface="+mn-lt"/>
        <a:ea typeface="+mn-ea"/>
        <a:cs typeface="+mn-cs"/>
      </a:defRPr>
    </a:lvl1pPr>
    <a:lvl2pPr marL="457200" algn="l" defTabSz="914400" rtl="0" eaLnBrk="1" latinLnBrk="1" hangingPunct="1">
      <a:defRPr sz="1200" kern="1200">
        <a:solidFill>
          <a:schemeClr val="tx1"/>
        </a:solidFill>
        <a:latin typeface="+mn-lt"/>
        <a:ea typeface="+mn-ea"/>
        <a:cs typeface="+mn-cs"/>
      </a:defRPr>
    </a:lvl2pPr>
    <a:lvl3pPr marL="914400" algn="l" defTabSz="914400" rtl="0" eaLnBrk="1" latinLnBrk="1" hangingPunct="1">
      <a:defRPr sz="1200" kern="1200">
        <a:solidFill>
          <a:schemeClr val="tx1"/>
        </a:solidFill>
        <a:latin typeface="+mn-lt"/>
        <a:ea typeface="+mn-ea"/>
        <a:cs typeface="+mn-cs"/>
      </a:defRPr>
    </a:lvl3pPr>
    <a:lvl4pPr marL="1371600" algn="l" defTabSz="914400" rtl="0" eaLnBrk="1" latinLnBrk="1" hangingPunct="1">
      <a:defRPr sz="1200" kern="1200">
        <a:solidFill>
          <a:schemeClr val="tx1"/>
        </a:solidFill>
        <a:latin typeface="+mn-lt"/>
        <a:ea typeface="+mn-ea"/>
        <a:cs typeface="+mn-cs"/>
      </a:defRPr>
    </a:lvl4pPr>
    <a:lvl5pPr marL="1828800" algn="l" defTabSz="914400" rtl="0" eaLnBrk="1" latinLnBrk="1" hangingPunct="1">
      <a:defRPr sz="1200" kern="1200">
        <a:solidFill>
          <a:schemeClr val="tx1"/>
        </a:solidFill>
        <a:latin typeface="+mn-lt"/>
        <a:ea typeface="+mn-ea"/>
        <a:cs typeface="+mn-cs"/>
      </a:defRPr>
    </a:lvl5pPr>
    <a:lvl6pPr marL="2286000" algn="l" defTabSz="914400" rtl="0" eaLnBrk="1" latinLnBrk="1" hangingPunct="1">
      <a:defRPr sz="1200" kern="1200">
        <a:solidFill>
          <a:schemeClr val="tx1"/>
        </a:solidFill>
        <a:latin typeface="+mn-lt"/>
        <a:ea typeface="+mn-ea"/>
        <a:cs typeface="+mn-cs"/>
      </a:defRPr>
    </a:lvl6pPr>
    <a:lvl7pPr marL="2743200" algn="l" defTabSz="914400" rtl="0" eaLnBrk="1" latinLnBrk="1" hangingPunct="1">
      <a:defRPr sz="1200" kern="1200">
        <a:solidFill>
          <a:schemeClr val="tx1"/>
        </a:solidFill>
        <a:latin typeface="+mn-lt"/>
        <a:ea typeface="+mn-ea"/>
        <a:cs typeface="+mn-cs"/>
      </a:defRPr>
    </a:lvl7pPr>
    <a:lvl8pPr marL="3200400" algn="l" defTabSz="914400" rtl="0" eaLnBrk="1" latinLnBrk="1" hangingPunct="1">
      <a:defRPr sz="1200" kern="1200">
        <a:solidFill>
          <a:schemeClr val="tx1"/>
        </a:solidFill>
        <a:latin typeface="+mn-lt"/>
        <a:ea typeface="+mn-ea"/>
        <a:cs typeface="+mn-cs"/>
      </a:defRPr>
    </a:lvl8pPr>
    <a:lvl9pPr marL="3657600" algn="l" defTabSz="914400" rtl="0" eaLnBrk="1" latinLnBrk="1"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youtu.be/I7e_Eg7hQnI"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numCol="1"/>
          <a:lstStyle/>
          <a:p>
            <a:endParaRPr lang="ko-KR"/>
          </a:p>
        </p:txBody>
      </p:sp>
      <p:sp>
        <p:nvSpPr>
          <p:cNvPr id="4" name="슬라이드 번호 개체 틀 3"/>
          <p:cNvSpPr>
            <a:spLocks noGrp="1"/>
          </p:cNvSpPr>
          <p:nvPr>
            <p:ph type="sldNum" sz="quarter" idx="10"/>
          </p:nvPr>
        </p:nvSpPr>
        <p:spPr/>
        <p:txBody>
          <a:bodyPr numCol="1"/>
          <a:lstStyle/>
          <a:p>
            <a:fld id="{4D1DE9C8-DA8A-4D74-AC76-B2AA39E276B9}" type="slidenum">
              <a:rPr lang="ko-KR" smtClean="0"/>
              <a:t>1</a:t>
            </a:fld>
            <a:endParaRPr lang="ko-KR"/>
          </a:p>
        </p:txBody>
      </p:sp>
    </p:spTree>
    <p:extLst>
      <p:ext uri="{BB962C8B-B14F-4D97-AF65-F5344CB8AC3E}">
        <p14:creationId xmlns:p14="http://schemas.microsoft.com/office/powerpoint/2010/main" val="2132505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F04719-3AD2-482A-B742-BCEAFBCA56B7}" type="slidenum">
              <a:rPr lang="de-DE" altLang="ko-KR" smtClean="0"/>
              <a:t>12</a:t>
            </a:fld>
            <a:endParaRPr lang="ko-KR"/>
          </a:p>
        </p:txBody>
      </p:sp>
    </p:spTree>
    <p:extLst>
      <p:ext uri="{BB962C8B-B14F-4D97-AF65-F5344CB8AC3E}">
        <p14:creationId xmlns:p14="http://schemas.microsoft.com/office/powerpoint/2010/main" val="31276594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슬라이드 이미지 개체 틀 1"/>
          <p:cNvSpPr>
            <a:spLocks noGrp="1" noRot="1" noChangeAspect="1"/>
          </p:cNvSpPr>
          <p:nvPr>
            <p:ph type="sldImg"/>
          </p:nvPr>
        </p:nvSpPr>
        <p:spPr/>
      </p:sp>
      <p:sp>
        <p:nvSpPr>
          <p:cNvPr id="3" name="슬라이드 노트 개체 틀 2"/>
          <p:cNvSpPr>
            <a:spLocks noGrp="1"/>
          </p:cNvSpPr>
          <p:nvPr>
            <p:ph type="body" idx="1"/>
          </p:nvPr>
        </p:nvSpPr>
        <p:spPr/>
        <p:txBody>
          <a:bodyPr numCol="1"/>
          <a:lstStyle/>
          <a:p>
            <a:pPr marL="0" marR="0" lvl="0" indent="0" algn="l" defTabSz="914400" rtl="0" eaLnBrk="1" fontAlgn="auto" latinLnBrk="1" hangingPunct="1">
              <a:lnSpc>
                <a:spcPct val="100000"/>
              </a:lnSpc>
              <a:spcBef>
                <a:spcPts val="0"/>
              </a:spcBef>
              <a:spcAft>
                <a:spcPts val="0"/>
              </a:spcAft>
              <a:buClrTx/>
              <a:buSzTx/>
              <a:buFontTx/>
              <a:buNone/>
              <a:tabLst/>
              <a:defRPr/>
            </a:pPr>
            <a:r>
              <a:rPr lang="en-US" altLang="ko-KR" dirty="0">
                <a:hlinkClick r:id="rId3"/>
              </a:rPr>
              <a:t>https://youtu.be/I7e_Eg7hQnI</a:t>
            </a:r>
          </a:p>
          <a:p>
            <a:endParaRPr lang="ko-KR" dirty="0"/>
          </a:p>
        </p:txBody>
      </p:sp>
      <p:sp>
        <p:nvSpPr>
          <p:cNvPr id="4" name="슬라이드 번호 개체 틀 3"/>
          <p:cNvSpPr>
            <a:spLocks noGrp="1"/>
          </p:cNvSpPr>
          <p:nvPr>
            <p:ph type="sldNum" sz="quarter" idx="10"/>
          </p:nvPr>
        </p:nvSpPr>
        <p:spPr/>
        <p:txBody>
          <a:bodyPr numCol="1"/>
          <a:lstStyle/>
          <a:p>
            <a:fld id="{39F04719-3AD2-482A-B742-BCEAFBCA56B7}" type="slidenum">
              <a:rPr lang="de-DE" altLang="ko-KR" smtClean="0"/>
              <a:t>13</a:t>
            </a:fld>
            <a:endParaRPr lang="ko-KR"/>
          </a:p>
        </p:txBody>
      </p:sp>
    </p:spTree>
    <p:extLst>
      <p:ext uri="{BB962C8B-B14F-4D97-AF65-F5344CB8AC3E}">
        <p14:creationId xmlns:p14="http://schemas.microsoft.com/office/powerpoint/2010/main" val="29144656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dirty="0"/>
              <a:t>To achieve resilience, a</a:t>
            </a:r>
            <a:r>
              <a:rPr lang="en-US" baseline="0" dirty="0"/>
              <a:t> company needs to know what affects the resilience of a supply chain. </a:t>
            </a:r>
            <a:r>
              <a:rPr lang="en-US" dirty="0"/>
              <a:t>We have identified</a:t>
            </a:r>
            <a:r>
              <a:rPr lang="en-US" baseline="0" dirty="0"/>
              <a:t> four measures as being keys for achieving a resilient supply chain. Namely, Visibility, Collaboration, Velocity and Efficiency. This information has been gathered by analyzing journals and DHL resilience strategies.  We were able to in turn connect them to the case of DHL. </a:t>
            </a:r>
            <a:endParaRPr lang="en-US" dirty="0"/>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26</a:t>
            </a:fld>
            <a:endParaRPr lang="ko-KR"/>
          </a:p>
        </p:txBody>
      </p:sp>
    </p:spTree>
    <p:extLst>
      <p:ext uri="{BB962C8B-B14F-4D97-AF65-F5344CB8AC3E}">
        <p14:creationId xmlns:p14="http://schemas.microsoft.com/office/powerpoint/2010/main" val="1195889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dirty="0"/>
              <a:t>The first key</a:t>
            </a:r>
            <a:r>
              <a:rPr lang="en-US" baseline="0" dirty="0"/>
              <a:t> Measure, Visibility, means that one can see from one end of the pipeline to the other. The main purpose is to improve the company performance, also by supporting the decision making process. One can distinguish internal and external visibility. External visibility includes collaborating closely with suppliers and customers (upstream, downstream). For internal visibility, a company needs to set clear lines of communication within the company. For gaining higher visibility companies need to invest in better technologies which make it expensive. They have to decide on the desired coverage and therefore the level of investment.</a:t>
            </a:r>
            <a:endParaRPr lang="en-US" dirty="0"/>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27</a:t>
            </a:fld>
            <a:endParaRPr lang="ko-KR"/>
          </a:p>
        </p:txBody>
      </p:sp>
    </p:spTree>
    <p:extLst>
      <p:ext uri="{BB962C8B-B14F-4D97-AF65-F5344CB8AC3E}">
        <p14:creationId xmlns:p14="http://schemas.microsoft.com/office/powerpoint/2010/main" val="134637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US" dirty="0"/>
              <a:t>Collaboration in Supply chain resilience is the relationship to suppliers and how a company works with</a:t>
            </a:r>
            <a:r>
              <a:rPr lang="en-US" baseline="0" dirty="0"/>
              <a:t> them</a:t>
            </a:r>
            <a:r>
              <a:rPr lang="en-US" dirty="0"/>
              <a:t> to achieve a common goal. </a:t>
            </a:r>
            <a:r>
              <a:rPr lang="en-GB" sz="1200" kern="1200" dirty="0">
                <a:solidFill>
                  <a:schemeClr val="tx1"/>
                </a:solidFill>
                <a:effectLst/>
                <a:latin typeface="+mn-lt"/>
                <a:ea typeface="+mn-ea"/>
                <a:cs typeface="+mn-cs"/>
              </a:rPr>
              <a:t>Collaboration can improve speed, service levels, and customer satisfaction as products can be tailored to the needs of the customer. An example of a</a:t>
            </a:r>
            <a:r>
              <a:rPr lang="en-GB" sz="1200" kern="1200" baseline="0" dirty="0">
                <a:solidFill>
                  <a:schemeClr val="tx1"/>
                </a:solidFill>
                <a:effectLst/>
                <a:latin typeface="+mn-lt"/>
                <a:ea typeface="+mn-ea"/>
                <a:cs typeface="+mn-cs"/>
              </a:rPr>
              <a:t> case where collaboration helped a company to survive the financial crisis in 2009 is the company Cable Co. A customer collapsed and their market share price in turn fell by 35 %. Cable Co. collaborated with their supplier and agreed on lower raw material prices to survive. Collaborative supplier relationships are more resilient than basic relationships but it is at a cost.</a:t>
            </a:r>
            <a:endParaRPr lang="en-US" dirty="0"/>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28</a:t>
            </a:fld>
            <a:endParaRPr lang="ko-KR"/>
          </a:p>
        </p:txBody>
      </p:sp>
    </p:spTree>
    <p:extLst>
      <p:ext uri="{BB962C8B-B14F-4D97-AF65-F5344CB8AC3E}">
        <p14:creationId xmlns:p14="http://schemas.microsoft.com/office/powerpoint/2010/main" val="3613200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29</a:t>
            </a:fld>
            <a:endParaRPr lang="ko-KR"/>
          </a:p>
        </p:txBody>
      </p:sp>
    </p:spTree>
    <p:extLst>
      <p:ext uri="{BB962C8B-B14F-4D97-AF65-F5344CB8AC3E}">
        <p14:creationId xmlns:p14="http://schemas.microsoft.com/office/powerpoint/2010/main" val="287220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39F04719-3AD2-482A-B742-BCEAFBCA56B7}" type="slidenum">
              <a:rPr lang="de-DE" altLang="ko-KR" smtClean="0"/>
              <a:t>30</a:t>
            </a:fld>
            <a:endParaRPr lang="ko-KR"/>
          </a:p>
        </p:txBody>
      </p:sp>
    </p:spTree>
    <p:extLst>
      <p:ext uri="{BB962C8B-B14F-4D97-AF65-F5344CB8AC3E}">
        <p14:creationId xmlns:p14="http://schemas.microsoft.com/office/powerpoint/2010/main" val="27623605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9F04719-3AD2-482A-B742-BCEAFBCA56B7}" type="slidenum">
              <a:rPr lang="de-DE" altLang="ko-KR" smtClean="0"/>
              <a:t>31</a:t>
            </a:fld>
            <a:endParaRPr lang="ko-KR"/>
          </a:p>
        </p:txBody>
      </p:sp>
    </p:spTree>
    <p:extLst>
      <p:ext uri="{BB962C8B-B14F-4D97-AF65-F5344CB8AC3E}">
        <p14:creationId xmlns:p14="http://schemas.microsoft.com/office/powerpoint/2010/main" val="3546273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9F04719-3AD2-482A-B742-BCEAFBCA56B7}" type="slidenum">
              <a:rPr lang="de-DE" altLang="ko-KR" smtClean="0"/>
              <a:t>33</a:t>
            </a:fld>
            <a:endParaRPr lang="ko-KR"/>
          </a:p>
        </p:txBody>
      </p:sp>
    </p:spTree>
    <p:extLst>
      <p:ext uri="{BB962C8B-B14F-4D97-AF65-F5344CB8AC3E}">
        <p14:creationId xmlns:p14="http://schemas.microsoft.com/office/powerpoint/2010/main" val="14022579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Master" Target="../slideMasters/slideMaster2.xml"/><Relationship Id="rId5" Type="http://schemas.openxmlformats.org/officeDocument/2006/relationships/image" Target="../media/image17.png"/><Relationship Id="rId4" Type="http://schemas.openxmlformats.org/officeDocument/2006/relationships/image" Target="../media/image16.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제목 슬라이드">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numCol="1" anchor="b">
            <a:normAutofit/>
          </a:bodyPr>
          <a:lstStyle>
            <a:lvl1pPr algn="l">
              <a:lnSpc>
                <a:spcPct val="85000"/>
              </a:lnSpc>
              <a:defRPr sz="8000" spc="-50" baseline="0">
                <a:solidFill>
                  <a:schemeClr val="tx1">
                    <a:lumMod val="85000"/>
                    <a:lumOff val="15000"/>
                  </a:schemeClr>
                </a:solidFill>
              </a:defRPr>
            </a:lvl1pPr>
          </a:lstStyle>
          <a:p>
            <a:r>
              <a:rPr lang="ko-KR"/>
              <a:t>마스터 제목 스타일 편집</a:t>
            </a:r>
            <a:endParaRPr lang="en-US" dirty="0"/>
          </a:p>
        </p:txBody>
      </p:sp>
      <p:sp>
        <p:nvSpPr>
          <p:cNvPr id="3" name="Subtitle 2"/>
          <p:cNvSpPr>
            <a:spLocks noGrp="1"/>
          </p:cNvSpPr>
          <p:nvPr>
            <p:ph type="subTitle" idx="1"/>
          </p:nvPr>
        </p:nvSpPr>
        <p:spPr>
          <a:xfrm>
            <a:off x="1100051" y="4455620"/>
            <a:ext cx="10058400" cy="1143000"/>
          </a:xfrm>
        </p:spPr>
        <p:txBody>
          <a:bodyPr lIns="91440" rIns="91440" numCol="1">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ko-KR"/>
              <a:t>마스터 부제목 스타일 편집</a:t>
            </a:r>
            <a:endParaRPr lang="en-US" dirty="0"/>
          </a:p>
        </p:txBody>
      </p:sp>
      <p:sp>
        <p:nvSpPr>
          <p:cNvPr id="4" name="Date Placeholder 3"/>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5" name="Footer Placeholder 4"/>
          <p:cNvSpPr>
            <a:spLocks noGrp="1"/>
          </p:cNvSpPr>
          <p:nvPr>
            <p:ph type="ftr" sz="quarter" idx="11"/>
          </p:nvPr>
        </p:nvSpPr>
        <p:spPr/>
        <p:txBody>
          <a:bodyPr numCol="1"/>
          <a:lstStyle/>
          <a:p>
            <a:endParaRPr lang="ko-KR"/>
          </a:p>
        </p:txBody>
      </p:sp>
      <p:sp>
        <p:nvSpPr>
          <p:cNvPr id="6" name="Slide Number Placeholder 5"/>
          <p:cNvSpPr>
            <a:spLocks noGrp="1"/>
          </p:cNvSpPr>
          <p:nvPr>
            <p:ph type="sldNum" sz="quarter" idx="12"/>
          </p:nvPr>
        </p:nvSpPr>
        <p:spPr/>
        <p:txBody>
          <a:bodyPr numCol="1"/>
          <a:lstStyle/>
          <a:p>
            <a:fld id="{7763A1F6-CE61-4D9C-9C39-108D00AE6A07}" type="slidenum">
              <a:rPr lang="de-DE" altLang="ko-KR" smtClean="0"/>
              <a:t>‹#›</a:t>
            </a:fld>
            <a:endParaRPr lang="ko-KR"/>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202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제목 및 내용">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marL="0">
              <a:defRPr/>
            </a:lvl1pPr>
          </a:lstStyle>
          <a:p>
            <a:r>
              <a:rPr lang="ko-KR"/>
              <a:t>마스터 제목 스타일 편집</a:t>
            </a:r>
            <a:endParaRPr lang="en-US" dirty="0"/>
          </a:p>
        </p:txBody>
      </p:sp>
      <p:sp>
        <p:nvSpPr>
          <p:cNvPr id="3" name="Content Placeholder 2"/>
          <p:cNvSpPr>
            <a:spLocks noGrp="1"/>
          </p:cNvSpPr>
          <p:nvPr>
            <p:ph idx="1"/>
          </p:nvPr>
        </p:nvSpPr>
        <p:spPr/>
        <p:txBody>
          <a:bodyPr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4" name="Date Placeholder 3"/>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5" name="Footer Placeholder 4"/>
          <p:cNvSpPr>
            <a:spLocks noGrp="1"/>
          </p:cNvSpPr>
          <p:nvPr>
            <p:ph type="ftr" sz="quarter" idx="11"/>
          </p:nvPr>
        </p:nvSpPr>
        <p:spPr/>
        <p:txBody>
          <a:bodyPr numCol="1"/>
          <a:lstStyle/>
          <a:p>
            <a:endParaRPr lang="ko-KR"/>
          </a:p>
        </p:txBody>
      </p:sp>
      <p:sp>
        <p:nvSpPr>
          <p:cNvPr id="6" name="Slide Number Placeholder 5"/>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27231388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구역 머리글">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numCol="1" anchor="b" anchorCtr="0">
            <a:normAutofit/>
          </a:bodyPr>
          <a:lstStyle>
            <a:lvl1pPr>
              <a:lnSpc>
                <a:spcPct val="85000"/>
              </a:lnSpc>
              <a:defRPr sz="8000" b="0">
                <a:solidFill>
                  <a:schemeClr val="tx1">
                    <a:lumMod val="85000"/>
                    <a:lumOff val="15000"/>
                  </a:schemeClr>
                </a:solidFill>
              </a:defRPr>
            </a:lvl1pPr>
          </a:lstStyle>
          <a:p>
            <a:r>
              <a:rPr lang="ko-KR"/>
              <a:t>마스터 제목 스타일 편집</a:t>
            </a:r>
            <a:endParaRPr lang="en-US" dirty="0"/>
          </a:p>
        </p:txBody>
      </p:sp>
      <p:sp>
        <p:nvSpPr>
          <p:cNvPr id="3" name="Text Placeholder 2"/>
          <p:cNvSpPr>
            <a:spLocks noGrp="1"/>
          </p:cNvSpPr>
          <p:nvPr>
            <p:ph type="body" idx="1"/>
          </p:nvPr>
        </p:nvSpPr>
        <p:spPr>
          <a:xfrm>
            <a:off x="1097280" y="4453128"/>
            <a:ext cx="10058400" cy="1143000"/>
          </a:xfrm>
        </p:spPr>
        <p:txBody>
          <a:bodyPr lIns="91440" rIns="91440" numCol="1"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ko-KR"/>
              <a:t>마스터 텍스트 스타일을 편집합니다</a:t>
            </a:r>
          </a:p>
        </p:txBody>
      </p:sp>
      <p:sp>
        <p:nvSpPr>
          <p:cNvPr id="4" name="Date Placeholder 3"/>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5" name="Footer Placeholder 4"/>
          <p:cNvSpPr>
            <a:spLocks noGrp="1"/>
          </p:cNvSpPr>
          <p:nvPr>
            <p:ph type="ftr" sz="quarter" idx="11"/>
          </p:nvPr>
        </p:nvSpPr>
        <p:spPr/>
        <p:txBody>
          <a:bodyPr numCol="1"/>
          <a:lstStyle/>
          <a:p>
            <a:endParaRPr lang="ko-KR"/>
          </a:p>
        </p:txBody>
      </p:sp>
      <p:sp>
        <p:nvSpPr>
          <p:cNvPr id="6" name="Slide Number Placeholder 5"/>
          <p:cNvSpPr>
            <a:spLocks noGrp="1"/>
          </p:cNvSpPr>
          <p:nvPr>
            <p:ph type="sldNum" sz="quarter" idx="12"/>
          </p:nvPr>
        </p:nvSpPr>
        <p:spPr/>
        <p:txBody>
          <a:bodyPr numCol="1"/>
          <a:lstStyle/>
          <a:p>
            <a:fld id="{7763A1F6-CE61-4D9C-9C39-108D00AE6A07}" type="slidenum">
              <a:rPr lang="de-DE" altLang="ko-KR" smtClean="0"/>
              <a:t>‹#›</a:t>
            </a:fld>
            <a:endParaRPr lang="ko-KR"/>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0589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콘텐츠 2개">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numCol="1"/>
          <a:lstStyle/>
          <a:p>
            <a:r>
              <a:rPr lang="ko-KR"/>
              <a:t>마스터 제목 스타일 편집</a:t>
            </a:r>
            <a:endParaRPr lang="en-US" dirty="0"/>
          </a:p>
        </p:txBody>
      </p:sp>
      <p:sp>
        <p:nvSpPr>
          <p:cNvPr id="3" name="Content Placeholder 2"/>
          <p:cNvSpPr>
            <a:spLocks noGrp="1"/>
          </p:cNvSpPr>
          <p:nvPr>
            <p:ph sz="half" idx="1"/>
          </p:nvPr>
        </p:nvSpPr>
        <p:spPr>
          <a:xfrm>
            <a:off x="1097279" y="1845734"/>
            <a:ext cx="4937760" cy="4023360"/>
          </a:xfrm>
        </p:spPr>
        <p:txBody>
          <a:bodyPr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4" name="Content Placeholder 3"/>
          <p:cNvSpPr>
            <a:spLocks noGrp="1"/>
          </p:cNvSpPr>
          <p:nvPr>
            <p:ph sz="half" idx="2"/>
          </p:nvPr>
        </p:nvSpPr>
        <p:spPr>
          <a:xfrm>
            <a:off x="6217920" y="1845735"/>
            <a:ext cx="4937760" cy="4023360"/>
          </a:xfrm>
        </p:spPr>
        <p:txBody>
          <a:bodyPr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5" name="Date Placeholder 4"/>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6" name="Footer Placeholder 5"/>
          <p:cNvSpPr>
            <a:spLocks noGrp="1"/>
          </p:cNvSpPr>
          <p:nvPr>
            <p:ph type="ftr" sz="quarter" idx="11"/>
          </p:nvPr>
        </p:nvSpPr>
        <p:spPr/>
        <p:txBody>
          <a:bodyPr numCol="1"/>
          <a:lstStyle/>
          <a:p>
            <a:endParaRPr lang="ko-KR"/>
          </a:p>
        </p:txBody>
      </p:sp>
      <p:sp>
        <p:nvSpPr>
          <p:cNvPr id="7" name="Slide Number Placeholder 6"/>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1115781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비교">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numCol="1"/>
          <a:lstStyle/>
          <a:p>
            <a:r>
              <a:rPr lang="ko-KR"/>
              <a:t>마스터 제목 스타일 편집</a:t>
            </a:r>
            <a:endParaRPr lang="en-US" dirty="0"/>
          </a:p>
        </p:txBody>
      </p:sp>
      <p:sp>
        <p:nvSpPr>
          <p:cNvPr id="3" name="Text Placeholder 2"/>
          <p:cNvSpPr>
            <a:spLocks noGrp="1"/>
          </p:cNvSpPr>
          <p:nvPr>
            <p:ph type="body" idx="1"/>
          </p:nvPr>
        </p:nvSpPr>
        <p:spPr>
          <a:xfrm>
            <a:off x="1097280" y="1846052"/>
            <a:ext cx="4937760" cy="736282"/>
          </a:xfrm>
        </p:spPr>
        <p:txBody>
          <a:bodyPr lIns="91440" rIns="91440" numCol="1"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t>마스터 텍스트 스타일을 편집합니다</a:t>
            </a:r>
          </a:p>
        </p:txBody>
      </p:sp>
      <p:sp>
        <p:nvSpPr>
          <p:cNvPr id="4" name="Content Placeholder 3"/>
          <p:cNvSpPr>
            <a:spLocks noGrp="1"/>
          </p:cNvSpPr>
          <p:nvPr>
            <p:ph sz="half" idx="2"/>
          </p:nvPr>
        </p:nvSpPr>
        <p:spPr>
          <a:xfrm>
            <a:off x="1097280" y="2582334"/>
            <a:ext cx="4937760" cy="3378200"/>
          </a:xfrm>
        </p:spPr>
        <p:txBody>
          <a:bodyPr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numCol="1"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ko-KR"/>
              <a:t>마스터 텍스트 스타일을 편집합니다</a:t>
            </a:r>
          </a:p>
        </p:txBody>
      </p:sp>
      <p:sp>
        <p:nvSpPr>
          <p:cNvPr id="6" name="Content Placeholder 5"/>
          <p:cNvSpPr>
            <a:spLocks noGrp="1"/>
          </p:cNvSpPr>
          <p:nvPr>
            <p:ph sz="quarter" idx="4"/>
          </p:nvPr>
        </p:nvSpPr>
        <p:spPr>
          <a:xfrm>
            <a:off x="6217920" y="2582334"/>
            <a:ext cx="4937760" cy="3378200"/>
          </a:xfrm>
        </p:spPr>
        <p:txBody>
          <a:bodyPr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7" name="Date Placeholder 6"/>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8" name="Footer Placeholder 7"/>
          <p:cNvSpPr>
            <a:spLocks noGrp="1"/>
          </p:cNvSpPr>
          <p:nvPr>
            <p:ph type="ftr" sz="quarter" idx="11"/>
          </p:nvPr>
        </p:nvSpPr>
        <p:spPr/>
        <p:txBody>
          <a:bodyPr numCol="1"/>
          <a:lstStyle/>
          <a:p>
            <a:endParaRPr lang="ko-KR"/>
          </a:p>
        </p:txBody>
      </p:sp>
      <p:sp>
        <p:nvSpPr>
          <p:cNvPr id="9" name="Slide Number Placeholder 8"/>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2464835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제목만">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ko-KR"/>
              <a:t>마스터 제목 스타일 편집</a:t>
            </a:r>
            <a:endParaRPr lang="en-US" dirty="0"/>
          </a:p>
        </p:txBody>
      </p:sp>
      <p:sp>
        <p:nvSpPr>
          <p:cNvPr id="3" name="Date Placeholder 2"/>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4" name="Footer Placeholder 3"/>
          <p:cNvSpPr>
            <a:spLocks noGrp="1"/>
          </p:cNvSpPr>
          <p:nvPr>
            <p:ph type="ftr" sz="quarter" idx="11"/>
          </p:nvPr>
        </p:nvSpPr>
        <p:spPr/>
        <p:txBody>
          <a:bodyPr numCol="1"/>
          <a:lstStyle/>
          <a:p>
            <a:endParaRPr lang="ko-KR"/>
          </a:p>
        </p:txBody>
      </p:sp>
      <p:sp>
        <p:nvSpPr>
          <p:cNvPr id="5" name="Slide Number Placeholder 4"/>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1980028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빈 화면">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8" name="Footer Placeholder 7"/>
          <p:cNvSpPr>
            <a:spLocks noGrp="1"/>
          </p:cNvSpPr>
          <p:nvPr>
            <p:ph type="ftr" sz="quarter" idx="11"/>
          </p:nvPr>
        </p:nvSpPr>
        <p:spPr/>
        <p:txBody>
          <a:bodyPr numCol="1"/>
          <a:lstStyle>
            <a:lvl1pPr>
              <a:defRPr>
                <a:solidFill>
                  <a:srgbClr val="FFFFFF"/>
                </a:solidFill>
              </a:defRPr>
            </a:lvl1pPr>
          </a:lstStyle>
          <a:p>
            <a:endParaRPr lang="ko-KR"/>
          </a:p>
        </p:txBody>
      </p:sp>
      <p:sp>
        <p:nvSpPr>
          <p:cNvPr id="9" name="Slide Number Placeholder 8"/>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3394708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캡션 있는 콘텐츠">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numCol="1" anchor="b">
            <a:normAutofit/>
          </a:bodyPr>
          <a:lstStyle>
            <a:lvl1pPr>
              <a:defRPr sz="3600" b="0">
                <a:solidFill>
                  <a:srgbClr val="FFFFFF"/>
                </a:solidFill>
              </a:defRPr>
            </a:lvl1pPr>
          </a:lstStyle>
          <a:p>
            <a:r>
              <a:rPr lang="ko-KR"/>
              <a:t>마스터 제목 스타일 편집</a:t>
            </a:r>
            <a:endParaRPr lang="en-US" dirty="0"/>
          </a:p>
        </p:txBody>
      </p:sp>
      <p:sp>
        <p:nvSpPr>
          <p:cNvPr id="3" name="Content Placeholder 2"/>
          <p:cNvSpPr>
            <a:spLocks noGrp="1"/>
          </p:cNvSpPr>
          <p:nvPr>
            <p:ph idx="1"/>
          </p:nvPr>
        </p:nvSpPr>
        <p:spPr>
          <a:xfrm>
            <a:off x="4800600" y="731520"/>
            <a:ext cx="6492240" cy="5257800"/>
          </a:xfrm>
        </p:spPr>
        <p:txBody>
          <a:bodyPr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numCol="1">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ko-KR"/>
              <a:t>마스터 텍스트 스타일을 편집합니다</a:t>
            </a:r>
          </a:p>
        </p:txBody>
      </p:sp>
      <p:sp>
        <p:nvSpPr>
          <p:cNvPr id="5" name="Date Placeholder 4"/>
          <p:cNvSpPr>
            <a:spLocks noGrp="1"/>
          </p:cNvSpPr>
          <p:nvPr>
            <p:ph type="dt" sz="half" idx="10"/>
          </p:nvPr>
        </p:nvSpPr>
        <p:spPr>
          <a:xfrm>
            <a:off x="465512" y="6459785"/>
            <a:ext cx="2618510" cy="365125"/>
          </a:xfrm>
        </p:spPr>
        <p:txBody>
          <a:bodyPr numCol="1"/>
          <a:lstStyle>
            <a:lvl1pPr algn="l">
              <a:defRPr/>
            </a:lvl1pPr>
          </a:lstStyle>
          <a:p>
            <a:fld id="{8DBC0D5A-A3C7-49E8-8110-41C3BC6DBED3}" type="datetimeFigureOut">
              <a:rPr lang="de-DE" altLang="ko-KR" smtClean="0"/>
              <a:t>12.09.2018</a:t>
            </a:fld>
            <a:endParaRPr lang="ko-KR"/>
          </a:p>
        </p:txBody>
      </p:sp>
      <p:sp>
        <p:nvSpPr>
          <p:cNvPr id="6" name="Footer Placeholder 5"/>
          <p:cNvSpPr>
            <a:spLocks noGrp="1"/>
          </p:cNvSpPr>
          <p:nvPr>
            <p:ph type="ftr" sz="quarter" idx="11"/>
          </p:nvPr>
        </p:nvSpPr>
        <p:spPr>
          <a:xfrm>
            <a:off x="4800600" y="6459785"/>
            <a:ext cx="4648200" cy="365125"/>
          </a:xfrm>
        </p:spPr>
        <p:txBody>
          <a:bodyPr numCol="1"/>
          <a:lstStyle>
            <a:lvl1pPr algn="l">
              <a:defRPr>
                <a:solidFill>
                  <a:schemeClr val="tx2"/>
                </a:solidFill>
              </a:defRPr>
            </a:lvl1pPr>
          </a:lstStyle>
          <a:p>
            <a:endParaRPr lang="ko-KR"/>
          </a:p>
        </p:txBody>
      </p:sp>
      <p:sp>
        <p:nvSpPr>
          <p:cNvPr id="7" name="Slide Number Placeholder 6"/>
          <p:cNvSpPr>
            <a:spLocks noGrp="1"/>
          </p:cNvSpPr>
          <p:nvPr>
            <p:ph type="sldNum" sz="quarter" idx="12"/>
          </p:nvPr>
        </p:nvSpPr>
        <p:spPr/>
        <p:txBody>
          <a:bodyPr numCol="1"/>
          <a:lstStyle>
            <a:lvl1pPr>
              <a:defRPr>
                <a:solidFill>
                  <a:schemeClr val="tx2"/>
                </a:solidFill>
              </a:defRPr>
            </a:lvl1pPr>
          </a:lstStyle>
          <a:p>
            <a:fld id="{7763A1F6-CE61-4D9C-9C39-108D00AE6A07}" type="slidenum">
              <a:rPr lang="de-DE" altLang="ko-KR" smtClean="0"/>
              <a:t>‹#›</a:t>
            </a:fld>
            <a:endParaRPr lang="ko-KR"/>
          </a:p>
        </p:txBody>
      </p:sp>
    </p:spTree>
    <p:extLst>
      <p:ext uri="{BB962C8B-B14F-4D97-AF65-F5344CB8AC3E}">
        <p14:creationId xmlns:p14="http://schemas.microsoft.com/office/powerpoint/2010/main" val="1995138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캡션 있는 그림">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numCol="1" anchor="b">
            <a:noAutofit/>
          </a:bodyPr>
          <a:lstStyle>
            <a:lvl1pPr>
              <a:defRPr sz="3600" b="0">
                <a:solidFill>
                  <a:srgbClr val="FFFFFF"/>
                </a:solidFill>
              </a:defRPr>
            </a:lvl1pPr>
          </a:lstStyle>
          <a:p>
            <a:r>
              <a:rPr lang="ko-KR"/>
              <a:t>마스터 제목 스타일 편집</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numCol="1"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ko-KR"/>
              <a:t>그림을 추가하려면 아이콘을 클릭하십시오</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numCol="1">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ko-KR"/>
              <a:t>마스터 텍스트 스타일을 편집합니다</a:t>
            </a:r>
          </a:p>
        </p:txBody>
      </p:sp>
      <p:sp>
        <p:nvSpPr>
          <p:cNvPr id="5" name="Date Placeholder 4"/>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6" name="Footer Placeholder 5"/>
          <p:cNvSpPr>
            <a:spLocks noGrp="1"/>
          </p:cNvSpPr>
          <p:nvPr>
            <p:ph type="ftr" sz="quarter" idx="11"/>
          </p:nvPr>
        </p:nvSpPr>
        <p:spPr/>
        <p:txBody>
          <a:bodyPr numCol="1"/>
          <a:lstStyle/>
          <a:p>
            <a:endParaRPr lang="ko-KR"/>
          </a:p>
        </p:txBody>
      </p:sp>
      <p:sp>
        <p:nvSpPr>
          <p:cNvPr id="7" name="Slide Number Placeholder 6"/>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2172762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제목 및 세로 텍스트">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ko-KR"/>
              <a:t>마스터 제목 스타일 편집</a:t>
            </a:r>
            <a:endParaRPr lang="en-US" dirty="0"/>
          </a:p>
        </p:txBody>
      </p:sp>
      <p:sp>
        <p:nvSpPr>
          <p:cNvPr id="3" name="Vertical Text Placeholder 2"/>
          <p:cNvSpPr>
            <a:spLocks noGrp="1"/>
          </p:cNvSpPr>
          <p:nvPr>
            <p:ph type="body" orient="vert" idx="1"/>
          </p:nvPr>
        </p:nvSpPr>
        <p:spPr/>
        <p:txBody>
          <a:bodyPr vert="eaVert" lIns="45720" tIns="0" rIns="45720" bIns="0"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4" name="Date Placeholder 3"/>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5" name="Footer Placeholder 4"/>
          <p:cNvSpPr>
            <a:spLocks noGrp="1"/>
          </p:cNvSpPr>
          <p:nvPr>
            <p:ph type="ftr" sz="quarter" idx="11"/>
          </p:nvPr>
        </p:nvSpPr>
        <p:spPr/>
        <p:txBody>
          <a:bodyPr numCol="1"/>
          <a:lstStyle/>
          <a:p>
            <a:endParaRPr lang="ko-KR"/>
          </a:p>
        </p:txBody>
      </p:sp>
      <p:sp>
        <p:nvSpPr>
          <p:cNvPr id="6" name="Slide Number Placeholder 5"/>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3051306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세로 제목 및 텍스트">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numCol="1"/>
          <a:lstStyle/>
          <a:p>
            <a:r>
              <a:rPr lang="ko-KR"/>
              <a:t>마스터 제목 스타일 편집</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4" name="Date Placeholder 3"/>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5" name="Footer Placeholder 4"/>
          <p:cNvSpPr>
            <a:spLocks noGrp="1"/>
          </p:cNvSpPr>
          <p:nvPr>
            <p:ph type="ftr" sz="quarter" idx="11"/>
          </p:nvPr>
        </p:nvSpPr>
        <p:spPr/>
        <p:txBody>
          <a:bodyPr numCol="1"/>
          <a:lstStyle/>
          <a:p>
            <a:endParaRPr lang="ko-KR"/>
          </a:p>
        </p:txBody>
      </p:sp>
      <p:sp>
        <p:nvSpPr>
          <p:cNvPr id="6" name="Slide Number Placeholder 5"/>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27157239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77" y="381"/>
            <a:ext cx="12190647" cy="6857238"/>
          </a:xfrm>
          <a:prstGeom prst="rect">
            <a:avLst/>
          </a:prstGeom>
        </p:spPr>
      </p:pic>
      <p:sp>
        <p:nvSpPr>
          <p:cNvPr id="2" name="Title 1"/>
          <p:cNvSpPr>
            <a:spLocks noGrp="1"/>
          </p:cNvSpPr>
          <p:nvPr>
            <p:ph type="ctrTitle"/>
          </p:nvPr>
        </p:nvSpPr>
        <p:spPr>
          <a:xfrm>
            <a:off x="720000" y="4788001"/>
            <a:ext cx="10464467" cy="643281"/>
          </a:xfrm>
        </p:spPr>
        <p:txBody>
          <a:bodyPr anchor="t" anchorCtr="0">
            <a:normAutofit/>
          </a:bodyPr>
          <a:lstStyle>
            <a:lvl1pPr algn="l">
              <a:defRPr sz="3200">
                <a:solidFill>
                  <a:schemeClr val="bg1"/>
                </a:solidFill>
              </a:defRPr>
            </a:lvl1pPr>
          </a:lstStyle>
          <a:p>
            <a:r>
              <a:rPr lang="en-US"/>
              <a:t>Click to edit Master title style</a:t>
            </a:r>
            <a:endParaRPr lang="en-GB" dirty="0"/>
          </a:p>
        </p:txBody>
      </p:sp>
      <p:sp>
        <p:nvSpPr>
          <p:cNvPr id="3" name="Subtitle 2"/>
          <p:cNvSpPr>
            <a:spLocks noGrp="1"/>
          </p:cNvSpPr>
          <p:nvPr>
            <p:ph type="subTitle" idx="1"/>
          </p:nvPr>
        </p:nvSpPr>
        <p:spPr>
          <a:xfrm>
            <a:off x="720000" y="5256000"/>
            <a:ext cx="10464467" cy="766936"/>
          </a:xfrm>
        </p:spPr>
        <p:txBody>
          <a:bodyPr anchor="t" anchorCtr="0">
            <a:normAutofit/>
          </a:bodyPr>
          <a:lstStyle>
            <a:lvl1pPr marL="0" indent="0" algn="l">
              <a:buNone/>
              <a:defRPr sz="32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20000" y="4176001"/>
            <a:ext cx="2400000" cy="376801"/>
          </a:xfrm>
          <a:prstGeom prst="rect">
            <a:avLst/>
          </a:prstGeom>
        </p:spPr>
      </p:pic>
    </p:spTree>
    <p:extLst>
      <p:ext uri="{BB962C8B-B14F-4D97-AF65-F5344CB8AC3E}">
        <p14:creationId xmlns:p14="http://schemas.microsoft.com/office/powerpoint/2010/main" val="4060254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One col">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
            <a:ext cx="12192000" cy="6857999"/>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13" name="Slide Number Placeholder 13"/>
          <p:cNvSpPr>
            <a:spLocks noGrp="1"/>
          </p:cNvSpPr>
          <p:nvPr>
            <p:ph type="sldNum" sz="quarter" idx="16"/>
          </p:nvPr>
        </p:nvSpPr>
        <p:spPr>
          <a:xfrm>
            <a:off x="5272989" y="6309321"/>
            <a:ext cx="1644667"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18"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19" name="Title 1"/>
          <p:cNvSpPr>
            <a:spLocks noGrp="1"/>
          </p:cNvSpPr>
          <p:nvPr>
            <p:ph type="title"/>
          </p:nvPr>
        </p:nvSpPr>
        <p:spPr>
          <a:xfrm>
            <a:off x="671397" y="512676"/>
            <a:ext cx="7344000" cy="396000"/>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a:t>Click to edit Master title style</a:t>
            </a:r>
            <a:endParaRPr lang="en-GB" dirty="0"/>
          </a:p>
        </p:txBody>
      </p:sp>
      <p:sp>
        <p:nvSpPr>
          <p:cNvPr id="3" name="Content Placeholder 2"/>
          <p:cNvSpPr>
            <a:spLocks noGrp="1"/>
          </p:cNvSpPr>
          <p:nvPr>
            <p:ph sz="quarter" idx="19"/>
          </p:nvPr>
        </p:nvSpPr>
        <p:spPr>
          <a:xfrm>
            <a:off x="670984" y="1520825"/>
            <a:ext cx="8449733"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0" name="Text Placeholder 8"/>
          <p:cNvSpPr>
            <a:spLocks noGrp="1"/>
          </p:cNvSpPr>
          <p:nvPr>
            <p:ph type="body" sz="quarter" idx="13" hasCustomPrompt="1"/>
          </p:nvPr>
        </p:nvSpPr>
        <p:spPr>
          <a:xfrm>
            <a:off x="671661" y="944724"/>
            <a:ext cx="7344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title</a:t>
            </a:r>
          </a:p>
        </p:txBody>
      </p:sp>
    </p:spTree>
    <p:extLst>
      <p:ext uri="{BB962C8B-B14F-4D97-AF65-F5344CB8AC3E}">
        <p14:creationId xmlns:p14="http://schemas.microsoft.com/office/powerpoint/2010/main" val="761520148"/>
      </p:ext>
    </p:extLst>
  </p:cSld>
  <p:clrMapOvr>
    <a:masterClrMapping/>
  </p:clrMapOvr>
  <p:extLst mod="1">
    <p:ext uri="{DCECCB84-F9BA-43D5-87BE-67443E8EF086}">
      <p15:sldGuideLst xmlns:p15="http://schemas.microsoft.com/office/powerpoint/2012/main">
        <p15:guide id="1" orient="horz" pos="323">
          <p15:clr>
            <a:srgbClr val="FBAE40"/>
          </p15:clr>
        </p15:guide>
        <p15:guide id="2" pos="317">
          <p15:clr>
            <a:srgbClr val="FBAE40"/>
          </p15:clr>
        </p15:guide>
        <p15:guide id="3" orient="horz" pos="595">
          <p15:clr>
            <a:srgbClr val="FBAE40"/>
          </p15:clr>
        </p15:guide>
        <p15:guide id="4" orient="horz" pos="958">
          <p15:clr>
            <a:srgbClr val="FBAE40"/>
          </p15:clr>
        </p15:guide>
        <p15:guide id="5" orient="horz" pos="3748">
          <p15:clr>
            <a:srgbClr val="FBAE40"/>
          </p15:clr>
        </p15:guide>
        <p15:guide id="6" pos="4309">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wo col">
    <p:spTree>
      <p:nvGrpSpPr>
        <p:cNvPr id="1" name=""/>
        <p:cNvGrpSpPr/>
        <p:nvPr/>
      </p:nvGrpSpPr>
      <p:grpSpPr>
        <a:xfrm>
          <a:off x="0" y="0"/>
          <a:ext cx="0" cy="0"/>
          <a:chOff x="0" y="0"/>
          <a:chExt cx="0" cy="0"/>
        </a:xfrm>
      </p:grpSpPr>
      <p:pic>
        <p:nvPicPr>
          <p:cNvPr id="17" name="Picture 1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
            <a:ext cx="12192000" cy="6857999"/>
          </a:xfrm>
          <a:prstGeom prst="rect">
            <a:avLst/>
          </a:prstGeom>
        </p:spPr>
      </p:pic>
      <p:pic>
        <p:nvPicPr>
          <p:cNvPr id="18" name="Picture 1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19" name="Slide Number Placeholder 13"/>
          <p:cNvSpPr>
            <a:spLocks noGrp="1"/>
          </p:cNvSpPr>
          <p:nvPr>
            <p:ph type="sldNum" sz="quarter" idx="16"/>
          </p:nvPr>
        </p:nvSpPr>
        <p:spPr>
          <a:xfrm>
            <a:off x="5272989" y="6309369"/>
            <a:ext cx="1644667" cy="365125"/>
          </a:xfrm>
        </p:spPr>
        <p:txBody>
          <a:bodyPr lIns="0" tIns="0" rIns="0" bIns="0" anchor="t" anchorCtr="0"/>
          <a:lstStyle>
            <a:lvl1pPr algn="ctr">
              <a:defRPr>
                <a:latin typeface="Liberation Sans" panose="020B0604020202020204" pitchFamily="34" charset="0"/>
                <a:ea typeface="Liberation Sans" panose="020B0604020202020204" pitchFamily="34" charset="0"/>
                <a:cs typeface="Liberation Sans" panose="020B0604020202020204" pitchFamily="34" charset="0"/>
              </a:defRPr>
            </a:lvl1pPr>
          </a:lstStyle>
          <a:p>
            <a:fld id="{702C51A5-30FB-4CEB-9C7C-A7D3DCD76AFF}" type="slidenum">
              <a:rPr lang="en-GB" smtClean="0"/>
              <a:pPr/>
              <a:t>‹#›</a:t>
            </a:fld>
            <a:endParaRPr lang="en-GB" dirty="0"/>
          </a:p>
        </p:txBody>
      </p:sp>
      <p:sp>
        <p:nvSpPr>
          <p:cNvPr id="20" name="Title 1"/>
          <p:cNvSpPr>
            <a:spLocks noGrp="1"/>
          </p:cNvSpPr>
          <p:nvPr>
            <p:ph type="title"/>
          </p:nvPr>
        </p:nvSpPr>
        <p:spPr>
          <a:xfrm>
            <a:off x="671398" y="503952"/>
            <a:ext cx="7344420" cy="404768"/>
          </a:xfrm>
        </p:spPr>
        <p:txBody>
          <a:bodyPr/>
          <a:lstStyle>
            <a:lvl1pPr>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US"/>
              <a:t>Click to edit Master title style</a:t>
            </a:r>
            <a:endParaRPr lang="en-GB" dirty="0"/>
          </a:p>
        </p:txBody>
      </p:sp>
      <p:sp>
        <p:nvSpPr>
          <p:cNvPr id="21" name="Picture Placeholder 15"/>
          <p:cNvSpPr>
            <a:spLocks noGrp="1"/>
          </p:cNvSpPr>
          <p:nvPr>
            <p:ph type="pic" sz="quarter" idx="17" hasCustomPrompt="1"/>
          </p:nvPr>
        </p:nvSpPr>
        <p:spPr>
          <a:xfrm>
            <a:off x="671397" y="6345324"/>
            <a:ext cx="144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1</a:t>
            </a:r>
          </a:p>
        </p:txBody>
      </p:sp>
      <p:sp>
        <p:nvSpPr>
          <p:cNvPr id="22" name="Picture Placeholder 15"/>
          <p:cNvSpPr>
            <a:spLocks noGrp="1"/>
          </p:cNvSpPr>
          <p:nvPr>
            <p:ph type="pic" sz="quarter" idx="18" hasCustomPrompt="1"/>
          </p:nvPr>
        </p:nvSpPr>
        <p:spPr>
          <a:xfrm>
            <a:off x="2495760" y="6345324"/>
            <a:ext cx="1440000" cy="396000"/>
          </a:xfrm>
        </p:spPr>
        <p:txBody>
          <a:bodyPr>
            <a:noAutofit/>
          </a:bodyPr>
          <a:lstStyle>
            <a:lvl1pPr marL="0" indent="0">
              <a:buNone/>
              <a:defRPr sz="1600">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dirty="0"/>
              <a:t>Partner logo 2</a:t>
            </a:r>
          </a:p>
        </p:txBody>
      </p:sp>
      <p:sp>
        <p:nvSpPr>
          <p:cNvPr id="23" name="Text Placeholder 8"/>
          <p:cNvSpPr>
            <a:spLocks noGrp="1"/>
          </p:cNvSpPr>
          <p:nvPr>
            <p:ph type="body" sz="quarter" idx="13" hasCustomPrompt="1"/>
          </p:nvPr>
        </p:nvSpPr>
        <p:spPr>
          <a:xfrm>
            <a:off x="664021" y="944433"/>
            <a:ext cx="7351796"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23"/>
          </p:nvPr>
        </p:nvSpPr>
        <p:spPr>
          <a:xfrm>
            <a:off x="670984" y="1520825"/>
            <a:ext cx="4224867"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3" name="Content Placeholder 2"/>
          <p:cNvSpPr>
            <a:spLocks noGrp="1"/>
          </p:cNvSpPr>
          <p:nvPr>
            <p:ph sz="quarter" idx="24"/>
          </p:nvPr>
        </p:nvSpPr>
        <p:spPr>
          <a:xfrm>
            <a:off x="5418088" y="1520825"/>
            <a:ext cx="4224867"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0410819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Image plus title">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1"/>
            <a:ext cx="12192000" cy="6857999"/>
          </a:xfrm>
          <a:prstGeom prst="rect">
            <a:avLst/>
          </a:prstGeom>
        </p:spPr>
      </p:pic>
      <p:pic>
        <p:nvPicPr>
          <p:cNvPr id="16" name="Picture 1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17" name="Slide Number Placeholder 13"/>
          <p:cNvSpPr>
            <a:spLocks noGrp="1"/>
          </p:cNvSpPr>
          <p:nvPr>
            <p:ph type="sldNum" sz="quarter" idx="16"/>
          </p:nvPr>
        </p:nvSpPr>
        <p:spPr>
          <a:xfrm>
            <a:off x="5272989" y="6309369"/>
            <a:ext cx="1644667"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ctrTitle"/>
          </p:nvPr>
        </p:nvSpPr>
        <p:spPr>
          <a:xfrm>
            <a:off x="671398" y="4745764"/>
            <a:ext cx="8400717" cy="447433"/>
          </a:xfrm>
        </p:spPr>
        <p:txBody>
          <a:bodyPr>
            <a:normAutofit/>
          </a:bodyPr>
          <a:lstStyle>
            <a:lvl1pPr algn="l">
              <a:defRPr sz="2800">
                <a:solidFill>
                  <a:srgbClr val="032977"/>
                </a:solidFill>
              </a:defRPr>
            </a:lvl1pPr>
          </a:lstStyle>
          <a:p>
            <a:r>
              <a:rPr lang="en-US"/>
              <a:t>Click to edit Master title style</a:t>
            </a:r>
            <a:endParaRPr lang="en-GB" dirty="0"/>
          </a:p>
        </p:txBody>
      </p:sp>
      <p:sp>
        <p:nvSpPr>
          <p:cNvPr id="19" name="Subtitle 2"/>
          <p:cNvSpPr>
            <a:spLocks noGrp="1"/>
          </p:cNvSpPr>
          <p:nvPr>
            <p:ph type="subTitle" idx="1"/>
          </p:nvPr>
        </p:nvSpPr>
        <p:spPr>
          <a:xfrm>
            <a:off x="670986" y="5229200"/>
            <a:ext cx="8449733" cy="396044"/>
          </a:xfrm>
        </p:spPr>
        <p:txBody>
          <a:bodyPr>
            <a:normAutofit/>
          </a:bodyPr>
          <a:lstStyle>
            <a:lvl1pPr marL="0" indent="0" algn="l">
              <a:buNone/>
              <a:defRPr sz="1800">
                <a:solidFill>
                  <a:srgbClr val="032977"/>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dirty="0"/>
          </a:p>
        </p:txBody>
      </p:sp>
      <p:sp>
        <p:nvSpPr>
          <p:cNvPr id="20"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21"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
        <p:nvSpPr>
          <p:cNvPr id="22" name="Picture Placeholder 2"/>
          <p:cNvSpPr>
            <a:spLocks noGrp="1"/>
          </p:cNvSpPr>
          <p:nvPr>
            <p:ph type="pic" sz="quarter" idx="20"/>
          </p:nvPr>
        </p:nvSpPr>
        <p:spPr>
          <a:xfrm>
            <a:off x="671399" y="588639"/>
            <a:ext cx="8449320" cy="4105275"/>
          </a:xfrm>
          <a:prstGeom prst="rect">
            <a:avLst/>
          </a:prstGeom>
        </p:spPr>
        <p:txBody>
          <a:bodyPr/>
          <a:lstStyle/>
          <a:p>
            <a:r>
              <a:rPr lang="en-US"/>
              <a:t>Click icon to add picture</a:t>
            </a:r>
            <a:endParaRPr lang="en-US" dirty="0"/>
          </a:p>
        </p:txBody>
      </p:sp>
    </p:spTree>
    <p:extLst>
      <p:ext uri="{BB962C8B-B14F-4D97-AF65-F5344CB8AC3E}">
        <p14:creationId xmlns:p14="http://schemas.microsoft.com/office/powerpoint/2010/main" val="16093157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l + circle image">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 name="Title 1"/>
          <p:cNvSpPr>
            <a:spLocks noGrp="1"/>
          </p:cNvSpPr>
          <p:nvPr>
            <p:ph type="title"/>
          </p:nvPr>
        </p:nvSpPr>
        <p:spPr>
          <a:xfrm>
            <a:off x="671662" y="512676"/>
            <a:ext cx="9841823" cy="404768"/>
          </a:xfrm>
        </p:spPr>
        <p:txBody>
          <a:bodyPr/>
          <a:lstStyle>
            <a:lvl1pPr>
              <a:defRPr>
                <a:solidFill>
                  <a:srgbClr val="032977"/>
                </a:solidFill>
              </a:defRPr>
            </a:lvl1pPr>
          </a:lstStyle>
          <a:p>
            <a:r>
              <a:rPr lang="en-US"/>
              <a:t>Click to edit Master title style</a:t>
            </a:r>
            <a:endParaRPr lang="en-GB" dirty="0"/>
          </a:p>
        </p:txBody>
      </p:sp>
      <p:sp>
        <p:nvSpPr>
          <p:cNvPr id="22" name="Text Placeholder 8"/>
          <p:cNvSpPr>
            <a:spLocks noGrp="1"/>
          </p:cNvSpPr>
          <p:nvPr>
            <p:ph type="body" sz="quarter" idx="13" hasCustomPrompt="1"/>
          </p:nvPr>
        </p:nvSpPr>
        <p:spPr>
          <a:xfrm>
            <a:off x="671662" y="944724"/>
            <a:ext cx="9841823"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pic>
        <p:nvPicPr>
          <p:cNvPr id="23" name="Picture 22" descr="Additional2.jpg"/>
          <p:cNvPicPr>
            <a:picLocks noChangeAspect="1"/>
          </p:cNvPicPr>
          <p:nvPr userDrawn="1"/>
        </p:nvPicPr>
        <p:blipFill rotWithShape="1">
          <a:blip r:embed="rId3" cstate="print">
            <a:extLst>
              <a:ext uri="{28A0092B-C50C-407E-A947-70E740481C1C}">
                <a14:useLocalDpi xmlns:a14="http://schemas.microsoft.com/office/drawing/2010/main" val="0"/>
              </a:ext>
            </a:extLst>
          </a:blip>
          <a:srcRect/>
          <a:stretch/>
        </p:blipFill>
        <p:spPr>
          <a:xfrm>
            <a:off x="10337799" y="6362700"/>
            <a:ext cx="1843055" cy="495672"/>
          </a:xfrm>
          <a:prstGeom prst="rect">
            <a:avLst/>
          </a:prstGeom>
        </p:spPr>
      </p:pic>
      <p:sp>
        <p:nvSpPr>
          <p:cNvPr id="24"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1007765" y="4559430"/>
            <a:ext cx="1994227" cy="1495670"/>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3" name="Content Placeholder 2"/>
          <p:cNvSpPr>
            <a:spLocks noGrp="1"/>
          </p:cNvSpPr>
          <p:nvPr>
            <p:ph sz="quarter" idx="19"/>
          </p:nvPr>
        </p:nvSpPr>
        <p:spPr>
          <a:xfrm>
            <a:off x="670984" y="1520826"/>
            <a:ext cx="4560000" cy="2663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3" name="Content Placeholder 2"/>
          <p:cNvSpPr>
            <a:spLocks noGrp="1"/>
          </p:cNvSpPr>
          <p:nvPr>
            <p:ph sz="quarter" idx="20"/>
          </p:nvPr>
        </p:nvSpPr>
        <p:spPr>
          <a:xfrm>
            <a:off x="5955783" y="1520825"/>
            <a:ext cx="45600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78021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Slide (Sml Crcl - Header)">
    <p:spTree>
      <p:nvGrpSpPr>
        <p:cNvPr id="1" name=""/>
        <p:cNvGrpSpPr/>
        <p:nvPr/>
      </p:nvGrpSpPr>
      <p:grpSpPr>
        <a:xfrm>
          <a:off x="0" y="0"/>
          <a:ext cx="0" cy="0"/>
          <a:chOff x="0" y="0"/>
          <a:chExt cx="0" cy="0"/>
        </a:xfrm>
      </p:grpSpPr>
      <p:pic>
        <p:nvPicPr>
          <p:cNvPr id="12" name="Picture 11" descr="BLUE2_New.png"/>
          <p:cNvPicPr>
            <a:picLocks noChangeAspect="1"/>
          </p:cNvPicPr>
          <p:nvPr userDrawn="1"/>
        </p:nvPicPr>
        <p:blipFill rotWithShape="1">
          <a:blip r:embed="rId2" cstate="print">
            <a:extLst>
              <a:ext uri="{28A0092B-C50C-407E-A947-70E740481C1C}">
                <a14:useLocalDpi xmlns:a14="http://schemas.microsoft.com/office/drawing/2010/main" val="0"/>
              </a:ext>
            </a:extLst>
          </a:blip>
          <a:srcRect/>
          <a:stretch/>
        </p:blipFill>
        <p:spPr>
          <a:xfrm rot="10800000">
            <a:off x="0" y="-1"/>
            <a:ext cx="12192000" cy="2275217"/>
          </a:xfrm>
          <a:prstGeom prst="rect">
            <a:avLst/>
          </a:prstGeom>
        </p:spPr>
      </p:pic>
      <p:pic>
        <p:nvPicPr>
          <p:cNvPr id="11" name="Picture 10"/>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22" name="Title 1"/>
          <p:cNvSpPr>
            <a:spLocks noGrp="1"/>
          </p:cNvSpPr>
          <p:nvPr>
            <p:ph type="title"/>
          </p:nvPr>
        </p:nvSpPr>
        <p:spPr>
          <a:xfrm>
            <a:off x="671398" y="503952"/>
            <a:ext cx="7346743" cy="404768"/>
          </a:xfrm>
        </p:spPr>
        <p:txBody>
          <a:bodyPr/>
          <a:lstStyle>
            <a:lvl1pPr>
              <a:defRPr>
                <a:solidFill>
                  <a:srgbClr val="032977"/>
                </a:solidFill>
              </a:defRPr>
            </a:lvl1pPr>
          </a:lstStyle>
          <a:p>
            <a:r>
              <a:rPr lang="en-US"/>
              <a:t>Click to edit Master title style</a:t>
            </a:r>
            <a:endParaRPr lang="en-GB" dirty="0"/>
          </a:p>
        </p:txBody>
      </p:sp>
      <p:sp>
        <p:nvSpPr>
          <p:cNvPr id="23" name="Text Placeholder 8"/>
          <p:cNvSpPr>
            <a:spLocks noGrp="1"/>
          </p:cNvSpPr>
          <p:nvPr>
            <p:ph type="body" sz="quarter" idx="13" hasCustomPrompt="1"/>
          </p:nvPr>
        </p:nvSpPr>
        <p:spPr>
          <a:xfrm>
            <a:off x="688383" y="944724"/>
            <a:ext cx="7327435"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4"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25"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9174103" y="323861"/>
            <a:ext cx="2017231" cy="1512923"/>
          </a:xfrm>
          <a:prstGeom prst="ellipse">
            <a:avLst/>
          </a:prstGeom>
        </p:spPr>
        <p:txBody>
          <a:bodyPr>
            <a:noAutofit/>
          </a:bodyPr>
          <a:lstStyle>
            <a:lvl1pPr marL="0" indent="0">
              <a:buNone/>
              <a:defRPr sz="18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3" name="Content Placeholder 2"/>
          <p:cNvSpPr>
            <a:spLocks noGrp="1"/>
          </p:cNvSpPr>
          <p:nvPr>
            <p:ph sz="quarter" idx="19"/>
          </p:nvPr>
        </p:nvSpPr>
        <p:spPr>
          <a:xfrm>
            <a:off x="670984" y="1520825"/>
            <a:ext cx="6000749"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3" name="Content Placeholder 2"/>
          <p:cNvSpPr>
            <a:spLocks noGrp="1"/>
          </p:cNvSpPr>
          <p:nvPr>
            <p:ph sz="quarter" idx="20"/>
          </p:nvPr>
        </p:nvSpPr>
        <p:spPr>
          <a:xfrm>
            <a:off x="7152218" y="2276475"/>
            <a:ext cx="4032249" cy="3807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33041147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Slide (Discreet)">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12" name="Picture Placeholder 15"/>
          <p:cNvSpPr>
            <a:spLocks noGrp="1"/>
          </p:cNvSpPr>
          <p:nvPr>
            <p:ph type="pic" sz="quarter" idx="17" hasCustomPrompt="1"/>
          </p:nvPr>
        </p:nvSpPr>
        <p:spPr>
          <a:xfrm>
            <a:off x="692051" y="6345368"/>
            <a:ext cx="1440000" cy="396000"/>
          </a:xfrm>
          <a:prstGeom prst="rect">
            <a:avLst/>
          </a:prstGeom>
        </p:spPr>
        <p:txBody>
          <a:bodyPr>
            <a:noAutofit/>
          </a:bodyPr>
          <a:lstStyle>
            <a:lvl1pPr marL="0" indent="0">
              <a:buNone/>
              <a:defRPr sz="1600"/>
            </a:lvl1pPr>
          </a:lstStyle>
          <a:p>
            <a:r>
              <a:rPr lang="en-GB" dirty="0"/>
              <a:t>Partner logo 1</a:t>
            </a:r>
          </a:p>
        </p:txBody>
      </p:sp>
      <p:sp>
        <p:nvSpPr>
          <p:cNvPr id="13" name="Picture Placeholder 15"/>
          <p:cNvSpPr>
            <a:spLocks noGrp="1"/>
          </p:cNvSpPr>
          <p:nvPr>
            <p:ph type="pic" sz="quarter" idx="18" hasCustomPrompt="1"/>
          </p:nvPr>
        </p:nvSpPr>
        <p:spPr>
          <a:xfrm>
            <a:off x="2427315" y="6345368"/>
            <a:ext cx="1440000" cy="396000"/>
          </a:xfrm>
          <a:prstGeom prst="rect">
            <a:avLst/>
          </a:prstGeom>
        </p:spPr>
        <p:txBody>
          <a:bodyPr>
            <a:noAutofit/>
          </a:bodyPr>
          <a:lstStyle>
            <a:lvl1pPr marL="0" indent="0">
              <a:buNone/>
              <a:defRPr sz="1600"/>
            </a:lvl1pPr>
          </a:lstStyle>
          <a:p>
            <a:r>
              <a:rPr lang="en-GB" dirty="0"/>
              <a:t>Partner logo 2</a:t>
            </a:r>
          </a:p>
        </p:txBody>
      </p:sp>
      <p:sp>
        <p:nvSpPr>
          <p:cNvPr id="14" name="Slide Number Placeholder 13"/>
          <p:cNvSpPr>
            <a:spLocks noGrp="1"/>
          </p:cNvSpPr>
          <p:nvPr>
            <p:ph type="sldNum" sz="quarter" idx="16"/>
          </p:nvPr>
        </p:nvSpPr>
        <p:spPr>
          <a:xfrm>
            <a:off x="5272989" y="6309369"/>
            <a:ext cx="1644667"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ext Placeholder 8"/>
          <p:cNvSpPr>
            <a:spLocks noGrp="1"/>
          </p:cNvSpPr>
          <p:nvPr>
            <p:ph type="body" sz="quarter" idx="13" hasCustomPrompt="1"/>
          </p:nvPr>
        </p:nvSpPr>
        <p:spPr>
          <a:xfrm>
            <a:off x="672288" y="944724"/>
            <a:ext cx="8928101" cy="395288"/>
          </a:xfrm>
          <a:prstGeom prst="rect">
            <a:avLst/>
          </a:prstGeom>
        </p:spPr>
        <p:txBody>
          <a:bodyPr/>
          <a:lstStyle>
            <a:lvl1pPr marL="0" indent="0">
              <a:buNone/>
              <a:defRPr b="0">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3" name="Content Placeholder 2"/>
          <p:cNvSpPr>
            <a:spLocks noGrp="1"/>
          </p:cNvSpPr>
          <p:nvPr>
            <p:ph sz="quarter" idx="19"/>
          </p:nvPr>
        </p:nvSpPr>
        <p:spPr>
          <a:xfrm>
            <a:off x="670985" y="1520825"/>
            <a:ext cx="98425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2" name="Title 1"/>
          <p:cNvSpPr>
            <a:spLocks noGrp="1"/>
          </p:cNvSpPr>
          <p:nvPr>
            <p:ph type="title"/>
          </p:nvPr>
        </p:nvSpPr>
        <p:spPr>
          <a:xfrm>
            <a:off x="657192" y="512763"/>
            <a:ext cx="8943197" cy="454062"/>
          </a:xfrm>
        </p:spPr>
        <p:txBody>
          <a:bodyPr/>
          <a:lstStyle/>
          <a:p>
            <a:r>
              <a:rPr lang="en-US"/>
              <a:t>Click to edit Master title style</a:t>
            </a:r>
            <a:endParaRPr lang="en-GB" dirty="0"/>
          </a:p>
        </p:txBody>
      </p:sp>
      <p:pic>
        <p:nvPicPr>
          <p:cNvPr id="10" name="Picture 9"/>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016067" y="-19050"/>
            <a:ext cx="2201333" cy="1727200"/>
          </a:xfrm>
          <a:prstGeom prst="rect">
            <a:avLst/>
          </a:prstGeom>
        </p:spPr>
      </p:pic>
    </p:spTree>
    <p:extLst>
      <p:ext uri="{BB962C8B-B14F-4D97-AF65-F5344CB8AC3E}">
        <p14:creationId xmlns:p14="http://schemas.microsoft.com/office/powerpoint/2010/main" val="9735609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Divider Slide (Wht Bckgrnd)">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381"/>
            <a:ext cx="12190645" cy="6857238"/>
          </a:xfrm>
          <a:prstGeom prst="rect">
            <a:avLst/>
          </a:prstGeom>
        </p:spPr>
      </p:pic>
      <p:pic>
        <p:nvPicPr>
          <p:cNvPr id="12" name="Picture 11"/>
          <p:cNvPicPr>
            <a:picLocks noChangeAspect="1"/>
          </p:cNvPicPr>
          <p:nvPr userDrawn="1"/>
        </p:nvPicPr>
        <p:blipFill rotWithShape="1">
          <a:blip r:embed="rId3" cstate="print">
            <a:extLst>
              <a:ext uri="{28A0092B-C50C-407E-A947-70E740481C1C}">
                <a14:useLocalDpi xmlns:a14="http://schemas.microsoft.com/office/drawing/2010/main" val="0"/>
              </a:ext>
            </a:extLst>
          </a:blip>
          <a:srcRect t="14634"/>
          <a:stretch/>
        </p:blipFill>
        <p:spPr>
          <a:xfrm>
            <a:off x="0" y="6368996"/>
            <a:ext cx="12192000" cy="489005"/>
          </a:xfrm>
          <a:prstGeom prst="rect">
            <a:avLst/>
          </a:prstGeom>
        </p:spPr>
      </p:pic>
      <p:sp>
        <p:nvSpPr>
          <p:cNvPr id="13" name="Slide Number Placeholder 13"/>
          <p:cNvSpPr>
            <a:spLocks noGrp="1"/>
          </p:cNvSpPr>
          <p:nvPr>
            <p:ph type="sldNum" sz="quarter" idx="16"/>
          </p:nvPr>
        </p:nvSpPr>
        <p:spPr>
          <a:xfrm>
            <a:off x="5272989" y="6309369"/>
            <a:ext cx="1644667"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7" name="Title 1"/>
          <p:cNvSpPr>
            <a:spLocks noGrp="1"/>
          </p:cNvSpPr>
          <p:nvPr>
            <p:ph type="title"/>
          </p:nvPr>
        </p:nvSpPr>
        <p:spPr>
          <a:xfrm>
            <a:off x="670984" y="512044"/>
            <a:ext cx="7454619" cy="404768"/>
          </a:xfrm>
        </p:spPr>
        <p:txBody>
          <a:bodyPr/>
          <a:lstStyle>
            <a:lvl1pPr>
              <a:defRPr>
                <a:solidFill>
                  <a:srgbClr val="032977"/>
                </a:solidFill>
              </a:defRPr>
            </a:lvl1pPr>
          </a:lstStyle>
          <a:p>
            <a:r>
              <a:rPr lang="en-US"/>
              <a:t>Click to edit Master title style</a:t>
            </a:r>
            <a:endParaRPr lang="en-GB" dirty="0"/>
          </a:p>
        </p:txBody>
      </p:sp>
      <p:sp>
        <p:nvSpPr>
          <p:cNvPr id="18" name="Text Placeholder 8"/>
          <p:cNvSpPr>
            <a:spLocks noGrp="1"/>
          </p:cNvSpPr>
          <p:nvPr>
            <p:ph type="body" sz="quarter" idx="19" hasCustomPrompt="1"/>
          </p:nvPr>
        </p:nvSpPr>
        <p:spPr>
          <a:xfrm>
            <a:off x="671399" y="945480"/>
            <a:ext cx="6960773"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23"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
        <p:nvSpPr>
          <p:cNvPr id="24" name="Picture Placeholder 8"/>
          <p:cNvSpPr>
            <a:spLocks noGrp="1"/>
          </p:cNvSpPr>
          <p:nvPr>
            <p:ph type="pic" sz="quarter" idx="20"/>
          </p:nvPr>
        </p:nvSpPr>
        <p:spPr>
          <a:xfrm>
            <a:off x="4979854" y="1628800"/>
            <a:ext cx="7210793"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a:t>Click icon to add picture</a:t>
            </a:r>
            <a:endParaRPr lang="en-GB" dirty="0"/>
          </a:p>
        </p:txBody>
      </p:sp>
    </p:spTree>
    <p:extLst>
      <p:ext uri="{BB962C8B-B14F-4D97-AF65-F5344CB8AC3E}">
        <p14:creationId xmlns:p14="http://schemas.microsoft.com/office/powerpoint/2010/main" val="35166213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ivider Slide (Gry Bckgrnd)">
    <p:spTree>
      <p:nvGrpSpPr>
        <p:cNvPr id="1" name=""/>
        <p:cNvGrpSpPr/>
        <p:nvPr/>
      </p:nvGrpSpPr>
      <p:grpSpPr>
        <a:xfrm>
          <a:off x="0" y="0"/>
          <a:ext cx="0" cy="0"/>
          <a:chOff x="0" y="0"/>
          <a:chExt cx="0" cy="0"/>
        </a:xfrm>
      </p:grpSpPr>
      <p:pic>
        <p:nvPicPr>
          <p:cNvPr id="12" name="Picture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353" y="382"/>
            <a:ext cx="12190643" cy="6857237"/>
          </a:xfrm>
          <a:prstGeom prst="rect">
            <a:avLst/>
          </a:prstGeom>
        </p:spPr>
      </p:pic>
      <p:pic>
        <p:nvPicPr>
          <p:cNvPr id="13" name="Picture 12"/>
          <p:cNvPicPr>
            <a:picLocks noChangeAspect="1"/>
          </p:cNvPicPr>
          <p:nvPr userDrawn="1"/>
        </p:nvPicPr>
        <p:blipFill rotWithShape="1">
          <a:blip r:embed="rId3" cstate="print">
            <a:extLst>
              <a:ext uri="{28A0092B-C50C-407E-A947-70E740481C1C}">
                <a14:useLocalDpi xmlns:a14="http://schemas.microsoft.com/office/drawing/2010/main" val="0"/>
              </a:ext>
            </a:extLst>
          </a:blip>
          <a:srcRect t="11858"/>
          <a:stretch/>
        </p:blipFill>
        <p:spPr>
          <a:xfrm>
            <a:off x="0" y="6353092"/>
            <a:ext cx="12192000" cy="504908"/>
          </a:xfrm>
          <a:prstGeom prst="rect">
            <a:avLst/>
          </a:prstGeom>
        </p:spPr>
      </p:pic>
      <p:sp>
        <p:nvSpPr>
          <p:cNvPr id="17" name="Slide Number Placeholder 13"/>
          <p:cNvSpPr>
            <a:spLocks noGrp="1"/>
          </p:cNvSpPr>
          <p:nvPr>
            <p:ph type="sldNum" sz="quarter" idx="16"/>
          </p:nvPr>
        </p:nvSpPr>
        <p:spPr>
          <a:xfrm>
            <a:off x="5272989" y="6309369"/>
            <a:ext cx="1644667"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8" name="Title 1"/>
          <p:cNvSpPr>
            <a:spLocks noGrp="1"/>
          </p:cNvSpPr>
          <p:nvPr>
            <p:ph type="title"/>
          </p:nvPr>
        </p:nvSpPr>
        <p:spPr>
          <a:xfrm>
            <a:off x="671397" y="512676"/>
            <a:ext cx="7454619" cy="404768"/>
          </a:xfrm>
        </p:spPr>
        <p:txBody>
          <a:bodyPr/>
          <a:lstStyle>
            <a:lvl1pPr>
              <a:defRPr>
                <a:solidFill>
                  <a:srgbClr val="032977"/>
                </a:solidFill>
              </a:defRPr>
            </a:lvl1pPr>
          </a:lstStyle>
          <a:p>
            <a:r>
              <a:rPr lang="en-US"/>
              <a:t>Click to edit Master title style</a:t>
            </a:r>
            <a:endParaRPr lang="en-GB" dirty="0"/>
          </a:p>
        </p:txBody>
      </p:sp>
      <p:sp>
        <p:nvSpPr>
          <p:cNvPr id="19" name="Text Placeholder 8"/>
          <p:cNvSpPr>
            <a:spLocks noGrp="1"/>
          </p:cNvSpPr>
          <p:nvPr>
            <p:ph type="body" sz="quarter" idx="19" hasCustomPrompt="1"/>
          </p:nvPr>
        </p:nvSpPr>
        <p:spPr>
          <a:xfrm>
            <a:off x="647172" y="944724"/>
            <a:ext cx="6984999"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dirty="0"/>
              <a:t>Click to edit sub title</a:t>
            </a:r>
          </a:p>
        </p:txBody>
      </p:sp>
      <p:sp>
        <p:nvSpPr>
          <p:cNvPr id="22" name="Picture Placeholder 8"/>
          <p:cNvSpPr>
            <a:spLocks noGrp="1"/>
          </p:cNvSpPr>
          <p:nvPr>
            <p:ph type="pic" sz="quarter" idx="20"/>
          </p:nvPr>
        </p:nvSpPr>
        <p:spPr>
          <a:xfrm>
            <a:off x="4979854" y="1628800"/>
            <a:ext cx="7210793"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r>
              <a:rPr lang="en-US"/>
              <a:t>Click icon to add picture</a:t>
            </a:r>
            <a:endParaRPr lang="en-GB" dirty="0"/>
          </a:p>
        </p:txBody>
      </p:sp>
      <p:sp>
        <p:nvSpPr>
          <p:cNvPr id="23"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24"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4120855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splay 1">
    <p:spTree>
      <p:nvGrpSpPr>
        <p:cNvPr id="1" name=""/>
        <p:cNvGrpSpPr/>
        <p:nvPr/>
      </p:nvGrpSpPr>
      <p:grpSpPr>
        <a:xfrm>
          <a:off x="0" y="0"/>
          <a:ext cx="0" cy="0"/>
          <a:chOff x="0" y="0"/>
          <a:chExt cx="0" cy="0"/>
        </a:xfrm>
      </p:grpSpPr>
      <p:pic>
        <p:nvPicPr>
          <p:cNvPr id="8" name="Picture 7"/>
          <p:cNvPicPr>
            <a:picLocks noChangeAspect="1"/>
          </p:cNvPicPr>
          <p:nvPr userDrawn="1"/>
        </p:nvPicPr>
        <p:blipFill rotWithShape="1">
          <a:blip r:embed="rId2" cstate="print">
            <a:extLst>
              <a:ext uri="{28A0092B-C50C-407E-A947-70E740481C1C}">
                <a14:useLocalDpi xmlns:a14="http://schemas.microsoft.com/office/drawing/2010/main" val="0"/>
              </a:ext>
            </a:extLst>
          </a:blip>
          <a:srcRect t="7347"/>
          <a:stretch/>
        </p:blipFill>
        <p:spPr>
          <a:xfrm>
            <a:off x="1" y="0"/>
            <a:ext cx="12216951" cy="6418052"/>
          </a:xfrm>
          <a:prstGeom prst="rect">
            <a:avLst/>
          </a:prstGeom>
        </p:spPr>
      </p:pic>
      <p:sp>
        <p:nvSpPr>
          <p:cNvPr id="3" name="Title 1"/>
          <p:cNvSpPr>
            <a:spLocks noGrp="1"/>
          </p:cNvSpPr>
          <p:nvPr>
            <p:ph type="title"/>
          </p:nvPr>
        </p:nvSpPr>
        <p:spPr>
          <a:xfrm>
            <a:off x="7296134" y="4185084"/>
            <a:ext cx="3936437" cy="1907741"/>
          </a:xfrm>
          <a:prstGeom prst="rect">
            <a:avLst/>
          </a:prstGeom>
        </p:spPr>
        <p:txBody>
          <a:bodyPr anchor="t">
            <a:normAutofit/>
          </a:bodyPr>
          <a:lstStyle>
            <a:lvl1pPr algn="l">
              <a:defRPr sz="2800" b="0" cap="none" baseline="0"/>
            </a:lvl1pPr>
          </a:lstStyle>
          <a:p>
            <a:r>
              <a:rPr lang="en-US"/>
              <a:t>Click to edit Master title style</a:t>
            </a:r>
            <a:endParaRPr lang="en-US" dirty="0"/>
          </a:p>
        </p:txBody>
      </p: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5" name="Picture Placeholder 15"/>
          <p:cNvSpPr>
            <a:spLocks noGrp="1"/>
          </p:cNvSpPr>
          <p:nvPr>
            <p:ph type="pic" sz="quarter" idx="17" hasCustomPrompt="1"/>
          </p:nvPr>
        </p:nvSpPr>
        <p:spPr>
          <a:xfrm>
            <a:off x="671397" y="6345368"/>
            <a:ext cx="1440000" cy="396000"/>
          </a:xfrm>
          <a:prstGeom prst="rect">
            <a:avLst/>
          </a:prstGeom>
        </p:spPr>
        <p:txBody>
          <a:bodyPr>
            <a:noAutofit/>
          </a:bodyPr>
          <a:lstStyle>
            <a:lvl1pPr marL="0" indent="0">
              <a:buNone/>
              <a:defRPr sz="1600"/>
            </a:lvl1pPr>
          </a:lstStyle>
          <a:p>
            <a:r>
              <a:rPr lang="en-GB" dirty="0"/>
              <a:t>Partner logo 1</a:t>
            </a:r>
          </a:p>
        </p:txBody>
      </p:sp>
      <p:sp>
        <p:nvSpPr>
          <p:cNvPr id="6" name="Picture Placeholder 15"/>
          <p:cNvSpPr>
            <a:spLocks noGrp="1"/>
          </p:cNvSpPr>
          <p:nvPr>
            <p:ph type="pic" sz="quarter" idx="18" hasCustomPrompt="1"/>
          </p:nvPr>
        </p:nvSpPr>
        <p:spPr>
          <a:xfrm>
            <a:off x="2495760" y="6345368"/>
            <a:ext cx="1440000" cy="396000"/>
          </a:xfrm>
          <a:prstGeom prst="rect">
            <a:avLst/>
          </a:prstGeom>
        </p:spPr>
        <p:txBody>
          <a:bodyPr>
            <a:noAutofit/>
          </a:bodyPr>
          <a:lstStyle>
            <a:lvl1pPr marL="0" indent="0">
              <a:buNone/>
              <a:defRPr sz="1600"/>
            </a:lvl1pPr>
          </a:lstStyle>
          <a:p>
            <a:r>
              <a:rPr lang="en-GB" dirty="0"/>
              <a:t>Partner logo 2</a:t>
            </a:r>
          </a:p>
        </p:txBody>
      </p:sp>
      <p:sp>
        <p:nvSpPr>
          <p:cNvPr id="7" name="Slide Number Placeholder 13"/>
          <p:cNvSpPr>
            <a:spLocks noGrp="1"/>
          </p:cNvSpPr>
          <p:nvPr>
            <p:ph type="sldNum" sz="quarter" idx="16"/>
          </p:nvPr>
        </p:nvSpPr>
        <p:spPr>
          <a:xfrm>
            <a:off x="5272989" y="6309369"/>
            <a:ext cx="1644667"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Tree>
    <p:extLst>
      <p:ext uri="{BB962C8B-B14F-4D97-AF65-F5344CB8AC3E}">
        <p14:creationId xmlns:p14="http://schemas.microsoft.com/office/powerpoint/2010/main" val="41481852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Display 2">
    <p:spTree>
      <p:nvGrpSpPr>
        <p:cNvPr id="1" name=""/>
        <p:cNvGrpSpPr/>
        <p:nvPr/>
      </p:nvGrpSpPr>
      <p:grpSpPr>
        <a:xfrm>
          <a:off x="0" y="0"/>
          <a:ext cx="0" cy="0"/>
          <a:chOff x="0" y="0"/>
          <a:chExt cx="0" cy="0"/>
        </a:xfrm>
      </p:grpSpPr>
      <p:pic>
        <p:nvPicPr>
          <p:cNvPr id="19" name="Picture 1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20" name="Picture Placeholder 6"/>
          <p:cNvSpPr>
            <a:spLocks noGrp="1"/>
          </p:cNvSpPr>
          <p:nvPr>
            <p:ph type="pic" sz="quarter" idx="13"/>
          </p:nvPr>
        </p:nvSpPr>
        <p:spPr>
          <a:xfrm>
            <a:off x="1055440" y="584684"/>
            <a:ext cx="3072341" cy="2304256"/>
          </a:xfrm>
          <a:prstGeom prst="ellipse">
            <a:avLst/>
          </a:prstGeom>
        </p:spPr>
        <p:txBody>
          <a:bodyPr>
            <a:normAutofit/>
          </a:bodyPr>
          <a:lstStyle>
            <a:lvl1pPr marL="0" indent="0" algn="ctr">
              <a:buNone/>
              <a:defRPr sz="1600"/>
            </a:lvl1pPr>
          </a:lstStyle>
          <a:p>
            <a:r>
              <a:rPr lang="en-US"/>
              <a:t>Click icon to add picture</a:t>
            </a:r>
            <a:endParaRPr lang="en-GB" dirty="0"/>
          </a:p>
        </p:txBody>
      </p:sp>
      <p:sp>
        <p:nvSpPr>
          <p:cNvPr id="21" name="Picture Placeholder 7"/>
          <p:cNvSpPr>
            <a:spLocks noGrp="1" noChangeAspect="1"/>
          </p:cNvSpPr>
          <p:nvPr>
            <p:ph type="pic" sz="quarter" idx="15"/>
          </p:nvPr>
        </p:nvSpPr>
        <p:spPr>
          <a:xfrm>
            <a:off x="1048391" y="4383288"/>
            <a:ext cx="2185128" cy="1638000"/>
          </a:xfrm>
          <a:prstGeom prst="ellipse">
            <a:avLst/>
          </a:prstGeom>
        </p:spPr>
        <p:txBody>
          <a:bodyPr>
            <a:normAutofit/>
          </a:bodyPr>
          <a:lstStyle>
            <a:lvl1pPr marL="0" indent="0" algn="ctr">
              <a:buNone/>
              <a:defRPr sz="1600"/>
            </a:lvl1pPr>
          </a:lstStyle>
          <a:p>
            <a:r>
              <a:rPr lang="en-US"/>
              <a:t>Click icon to add picture</a:t>
            </a:r>
            <a:endParaRPr lang="en-GB" dirty="0"/>
          </a:p>
        </p:txBody>
      </p:sp>
      <p:sp>
        <p:nvSpPr>
          <p:cNvPr id="22" name="Picture Placeholder 7"/>
          <p:cNvSpPr>
            <a:spLocks noGrp="1" noChangeAspect="1"/>
          </p:cNvSpPr>
          <p:nvPr>
            <p:ph type="pic" sz="quarter" idx="16"/>
          </p:nvPr>
        </p:nvSpPr>
        <p:spPr>
          <a:xfrm>
            <a:off x="7055488" y="4257092"/>
            <a:ext cx="1536789" cy="1152000"/>
          </a:xfrm>
          <a:prstGeom prst="ellipse">
            <a:avLst/>
          </a:prstGeom>
        </p:spPr>
        <p:txBody>
          <a:bodyPr>
            <a:noAutofit/>
          </a:bodyPr>
          <a:lstStyle>
            <a:lvl1pPr marL="0" indent="0" algn="ctr">
              <a:buNone/>
              <a:defRPr sz="1600"/>
            </a:lvl1pPr>
          </a:lstStyle>
          <a:p>
            <a:r>
              <a:rPr lang="en-US"/>
              <a:t>Click icon to add picture</a:t>
            </a:r>
            <a:endParaRPr lang="en-GB" dirty="0"/>
          </a:p>
        </p:txBody>
      </p:sp>
      <p:sp>
        <p:nvSpPr>
          <p:cNvPr id="23" name="Picture Placeholder 7"/>
          <p:cNvSpPr>
            <a:spLocks noGrp="1" noChangeAspect="1"/>
          </p:cNvSpPr>
          <p:nvPr>
            <p:ph type="pic" sz="quarter" idx="17"/>
          </p:nvPr>
        </p:nvSpPr>
        <p:spPr>
          <a:xfrm>
            <a:off x="9312358" y="4257092"/>
            <a:ext cx="1536789" cy="1152000"/>
          </a:xfrm>
          <a:prstGeom prst="ellipse">
            <a:avLst/>
          </a:prstGeom>
        </p:spPr>
        <p:txBody>
          <a:bodyPr>
            <a:noAutofit/>
          </a:bodyPr>
          <a:lstStyle>
            <a:lvl1pPr marL="0" indent="0" algn="ctr">
              <a:buNone/>
              <a:defRPr sz="1600"/>
            </a:lvl1pPr>
          </a:lstStyle>
          <a:p>
            <a:r>
              <a:rPr lang="en-US"/>
              <a:t>Click icon to add picture</a:t>
            </a:r>
            <a:endParaRPr lang="en-GB"/>
          </a:p>
        </p:txBody>
      </p:sp>
      <p:sp>
        <p:nvSpPr>
          <p:cNvPr id="24" name="Slide Number Placeholder 13"/>
          <p:cNvSpPr>
            <a:spLocks noGrp="1"/>
          </p:cNvSpPr>
          <p:nvPr>
            <p:ph type="sldNum" sz="quarter" idx="18"/>
          </p:nvPr>
        </p:nvSpPr>
        <p:spPr>
          <a:xfrm>
            <a:off x="5272989" y="6309369"/>
            <a:ext cx="1644667"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26" name="Picture Placeholder 15"/>
          <p:cNvSpPr>
            <a:spLocks noGrp="1"/>
          </p:cNvSpPr>
          <p:nvPr>
            <p:ph type="pic" sz="quarter" idx="19" hasCustomPrompt="1"/>
          </p:nvPr>
        </p:nvSpPr>
        <p:spPr>
          <a:xfrm>
            <a:off x="671557" y="6345368"/>
            <a:ext cx="1440000" cy="396000"/>
          </a:xfrm>
        </p:spPr>
        <p:txBody>
          <a:bodyPr>
            <a:noAutofit/>
          </a:bodyPr>
          <a:lstStyle>
            <a:lvl1pPr marL="0" indent="0">
              <a:buNone/>
              <a:defRPr sz="1600"/>
            </a:lvl1pPr>
          </a:lstStyle>
          <a:p>
            <a:r>
              <a:rPr lang="en-GB" dirty="0"/>
              <a:t>Partner logo 1</a:t>
            </a:r>
          </a:p>
        </p:txBody>
      </p:sp>
      <p:sp>
        <p:nvSpPr>
          <p:cNvPr id="27" name="Picture Placeholder 15"/>
          <p:cNvSpPr>
            <a:spLocks noGrp="1"/>
          </p:cNvSpPr>
          <p:nvPr>
            <p:ph type="pic" sz="quarter" idx="20"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
        <p:nvSpPr>
          <p:cNvPr id="28" name="Picture Placeholder 8"/>
          <p:cNvSpPr>
            <a:spLocks noGrp="1"/>
          </p:cNvSpPr>
          <p:nvPr>
            <p:ph type="pic" sz="quarter" idx="14"/>
          </p:nvPr>
        </p:nvSpPr>
        <p:spPr>
          <a:xfrm>
            <a:off x="8834752" y="263341"/>
            <a:ext cx="2280000" cy="1710000"/>
          </a:xfrm>
          <a:prstGeom prst="ellipse">
            <a:avLst/>
          </a:prstGeom>
        </p:spPr>
        <p:txBody>
          <a:bodyPr>
            <a:normAutofit/>
          </a:bodyPr>
          <a:lstStyle>
            <a:lvl1pPr marL="0" indent="0" algn="ctr">
              <a:buNone/>
              <a:defRPr sz="1600"/>
            </a:lvl1pPr>
          </a:lstStyle>
          <a:p>
            <a:r>
              <a:rPr lang="en-US"/>
              <a:t>Click icon to add picture</a:t>
            </a:r>
            <a:endParaRPr lang="en-GB" dirty="0"/>
          </a:p>
        </p:txBody>
      </p:sp>
      <p:grpSp>
        <p:nvGrpSpPr>
          <p:cNvPr id="17" name="Group 16"/>
          <p:cNvGrpSpPr/>
          <p:nvPr userDrawn="1"/>
        </p:nvGrpSpPr>
        <p:grpSpPr>
          <a:xfrm>
            <a:off x="0" y="-21332"/>
            <a:ext cx="12192000" cy="6879332"/>
            <a:chOff x="0" y="-21332"/>
            <a:chExt cx="9144000" cy="6879332"/>
          </a:xfrm>
        </p:grpSpPr>
        <p:pic>
          <p:nvPicPr>
            <p:cNvPr id="18" name="Picture 17" descr="Display Slide V1_BLUE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4084320"/>
              <a:ext cx="9144000" cy="2773680"/>
            </a:xfrm>
            <a:prstGeom prst="rect">
              <a:avLst/>
            </a:prstGeom>
          </p:spPr>
        </p:pic>
        <p:pic>
          <p:nvPicPr>
            <p:cNvPr id="29" name="Picture 28" descr="Display Slide V1_BLUE_1.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0" y="-21332"/>
              <a:ext cx="9144000" cy="4956048"/>
            </a:xfrm>
            <a:prstGeom prst="rect">
              <a:avLst/>
            </a:prstGeom>
          </p:spPr>
        </p:pic>
        <p:pic>
          <p:nvPicPr>
            <p:cNvPr id="30" name="Picture 29" descr="Display Slide V1_BLUE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291422" y="0"/>
              <a:ext cx="4852578" cy="3651626"/>
            </a:xfrm>
            <a:prstGeom prst="rect">
              <a:avLst/>
            </a:prstGeom>
          </p:spPr>
        </p:pic>
      </p:grpSp>
    </p:spTree>
    <p:extLst>
      <p:ext uri="{BB962C8B-B14F-4D97-AF65-F5344CB8AC3E}">
        <p14:creationId xmlns:p14="http://schemas.microsoft.com/office/powerpoint/2010/main" val="23817380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ummary Slide">
    <p:bg>
      <p:bgRef idx="1001">
        <a:schemeClr val="bg2"/>
      </p:bgRef>
    </p:bg>
    <p:spTree>
      <p:nvGrpSpPr>
        <p:cNvPr id="1" name=""/>
        <p:cNvGrpSpPr/>
        <p:nvPr/>
      </p:nvGrpSpPr>
      <p:grpSpPr>
        <a:xfrm>
          <a:off x="0" y="0"/>
          <a:ext cx="0" cy="0"/>
          <a:chOff x="0" y="0"/>
          <a:chExt cx="0" cy="0"/>
        </a:xfrm>
      </p:grpSpPr>
      <p:pic>
        <p:nvPicPr>
          <p:cNvPr id="11" name="Picture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0"/>
            <a:ext cx="12191999" cy="6858000"/>
          </a:xfrm>
          <a:prstGeom prst="rect">
            <a:avLst/>
          </a:prstGeom>
        </p:spPr>
      </p:pic>
      <p:pic>
        <p:nvPicPr>
          <p:cNvPr id="12" name="Picture 11"/>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13" name="Slide Number Placeholder 13"/>
          <p:cNvSpPr>
            <a:spLocks noGrp="1"/>
          </p:cNvSpPr>
          <p:nvPr>
            <p:ph type="sldNum" sz="quarter" idx="16"/>
          </p:nvPr>
        </p:nvSpPr>
        <p:spPr>
          <a:xfrm>
            <a:off x="5272989" y="6309369"/>
            <a:ext cx="1644667" cy="365125"/>
          </a:xfr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5"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16"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
        <p:nvSpPr>
          <p:cNvPr id="3" name="Text Placeholder 2"/>
          <p:cNvSpPr>
            <a:spLocks noGrp="1"/>
          </p:cNvSpPr>
          <p:nvPr>
            <p:ph type="body" sz="quarter" idx="19"/>
          </p:nvPr>
        </p:nvSpPr>
        <p:spPr>
          <a:xfrm>
            <a:off x="670985" y="3536951"/>
            <a:ext cx="3600449" cy="2124075"/>
          </a:xfrm>
        </p:spPr>
        <p:txBody>
          <a:bodyPr/>
          <a:lstStyle>
            <a:lvl1pPr marL="0" indent="0">
              <a:buNone/>
              <a:defRPr b="1">
                <a:solidFill>
                  <a:schemeClr val="bg1"/>
                </a:solidFill>
              </a:defRPr>
            </a:lvl1pPr>
            <a:lvl2pPr marL="266700" indent="-266700">
              <a:buFont typeface="Symbol" panose="05050102010706020507" pitchFamily="18" charset="2"/>
              <a:buChar char="·"/>
              <a:defRPr lang="en-US" sz="1800" b="1" kern="1200" dirty="0" smtClean="0">
                <a:solidFill>
                  <a:schemeClr val="bg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266700" indent="-266700">
              <a:defRPr b="1">
                <a:solidFill>
                  <a:schemeClr val="bg1"/>
                </a:solidFill>
              </a:defRPr>
            </a:lvl3pPr>
            <a:lvl4pPr marL="266700" indent="-266700">
              <a:buFont typeface="Symbol" panose="05050102010706020507" pitchFamily="18" charset="2"/>
              <a:buChar char="·"/>
              <a:defRPr b="1">
                <a:solidFill>
                  <a:schemeClr val="bg1"/>
                </a:solidFill>
              </a:defRPr>
            </a:lvl4pPr>
            <a:lvl5pPr marL="266700" indent="-266700">
              <a:defRPr b="1">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4005777616"/>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ull Screen pictur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sp>
        <p:nvSpPr>
          <p:cNvPr id="10" name="Slide Number Placeholder 13"/>
          <p:cNvSpPr>
            <a:spLocks noGrp="1"/>
          </p:cNvSpPr>
          <p:nvPr>
            <p:ph type="sldNum" sz="quarter" idx="16"/>
          </p:nvPr>
        </p:nvSpPr>
        <p:spPr>
          <a:xfrm>
            <a:off x="5272989" y="6309369"/>
            <a:ext cx="1644667"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3" name="Picture Placeholder 2"/>
          <p:cNvSpPr>
            <a:spLocks noGrp="1"/>
          </p:cNvSpPr>
          <p:nvPr>
            <p:ph type="pic" sz="quarter" idx="19"/>
          </p:nvPr>
        </p:nvSpPr>
        <p:spPr>
          <a:xfrm>
            <a:off x="0" y="1"/>
            <a:ext cx="12192000" cy="6215063"/>
          </a:xfrm>
        </p:spPr>
        <p:txBody>
          <a:bodyPr/>
          <a:lstStyle/>
          <a:p>
            <a:r>
              <a:rPr lang="en-US"/>
              <a:t>Click icon to add picture</a:t>
            </a:r>
            <a:endParaRPr lang="en-GB"/>
          </a:p>
        </p:txBody>
      </p:sp>
      <p:sp>
        <p:nvSpPr>
          <p:cNvPr id="11"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12"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21348113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pic>
        <p:nvPicPr>
          <p:cNvPr id="15" name="Picture 1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6285168"/>
            <a:ext cx="12192000" cy="572833"/>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0" y="1"/>
            <a:ext cx="12192000" cy="6857999"/>
          </a:xfrm>
          <a:prstGeom prst="rect">
            <a:avLst/>
          </a:prstGeom>
        </p:spPr>
      </p:pic>
      <p:sp>
        <p:nvSpPr>
          <p:cNvPr id="2" name="Title 1"/>
          <p:cNvSpPr>
            <a:spLocks noGrp="1"/>
          </p:cNvSpPr>
          <p:nvPr>
            <p:ph type="title"/>
          </p:nvPr>
        </p:nvSpPr>
        <p:spPr>
          <a:xfrm>
            <a:off x="671398" y="512763"/>
            <a:ext cx="7344420" cy="454062"/>
          </a:xfrm>
        </p:spPr>
        <p:txBody>
          <a:bodyPr/>
          <a:lstStyle/>
          <a:p>
            <a:r>
              <a:rPr lang="en-US"/>
              <a:t>Click to edit Master title style</a:t>
            </a:r>
            <a:endParaRPr lang="en-GB" dirty="0"/>
          </a:p>
        </p:txBody>
      </p:sp>
      <p:sp>
        <p:nvSpPr>
          <p:cNvPr id="7" name="Text Placeholder 8"/>
          <p:cNvSpPr>
            <a:spLocks noGrp="1"/>
          </p:cNvSpPr>
          <p:nvPr>
            <p:ph type="body" sz="quarter" idx="13" hasCustomPrompt="1"/>
          </p:nvPr>
        </p:nvSpPr>
        <p:spPr>
          <a:xfrm>
            <a:off x="671397" y="944724"/>
            <a:ext cx="7344000" cy="395288"/>
          </a:xfrm>
        </p:spPr>
        <p:txBody>
          <a:bodyPr/>
          <a:lstStyle>
            <a:lvl1pPr marL="0" indent="0">
              <a:buNone/>
              <a:defRPr>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vl2pPr marL="0" indent="0">
              <a:buNone/>
              <a:defRPr>
                <a:solidFill>
                  <a:schemeClr val="accent1"/>
                </a:solidFill>
              </a:defRPr>
            </a:lvl2pPr>
            <a:lvl3pPr marL="0" indent="0">
              <a:buNone/>
              <a:defRPr>
                <a:solidFill>
                  <a:schemeClr val="accent1"/>
                </a:solidFill>
              </a:defRPr>
            </a:lvl3pPr>
            <a:lvl4pPr marL="0" indent="0">
              <a:buNone/>
              <a:defRPr/>
            </a:lvl4pPr>
            <a:lvl5pPr marL="0" indent="0">
              <a:buNone/>
              <a:defRPr/>
            </a:lvl5pPr>
          </a:lstStyle>
          <a:p>
            <a:pPr lvl="0"/>
            <a:r>
              <a:rPr lang="en-US" dirty="0"/>
              <a:t>Click to edit sub title</a:t>
            </a:r>
          </a:p>
        </p:txBody>
      </p:sp>
      <p:sp>
        <p:nvSpPr>
          <p:cNvPr id="9" name="Table Placeholder 8"/>
          <p:cNvSpPr>
            <a:spLocks noGrp="1"/>
          </p:cNvSpPr>
          <p:nvPr>
            <p:ph type="tbl" sz="quarter" idx="14"/>
          </p:nvPr>
        </p:nvSpPr>
        <p:spPr>
          <a:xfrm>
            <a:off x="670985" y="1520825"/>
            <a:ext cx="8976783" cy="4572000"/>
          </a:xfrm>
          <a:ln w="9525">
            <a:solidFill>
              <a:schemeClr val="accent3"/>
            </a:solidFill>
          </a:ln>
        </p:spPr>
        <p:txBody>
          <a:bodyPr/>
          <a:lstStyle/>
          <a:p>
            <a:r>
              <a:rPr lang="en-US"/>
              <a:t>Click icon to add table</a:t>
            </a:r>
            <a:endParaRPr lang="en-GB" dirty="0"/>
          </a:p>
        </p:txBody>
      </p:sp>
      <p:sp>
        <p:nvSpPr>
          <p:cNvPr id="14" name="Slide Number Placeholder 13"/>
          <p:cNvSpPr>
            <a:spLocks noGrp="1"/>
          </p:cNvSpPr>
          <p:nvPr>
            <p:ph type="sldNum" sz="quarter" idx="16"/>
          </p:nvPr>
        </p:nvSpPr>
        <p:spPr>
          <a:xfrm>
            <a:off x="5272989" y="6309369"/>
            <a:ext cx="1644667" cy="365125"/>
          </a:xfrm>
          <a:prstGeom prst="rect">
            <a:avLst/>
          </a:prstGeom>
        </p:spPr>
        <p:txBody>
          <a:bodyPr lIns="0" tIns="0" rIns="0" bIns="0" anchor="t" anchorCtr="0"/>
          <a:lstStyle>
            <a:lvl1pPr algn="ctr">
              <a:defRPr/>
            </a:lvl1pPr>
          </a:lstStyle>
          <a:p>
            <a:fld id="{702C51A5-30FB-4CEB-9C7C-A7D3DCD76AFF}" type="slidenum">
              <a:rPr lang="en-GB" smtClean="0"/>
              <a:pPr/>
              <a:t>‹#›</a:t>
            </a:fld>
            <a:endParaRPr lang="en-GB" dirty="0"/>
          </a:p>
        </p:txBody>
      </p:sp>
      <p:sp>
        <p:nvSpPr>
          <p:cNvPr id="10" name="Picture Placeholder 15"/>
          <p:cNvSpPr>
            <a:spLocks noGrp="1"/>
          </p:cNvSpPr>
          <p:nvPr>
            <p:ph type="pic" sz="quarter" idx="17" hasCustomPrompt="1"/>
          </p:nvPr>
        </p:nvSpPr>
        <p:spPr>
          <a:xfrm>
            <a:off x="671397" y="6345368"/>
            <a:ext cx="1440000" cy="396000"/>
          </a:xfrm>
        </p:spPr>
        <p:txBody>
          <a:bodyPr>
            <a:noAutofit/>
          </a:bodyPr>
          <a:lstStyle>
            <a:lvl1pPr marL="0" indent="0">
              <a:buNone/>
              <a:defRPr sz="1600"/>
            </a:lvl1pPr>
          </a:lstStyle>
          <a:p>
            <a:r>
              <a:rPr lang="en-GB" dirty="0"/>
              <a:t>Partner logo 1</a:t>
            </a:r>
          </a:p>
        </p:txBody>
      </p:sp>
      <p:sp>
        <p:nvSpPr>
          <p:cNvPr id="11" name="Picture Placeholder 15"/>
          <p:cNvSpPr>
            <a:spLocks noGrp="1"/>
          </p:cNvSpPr>
          <p:nvPr>
            <p:ph type="pic" sz="quarter" idx="18" hasCustomPrompt="1"/>
          </p:nvPr>
        </p:nvSpPr>
        <p:spPr>
          <a:xfrm>
            <a:off x="2495760" y="6345368"/>
            <a:ext cx="1440000" cy="396000"/>
          </a:xfrm>
        </p:spPr>
        <p:txBody>
          <a:bodyPr>
            <a:noAutofit/>
          </a:bodyPr>
          <a:lstStyle>
            <a:lvl1pPr marL="0" indent="0">
              <a:buNone/>
              <a:defRPr sz="1600"/>
            </a:lvl1pPr>
          </a:lstStyle>
          <a:p>
            <a:r>
              <a:rPr lang="en-GB" dirty="0"/>
              <a:t>Partner logo 2</a:t>
            </a:r>
          </a:p>
        </p:txBody>
      </p:sp>
    </p:spTree>
    <p:extLst>
      <p:ext uri="{BB962C8B-B14F-4D97-AF65-F5344CB8AC3E}">
        <p14:creationId xmlns:p14="http://schemas.microsoft.com/office/powerpoint/2010/main" val="40202079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15764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제목 및 내용">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marL="0">
              <a:defRPr/>
            </a:lvl1pPr>
          </a:lstStyle>
          <a:p>
            <a:r>
              <a:rPr lang="ko-KR"/>
              <a:t>마스터 제목 스타일 편집</a:t>
            </a:r>
            <a:endParaRPr lang="en-US" dirty="0"/>
          </a:p>
        </p:txBody>
      </p:sp>
      <p:sp>
        <p:nvSpPr>
          <p:cNvPr id="3" name="Content Placeholder 2"/>
          <p:cNvSpPr>
            <a:spLocks noGrp="1"/>
          </p:cNvSpPr>
          <p:nvPr>
            <p:ph idx="1"/>
          </p:nvPr>
        </p:nvSpPr>
        <p:spPr/>
        <p:txBody>
          <a:bodyPr numCol="1"/>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4" name="Date Placeholder 3"/>
          <p:cNvSpPr>
            <a:spLocks noGrp="1"/>
          </p:cNvSpPr>
          <p:nvPr>
            <p:ph type="dt" sz="half" idx="10"/>
          </p:nvPr>
        </p:nvSpPr>
        <p:spPr/>
        <p:txBody>
          <a:bodyPr numCol="1"/>
          <a:lstStyle/>
          <a:p>
            <a:fld id="{8DBC0D5A-A3C7-49E8-8110-41C3BC6DBED3}" type="datetimeFigureOut">
              <a:rPr lang="de-DE" altLang="ko-KR" smtClean="0"/>
              <a:t>12.09.2018</a:t>
            </a:fld>
            <a:endParaRPr lang="ko-KR"/>
          </a:p>
        </p:txBody>
      </p:sp>
      <p:sp>
        <p:nvSpPr>
          <p:cNvPr id="5" name="Footer Placeholder 4"/>
          <p:cNvSpPr>
            <a:spLocks noGrp="1"/>
          </p:cNvSpPr>
          <p:nvPr>
            <p:ph type="ftr" sz="quarter" idx="11"/>
          </p:nvPr>
        </p:nvSpPr>
        <p:spPr/>
        <p:txBody>
          <a:bodyPr numCol="1"/>
          <a:lstStyle/>
          <a:p>
            <a:endParaRPr lang="ko-KR"/>
          </a:p>
        </p:txBody>
      </p:sp>
      <p:sp>
        <p:nvSpPr>
          <p:cNvPr id="6" name="Slide Number Placeholder 5"/>
          <p:cNvSpPr>
            <a:spLocks noGrp="1"/>
          </p:cNvSpPr>
          <p:nvPr>
            <p:ph type="sldNum" sz="quarter" idx="12"/>
          </p:nvPr>
        </p:nvSpPr>
        <p:spPr/>
        <p:txBody>
          <a:bodyPr numCol="1"/>
          <a:lstStyle/>
          <a:p>
            <a:fld id="{7763A1F6-CE61-4D9C-9C39-108D00AE6A07}" type="slidenum">
              <a:rPr lang="de-DE" altLang="ko-KR" smtClean="0"/>
              <a:t>‹#›</a:t>
            </a:fld>
            <a:endParaRPr lang="ko-KR"/>
          </a:p>
        </p:txBody>
      </p:sp>
    </p:spTree>
    <p:extLst>
      <p:ext uri="{BB962C8B-B14F-4D97-AF65-F5344CB8AC3E}">
        <p14:creationId xmlns:p14="http://schemas.microsoft.com/office/powerpoint/2010/main" val="431524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numCol="1" rtlCol="0" anchor="b">
            <a:normAutofit/>
          </a:bodyPr>
          <a:lstStyle/>
          <a:p>
            <a:r>
              <a:rPr lang="ko-KR"/>
              <a:t>마스터 제목 스타일 편집</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numCol="1" rtlCol="0">
            <a:normAutofit/>
          </a:bodyPr>
          <a:lstStyle/>
          <a:p>
            <a:pPr lvl="0"/>
            <a:r>
              <a:rPr lang="ko-KR"/>
              <a:t>마스터 텍스트 스타일을 편집합니다</a:t>
            </a:r>
          </a:p>
          <a:p>
            <a:pPr lvl="1"/>
            <a:r>
              <a:rPr lang="ko-KR"/>
              <a:t>둘째 수준</a:t>
            </a:r>
          </a:p>
          <a:p>
            <a:pPr lvl="2"/>
            <a:r>
              <a:rPr lang="ko-KR"/>
              <a:t>셋째 수준</a:t>
            </a:r>
          </a:p>
          <a:p>
            <a:pPr lvl="3"/>
            <a:r>
              <a:rPr lang="ko-KR"/>
              <a:t>넷째 수준</a:t>
            </a:r>
          </a:p>
          <a:p>
            <a:pPr lvl="4"/>
            <a:r>
              <a:rPr lang="ko-KR"/>
              <a:t>다섯째 수준</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numCol="1" rtlCol="0" anchor="ctr"/>
          <a:lstStyle>
            <a:lvl1pPr algn="l">
              <a:defRPr sz="900">
                <a:solidFill>
                  <a:srgbClr val="FFFFFF"/>
                </a:solidFill>
              </a:defRPr>
            </a:lvl1pPr>
          </a:lstStyle>
          <a:p>
            <a:fld id="{8DBC0D5A-A3C7-49E8-8110-41C3BC6DBED3}" type="datetimeFigureOut">
              <a:rPr lang="de-DE" altLang="ko-KR" smtClean="0"/>
              <a:t>12.09.2018</a:t>
            </a:fld>
            <a:endParaRPr lang="ko-KR"/>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numCol="1" rtlCol="0" anchor="ctr"/>
          <a:lstStyle>
            <a:lvl1pPr algn="ctr">
              <a:defRPr sz="900" cap="all" baseline="0">
                <a:solidFill>
                  <a:srgbClr val="FFFFFF"/>
                </a:solidFill>
              </a:defRPr>
            </a:lvl1pPr>
          </a:lstStyle>
          <a:p>
            <a:endParaRPr lang="ko-KR"/>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numCol="1" rtlCol="0" anchor="ctr"/>
          <a:lstStyle>
            <a:lvl1pPr algn="r">
              <a:defRPr sz="1050">
                <a:solidFill>
                  <a:srgbClr val="FFFFFF"/>
                </a:solidFill>
              </a:defRPr>
            </a:lvl1pPr>
          </a:lstStyle>
          <a:p>
            <a:fld id="{7763A1F6-CE61-4D9C-9C39-108D00AE6A07}" type="slidenum">
              <a:rPr lang="de-DE" altLang="ko-KR" smtClean="0"/>
              <a:t>‹#›</a:t>
            </a:fld>
            <a:endParaRPr lang="ko-KR"/>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4082101"/>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xStyles>
    <p:titleStyle>
      <a:lvl1pPr algn="l" defTabSz="914400" rtl="0" eaLnBrk="1" latinLnBrk="1"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1"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1"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1"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1"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1"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1"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1"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1"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1"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70984" y="274638"/>
            <a:ext cx="10911416" cy="454062"/>
          </a:xfrm>
          <a:prstGeom prst="rect">
            <a:avLst/>
          </a:prstGeom>
        </p:spPr>
        <p:txBody>
          <a:bodyPr vert="horz" lIns="0" tIns="0" rIns="0" bIns="0" rtlCol="0" anchor="t"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670984" y="1600201"/>
            <a:ext cx="10911416" cy="4525963"/>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F481074D-BF61-423B-90C0-3490A29E364B}" type="datetimeFigureOut">
              <a:rPr lang="en-US" smtClean="0"/>
              <a:pPr/>
              <a:t>9/12/2018</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fld id="{2EB68090-23FE-42DA-B7C6-3C2552243F32}" type="slidenum">
              <a:rPr lang="en-US" smtClean="0"/>
              <a:pPr/>
              <a:t>‹#›</a:t>
            </a:fld>
            <a:endParaRPr lang="en-US"/>
          </a:p>
        </p:txBody>
      </p:sp>
    </p:spTree>
    <p:extLst>
      <p:ext uri="{BB962C8B-B14F-4D97-AF65-F5344CB8AC3E}">
        <p14:creationId xmlns:p14="http://schemas.microsoft.com/office/powerpoint/2010/main" val="11096056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914400" rtl="0" eaLnBrk="1" latinLnBrk="0" hangingPunct="1">
        <a:spcBef>
          <a:spcPct val="0"/>
        </a:spcBef>
        <a:buNone/>
        <a:defRPr sz="2800" kern="1200">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p:titleStyle>
    <p:bodyStyle>
      <a:lvl1pPr marL="266700"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1pPr>
      <a:lvl2pPr marL="542925" indent="-276225"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2pPr>
      <a:lvl3pPr marL="8096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3pPr>
      <a:lvl4pPr marL="1076325" indent="-266700" algn="l" defTabSz="914400" rtl="0" eaLnBrk="1" latinLnBrk="0" hangingPunct="1">
        <a:spcBef>
          <a:spcPct val="20000"/>
        </a:spcBef>
        <a:buFont typeface="Arial" panose="020B0604020202020204" pitchFamily="34" charset="0"/>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4pPr>
      <a:lvl5pPr marL="1343025" indent="-266700" algn="l" defTabSz="914400" rtl="0" eaLnBrk="1" latinLnBrk="0" hangingPunct="1">
        <a:spcBef>
          <a:spcPct val="20000"/>
        </a:spcBef>
        <a:buFont typeface="Symbol" panose="05050102010706020507" pitchFamily="18" charset="2"/>
        <a:buChar char=""/>
        <a:defRPr sz="1800" kern="1200">
          <a:solidFill>
            <a:schemeClr val="tx1"/>
          </a:solidFill>
          <a:latin typeface="Liberation Sans" panose="020B0604020202020204" pitchFamily="34" charset="0"/>
          <a:ea typeface="Liberation Sans" panose="020B0604020202020204" pitchFamily="34" charset="0"/>
          <a:cs typeface="Liberation Sans"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21.wmf"/><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uowtsd-my.sharepoint.com/personal/irina_neaga_uwtsd_ac_uk/Documents/International%20Logistics/supply-chain-risk_02_bell_c01.pdf" TargetMode="Externa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xml"/><Relationship Id="rId1" Type="http://schemas.openxmlformats.org/officeDocument/2006/relationships/slideLayout" Target="../slideLayouts/slideLayout27.xm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7.xml"/><Relationship Id="rId1" Type="http://schemas.openxmlformats.org/officeDocument/2006/relationships/video" Target="https://www.youtube.com/embed/I7e_Eg7hQnI" TargetMode="External"/><Relationship Id="rId5" Type="http://schemas.openxmlformats.org/officeDocument/2006/relationships/image" Target="../media/image24.jpeg"/><Relationship Id="rId4" Type="http://schemas.openxmlformats.org/officeDocument/2006/relationships/hyperlink" Target="https://www.youtube.com/watch?v=I7e_Eg7hQnI&amp;feature=youtu.be"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uowtsd-my.sharepoint.com/personal/irina_neaga_uwtsd_ac_uk/Documents/International%20Logistics/Supply%20chain%20resilience%20in%20financial%20crisis.pdf"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3" Type="http://schemas.openxmlformats.org/officeDocument/2006/relationships/hyperlink" Target="http://www.supplychainquarterly.com/topics/Strategy/20120622-six-steps-to-successful-supply-chain-collaboration/" TargetMode="External"/><Relationship Id="rId7" Type="http://schemas.openxmlformats.org/officeDocument/2006/relationships/hyperlink" Target="http://blog.jda.com/jda-software-supply-chain-velocity-how-to-get-ther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dhl.co.uk/en/logistics/supply_chain_solutions/what_we_do/resilience_360.html#riskandresiliencyassessment" TargetMode="External"/><Relationship Id="rId5" Type="http://schemas.openxmlformats.org/officeDocument/2006/relationships/hyperlink" Target="http://www.dhl.com/content/dam/downloads/g0/logistics/resilience360/dupont_case_study_en.pdf" TargetMode="External"/><Relationship Id="rId4" Type="http://schemas.openxmlformats.org/officeDocument/2006/relationships/hyperlink" Target="https://www.dpdhl.com/en/media_relations/abonnements/financial_media_newsletter/background_q1_2010.html"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ctrTitle"/>
          </p:nvPr>
        </p:nvSpPr>
        <p:spPr>
          <a:xfrm>
            <a:off x="1135946" y="2343884"/>
            <a:ext cx="6845298" cy="2461588"/>
          </a:xfrm>
        </p:spPr>
        <p:txBody>
          <a:bodyPr numCol="1">
            <a:normAutofit/>
          </a:bodyPr>
          <a:lstStyle/>
          <a:p>
            <a:r>
              <a:rPr lang="en-GB" sz="4000" b="1" dirty="0">
                <a:effectLst>
                  <a:outerShdw blurRad="38100" dist="38100" dir="2700000" algn="tl">
                    <a:srgbClr val="000000">
                      <a:alpha val="43137"/>
                    </a:srgbClr>
                  </a:outerShdw>
                </a:effectLst>
                <a:latin typeface="+mn-lt"/>
              </a:rPr>
              <a:t>Supply Chain Vulnerability, Risk, Robustness and Resilience </a:t>
            </a:r>
            <a:br>
              <a:rPr lang="en-GB" sz="4000" dirty="0">
                <a:effectLst>
                  <a:outerShdw blurRad="38100" dist="38100" dir="2700000" algn="tl">
                    <a:srgbClr val="000000">
                      <a:alpha val="43137"/>
                    </a:srgbClr>
                  </a:outerShdw>
                </a:effectLst>
                <a:latin typeface="+mn-lt"/>
              </a:rPr>
            </a:br>
            <a:endParaRPr lang="en-US" altLang="ko-KR" sz="4000" dirty="0">
              <a:effectLst>
                <a:outerShdw blurRad="38100" dist="38100" dir="2700000" algn="tl">
                  <a:srgbClr val="000000">
                    <a:alpha val="43137"/>
                  </a:srgbClr>
                </a:outerShdw>
              </a:effectLst>
              <a:latin typeface="+mn-lt"/>
              <a:cs typeface="Segoe UI Black" pitchFamily="34" charset="0"/>
            </a:endParaRPr>
          </a:p>
        </p:txBody>
      </p:sp>
      <p:sp>
        <p:nvSpPr>
          <p:cNvPr id="4" name="부제목 2"/>
          <p:cNvSpPr txBox="1"/>
          <p:nvPr/>
        </p:nvSpPr>
        <p:spPr>
          <a:xfrm>
            <a:off x="1676255" y="4548217"/>
            <a:ext cx="3018592" cy="1618598"/>
          </a:xfrm>
          <a:prstGeom prst="rect">
            <a:avLst/>
          </a:prstGeom>
        </p:spPr>
        <p:txBody>
          <a:bodyPr vert="horz" lIns="91440" tIns="45720" rIns="91440" bIns="45720" numCol="1" rtlCol="0">
            <a:noAutofit/>
          </a:bodyPr>
          <a:lstStyle>
            <a:lvl1pPr marL="0" indent="0" algn="l" defTabSz="914400" rtl="0" eaLnBrk="1" latinLnBrk="1" hangingPunct="1">
              <a:lnSpc>
                <a:spcPct val="90000"/>
              </a:lnSpc>
              <a:spcBef>
                <a:spcPts val="1200"/>
              </a:spcBef>
              <a:spcAft>
                <a:spcPts val="200"/>
              </a:spcAft>
              <a:buClr>
                <a:schemeClr val="accent1"/>
              </a:buClr>
              <a:buSzPct val="100000"/>
              <a:buFont typeface="Calibri" pitchFamily="34" charset="0"/>
              <a:buNone/>
              <a:defRPr sz="2400" kern="1200" cap="all" spc="200" baseline="0">
                <a:solidFill>
                  <a:schemeClr val="tx2"/>
                </a:solidFill>
                <a:latin typeface="+mj-lt"/>
                <a:ea typeface="+mn-ea"/>
                <a:cs typeface="+mn-cs"/>
              </a:defRPr>
            </a:lvl1pPr>
            <a:lvl2pPr marL="457200" indent="0" algn="ctr" defTabSz="914400" rtl="0" eaLnBrk="1" latinLnBrk="1"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2pPr>
            <a:lvl3pPr marL="914400" indent="0" algn="ctr" defTabSz="914400" rtl="0" eaLnBrk="1" latinLnBrk="1" hangingPunct="1">
              <a:lnSpc>
                <a:spcPct val="90000"/>
              </a:lnSpc>
              <a:spcBef>
                <a:spcPts val="200"/>
              </a:spcBef>
              <a:spcAft>
                <a:spcPts val="400"/>
              </a:spcAft>
              <a:buClr>
                <a:schemeClr val="accent1"/>
              </a:buClr>
              <a:buFont typeface="Calibri" pitchFamily="34" charset="0"/>
              <a:buNone/>
              <a:defRPr sz="2400" kern="1200">
                <a:solidFill>
                  <a:schemeClr val="tx1">
                    <a:lumMod val="75000"/>
                    <a:lumOff val="25000"/>
                  </a:schemeClr>
                </a:solidFill>
                <a:latin typeface="+mn-lt"/>
                <a:ea typeface="+mn-ea"/>
                <a:cs typeface="+mn-cs"/>
              </a:defRPr>
            </a:lvl3pPr>
            <a:lvl4pPr marL="1371600" indent="0" algn="ctr" defTabSz="914400" rtl="0" eaLnBrk="1" latinLnBrk="1"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4pPr>
            <a:lvl5pPr marL="1828800" indent="0" algn="ctr" defTabSz="914400" rtl="0" eaLnBrk="1" latinLnBrk="1"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5pPr>
            <a:lvl6pPr marL="2286000" indent="0" algn="ctr" defTabSz="914400" rtl="0" eaLnBrk="1" latinLnBrk="1"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6pPr>
            <a:lvl7pPr marL="2743200" indent="0" algn="ctr" defTabSz="914400" rtl="0" eaLnBrk="1" latinLnBrk="1"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7pPr>
            <a:lvl8pPr marL="3200400" indent="0" algn="ctr" defTabSz="914400" rtl="0" eaLnBrk="1" latinLnBrk="1"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8pPr>
            <a:lvl9pPr marL="3657600" indent="0" algn="ctr" defTabSz="914400" rtl="0" eaLnBrk="1" latinLnBrk="1" hangingPunct="1">
              <a:lnSpc>
                <a:spcPct val="90000"/>
              </a:lnSpc>
              <a:spcBef>
                <a:spcPts val="200"/>
              </a:spcBef>
              <a:spcAft>
                <a:spcPts val="400"/>
              </a:spcAft>
              <a:buClr>
                <a:schemeClr val="accent1"/>
              </a:buClr>
              <a:buFont typeface="Calibri" pitchFamily="34" charset="0"/>
              <a:buNone/>
              <a:defRPr sz="2000" kern="1200">
                <a:solidFill>
                  <a:schemeClr val="tx1">
                    <a:lumMod val="75000"/>
                    <a:lumOff val="25000"/>
                  </a:schemeClr>
                </a:solidFill>
                <a:latin typeface="+mn-lt"/>
                <a:ea typeface="+mn-ea"/>
                <a:cs typeface="+mn-cs"/>
              </a:defRPr>
            </a:lvl9pPr>
          </a:lstStyle>
          <a:p>
            <a:endParaRPr lang="nl-NL" altLang="ko-KR" sz="2000" dirty="0"/>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1002"/>
          <a:stretch/>
        </p:blipFill>
        <p:spPr bwMode="auto">
          <a:xfrm>
            <a:off x="7802784" y="130012"/>
            <a:ext cx="4389216" cy="32293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7663803" y="4701313"/>
            <a:ext cx="2526878" cy="523220"/>
          </a:xfrm>
          <a:prstGeom prst="rect">
            <a:avLst/>
          </a:prstGeom>
          <a:noFill/>
        </p:spPr>
        <p:txBody>
          <a:bodyPr wrap="square" rtlCol="0">
            <a:spAutoFit/>
          </a:bodyPr>
          <a:lstStyle/>
          <a:p>
            <a:r>
              <a:rPr lang="en-GB" sz="2800" b="1" dirty="0" err="1">
                <a:effectLst>
                  <a:outerShdw blurRad="38100" dist="38100" dir="2700000" algn="tl">
                    <a:srgbClr val="000000">
                      <a:alpha val="43137"/>
                    </a:srgbClr>
                  </a:outerShdw>
                </a:effectLst>
                <a:latin typeface="+mj-lt"/>
              </a:rPr>
              <a:t>Dr.</a:t>
            </a:r>
            <a:r>
              <a:rPr lang="en-GB" sz="2800" b="1" dirty="0">
                <a:effectLst>
                  <a:outerShdw blurRad="38100" dist="38100" dir="2700000" algn="tl">
                    <a:srgbClr val="000000">
                      <a:alpha val="43137"/>
                    </a:srgbClr>
                  </a:outerShdw>
                </a:effectLst>
                <a:latin typeface="+mj-lt"/>
              </a:rPr>
              <a:t> Irina Neaga</a:t>
            </a:r>
          </a:p>
        </p:txBody>
      </p:sp>
    </p:spTree>
    <p:extLst>
      <p:ext uri="{BB962C8B-B14F-4D97-AF65-F5344CB8AC3E}">
        <p14:creationId xmlns:p14="http://schemas.microsoft.com/office/powerpoint/2010/main" val="1415431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title"/>
          </p:nvPr>
        </p:nvSpPr>
        <p:spPr/>
        <p:txBody>
          <a:bodyPr numCol="1">
            <a:normAutofit/>
          </a:bodyPr>
          <a:lstStyle/>
          <a:p>
            <a:r>
              <a:rPr lang="en-GB" sz="3600" b="1" dirty="0">
                <a:solidFill>
                  <a:schemeClr val="bg2">
                    <a:lumMod val="25000"/>
                  </a:schemeClr>
                </a:solidFill>
                <a:latin typeface="Arial Black"/>
              </a:rPr>
              <a:t>Learning Objectives</a:t>
            </a:r>
            <a:endParaRPr lang="ko-KR" sz="3600" b="1" dirty="0">
              <a:solidFill>
                <a:schemeClr val="bg2">
                  <a:lumMod val="25000"/>
                </a:schemeClr>
              </a:solidFill>
              <a:latin typeface="Arial Black"/>
            </a:endParaRPr>
          </a:p>
        </p:txBody>
      </p:sp>
      <p:sp>
        <p:nvSpPr>
          <p:cNvPr id="3" name="내용 개체 틀 2"/>
          <p:cNvSpPr>
            <a:spLocks noGrp="1"/>
          </p:cNvSpPr>
          <p:nvPr>
            <p:ph idx="1"/>
          </p:nvPr>
        </p:nvSpPr>
        <p:spPr>
          <a:xfrm>
            <a:off x="556591" y="1955989"/>
            <a:ext cx="9784031" cy="3261470"/>
          </a:xfrm>
        </p:spPr>
        <p:txBody>
          <a:bodyPr vert="horz" lIns="0" tIns="45720" rIns="0" bIns="45720" numCol="1" rtlCol="0" anchor="t">
            <a:noAutofit/>
          </a:bodyPr>
          <a:lstStyle/>
          <a:p>
            <a:pPr marL="514350" indent="-514350">
              <a:buClr>
                <a:schemeClr val="accent2"/>
              </a:buClr>
              <a:buFont typeface="+mj-lt"/>
              <a:buAutoNum type="arabicPeriod"/>
            </a:pPr>
            <a:r>
              <a:rPr lang="en-GB" sz="3200" dirty="0"/>
              <a:t>Understand supply chain risk, vulnerability, resilience and robustness  and their critical   importance in logistics and supply chain management (SCM)</a:t>
            </a:r>
          </a:p>
          <a:p>
            <a:pPr marL="514350" indent="-514350">
              <a:buClr>
                <a:schemeClr val="accent2"/>
              </a:buClr>
              <a:buFont typeface="+mj-lt"/>
              <a:buAutoNum type="arabicPeriod"/>
            </a:pPr>
            <a:r>
              <a:rPr lang="en-GB" sz="3200" dirty="0"/>
              <a:t>Provide and discuss working definitions for key concepts</a:t>
            </a:r>
          </a:p>
          <a:p>
            <a:pPr marL="514350" indent="-514350">
              <a:buClr>
                <a:schemeClr val="accent2"/>
              </a:buClr>
              <a:buFont typeface="+mj-lt"/>
              <a:buAutoNum type="arabicPeriod"/>
            </a:pPr>
            <a:r>
              <a:rPr lang="en-US" altLang="ko-KR" sz="3000" dirty="0">
                <a:ea typeface="Segoe UI Black" panose="020B0A02040204020203" pitchFamily="34" charset="0"/>
                <a:cs typeface="Segoe UI Black" panose="020B0A02040204020203" pitchFamily="34" charset="0"/>
              </a:rPr>
              <a:t>Understand the resilience concept in logistics and supply chains and the related framework</a:t>
            </a:r>
          </a:p>
          <a:p>
            <a:pPr marL="514350" indent="-514350">
              <a:buClr>
                <a:schemeClr val="accent2"/>
              </a:buClr>
              <a:buFont typeface="+mj-lt"/>
              <a:buAutoNum type="arabicPeriod"/>
            </a:pPr>
            <a:r>
              <a:rPr lang="en-GB" altLang="ko-KR" sz="3000" dirty="0">
                <a:ea typeface="Segoe UI Black" panose="020B0A02040204020203" pitchFamily="34" charset="0"/>
                <a:cs typeface="Segoe UI Black" panose="020B0A02040204020203" pitchFamily="34" charset="0"/>
              </a:rPr>
              <a:t>Explain and discuss a resilient SC Solution: Case study- </a:t>
            </a:r>
            <a:r>
              <a:rPr sz="3000" dirty="0"/>
              <a:t>DHL Resilience</a:t>
            </a:r>
            <a:r>
              <a:rPr lang="en-GB" sz="3000" dirty="0"/>
              <a:t>360</a:t>
            </a:r>
          </a:p>
          <a:p>
            <a:pPr>
              <a:buFontTx/>
              <a:buChar char="-"/>
            </a:pPr>
            <a:endParaRPr sz="3000" dirty="0"/>
          </a:p>
          <a:p>
            <a:pPr marL="0" indent="0">
              <a:buNone/>
            </a:pPr>
            <a:endParaRPr lang="en-US" altLang="ko-KR" sz="3000" dirty="0">
              <a:ea typeface="Segoe UI Black" panose="020B0A02040204020203" pitchFamily="34" charset="0"/>
              <a:cs typeface="Segoe UI Black" panose="020B0A02040204020203" pitchFamily="34" charset="0"/>
            </a:endParaRPr>
          </a:p>
        </p:txBody>
      </p:sp>
    </p:spTree>
    <p:extLst>
      <p:ext uri="{BB962C8B-B14F-4D97-AF65-F5344CB8AC3E}">
        <p14:creationId xmlns:p14="http://schemas.microsoft.com/office/powerpoint/2010/main" val="4225794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1736405" y="706313"/>
            <a:ext cx="7344000" cy="396000"/>
          </a:xfrm>
        </p:spPr>
        <p:txBody>
          <a:bodyPr>
            <a:noAutofit/>
          </a:bodyPr>
          <a:lstStyle/>
          <a:p>
            <a:r>
              <a:rPr lang="en-GB" sz="3600" b="1" dirty="0">
                <a:solidFill>
                  <a:schemeClr val="tx2"/>
                </a:solidFill>
                <a:effectLst>
                  <a:outerShdw blurRad="38100" dist="38100" dir="2700000" algn="tl">
                    <a:srgbClr val="000000">
                      <a:alpha val="43137"/>
                    </a:srgbClr>
                  </a:outerShdw>
                </a:effectLst>
                <a:latin typeface="Arial Black" panose="020B0A04020102020204" pitchFamily="34" charset="0"/>
              </a:rPr>
              <a:t>Risk</a:t>
            </a:r>
            <a:endParaRPr lang="en-GB" sz="36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1198898" y="1499309"/>
            <a:ext cx="9117685" cy="4572000"/>
          </a:xfrm>
        </p:spPr>
        <p:txBody>
          <a:bodyPr>
            <a:normAutofit/>
          </a:bodyPr>
          <a:lstStyle/>
          <a:p>
            <a:pPr>
              <a:buClr>
                <a:srgbClr val="0070C0"/>
              </a:buClr>
            </a:pPr>
            <a:endParaRPr lang="en-GB" dirty="0"/>
          </a:p>
          <a:p>
            <a:pPr>
              <a:buClr>
                <a:srgbClr val="0070C0"/>
              </a:buClr>
            </a:pPr>
            <a:r>
              <a:rPr lang="en-GB" sz="2400" dirty="0"/>
              <a:t>Probability or a measure of the range of possible outcomes from a single rational decision and their values, in terms of upside gains and downside losses</a:t>
            </a:r>
          </a:p>
          <a:p>
            <a:pPr>
              <a:buClr>
                <a:srgbClr val="0070C0"/>
              </a:buClr>
            </a:pPr>
            <a:endParaRPr lang="en-GB" sz="2400" dirty="0"/>
          </a:p>
          <a:p>
            <a:pPr>
              <a:buClr>
                <a:srgbClr val="0070C0"/>
              </a:buClr>
            </a:pPr>
            <a:r>
              <a:rPr lang="en-GB" sz="2400" dirty="0"/>
              <a:t>Particular type of hazard or threat</a:t>
            </a:r>
          </a:p>
          <a:p>
            <a:pPr>
              <a:buClr>
                <a:srgbClr val="0070C0"/>
              </a:buClr>
            </a:pPr>
            <a:endParaRPr lang="en-GB" sz="2400" dirty="0"/>
          </a:p>
          <a:p>
            <a:pPr>
              <a:buClr>
                <a:srgbClr val="0070C0"/>
              </a:buClr>
            </a:pPr>
            <a:r>
              <a:rPr lang="en-GB" sz="2400" dirty="0"/>
              <a:t>Down-side only consequences of a rational decision in terms of the resulting financial losses or number of casualties</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29363" y="5333481"/>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1867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27125" y="512676"/>
            <a:ext cx="9621586" cy="885818"/>
          </a:xfrm>
        </p:spPr>
        <p:txBody>
          <a:bodyPr>
            <a:noAutofit/>
          </a:bodyPr>
          <a:lstStyle/>
          <a:p>
            <a:r>
              <a:rPr lang="en-GB" sz="3600" b="1" dirty="0">
                <a:solidFill>
                  <a:schemeClr val="tx2"/>
                </a:solidFill>
                <a:effectLst>
                  <a:outerShdw blurRad="38100" dist="38100" dir="2700000" algn="tl">
                    <a:srgbClr val="000000">
                      <a:alpha val="43137"/>
                    </a:srgbClr>
                  </a:outerShdw>
                </a:effectLst>
                <a:latin typeface="Arial Black" panose="020B0A04020102020204" pitchFamily="34" charset="0"/>
              </a:rPr>
              <a:t>Identifying Supply Chain Vulnerability</a:t>
            </a:r>
            <a:endParaRPr lang="en-GB" sz="36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670984" y="1520825"/>
            <a:ext cx="9096960" cy="4572000"/>
          </a:xfrm>
        </p:spPr>
        <p:txBody>
          <a:bodyPr>
            <a:normAutofit fontScale="92500" lnSpcReduction="10000"/>
          </a:bodyPr>
          <a:lstStyle/>
          <a:p>
            <a:pPr>
              <a:buClr>
                <a:srgbClr val="0070C0"/>
              </a:buClr>
            </a:pPr>
            <a:endParaRPr lang="en-GB" dirty="0"/>
          </a:p>
          <a:p>
            <a:pPr>
              <a:buClr>
                <a:srgbClr val="0070C0"/>
              </a:buClr>
            </a:pPr>
            <a:r>
              <a:rPr lang="en-GB" sz="2400" dirty="0"/>
              <a:t>What has disrupted operations in the past?</a:t>
            </a:r>
          </a:p>
          <a:p>
            <a:pPr>
              <a:buClr>
                <a:srgbClr val="0070C0"/>
              </a:buClr>
            </a:pPr>
            <a:endParaRPr lang="en-GB" sz="2400" dirty="0"/>
          </a:p>
          <a:p>
            <a:pPr>
              <a:buClr>
                <a:srgbClr val="0070C0"/>
              </a:buClr>
            </a:pPr>
            <a:r>
              <a:rPr lang="en-GB" sz="2400" dirty="0"/>
              <a:t>What known weaknesses do we have?</a:t>
            </a:r>
          </a:p>
          <a:p>
            <a:pPr>
              <a:buClr>
                <a:srgbClr val="0070C0"/>
              </a:buClr>
            </a:pPr>
            <a:endParaRPr lang="en-GB" sz="2400" dirty="0"/>
          </a:p>
          <a:p>
            <a:pPr>
              <a:buClr>
                <a:srgbClr val="0070C0"/>
              </a:buClr>
            </a:pPr>
            <a:r>
              <a:rPr lang="en-GB" sz="2400" dirty="0"/>
              <a:t>What ‘near misses’ have we experienced?</a:t>
            </a:r>
          </a:p>
          <a:p>
            <a:pPr>
              <a:buClr>
                <a:srgbClr val="0070C0"/>
              </a:buClr>
            </a:pPr>
            <a:endParaRPr lang="en-GB" sz="2400" dirty="0"/>
          </a:p>
          <a:p>
            <a:pPr>
              <a:buClr>
                <a:srgbClr val="0070C0"/>
              </a:buClr>
            </a:pPr>
            <a:r>
              <a:rPr lang="en-GB" sz="2400" dirty="0"/>
              <a:t>What would be the effect of a shortage of a key material?</a:t>
            </a:r>
          </a:p>
          <a:p>
            <a:pPr>
              <a:buClr>
                <a:srgbClr val="0070C0"/>
              </a:buClr>
            </a:pPr>
            <a:endParaRPr lang="en-GB" sz="2400" dirty="0"/>
          </a:p>
          <a:p>
            <a:pPr>
              <a:buClr>
                <a:srgbClr val="0070C0"/>
              </a:buClr>
            </a:pPr>
            <a:r>
              <a:rPr lang="en-GB" sz="2400" dirty="0"/>
              <a:t>What would be the effect of the loss of our distribution site?</a:t>
            </a:r>
          </a:p>
          <a:p>
            <a:pPr>
              <a:buClr>
                <a:srgbClr val="0070C0"/>
              </a:buClr>
            </a:pPr>
            <a:endParaRPr lang="en-GB" sz="2400" dirty="0"/>
          </a:p>
          <a:p>
            <a:pPr>
              <a:buClr>
                <a:srgbClr val="0070C0"/>
              </a:buClr>
            </a:pPr>
            <a:r>
              <a:rPr lang="en-GB" sz="2400" dirty="0"/>
              <a:t>What would be the effect of the loss of a key supplier or customer?</a:t>
            </a:r>
          </a:p>
          <a:p>
            <a:pPr>
              <a:buClr>
                <a:srgbClr val="0070C0"/>
              </a:buClr>
            </a:pP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69214" y="5387269"/>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15731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80554" y="1124825"/>
            <a:ext cx="9827802" cy="396000"/>
          </a:xfrm>
        </p:spPr>
        <p:txBody>
          <a:bodyPr>
            <a:noAutofit/>
          </a:bodyPr>
          <a:lstStyle/>
          <a:p>
            <a:r>
              <a:rPr lang="en-GB" sz="3600" b="1" dirty="0">
                <a:solidFill>
                  <a:schemeClr val="tx2">
                    <a:lumMod val="75000"/>
                  </a:schemeClr>
                </a:solidFill>
                <a:effectLst>
                  <a:outerShdw blurRad="38100" dist="38100" dir="2700000" algn="tl">
                    <a:srgbClr val="000000">
                      <a:alpha val="43137"/>
                    </a:srgbClr>
                  </a:outerShdw>
                </a:effectLst>
                <a:latin typeface="Arial Black" panose="020B0A04020102020204" pitchFamily="34" charset="0"/>
              </a:rPr>
              <a:t>The shortcomings of risk management</a:t>
            </a:r>
            <a:endParaRPr lang="en-GB" sz="3600" dirty="0">
              <a:solidFill>
                <a:schemeClr val="tx2">
                  <a:lumMod val="75000"/>
                </a:schemeClr>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1043189" y="1520825"/>
            <a:ext cx="8902531" cy="4572000"/>
          </a:xfrm>
        </p:spPr>
        <p:txBody>
          <a:bodyPr>
            <a:normAutofit/>
          </a:bodyPr>
          <a:lstStyle/>
          <a:p>
            <a:pPr>
              <a:buClr>
                <a:srgbClr val="0070C0"/>
              </a:buClr>
            </a:pPr>
            <a:endParaRPr lang="en-GB" dirty="0"/>
          </a:p>
          <a:p>
            <a:pPr>
              <a:buClr>
                <a:srgbClr val="0070C0"/>
              </a:buClr>
            </a:pPr>
            <a:endParaRPr lang="en-GB" dirty="0"/>
          </a:p>
          <a:p>
            <a:pPr>
              <a:buClr>
                <a:srgbClr val="0070C0"/>
              </a:buClr>
            </a:pPr>
            <a:r>
              <a:rPr lang="en-GB" sz="2400" b="1" dirty="0">
                <a:solidFill>
                  <a:srgbClr val="0070C0"/>
                </a:solidFill>
              </a:rPr>
              <a:t>Decision Theory and Managerial Tendencies</a:t>
            </a:r>
          </a:p>
          <a:p>
            <a:pPr>
              <a:buClr>
                <a:srgbClr val="0070C0"/>
              </a:buClr>
            </a:pPr>
            <a:endParaRPr lang="en-GB" dirty="0"/>
          </a:p>
          <a:p>
            <a:pPr lvl="1">
              <a:buClr>
                <a:srgbClr val="0070C0"/>
              </a:buClr>
              <a:buFont typeface="Liberation Sans" panose="020B0604020202020204" pitchFamily="34" charset="0"/>
              <a:buChar char="–"/>
            </a:pPr>
            <a:r>
              <a:rPr lang="en-GB" sz="2000" dirty="0"/>
              <a:t>Managers focus on the possible losses associated with plausible outcomes</a:t>
            </a:r>
          </a:p>
          <a:p>
            <a:pPr lvl="1">
              <a:buClr>
                <a:srgbClr val="0070C0"/>
              </a:buClr>
              <a:buFont typeface="Liberation Sans" panose="020B0604020202020204" pitchFamily="34" charset="0"/>
              <a:buChar char="–"/>
            </a:pPr>
            <a:endParaRPr lang="en-GB" sz="2000" dirty="0"/>
          </a:p>
          <a:p>
            <a:pPr lvl="1">
              <a:buClr>
                <a:srgbClr val="0070C0"/>
              </a:buClr>
              <a:buFont typeface="Liberation Sans" panose="020B0604020202020204" pitchFamily="34" charset="0"/>
              <a:buChar char="–"/>
            </a:pPr>
            <a:r>
              <a:rPr lang="en-GB" sz="2000" dirty="0"/>
              <a:t>Decisions involving risk are heavily influenced by their impact on the manager’s own performance targets</a:t>
            </a:r>
          </a:p>
          <a:p>
            <a:pPr lvl="1">
              <a:buClr>
                <a:srgbClr val="0070C0"/>
              </a:buClr>
              <a:buFont typeface="Liberation Sans" panose="020B0604020202020204" pitchFamily="34" charset="0"/>
              <a:buChar char="–"/>
            </a:pPr>
            <a:endParaRPr lang="en-GB" sz="2000" dirty="0"/>
          </a:p>
          <a:p>
            <a:pPr lvl="1">
              <a:buClr>
                <a:srgbClr val="0070C0"/>
              </a:buClr>
              <a:buFont typeface="Liberation Sans" panose="020B0604020202020204" pitchFamily="34" charset="0"/>
              <a:buChar char="–"/>
            </a:pPr>
            <a:r>
              <a:rPr lang="en-GB" sz="2000" dirty="0"/>
              <a:t>There is unlikely to be a single unified attitude to risk taking within a large organisation</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47698" y="5451815"/>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25689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970845" y="512676"/>
            <a:ext cx="8590844" cy="396000"/>
          </a:xfrm>
        </p:spPr>
        <p:txBody>
          <a:bodyPr>
            <a:noAutofit/>
          </a:bodyPr>
          <a:lstStyle/>
          <a:p>
            <a: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rPr>
              <a:t>Objective Risk and Perceived</a:t>
            </a:r>
            <a:b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rPr>
            </a:br>
            <a: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rPr>
              <a:t>Risk</a:t>
            </a:r>
            <a:endParaRPr lang="en-GB" sz="32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1199885" y="1722630"/>
            <a:ext cx="9095581" cy="4572000"/>
          </a:xfrm>
        </p:spPr>
        <p:txBody>
          <a:bodyPr>
            <a:normAutofit/>
          </a:bodyPr>
          <a:lstStyle/>
          <a:p>
            <a:pPr>
              <a:buClr>
                <a:srgbClr val="0070C0"/>
              </a:buClr>
            </a:pPr>
            <a:endParaRPr lang="en-GB" dirty="0"/>
          </a:p>
          <a:p>
            <a:pPr>
              <a:buClr>
                <a:srgbClr val="0070C0"/>
              </a:buClr>
            </a:pPr>
            <a:r>
              <a:rPr lang="en-GB" sz="2400" dirty="0"/>
              <a:t>A view of risk set out by the engineers and physicists of The Royal Society: </a:t>
            </a:r>
          </a:p>
          <a:p>
            <a:pPr>
              <a:buClr>
                <a:srgbClr val="0070C0"/>
              </a:buClr>
            </a:pPr>
            <a:endParaRPr lang="en-GB" dirty="0"/>
          </a:p>
          <a:p>
            <a:pPr lvl="1">
              <a:buClr>
                <a:srgbClr val="0070C0"/>
              </a:buClr>
              <a:buFont typeface="Liberation Sans" panose="020B0604020202020204" pitchFamily="34" charset="0"/>
              <a:buChar char="–"/>
            </a:pPr>
            <a:r>
              <a:rPr lang="en-GB" sz="2000" b="1" dirty="0">
                <a:solidFill>
                  <a:srgbClr val="0070C0"/>
                </a:solidFill>
              </a:rPr>
              <a:t>‘</a:t>
            </a:r>
            <a:r>
              <a:rPr lang="en-GB" sz="2200" b="1" dirty="0">
                <a:solidFill>
                  <a:srgbClr val="0070C0"/>
                </a:solidFill>
              </a:rPr>
              <a:t>Objective risk’:</a:t>
            </a:r>
            <a:r>
              <a:rPr lang="en-GB" sz="2200" dirty="0"/>
              <a:t> determined by experts applying quantitative scientific means</a:t>
            </a:r>
          </a:p>
          <a:p>
            <a:pPr lvl="1">
              <a:buClr>
                <a:srgbClr val="0070C0"/>
              </a:buClr>
              <a:buFont typeface="Liberation Sans" panose="020B0604020202020204" pitchFamily="34" charset="0"/>
              <a:buChar char="–"/>
            </a:pPr>
            <a:r>
              <a:rPr lang="en-GB" sz="2200" b="1" dirty="0">
                <a:solidFill>
                  <a:srgbClr val="0070C0"/>
                </a:solidFill>
              </a:rPr>
              <a:t>‘Perceived risk’:</a:t>
            </a:r>
            <a:r>
              <a:rPr lang="en-GB" sz="2200" dirty="0"/>
              <a:t> the imprecise and unreliable perceptions of ordinary people</a:t>
            </a:r>
          </a:p>
          <a:p>
            <a:pPr lvl="1">
              <a:buClr>
                <a:srgbClr val="0070C0"/>
              </a:buClr>
              <a:buFont typeface="Liberation Sans" panose="020B0604020202020204" pitchFamily="34" charset="0"/>
              <a:buChar char="–"/>
            </a:pPr>
            <a:r>
              <a:rPr lang="en-GB" sz="2200" b="1" dirty="0">
                <a:solidFill>
                  <a:srgbClr val="0070C0"/>
                </a:solidFill>
              </a:rPr>
              <a:t>‘Detriment’:</a:t>
            </a:r>
            <a:r>
              <a:rPr lang="en-GB" sz="2200" dirty="0">
                <a:solidFill>
                  <a:srgbClr val="0070C0"/>
                </a:solidFill>
              </a:rPr>
              <a:t> </a:t>
            </a:r>
            <a:r>
              <a:rPr lang="en-GB" sz="2200" dirty="0"/>
              <a:t>the numerical measure of harm or loss associated with an adverse event</a:t>
            </a:r>
          </a:p>
          <a:p>
            <a:pPr>
              <a:buClr>
                <a:srgbClr val="0070C0"/>
              </a:buClr>
            </a:pPr>
            <a:endParaRPr lang="en-GB" sz="20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5451" y="5380230"/>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2502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1241777" y="512676"/>
            <a:ext cx="8310607" cy="1270968"/>
          </a:xfrm>
        </p:spPr>
        <p:txBody>
          <a:bodyPr>
            <a:noAutofit/>
          </a:bodyPr>
          <a:lstStyle/>
          <a:p>
            <a:r>
              <a:rPr lang="en-GB" sz="3200" b="1" dirty="0">
                <a:solidFill>
                  <a:schemeClr val="tx2"/>
                </a:solidFill>
                <a:latin typeface="Arial Black" panose="020B0A04020102020204" pitchFamily="34" charset="0"/>
              </a:rPr>
              <a:t>Objective Risk and Perceived Risk</a:t>
            </a:r>
            <a:endParaRPr lang="en-GB" sz="3200" dirty="0">
              <a:solidFill>
                <a:schemeClr val="tx2"/>
              </a:solidFill>
              <a:latin typeface="Arial Black" panose="020B0A04020102020204" pitchFamily="34" charset="0"/>
            </a:endParaRPr>
          </a:p>
        </p:txBody>
      </p:sp>
      <p:sp>
        <p:nvSpPr>
          <p:cNvPr id="21" name="Content Placeholder 20"/>
          <p:cNvSpPr>
            <a:spLocks noGrp="1"/>
          </p:cNvSpPr>
          <p:nvPr>
            <p:ph sz="quarter" idx="19"/>
          </p:nvPr>
        </p:nvSpPr>
        <p:spPr>
          <a:xfrm>
            <a:off x="1241777" y="1333164"/>
            <a:ext cx="8121473" cy="4572000"/>
          </a:xfrm>
        </p:spPr>
        <p:txBody>
          <a:bodyPr>
            <a:normAutofit/>
          </a:bodyPr>
          <a:lstStyle/>
          <a:p>
            <a:pPr>
              <a:buClr>
                <a:srgbClr val="0070C0"/>
              </a:buClr>
            </a:pPr>
            <a:endParaRPr lang="en-GB" dirty="0"/>
          </a:p>
          <a:p>
            <a:pPr>
              <a:buClr>
                <a:srgbClr val="0070C0"/>
              </a:buClr>
            </a:pPr>
            <a:endParaRPr lang="en-GB" dirty="0"/>
          </a:p>
          <a:p>
            <a:pPr>
              <a:buClr>
                <a:srgbClr val="0070C0"/>
              </a:buClr>
            </a:pPr>
            <a:r>
              <a:rPr lang="en-GB" sz="2400" dirty="0"/>
              <a:t>Social scientists contend that, where people are involved, objective and perceived risk become inseparable</a:t>
            </a:r>
          </a:p>
          <a:p>
            <a:pPr>
              <a:buClr>
                <a:srgbClr val="0070C0"/>
              </a:buClr>
            </a:pPr>
            <a:endParaRPr lang="en-GB" sz="2400" dirty="0"/>
          </a:p>
          <a:p>
            <a:pPr lvl="1">
              <a:buClr>
                <a:srgbClr val="0070C0"/>
              </a:buClr>
              <a:buFont typeface="Liberation Sans" panose="020B0604020202020204" pitchFamily="34" charset="0"/>
              <a:buChar char="–"/>
            </a:pPr>
            <a:r>
              <a:rPr lang="en-GB" sz="2400" dirty="0"/>
              <a:t>Risk is not a discrete or objective phenomenon</a:t>
            </a:r>
          </a:p>
          <a:p>
            <a:pPr lvl="1">
              <a:buClr>
                <a:srgbClr val="0070C0"/>
              </a:buClr>
              <a:buFont typeface="Liberation Sans" panose="020B0604020202020204" pitchFamily="34" charset="0"/>
              <a:buChar char="–"/>
            </a:pPr>
            <a:r>
              <a:rPr lang="en-GB" sz="2400" dirty="0"/>
              <a:t>Risk is an interactive culturally determined one</a:t>
            </a:r>
          </a:p>
          <a:p>
            <a:pPr lvl="1">
              <a:buClr>
                <a:srgbClr val="0070C0"/>
              </a:buClr>
              <a:buFont typeface="Liberation Sans" panose="020B0604020202020204" pitchFamily="34" charset="0"/>
              <a:buChar char="–"/>
            </a:pPr>
            <a:r>
              <a:rPr lang="en-GB" sz="2400" dirty="0"/>
              <a:t>Risk is inherently resistant to objective measurement</a:t>
            </a:r>
          </a:p>
          <a:p>
            <a:pPr>
              <a:buClr>
                <a:srgbClr val="0070C0"/>
              </a:buClr>
            </a:pP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76385" y="5447964"/>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50956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1693332" y="738454"/>
            <a:ext cx="7778045" cy="1067768"/>
          </a:xfrm>
        </p:spPr>
        <p:txBody>
          <a:bodyPr>
            <a:noAutofit/>
          </a:bodyPr>
          <a:lstStyle/>
          <a:p>
            <a: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rPr>
              <a:t>Objective Risk and Perceived Risk</a:t>
            </a:r>
            <a:endParaRPr lang="en-GB" sz="32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p:txBody>
          <a:bodyPr>
            <a:normAutofit fontScale="92500"/>
          </a:bodyPr>
          <a:lstStyle/>
          <a:p>
            <a:pPr>
              <a:buClr>
                <a:srgbClr val="0070C0"/>
              </a:buClr>
            </a:pPr>
            <a:endParaRPr lang="en-GB" dirty="0"/>
          </a:p>
          <a:p>
            <a:pPr>
              <a:buClr>
                <a:srgbClr val="0070C0"/>
              </a:buClr>
            </a:pPr>
            <a:r>
              <a:rPr lang="en-GB" sz="2400" dirty="0"/>
              <a:t>Engineering-derived ‘objective’ views lead to a business process engineering and control perspective</a:t>
            </a:r>
          </a:p>
          <a:p>
            <a:pPr>
              <a:buClr>
                <a:srgbClr val="0070C0"/>
              </a:buClr>
            </a:pPr>
            <a:endParaRPr lang="en-GB" sz="2400" dirty="0"/>
          </a:p>
          <a:p>
            <a:pPr>
              <a:buClr>
                <a:srgbClr val="0070C0"/>
              </a:buClr>
            </a:pPr>
            <a:r>
              <a:rPr lang="en-GB" sz="2400" dirty="0"/>
              <a:t>Open interactive societal systems views offer a persuasive argument for perceived risk</a:t>
            </a:r>
          </a:p>
          <a:p>
            <a:pPr>
              <a:buClr>
                <a:srgbClr val="0070C0"/>
              </a:buClr>
            </a:pPr>
            <a:endParaRPr lang="en-GB" sz="2400" dirty="0"/>
          </a:p>
          <a:p>
            <a:pPr>
              <a:buClr>
                <a:srgbClr val="0070C0"/>
              </a:buClr>
            </a:pPr>
            <a:r>
              <a:rPr lang="en-GB" sz="2400" dirty="0"/>
              <a:t>The global supply chain view illustrates that culturally determined perceptions of risk could vary greatly from one region to another</a:t>
            </a:r>
          </a:p>
          <a:p>
            <a:pPr>
              <a:buClr>
                <a:srgbClr val="0070C0"/>
              </a:buClr>
            </a:pPr>
            <a:endParaRPr lang="en-GB" sz="2400" dirty="0"/>
          </a:p>
          <a:p>
            <a:pPr>
              <a:buClr>
                <a:srgbClr val="0070C0"/>
              </a:buClr>
            </a:pPr>
            <a:r>
              <a:rPr lang="en-GB" sz="2400" dirty="0"/>
              <a:t>Hence the forces of nature can demonstrate just how far removed from a controlled environment this all might be</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97091" y="534423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10979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656" y="677732"/>
            <a:ext cx="7063764" cy="753036"/>
          </a:xfrm>
        </p:spPr>
        <p:txBody>
          <a:bodyPr>
            <a:normAutofit fontScale="90000"/>
          </a:bodyPr>
          <a:lstStyle/>
          <a:p>
            <a:r>
              <a:rPr lang="en-GB" b="1" dirty="0">
                <a:effectLst>
                  <a:outerShdw blurRad="38100" dist="38100" dir="2700000" algn="tl">
                    <a:srgbClr val="000000">
                      <a:alpha val="43137"/>
                    </a:srgbClr>
                  </a:outerShdw>
                </a:effectLst>
                <a:latin typeface="Arial Black" panose="020B0A04020102020204" pitchFamily="34" charset="0"/>
              </a:rPr>
              <a:t>The Role of IT and Information Sharing </a:t>
            </a:r>
          </a:p>
        </p:txBody>
      </p:sp>
      <p:pic>
        <p:nvPicPr>
          <p:cNvPr id="4" name="Content Placeholder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08037" y="1600200"/>
            <a:ext cx="940218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670356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1661787" y="899951"/>
            <a:ext cx="7342363" cy="396000"/>
          </a:xfrm>
        </p:spPr>
        <p:txBody>
          <a:bodyPr>
            <a:noAutofit/>
          </a:bodyPr>
          <a:lstStyle/>
          <a:p>
            <a: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hlinkClick r:id="rId2"/>
              </a:rPr>
              <a:t>The need for holistic approaches</a:t>
            </a:r>
            <a:endParaRPr lang="en-GB" sz="3200" dirty="0">
              <a:solidFill>
                <a:schemeClr val="tx2"/>
              </a:solidFill>
              <a:effectLst>
                <a:outerShdw blurRad="38100" dist="38100" dir="2700000" algn="tl">
                  <a:srgbClr val="000000">
                    <a:alpha val="43137"/>
                  </a:srgbClr>
                </a:outerShdw>
              </a:effectLst>
              <a:latin typeface="Arial Black" panose="020B0A04020102020204" pitchFamily="34" charset="0"/>
              <a:hlinkClick r:id="rId2"/>
            </a:endParaRPr>
          </a:p>
        </p:txBody>
      </p:sp>
      <p:sp>
        <p:nvSpPr>
          <p:cNvPr id="21" name="Content Placeholder 20"/>
          <p:cNvSpPr>
            <a:spLocks noGrp="1"/>
          </p:cNvSpPr>
          <p:nvPr>
            <p:ph sz="quarter" idx="19"/>
          </p:nvPr>
        </p:nvSpPr>
        <p:spPr>
          <a:xfrm>
            <a:off x="670984" y="1520825"/>
            <a:ext cx="9258324" cy="4572000"/>
          </a:xfrm>
        </p:spPr>
        <p:txBody>
          <a:bodyPr>
            <a:normAutofit/>
          </a:bodyPr>
          <a:lstStyle/>
          <a:p>
            <a:pPr>
              <a:buClr>
                <a:srgbClr val="0070C0"/>
              </a:buClr>
            </a:pPr>
            <a:endParaRPr lang="en-GB" dirty="0"/>
          </a:p>
          <a:p>
            <a:pPr>
              <a:buClr>
                <a:srgbClr val="0070C0"/>
              </a:buClr>
            </a:pPr>
            <a:r>
              <a:rPr lang="en-GB" sz="2400" dirty="0"/>
              <a:t>SCM is integrative and interdisciplinary</a:t>
            </a:r>
          </a:p>
          <a:p>
            <a:pPr>
              <a:buClr>
                <a:srgbClr val="0070C0"/>
              </a:buClr>
            </a:pPr>
            <a:endParaRPr lang="en-GB" sz="2400" dirty="0"/>
          </a:p>
          <a:p>
            <a:pPr>
              <a:buClr>
                <a:srgbClr val="0070C0"/>
              </a:buClr>
            </a:pPr>
            <a:r>
              <a:rPr lang="en-GB" sz="2400" dirty="0"/>
              <a:t>Logistics is just one of several established sub-disciplines</a:t>
            </a:r>
          </a:p>
          <a:p>
            <a:pPr>
              <a:buClr>
                <a:srgbClr val="0070C0"/>
              </a:buClr>
            </a:pPr>
            <a:endParaRPr lang="en-GB" sz="2400" dirty="0"/>
          </a:p>
          <a:p>
            <a:pPr>
              <a:buClr>
                <a:srgbClr val="0070C0"/>
              </a:buClr>
            </a:pPr>
            <a:r>
              <a:rPr lang="en-GB" sz="2400" b="1" dirty="0">
                <a:solidFill>
                  <a:srgbClr val="0070C0"/>
                </a:solidFill>
              </a:rPr>
              <a:t>‘Wicked Problems’:</a:t>
            </a:r>
          </a:p>
          <a:p>
            <a:pPr lvl="1">
              <a:buClr>
                <a:srgbClr val="0070C0"/>
              </a:buClr>
              <a:buFont typeface="Liberation Sans" panose="020B0604020202020204" pitchFamily="34" charset="0"/>
              <a:buChar char="–"/>
            </a:pPr>
            <a:r>
              <a:rPr lang="en-GB" sz="2400" dirty="0"/>
              <a:t>Societal problems are inherently different from the problems that scientists and some engineers tackle</a:t>
            </a:r>
          </a:p>
          <a:p>
            <a:pPr lvl="1">
              <a:buClr>
                <a:srgbClr val="0070C0"/>
              </a:buClr>
              <a:buFont typeface="Liberation Sans" panose="020B0604020202020204" pitchFamily="34" charset="0"/>
              <a:buChar char="–"/>
            </a:pPr>
            <a:r>
              <a:rPr lang="en-GB" sz="2400" dirty="0"/>
              <a:t>Involve multiple stakeholders</a:t>
            </a:r>
          </a:p>
          <a:p>
            <a:pPr lvl="1">
              <a:buClr>
                <a:srgbClr val="0070C0"/>
              </a:buClr>
              <a:buFont typeface="Liberation Sans" panose="020B0604020202020204" pitchFamily="34" charset="0"/>
              <a:buChar char="–"/>
            </a:pPr>
            <a:r>
              <a:rPr lang="en-GB" sz="2400" dirty="0"/>
              <a:t>Any solution, after being implemented, will generate waves of consequences</a:t>
            </a:r>
          </a:p>
          <a:p>
            <a:pPr>
              <a:buClr>
                <a:srgbClr val="0070C0"/>
              </a:buClr>
            </a:pP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40121" y="5473330"/>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1303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20790" y="856921"/>
            <a:ext cx="7344000" cy="396000"/>
          </a:xfrm>
        </p:spPr>
        <p:txBody>
          <a:bodyPr>
            <a:noAutofit/>
          </a:bodyPr>
          <a:lstStyle/>
          <a:p>
            <a:r>
              <a:rPr lang="en-GB" sz="3600" b="1" dirty="0">
                <a:solidFill>
                  <a:schemeClr val="tx2"/>
                </a:solidFill>
                <a:effectLst>
                  <a:outerShdw blurRad="38100" dist="38100" dir="2700000" algn="tl">
                    <a:srgbClr val="000000">
                      <a:alpha val="43137"/>
                    </a:srgbClr>
                  </a:outerShdw>
                </a:effectLst>
                <a:latin typeface="Arial Black" panose="020B0A04020102020204" pitchFamily="34" charset="0"/>
              </a:rPr>
              <a:t>Robust SCM</a:t>
            </a:r>
            <a:endParaRPr lang="en-GB" sz="36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1231172" y="1811282"/>
            <a:ext cx="9708949" cy="4572000"/>
          </a:xfrm>
        </p:spPr>
        <p:txBody>
          <a:bodyPr>
            <a:normAutofit/>
          </a:bodyPr>
          <a:lstStyle/>
          <a:p>
            <a:pPr>
              <a:buClr>
                <a:srgbClr val="0070C0"/>
              </a:buClr>
            </a:pPr>
            <a:endParaRPr lang="en-GB" sz="2000" dirty="0"/>
          </a:p>
          <a:p>
            <a:pPr>
              <a:buClr>
                <a:srgbClr val="0070C0"/>
              </a:buClr>
            </a:pPr>
            <a:r>
              <a:rPr lang="en-GB" sz="2800" dirty="0"/>
              <a:t>Robust SCM strategy enables a firm to manage regular fluctuations in demand efficiently under normal circumstances regardless of the occurrence of a major disruption</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40121" y="5322723"/>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2877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title"/>
          </p:nvPr>
        </p:nvSpPr>
        <p:spPr>
          <a:xfrm>
            <a:off x="1164672" y="657579"/>
            <a:ext cx="10058400" cy="968440"/>
          </a:xfrm>
        </p:spPr>
        <p:txBody>
          <a:bodyPr numCol="1">
            <a:normAutofit/>
          </a:bodyPr>
          <a:lstStyle/>
          <a:p>
            <a:pPr lvl="0"/>
            <a:r>
              <a:rPr lang="en-GB" altLang="ko-KR" sz="3600" b="1" dirty="0">
                <a:latin typeface="Arial Black"/>
              </a:rPr>
              <a:t>Case study </a:t>
            </a:r>
            <a:endParaRPr lang="ko-KR" sz="3600" dirty="0"/>
          </a:p>
        </p:txBody>
      </p:sp>
      <p:sp>
        <p:nvSpPr>
          <p:cNvPr id="3" name="내용 개체 틀 2"/>
          <p:cNvSpPr>
            <a:spLocks noGrp="1"/>
          </p:cNvSpPr>
          <p:nvPr>
            <p:ph idx="1"/>
          </p:nvPr>
        </p:nvSpPr>
        <p:spPr>
          <a:xfrm>
            <a:off x="1114524" y="1793343"/>
            <a:ext cx="6813369" cy="4023360"/>
          </a:xfrm>
        </p:spPr>
        <p:txBody>
          <a:bodyPr vert="horz" lIns="0" tIns="45720" rIns="0" bIns="45720" numCol="1" rtlCol="0" anchor="t">
            <a:noAutofit/>
          </a:bodyPr>
          <a:lstStyle/>
          <a:p>
            <a:r>
              <a:rPr lang="en-US" altLang="ko-KR" sz="2400" dirty="0">
                <a:latin typeface="+mj-lt"/>
              </a:rPr>
              <a:t>The Icelandic volcano Eyjafjallajökull ash cloud in April 2010.</a:t>
            </a:r>
          </a:p>
          <a:p>
            <a:r>
              <a:rPr lang="en-US" altLang="ko-KR" sz="2400" dirty="0">
                <a:solidFill>
                  <a:srgbClr val="404040"/>
                </a:solidFill>
                <a:latin typeface="+mj-lt"/>
              </a:rPr>
              <a:t>Brought air operations to a stand still in Europe.</a:t>
            </a:r>
          </a:p>
          <a:p>
            <a:r>
              <a:rPr lang="en-US" altLang="ko-KR" sz="2400" dirty="0">
                <a:solidFill>
                  <a:schemeClr val="tx1"/>
                </a:solidFill>
                <a:latin typeface="+mj-lt"/>
              </a:rPr>
              <a:t>DHL's operations heavily disrupted.</a:t>
            </a:r>
          </a:p>
          <a:p>
            <a:r>
              <a:rPr lang="en-US" altLang="ko-KR" sz="2400" dirty="0">
                <a:solidFill>
                  <a:schemeClr val="tx1"/>
                </a:solidFill>
                <a:latin typeface="+mj-lt"/>
              </a:rPr>
              <a:t>They were able to show resilience through fast decision making and quick contingency plan</a:t>
            </a:r>
          </a:p>
          <a:p>
            <a:r>
              <a:rPr lang="en-US" altLang="ko-KR" sz="2400" dirty="0">
                <a:solidFill>
                  <a:schemeClr val="tx1"/>
                </a:solidFill>
                <a:latin typeface="+mj-lt"/>
              </a:rPr>
              <a:t>Delivered goods on day 1 of incident without  financial losses.</a:t>
            </a:r>
          </a:p>
          <a:p>
            <a:endParaRPr lang="en-US" altLang="ko-KR" sz="3000" dirty="0">
              <a:solidFill>
                <a:schemeClr val="tx1"/>
              </a:solidFill>
              <a:latin typeface="+mj-lt"/>
            </a:endParaRPr>
          </a:p>
        </p:txBody>
      </p:sp>
      <p:pic>
        <p:nvPicPr>
          <p:cNvPr id="6" name="Picture 4"/>
          <p:cNvPicPr/>
          <p:nvPr/>
        </p:nvPicPr>
        <p:blipFill rotWithShape="1">
          <a:blip r:embed="rId3"/>
          <a:srcRect l="53180" t="134" r="10093" b="54744"/>
          <a:stretch/>
        </p:blipFill>
        <p:spPr>
          <a:xfrm>
            <a:off x="8194111" y="1833180"/>
            <a:ext cx="3514725" cy="3915661"/>
          </a:xfrm>
          <a:prstGeom prst="rect">
            <a:avLst/>
          </a:prstGeom>
          <a:ln>
            <a:noFill/>
          </a:ln>
          <a:extLst>
            <a:ext uri="{53640926-AAD7-44D8-BBD7-CCE9431645EC}">
              <a14:shadowObscured xmlns:a14="http://schemas.microsoft.com/office/drawing/2010/main"/>
            </a:ext>
          </a:extLst>
        </p:spPr>
      </p:pic>
      <p:sp>
        <p:nvSpPr>
          <p:cNvPr id="7" name="직사각형 6"/>
          <p:cNvSpPr/>
          <p:nvPr/>
        </p:nvSpPr>
        <p:spPr>
          <a:xfrm>
            <a:off x="8447182" y="5630579"/>
            <a:ext cx="3008581" cy="369332"/>
          </a:xfrm>
          <a:prstGeom prst="rect">
            <a:avLst/>
          </a:prstGeom>
        </p:spPr>
        <p:txBody>
          <a:bodyPr wrap="none" numCol="1">
            <a:spAutoFit/>
          </a:bodyPr>
          <a:lstStyle/>
          <a:p>
            <a:pPr algn="just">
              <a:spcAft>
                <a:spcPts val="1000"/>
              </a:spcAft>
            </a:pPr>
            <a:r>
              <a:rPr lang="en-GB" altLang="ko-KR" i="1" dirty="0">
                <a:solidFill>
                  <a:srgbClr val="44546A"/>
                </a:solidFill>
                <a:effectLst/>
                <a:latin typeface="Times New Roman" panose="02020603050405020304" pitchFamily="18" charset="0"/>
                <a:ea typeface="바탕" panose="02030600000101010101" pitchFamily="18" charset="-127"/>
              </a:rPr>
              <a:t>Source (O'Dowd, et al., 2012).</a:t>
            </a:r>
            <a:endParaRPr lang="ko-KR" altLang="ko-KR" i="1" dirty="0">
              <a:solidFill>
                <a:srgbClr val="44546A"/>
              </a:solidFill>
              <a:effectLst/>
              <a:latin typeface="Times New Roman" panose="02020603050405020304" pitchFamily="18" charset="0"/>
              <a:ea typeface="바탕" panose="02030600000101010101" pitchFamily="18" charset="-127"/>
            </a:endParaRPr>
          </a:p>
        </p:txBody>
      </p:sp>
      <p:pic>
        <p:nvPicPr>
          <p:cNvPr id="4" name="Grafik 3"/>
          <p:cNvPicPr>
            <a:picLocks noChangeAspect="1"/>
          </p:cNvPicPr>
          <p:nvPr/>
        </p:nvPicPr>
        <p:blipFill>
          <a:blip r:embed="rId4"/>
          <a:stretch>
            <a:fillRect/>
          </a:stretch>
        </p:blipFill>
        <p:spPr>
          <a:xfrm>
            <a:off x="9685255" y="94124"/>
            <a:ext cx="1530252" cy="1530252"/>
          </a:xfrm>
          <a:prstGeom prst="rect">
            <a:avLst/>
          </a:prstGeom>
        </p:spPr>
      </p:pic>
    </p:spTree>
    <p:extLst>
      <p:ext uri="{BB962C8B-B14F-4D97-AF65-F5344CB8AC3E}">
        <p14:creationId xmlns:p14="http://schemas.microsoft.com/office/powerpoint/2010/main" val="30534755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title"/>
          </p:nvPr>
        </p:nvSpPr>
        <p:spPr/>
        <p:txBody>
          <a:bodyPr numCol="1">
            <a:normAutofit fontScale="90000"/>
          </a:bodyPr>
          <a:lstStyle/>
          <a:p>
            <a:r>
              <a:rPr lang="en-US" altLang="ko-KR" sz="3600" b="1" dirty="0">
                <a:latin typeface="Arial Black"/>
                <a:hlinkClick r:id="rId4"/>
              </a:rPr>
              <a:t>Resilience 360 Solution</a:t>
            </a:r>
            <a:endParaRPr lang="en-US" altLang="ko-KR" sz="3600" dirty="0">
              <a:latin typeface="Arial Black"/>
            </a:endParaRPr>
          </a:p>
        </p:txBody>
      </p:sp>
      <p:pic>
        <p:nvPicPr>
          <p:cNvPr id="5" name="I7e_Eg7hQnI"/>
          <p:cNvPicPr>
            <a:picLocks noGrp="1" noRot="1" noChangeAspect="1"/>
          </p:cNvPicPr>
          <p:nvPr>
            <p:ph idx="1"/>
            <a:videoFile r:link="rId1"/>
          </p:nvPr>
        </p:nvPicPr>
        <p:blipFill>
          <a:blip r:embed="rId5"/>
          <a:stretch>
            <a:fillRect/>
          </a:stretch>
        </p:blipFill>
        <p:spPr>
          <a:xfrm>
            <a:off x="2301428" y="1883127"/>
            <a:ext cx="7650104" cy="4303184"/>
          </a:xfrm>
          <a:prstGeom prst="rect">
            <a:avLst/>
          </a:prstGeom>
        </p:spPr>
      </p:pic>
      <p:sp>
        <p:nvSpPr>
          <p:cNvPr id="3" name="Rectangle 2"/>
          <p:cNvSpPr/>
          <p:nvPr/>
        </p:nvSpPr>
        <p:spPr>
          <a:xfrm>
            <a:off x="5288663" y="3244334"/>
            <a:ext cx="1614673" cy="369332"/>
          </a:xfrm>
          <a:prstGeom prst="rect">
            <a:avLst/>
          </a:prstGeom>
        </p:spPr>
        <p:txBody>
          <a:bodyPr wrap="none">
            <a:spAutoFit/>
          </a:bodyPr>
          <a:lstStyle/>
          <a:p>
            <a:r>
              <a:rPr lang="en-GB" dirty="0"/>
              <a:t>robustness and</a:t>
            </a:r>
          </a:p>
        </p:txBody>
      </p:sp>
    </p:spTree>
    <p:extLst>
      <p:ext uri="{BB962C8B-B14F-4D97-AF65-F5344CB8AC3E}">
        <p14:creationId xmlns:p14="http://schemas.microsoft.com/office/powerpoint/2010/main" val="310893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Content Placeholder 20"/>
          <p:cNvSpPr>
            <a:spLocks noGrp="1"/>
          </p:cNvSpPr>
          <p:nvPr>
            <p:ph sz="quarter" idx="19"/>
          </p:nvPr>
        </p:nvSpPr>
        <p:spPr>
          <a:xfrm>
            <a:off x="1360263" y="1563856"/>
            <a:ext cx="9139201" cy="4572000"/>
          </a:xfrm>
        </p:spPr>
        <p:txBody>
          <a:bodyPr>
            <a:normAutofit/>
          </a:bodyPr>
          <a:lstStyle/>
          <a:p>
            <a:pPr>
              <a:buClr>
                <a:srgbClr val="0070C0"/>
              </a:buClr>
            </a:pPr>
            <a:endParaRPr lang="en-GB" b="1" dirty="0">
              <a:solidFill>
                <a:srgbClr val="0070C0"/>
              </a:solidFill>
            </a:endParaRPr>
          </a:p>
          <a:p>
            <a:pPr>
              <a:buClr>
                <a:srgbClr val="0070C0"/>
              </a:buClr>
            </a:pPr>
            <a:endParaRPr lang="en-GB" b="1" dirty="0">
              <a:solidFill>
                <a:srgbClr val="0070C0"/>
              </a:solidFill>
            </a:endParaRPr>
          </a:p>
          <a:p>
            <a:pPr>
              <a:buClr>
                <a:srgbClr val="0070C0"/>
              </a:buClr>
            </a:pPr>
            <a:r>
              <a:rPr lang="en-GB" sz="2400" b="1" dirty="0">
                <a:solidFill>
                  <a:srgbClr val="0070C0"/>
                </a:solidFill>
              </a:rPr>
              <a:t>T</a:t>
            </a:r>
            <a:r>
              <a:rPr lang="en-GB" sz="2400" dirty="0"/>
              <a:t>he ability of a system to return to its original (or desired) state after being disrupted</a:t>
            </a:r>
          </a:p>
          <a:p>
            <a:pPr>
              <a:buClr>
                <a:srgbClr val="0070C0"/>
              </a:buClr>
            </a:pPr>
            <a:endParaRPr lang="en-GB" sz="2400" dirty="0"/>
          </a:p>
          <a:p>
            <a:pPr>
              <a:buClr>
                <a:srgbClr val="0070C0"/>
              </a:buClr>
            </a:pPr>
            <a:r>
              <a:rPr lang="en-GB" sz="2400" dirty="0"/>
              <a:t>Consideration of risk and resilience in SCM:</a:t>
            </a:r>
          </a:p>
          <a:p>
            <a:pPr>
              <a:buClr>
                <a:srgbClr val="0070C0"/>
              </a:buClr>
            </a:pPr>
            <a:endParaRPr lang="en-GB" sz="2400" dirty="0"/>
          </a:p>
          <a:p>
            <a:pPr lvl="1">
              <a:buClr>
                <a:srgbClr val="0070C0"/>
              </a:buClr>
              <a:buFont typeface="Liberation Sans" panose="020B0604020202020204" pitchFamily="34" charset="0"/>
              <a:buChar char="–"/>
            </a:pPr>
            <a:r>
              <a:rPr lang="en-GB" sz="2400" dirty="0"/>
              <a:t>Requires the whole system perspective</a:t>
            </a:r>
          </a:p>
          <a:p>
            <a:pPr lvl="1">
              <a:buClr>
                <a:srgbClr val="0070C0"/>
              </a:buClr>
              <a:buFont typeface="Liberation Sans" panose="020B0604020202020204" pitchFamily="34" charset="0"/>
              <a:buChar char="–"/>
            </a:pPr>
            <a:r>
              <a:rPr lang="en-GB" sz="2400" dirty="0"/>
              <a:t>Explicitly accepts that disturbances happen</a:t>
            </a:r>
          </a:p>
          <a:p>
            <a:pPr lvl="1">
              <a:buClr>
                <a:srgbClr val="0070C0"/>
              </a:buClr>
              <a:buFont typeface="Liberation Sans" panose="020B0604020202020204" pitchFamily="34" charset="0"/>
              <a:buChar char="–"/>
            </a:pPr>
            <a:r>
              <a:rPr lang="en-GB" sz="2400" dirty="0"/>
              <a:t>Implies adaptability to changing circumstances</a:t>
            </a:r>
          </a:p>
          <a:p>
            <a:pPr>
              <a:buClr>
                <a:srgbClr val="0070C0"/>
              </a:buClr>
            </a:pPr>
            <a:endParaRPr lang="en-GB" sz="2400"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4060" y="5505604"/>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제목 1"/>
          <p:cNvSpPr txBox="1">
            <a:spLocks/>
          </p:cNvSpPr>
          <p:nvPr/>
        </p:nvSpPr>
        <p:spPr>
          <a:xfrm>
            <a:off x="671397" y="1109794"/>
            <a:ext cx="10911416" cy="454062"/>
          </a:xfrm>
          <a:prstGeom prst="rect">
            <a:avLst/>
          </a:prstGeom>
        </p:spPr>
        <p:txBody>
          <a:bodyPr vert="horz" lIns="0" tIns="0" rIns="0" bIns="0" numCol="1" rtlCol="0" anchor="t" anchorCtr="0">
            <a:normAutofit fontScale="90000" lnSpcReduction="20000"/>
          </a:bodyPr>
          <a:lstStyle>
            <a:lvl1pPr algn="l" defTabSz="914400" rtl="0" eaLnBrk="1" latinLnBrk="0" hangingPunct="1">
              <a:spcBef>
                <a:spcPct val="0"/>
              </a:spcBef>
              <a:buNone/>
              <a:defRPr sz="2800" kern="1200">
                <a:solidFill>
                  <a:srgbClr val="032977"/>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pPr marL="514350" indent="-514350">
              <a:lnSpc>
                <a:spcPct val="110000"/>
              </a:lnSpc>
            </a:pPr>
            <a:r>
              <a:rPr lang="en-US" altLang="ko-KR" sz="3600" b="1">
                <a:latin typeface="Arial Black"/>
              </a:rPr>
              <a:t>Resilience</a:t>
            </a:r>
            <a:endParaRPr lang="en-US" altLang="ko-KR" sz="3600" b="1" dirty="0">
              <a:latin typeface="Arial Black"/>
            </a:endParaRPr>
          </a:p>
        </p:txBody>
      </p:sp>
    </p:spTree>
    <p:extLst>
      <p:ext uri="{BB962C8B-B14F-4D97-AF65-F5344CB8AC3E}">
        <p14:creationId xmlns:p14="http://schemas.microsoft.com/office/powerpoint/2010/main" val="426872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p:cNvSpPr>
            <a:spLocks noGrp="1"/>
          </p:cNvSpPr>
          <p:nvPr>
            <p:ph idx="1"/>
          </p:nvPr>
        </p:nvSpPr>
        <p:spPr>
          <a:xfrm>
            <a:off x="1073972" y="2115154"/>
            <a:ext cx="10058400" cy="4023360"/>
          </a:xfrm>
        </p:spPr>
        <p:txBody>
          <a:bodyPr vert="horz" lIns="0" tIns="45720" rIns="0" bIns="45720" numCol="1" rtlCol="0" anchor="t">
            <a:noAutofit/>
          </a:bodyPr>
          <a:lstStyle/>
          <a:p>
            <a:pPr marL="0" indent="0">
              <a:lnSpc>
                <a:spcPct val="150000"/>
              </a:lnSpc>
              <a:buNone/>
            </a:pPr>
            <a:r>
              <a:rPr lang="en-GB" altLang="ko-KR" sz="3000" dirty="0">
                <a:latin typeface="+mj-lt"/>
              </a:rPr>
              <a:t>"Supply Chain (SC) resilience addresses the SC's ability to cope with the consequences of unavoidable </a:t>
            </a:r>
            <a:r>
              <a:rPr lang="en-GB" altLang="ko-KR" sz="3000" b="1" i="1" dirty="0">
                <a:latin typeface="+mj-lt"/>
              </a:rPr>
              <a:t>risk events</a:t>
            </a:r>
            <a:r>
              <a:rPr lang="en-GB" altLang="ko-KR" sz="3000" dirty="0">
                <a:latin typeface="+mj-lt"/>
              </a:rPr>
              <a:t> in order to return to its original operations or moves to a new, more desirable state after being disturbed" (Christopher &amp; Peck, 2005). </a:t>
            </a:r>
            <a:endParaRPr lang="ko-KR" sz="3000" dirty="0">
              <a:solidFill>
                <a:schemeClr val="tx1"/>
              </a:solidFill>
              <a:latin typeface="+mj-lt"/>
            </a:endParaRPr>
          </a:p>
        </p:txBody>
      </p:sp>
      <p:pic>
        <p:nvPicPr>
          <p:cNvPr id="5" name="Grafik 4"/>
          <p:cNvPicPr>
            <a:picLocks noChangeAspect="1"/>
          </p:cNvPicPr>
          <p:nvPr/>
        </p:nvPicPr>
        <p:blipFill>
          <a:blip r:embed="rId2"/>
          <a:stretch>
            <a:fillRect/>
          </a:stretch>
        </p:blipFill>
        <p:spPr>
          <a:xfrm>
            <a:off x="8737691" y="606842"/>
            <a:ext cx="2206694" cy="950576"/>
          </a:xfrm>
          <a:prstGeom prst="rect">
            <a:avLst/>
          </a:prstGeom>
        </p:spPr>
      </p:pic>
      <p:sp>
        <p:nvSpPr>
          <p:cNvPr id="4" name="Title 3"/>
          <p:cNvSpPr>
            <a:spLocks noGrp="1"/>
          </p:cNvSpPr>
          <p:nvPr>
            <p:ph type="title"/>
          </p:nvPr>
        </p:nvSpPr>
        <p:spPr>
          <a:xfrm>
            <a:off x="1549101" y="1082130"/>
            <a:ext cx="6626710" cy="454062"/>
          </a:xfrm>
        </p:spPr>
        <p:txBody>
          <a:bodyPr>
            <a:noAutofit/>
          </a:bodyPr>
          <a:lstStyle/>
          <a:p>
            <a:r>
              <a:rPr lang="en-US" altLang="ko-KR" sz="3600" b="1" dirty="0">
                <a:effectLst>
                  <a:outerShdw blurRad="38100" dist="38100" dir="2700000" algn="tl">
                    <a:srgbClr val="000000">
                      <a:alpha val="43137"/>
                    </a:srgbClr>
                  </a:outerShdw>
                </a:effectLst>
              </a:rPr>
              <a:t>Definition</a:t>
            </a:r>
            <a:br>
              <a:rPr lang="en-US" altLang="ko-KR" sz="3600" b="1" dirty="0">
                <a:effectLst>
                  <a:outerShdw blurRad="38100" dist="38100" dir="2700000" algn="tl">
                    <a:srgbClr val="000000">
                      <a:alpha val="43137"/>
                    </a:srgbClr>
                  </a:outerShdw>
                </a:effectLst>
              </a:rPr>
            </a:br>
            <a:endParaRPr lang="en-GB" sz="3600"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716915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1052202" y="975255"/>
            <a:ext cx="7687295" cy="396000"/>
          </a:xfrm>
        </p:spPr>
        <p:txBody>
          <a:bodyPr>
            <a:noAutofit/>
          </a:bodyPr>
          <a:lstStyle/>
          <a:p>
            <a: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rPr>
              <a:t>Changing times and an uncertain world</a:t>
            </a:r>
            <a:endParaRPr lang="en-GB" sz="32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1908114" y="1585371"/>
            <a:ext cx="8449733" cy="4572000"/>
          </a:xfrm>
        </p:spPr>
        <p:txBody>
          <a:bodyPr>
            <a:normAutofit/>
          </a:bodyPr>
          <a:lstStyle/>
          <a:p>
            <a:pPr>
              <a:buClr>
                <a:srgbClr val="0070C0"/>
              </a:buClr>
            </a:pPr>
            <a:endParaRPr lang="en-GB" dirty="0"/>
          </a:p>
          <a:p>
            <a:pPr marL="0" indent="0">
              <a:buClr>
                <a:srgbClr val="0070C0"/>
              </a:buClr>
              <a:buNone/>
            </a:pPr>
            <a:r>
              <a:rPr lang="en-GB" sz="2400" dirty="0"/>
              <a:t> </a:t>
            </a:r>
          </a:p>
          <a:p>
            <a:pPr lvl="1">
              <a:buClr>
                <a:srgbClr val="0070C0"/>
              </a:buClr>
              <a:buFont typeface="Liberation Sans" panose="020B0604020202020204" pitchFamily="34" charset="0"/>
              <a:buChar char="–"/>
            </a:pPr>
            <a:r>
              <a:rPr lang="en-GB" sz="2400" i="1" dirty="0"/>
              <a:t>Known Known</a:t>
            </a:r>
          </a:p>
          <a:p>
            <a:pPr lvl="1">
              <a:buClr>
                <a:srgbClr val="0070C0"/>
              </a:buClr>
              <a:buFont typeface="Liberation Sans" panose="020B0604020202020204" pitchFamily="34" charset="0"/>
              <a:buChar char="–"/>
            </a:pPr>
            <a:r>
              <a:rPr lang="en-GB" sz="2400" i="1" dirty="0"/>
              <a:t>Knowable Unknowns</a:t>
            </a:r>
          </a:p>
          <a:p>
            <a:pPr lvl="1">
              <a:buClr>
                <a:srgbClr val="0070C0"/>
              </a:buClr>
              <a:buFont typeface="Liberation Sans" panose="020B0604020202020204" pitchFamily="34" charset="0"/>
              <a:buChar char="–"/>
            </a:pPr>
            <a:r>
              <a:rPr lang="en-GB" sz="2400" i="1" dirty="0"/>
              <a:t>Unknowable Unknowns</a:t>
            </a:r>
          </a:p>
          <a:p>
            <a:pPr lvl="1">
              <a:buClr>
                <a:srgbClr val="0070C0"/>
              </a:buClr>
              <a:buFont typeface="Liberation Sans" panose="020B0604020202020204" pitchFamily="34" charset="0"/>
              <a:buChar char="–"/>
            </a:pPr>
            <a:r>
              <a:rPr lang="en-GB" sz="2400" i="1" dirty="0"/>
              <a:t>Creeping crises</a:t>
            </a:r>
          </a:p>
          <a:p>
            <a:pPr>
              <a:buClr>
                <a:srgbClr val="0070C0"/>
              </a:buClr>
            </a:pPr>
            <a:endParaRPr lang="en-GB" dirty="0"/>
          </a:p>
          <a:p>
            <a:pPr>
              <a:buClr>
                <a:srgbClr val="0070C0"/>
              </a:buClr>
            </a:pPr>
            <a:r>
              <a:rPr lang="en-GB" sz="2800" dirty="0"/>
              <a:t>Identify examples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6940" y="5376511"/>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742754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1102603" y="684362"/>
            <a:ext cx="7632606" cy="1116161"/>
          </a:xfrm>
        </p:spPr>
        <p:txBody>
          <a:bodyPr>
            <a:noAutofit/>
          </a:bodyPr>
          <a:lstStyle/>
          <a:p>
            <a:r>
              <a:rPr lang="en-GB" sz="3600" b="1" dirty="0">
                <a:solidFill>
                  <a:schemeClr val="tx2"/>
                </a:solidFill>
                <a:effectLst>
                  <a:outerShdw blurRad="38100" dist="38100" dir="2700000" algn="tl">
                    <a:srgbClr val="000000">
                      <a:alpha val="43137"/>
                    </a:srgbClr>
                  </a:outerShdw>
                </a:effectLst>
                <a:latin typeface="Arial Black" panose="020B0A04020102020204" pitchFamily="34" charset="0"/>
              </a:rPr>
              <a:t>Sources of external shocks to the supply chain</a:t>
            </a:r>
            <a:endParaRPr lang="en-GB" sz="36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1553902" y="1961887"/>
            <a:ext cx="7041458" cy="5076528"/>
          </a:xfrm>
        </p:spPr>
        <p:txBody>
          <a:bodyPr>
            <a:normAutofit/>
          </a:bodyPr>
          <a:lstStyle/>
          <a:p>
            <a:pPr>
              <a:buClr>
                <a:srgbClr val="0070C0"/>
              </a:buClr>
            </a:pPr>
            <a:endParaRPr lang="en-GB" dirty="0"/>
          </a:p>
          <a:p>
            <a:pPr>
              <a:buClr>
                <a:srgbClr val="0070C0"/>
              </a:buClr>
            </a:pPr>
            <a:r>
              <a:rPr lang="en-GB" sz="2400" dirty="0"/>
              <a:t>Technology shifts</a:t>
            </a:r>
          </a:p>
          <a:p>
            <a:pPr>
              <a:buClr>
                <a:srgbClr val="0070C0"/>
              </a:buClr>
            </a:pPr>
            <a:r>
              <a:rPr lang="en-GB" sz="2400" dirty="0"/>
              <a:t>Shortage of key supplies</a:t>
            </a:r>
          </a:p>
          <a:p>
            <a:pPr>
              <a:buClr>
                <a:srgbClr val="0070C0"/>
              </a:buClr>
            </a:pPr>
            <a:r>
              <a:rPr lang="en-GB" sz="2400" dirty="0">
                <a:hlinkClick r:id="rId2"/>
              </a:rPr>
              <a:t>Financial crises</a:t>
            </a:r>
            <a:r>
              <a:rPr lang="en-GB" sz="2400" dirty="0"/>
              <a:t>, corporate accounting problems, and  fraud</a:t>
            </a:r>
          </a:p>
          <a:p>
            <a:pPr>
              <a:buClr>
                <a:srgbClr val="0070C0"/>
              </a:buClr>
            </a:pPr>
            <a:r>
              <a:rPr lang="en-GB" sz="2400" dirty="0"/>
              <a:t>Actions by upstream suppliers tarnishing image</a:t>
            </a:r>
          </a:p>
          <a:p>
            <a:pPr>
              <a:buClr>
                <a:srgbClr val="0070C0"/>
              </a:buClr>
            </a:pPr>
            <a:r>
              <a:rPr lang="en-GB" sz="2400" dirty="0"/>
              <a:t>Terrorism and other security threats</a:t>
            </a:r>
          </a:p>
          <a:p>
            <a:pPr>
              <a:buClr>
                <a:srgbClr val="0070C0"/>
              </a:buClr>
            </a:pPr>
            <a:r>
              <a:rPr lang="en-GB" sz="2400" dirty="0"/>
              <a:t>Protests, blockades, strikes</a:t>
            </a:r>
          </a:p>
          <a:p>
            <a:pPr>
              <a:buClr>
                <a:srgbClr val="0070C0"/>
              </a:buClr>
            </a:pPr>
            <a:r>
              <a:rPr lang="en-GB" sz="2400" dirty="0"/>
              <a:t>Bio-threats</a:t>
            </a:r>
          </a:p>
          <a:p>
            <a:pPr>
              <a:buClr>
                <a:srgbClr val="0070C0"/>
              </a:buClr>
            </a:pPr>
            <a:r>
              <a:rPr lang="en-GB" sz="2400" dirty="0"/>
              <a:t>Weather and other extreme events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50879" y="5419543"/>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5657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731520" y="824647"/>
            <a:ext cx="7834267" cy="552331"/>
          </a:xfrm>
        </p:spPr>
        <p:txBody>
          <a:bodyPr>
            <a:noAutofit/>
          </a:bodyPr>
          <a:lstStyle/>
          <a:p>
            <a: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rPr>
              <a:t>Business Continuity Management</a:t>
            </a:r>
            <a:endParaRPr lang="en-GB" sz="32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591671" y="1520825"/>
            <a:ext cx="8456657" cy="4572000"/>
          </a:xfrm>
        </p:spPr>
        <p:txBody>
          <a:bodyPr>
            <a:normAutofit fontScale="92500" lnSpcReduction="10000"/>
          </a:bodyPr>
          <a:lstStyle/>
          <a:p>
            <a:pPr>
              <a:buClr>
                <a:srgbClr val="0070C0"/>
              </a:buClr>
            </a:pPr>
            <a:endParaRPr lang="en-GB" dirty="0"/>
          </a:p>
          <a:p>
            <a:pPr>
              <a:buClr>
                <a:srgbClr val="0070C0"/>
              </a:buClr>
            </a:pPr>
            <a:r>
              <a:rPr lang="en-GB" sz="2400" dirty="0"/>
              <a:t>Rooted in IT disaster recovery, but its remit has expanded greatly</a:t>
            </a:r>
          </a:p>
          <a:p>
            <a:pPr>
              <a:buClr>
                <a:srgbClr val="0070C0"/>
              </a:buClr>
            </a:pPr>
            <a:endParaRPr lang="en-GB" sz="2400" dirty="0"/>
          </a:p>
          <a:p>
            <a:pPr>
              <a:buClr>
                <a:srgbClr val="0070C0"/>
              </a:buClr>
            </a:pPr>
            <a:r>
              <a:rPr lang="en-GB" sz="2400" dirty="0"/>
              <a:t>Helps to prove that management have acted with ‘due diligence’</a:t>
            </a:r>
          </a:p>
          <a:p>
            <a:pPr>
              <a:buClr>
                <a:srgbClr val="0070C0"/>
              </a:buClr>
            </a:pPr>
            <a:endParaRPr lang="en-GB" sz="2400" dirty="0"/>
          </a:p>
          <a:p>
            <a:pPr>
              <a:buClr>
                <a:srgbClr val="0070C0"/>
              </a:buClr>
            </a:pPr>
            <a:r>
              <a:rPr lang="en-GB" sz="2400" dirty="0"/>
              <a:t>Start with the preparation of a Business Continuity Plan (BCP)</a:t>
            </a:r>
          </a:p>
          <a:p>
            <a:pPr>
              <a:buClr>
                <a:srgbClr val="0070C0"/>
              </a:buClr>
            </a:pPr>
            <a:endParaRPr lang="en-GB" sz="2400" dirty="0"/>
          </a:p>
          <a:p>
            <a:pPr>
              <a:buClr>
                <a:srgbClr val="0070C0"/>
              </a:buClr>
            </a:pPr>
            <a:r>
              <a:rPr lang="en-GB" sz="2600" b="1" u="sng" dirty="0">
                <a:solidFill>
                  <a:srgbClr val="0070C0"/>
                </a:solidFill>
              </a:rPr>
              <a:t>Best practice:</a:t>
            </a:r>
          </a:p>
          <a:p>
            <a:pPr lvl="1">
              <a:buClr>
                <a:srgbClr val="0070C0"/>
              </a:buClr>
              <a:buFont typeface="Liberation Sans" panose="020B0604020202020204" pitchFamily="34" charset="0"/>
              <a:buChar char="–"/>
            </a:pPr>
            <a:r>
              <a:rPr lang="en-GB" sz="2400" dirty="0"/>
              <a:t>An on-going programme of training, rehearsals and reviews of the initial plans to cope with various eventualities</a:t>
            </a:r>
          </a:p>
          <a:p>
            <a:pPr lvl="1">
              <a:buClr>
                <a:srgbClr val="0070C0"/>
              </a:buClr>
              <a:buFont typeface="Liberation Sans" panose="020B0604020202020204" pitchFamily="34" charset="0"/>
              <a:buChar char="–"/>
            </a:pPr>
            <a:r>
              <a:rPr lang="en-GB" sz="2400" dirty="0"/>
              <a:t>Careful consideration to the management of an after-the-event recovery phase</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18606" y="5462573"/>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00209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2138033" y="835406"/>
            <a:ext cx="7344000" cy="396000"/>
          </a:xfrm>
        </p:spPr>
        <p:txBody>
          <a:bodyPr>
            <a:noAutofit/>
          </a:bodyPr>
          <a:lstStyle/>
          <a:p>
            <a:r>
              <a:rPr lang="en-GB" sz="3200" b="1" dirty="0">
                <a:solidFill>
                  <a:schemeClr val="tx2"/>
                </a:solidFill>
                <a:effectLst>
                  <a:outerShdw blurRad="38100" dist="38100" dir="2700000" algn="tl">
                    <a:srgbClr val="000000">
                      <a:alpha val="43137"/>
                    </a:srgbClr>
                  </a:outerShdw>
                </a:effectLst>
                <a:latin typeface="Arial Black" panose="020B0A04020102020204" pitchFamily="34" charset="0"/>
              </a:rPr>
              <a:t>VUCA Framework</a:t>
            </a:r>
            <a:endParaRPr lang="en-GB" sz="32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1714477" y="1628401"/>
            <a:ext cx="6160122" cy="4572000"/>
          </a:xfrm>
        </p:spPr>
        <p:txBody>
          <a:bodyPr>
            <a:normAutofit/>
          </a:bodyPr>
          <a:lstStyle/>
          <a:p>
            <a:pPr>
              <a:buClr>
                <a:srgbClr val="0070C0"/>
              </a:buClr>
            </a:pPr>
            <a:endParaRPr lang="en-GB" sz="2400" dirty="0"/>
          </a:p>
          <a:p>
            <a:pPr>
              <a:buClr>
                <a:srgbClr val="0070C0"/>
              </a:buClr>
            </a:pPr>
            <a:r>
              <a:rPr lang="en-GB" sz="2400" dirty="0"/>
              <a:t>From </a:t>
            </a:r>
            <a:r>
              <a:rPr lang="en-GB" sz="2400" b="1" dirty="0">
                <a:solidFill>
                  <a:srgbClr val="0070C0"/>
                </a:solidFill>
              </a:rPr>
              <a:t>V</a:t>
            </a:r>
            <a:r>
              <a:rPr lang="en-GB" sz="2400" dirty="0"/>
              <a:t>olatility to Vision</a:t>
            </a:r>
          </a:p>
          <a:p>
            <a:pPr>
              <a:buClr>
                <a:srgbClr val="0070C0"/>
              </a:buClr>
            </a:pPr>
            <a:endParaRPr lang="en-GB" sz="2400" dirty="0"/>
          </a:p>
          <a:p>
            <a:pPr>
              <a:buClr>
                <a:srgbClr val="0070C0"/>
              </a:buClr>
            </a:pPr>
            <a:r>
              <a:rPr lang="en-GB" sz="2400" dirty="0"/>
              <a:t>From </a:t>
            </a:r>
            <a:r>
              <a:rPr lang="en-GB" sz="2400" b="1" dirty="0">
                <a:solidFill>
                  <a:srgbClr val="0070C0"/>
                </a:solidFill>
              </a:rPr>
              <a:t>U</a:t>
            </a:r>
            <a:r>
              <a:rPr lang="en-GB" sz="2400" dirty="0"/>
              <a:t>ncertainty to Understanding</a:t>
            </a:r>
          </a:p>
          <a:p>
            <a:pPr>
              <a:buClr>
                <a:srgbClr val="0070C0"/>
              </a:buClr>
            </a:pPr>
            <a:endParaRPr lang="en-GB" sz="2400" dirty="0"/>
          </a:p>
          <a:p>
            <a:pPr>
              <a:buClr>
                <a:srgbClr val="0070C0"/>
              </a:buClr>
            </a:pPr>
            <a:r>
              <a:rPr lang="en-GB" sz="2400" dirty="0"/>
              <a:t>From </a:t>
            </a:r>
            <a:r>
              <a:rPr lang="en-GB" sz="2400" b="1" dirty="0">
                <a:solidFill>
                  <a:srgbClr val="0070C0"/>
                </a:solidFill>
              </a:rPr>
              <a:t>C</a:t>
            </a:r>
            <a:r>
              <a:rPr lang="en-GB" sz="2400" dirty="0"/>
              <a:t>omplexity to Clarity</a:t>
            </a:r>
          </a:p>
          <a:p>
            <a:pPr>
              <a:buClr>
                <a:srgbClr val="0070C0"/>
              </a:buClr>
            </a:pPr>
            <a:endParaRPr lang="en-GB" sz="2400" dirty="0"/>
          </a:p>
          <a:p>
            <a:pPr>
              <a:buClr>
                <a:srgbClr val="0070C0"/>
              </a:buClr>
            </a:pPr>
            <a:r>
              <a:rPr lang="en-GB" sz="2400" dirty="0"/>
              <a:t>From </a:t>
            </a:r>
            <a:r>
              <a:rPr lang="en-GB" sz="2400" b="1" dirty="0">
                <a:solidFill>
                  <a:srgbClr val="0070C0"/>
                </a:solidFill>
              </a:rPr>
              <a:t>A</a:t>
            </a:r>
            <a:r>
              <a:rPr lang="en-GB" sz="2400" dirty="0"/>
              <a:t>mbiguity to Agility</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4060" y="5398027"/>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396584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559397" y="430306"/>
            <a:ext cx="9369911" cy="252459"/>
          </a:xfrm>
        </p:spPr>
        <p:txBody>
          <a:bodyPr>
            <a:noAutofit/>
          </a:bodyPr>
          <a:lstStyle/>
          <a:p>
            <a:r>
              <a:rPr lang="en-GB" sz="3600" b="1" dirty="0">
                <a:solidFill>
                  <a:schemeClr val="tx2"/>
                </a:solidFill>
                <a:effectLst>
                  <a:outerShdw blurRad="38100" dist="38100" dir="2700000" algn="tl">
                    <a:srgbClr val="000000">
                      <a:alpha val="43137"/>
                    </a:srgbClr>
                  </a:outerShdw>
                </a:effectLst>
              </a:rPr>
              <a:t>A supply chain as an interactive system</a:t>
            </a:r>
            <a:endParaRPr lang="en-GB" sz="3600" dirty="0">
              <a:solidFill>
                <a:schemeClr val="tx2"/>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61636" y="5315606"/>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Picture 2"/>
          <p:cNvPicPr>
            <a:picLocks noGrp="1" noChangeAspect="1" noChangeArrowheads="1"/>
          </p:cNvPicPr>
          <p:nvPr>
            <p:ph sz="quarter" idx="19"/>
          </p:nvPr>
        </p:nvPicPr>
        <p:blipFill rotWithShape="1">
          <a:blip r:embed="rId3">
            <a:extLst>
              <a:ext uri="{28A0092B-C50C-407E-A947-70E740481C1C}">
                <a14:useLocalDpi xmlns:a14="http://schemas.microsoft.com/office/drawing/2010/main" val="0"/>
              </a:ext>
            </a:extLst>
          </a:blip>
          <a:srcRect t="3065"/>
          <a:stretch/>
        </p:blipFill>
        <p:spPr bwMode="auto">
          <a:xfrm>
            <a:off x="903642" y="1301674"/>
            <a:ext cx="9854004" cy="51869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484843" y="6488668"/>
            <a:ext cx="6966520" cy="369332"/>
          </a:xfrm>
          <a:prstGeom prst="rect">
            <a:avLst/>
          </a:prstGeom>
        </p:spPr>
        <p:txBody>
          <a:bodyPr wrap="square">
            <a:spAutoFit/>
          </a:bodyPr>
          <a:lstStyle/>
          <a:p>
            <a:pPr latinLnBrk="0"/>
            <a:r>
              <a:rPr lang="en-GB" sz="900" b="1" baseline="300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rPr>
              <a:t>28 </a:t>
            </a:r>
            <a:r>
              <a:rPr lang="en-GB" sz="9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rPr>
              <a:t>Peck, H. (2006) </a:t>
            </a:r>
            <a:r>
              <a:rPr lang="en-GB" sz="900" i="1"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rPr>
              <a:t>Resilience in the Food Chain: A Study of Business Continuity in the Food and Drinks Industry</a:t>
            </a:r>
            <a:r>
              <a:rPr lang="en-GB" sz="900" dirty="0">
                <a:solidFill>
                  <a:srgbClr val="000000"/>
                </a:solidFill>
                <a:latin typeface="Liberation Sans" panose="020B0604020202020204" pitchFamily="34" charset="0"/>
                <a:ea typeface="Liberation Sans" panose="020B0604020202020204" pitchFamily="34" charset="0"/>
                <a:cs typeface="Liberation Sans" panose="020B0604020202020204" pitchFamily="34" charset="0"/>
              </a:rPr>
              <a:t>, Department for Environment, Food and Rural Affairs, London.</a:t>
            </a:r>
          </a:p>
        </p:txBody>
      </p:sp>
    </p:spTree>
    <p:extLst>
      <p:ext uri="{BB962C8B-B14F-4D97-AF65-F5344CB8AC3E}">
        <p14:creationId xmlns:p14="http://schemas.microsoft.com/office/powerpoint/2010/main" val="25248492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376518" y="835405"/>
            <a:ext cx="8939604" cy="1509761"/>
          </a:xfrm>
        </p:spPr>
        <p:txBody>
          <a:bodyPr>
            <a:noAutofit/>
          </a:bodyPr>
          <a:lstStyle/>
          <a:p>
            <a:r>
              <a:rPr lang="en-GB" sz="3600" b="1" dirty="0">
                <a:solidFill>
                  <a:schemeClr val="tx2"/>
                </a:solidFill>
                <a:effectLst>
                  <a:outerShdw blurRad="38100" dist="38100" dir="2700000" algn="tl">
                    <a:srgbClr val="000000">
                      <a:alpha val="43137"/>
                    </a:srgbClr>
                  </a:outerShdw>
                </a:effectLst>
                <a:latin typeface="Arial Black" panose="020B0A04020102020204" pitchFamily="34" charset="0"/>
              </a:rPr>
              <a:t>A framework for a ‘wicked problem’</a:t>
            </a:r>
            <a:endParaRPr lang="en-GB" sz="3600" dirty="0">
              <a:solidFill>
                <a:schemeClr val="tx2"/>
              </a:solidFill>
              <a:effectLst>
                <a:outerShdw blurRad="38100" dist="38100" dir="2700000" algn="tl">
                  <a:srgbClr val="000000">
                    <a:alpha val="43137"/>
                  </a:srgbClr>
                </a:outerShdw>
              </a:effectLst>
              <a:latin typeface="Arial Black" panose="020B0A04020102020204" pitchFamily="34" charset="0"/>
            </a:endParaRPr>
          </a:p>
        </p:txBody>
      </p:sp>
      <p:sp>
        <p:nvSpPr>
          <p:cNvPr id="21" name="Content Placeholder 20"/>
          <p:cNvSpPr>
            <a:spLocks noGrp="1"/>
          </p:cNvSpPr>
          <p:nvPr>
            <p:ph sz="quarter" idx="19"/>
          </p:nvPr>
        </p:nvSpPr>
        <p:spPr>
          <a:xfrm>
            <a:off x="1140311" y="1520825"/>
            <a:ext cx="9057937" cy="4572000"/>
          </a:xfrm>
        </p:spPr>
        <p:txBody>
          <a:bodyPr>
            <a:normAutofit lnSpcReduction="10000"/>
          </a:bodyPr>
          <a:lstStyle/>
          <a:p>
            <a:pPr>
              <a:buClr>
                <a:srgbClr val="0070C0"/>
              </a:buClr>
            </a:pPr>
            <a:endParaRPr lang="en-GB" dirty="0"/>
          </a:p>
          <a:p>
            <a:pPr>
              <a:buClr>
                <a:srgbClr val="0070C0"/>
              </a:buClr>
            </a:pPr>
            <a:endParaRPr lang="en-GB" dirty="0"/>
          </a:p>
          <a:p>
            <a:pPr>
              <a:buClr>
                <a:srgbClr val="0070C0"/>
              </a:buClr>
            </a:pPr>
            <a:r>
              <a:rPr lang="en-GB" sz="2400" dirty="0"/>
              <a:t>Supply chain can be broken down into its component parts and can be looked at each of the following levels to manage risk:</a:t>
            </a:r>
          </a:p>
          <a:p>
            <a:pPr>
              <a:buClr>
                <a:srgbClr val="0070C0"/>
              </a:buClr>
            </a:pPr>
            <a:endParaRPr lang="en-GB" sz="2400" dirty="0"/>
          </a:p>
          <a:p>
            <a:pPr lvl="1">
              <a:buClr>
                <a:srgbClr val="0070C0"/>
              </a:buClr>
              <a:buFont typeface="Courier New" panose="02070309020205020404" pitchFamily="49" charset="0"/>
              <a:buChar char="o"/>
            </a:pPr>
            <a:r>
              <a:rPr lang="en-GB" sz="2400" b="1" u="sng" dirty="0">
                <a:solidFill>
                  <a:srgbClr val="0070C0"/>
                </a:solidFill>
              </a:rPr>
              <a:t>Level 1</a:t>
            </a:r>
            <a:r>
              <a:rPr lang="en-GB" sz="2400" b="1" dirty="0">
                <a:solidFill>
                  <a:srgbClr val="0070C0"/>
                </a:solidFill>
              </a:rPr>
              <a:t> </a:t>
            </a:r>
            <a:r>
              <a:rPr lang="en-GB" sz="2400" dirty="0"/>
              <a:t>– process engineering and inventory management</a:t>
            </a:r>
          </a:p>
          <a:p>
            <a:pPr lvl="1">
              <a:buClr>
                <a:srgbClr val="0070C0"/>
              </a:buClr>
              <a:buFont typeface="Courier New" panose="02070309020205020404" pitchFamily="49" charset="0"/>
              <a:buChar char="o"/>
            </a:pPr>
            <a:endParaRPr lang="en-GB" sz="2400" dirty="0"/>
          </a:p>
          <a:p>
            <a:pPr lvl="1">
              <a:buClr>
                <a:srgbClr val="0070C0"/>
              </a:buClr>
              <a:buFont typeface="Courier New" panose="02070309020205020404" pitchFamily="49" charset="0"/>
              <a:buChar char="o"/>
            </a:pPr>
            <a:r>
              <a:rPr lang="en-GB" sz="2400" b="1" u="sng" dirty="0">
                <a:solidFill>
                  <a:srgbClr val="0070C0"/>
                </a:solidFill>
              </a:rPr>
              <a:t>Level 2</a:t>
            </a:r>
            <a:r>
              <a:rPr lang="en-GB" sz="2400" b="1" dirty="0">
                <a:solidFill>
                  <a:srgbClr val="0070C0"/>
                </a:solidFill>
              </a:rPr>
              <a:t> </a:t>
            </a:r>
            <a:r>
              <a:rPr lang="en-GB" sz="2400" dirty="0"/>
              <a:t>– assets and infrastructure dependencies</a:t>
            </a:r>
          </a:p>
          <a:p>
            <a:pPr lvl="1">
              <a:buClr>
                <a:srgbClr val="0070C0"/>
              </a:buClr>
              <a:buFont typeface="Courier New" panose="02070309020205020404" pitchFamily="49" charset="0"/>
              <a:buChar char="o"/>
            </a:pPr>
            <a:endParaRPr lang="en-GB" sz="2400" dirty="0"/>
          </a:p>
          <a:p>
            <a:pPr lvl="1">
              <a:buClr>
                <a:srgbClr val="0070C0"/>
              </a:buClr>
              <a:buFont typeface="Courier New" panose="02070309020205020404" pitchFamily="49" charset="0"/>
              <a:buChar char="o"/>
            </a:pPr>
            <a:r>
              <a:rPr lang="en-GB" sz="2400" b="1" u="sng" dirty="0">
                <a:solidFill>
                  <a:srgbClr val="0070C0"/>
                </a:solidFill>
              </a:rPr>
              <a:t>Level 3</a:t>
            </a:r>
            <a:r>
              <a:rPr lang="en-GB" sz="2400" b="1" dirty="0">
                <a:solidFill>
                  <a:srgbClr val="0070C0"/>
                </a:solidFill>
              </a:rPr>
              <a:t> </a:t>
            </a:r>
            <a:r>
              <a:rPr lang="en-GB" sz="2400" dirty="0"/>
              <a:t>– organisations and inter-organisational networks</a:t>
            </a:r>
          </a:p>
          <a:p>
            <a:pPr lvl="1">
              <a:buClr>
                <a:srgbClr val="0070C0"/>
              </a:buClr>
              <a:buFont typeface="Courier New" panose="02070309020205020404" pitchFamily="49" charset="0"/>
              <a:buChar char="o"/>
            </a:pPr>
            <a:endParaRPr lang="en-GB" sz="2400" dirty="0"/>
          </a:p>
          <a:p>
            <a:pPr lvl="1">
              <a:buClr>
                <a:srgbClr val="0070C0"/>
              </a:buClr>
              <a:buFont typeface="Courier New" panose="02070309020205020404" pitchFamily="49" charset="0"/>
              <a:buChar char="o"/>
            </a:pPr>
            <a:r>
              <a:rPr lang="en-GB" sz="2400" b="1" u="sng" dirty="0">
                <a:solidFill>
                  <a:srgbClr val="0070C0"/>
                </a:solidFill>
              </a:rPr>
              <a:t>Level 4</a:t>
            </a:r>
            <a:r>
              <a:rPr lang="en-GB" sz="2400" dirty="0"/>
              <a:t> – the macro-environment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15425" y="5441057"/>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87386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a:xfrm>
            <a:off x="2027548" y="512676"/>
            <a:ext cx="6444716" cy="396000"/>
          </a:xfrm>
        </p:spPr>
        <p:txBody>
          <a:bodyPr>
            <a:noAutofit/>
          </a:bodyPr>
          <a:lstStyle/>
          <a:p>
            <a:r>
              <a:rPr lang="en-GB" sz="3200" b="1" dirty="0">
                <a:solidFill>
                  <a:srgbClr val="92D050"/>
                </a:solidFill>
              </a:rPr>
              <a:t>Level 1 - Process Engineering and Inventory Management</a:t>
            </a:r>
            <a:endParaRPr lang="en-GB" sz="3200" dirty="0"/>
          </a:p>
        </p:txBody>
      </p:sp>
      <p:sp>
        <p:nvSpPr>
          <p:cNvPr id="21" name="Content Placeholder 20"/>
          <p:cNvSpPr>
            <a:spLocks noGrp="1"/>
          </p:cNvSpPr>
          <p:nvPr>
            <p:ph sz="quarter" idx="19"/>
          </p:nvPr>
        </p:nvSpPr>
        <p:spPr>
          <a:xfrm>
            <a:off x="2027238" y="1520825"/>
            <a:ext cx="5652938" cy="4572000"/>
          </a:xfrm>
        </p:spPr>
        <p:txBody>
          <a:bodyPr>
            <a:normAutofit/>
          </a:bodyPr>
          <a:lstStyle/>
          <a:p>
            <a:pPr>
              <a:buClr>
                <a:srgbClr val="0070C0"/>
              </a:buClr>
            </a:pPr>
            <a:endParaRPr lang="en-GB" dirty="0"/>
          </a:p>
          <a:p>
            <a:pPr>
              <a:buClr>
                <a:srgbClr val="0070C0"/>
              </a:buClr>
            </a:pPr>
            <a:endParaRPr lang="en-GB" dirty="0"/>
          </a:p>
          <a:p>
            <a:pPr>
              <a:buClr>
                <a:srgbClr val="0070C0"/>
              </a:buClr>
            </a:pPr>
            <a:r>
              <a:rPr lang="en-GB" dirty="0"/>
              <a:t>Process engineering and inventory management focuses on what is being carried – work, cash, and information flows – and process design within and between organisations.</a:t>
            </a:r>
          </a:p>
          <a:p>
            <a:pPr>
              <a:buClr>
                <a:srgbClr val="0070C0"/>
              </a:buClr>
            </a:pPr>
            <a:endParaRPr lang="en-GB" dirty="0"/>
          </a:p>
          <a:p>
            <a:pPr>
              <a:buClr>
                <a:srgbClr val="0070C0"/>
              </a:buClr>
            </a:pPr>
            <a:r>
              <a:rPr lang="en-GB" dirty="0"/>
              <a:t>Risk management focuses on:</a:t>
            </a:r>
          </a:p>
          <a:p>
            <a:pPr lvl="1">
              <a:buClr>
                <a:srgbClr val="0070C0"/>
              </a:buClr>
              <a:buFont typeface="Liberation Sans" panose="020B0604020202020204" pitchFamily="34" charset="0"/>
              <a:buChar char="–"/>
            </a:pPr>
            <a:r>
              <a:rPr lang="en-GB" dirty="0"/>
              <a:t>Improved visibility</a:t>
            </a:r>
          </a:p>
          <a:p>
            <a:pPr lvl="1">
              <a:buClr>
                <a:srgbClr val="0070C0"/>
              </a:buClr>
              <a:buFont typeface="Liberation Sans" panose="020B0604020202020204" pitchFamily="34" charset="0"/>
              <a:buChar char="–"/>
            </a:pPr>
            <a:r>
              <a:rPr lang="en-GB" dirty="0"/>
              <a:t>Velocity</a:t>
            </a:r>
          </a:p>
          <a:p>
            <a:pPr lvl="1">
              <a:buClr>
                <a:srgbClr val="0070C0"/>
              </a:buClr>
              <a:buFont typeface="Liberation Sans" panose="020B0604020202020204" pitchFamily="34" charset="0"/>
              <a:buChar char="–"/>
            </a:pPr>
            <a:r>
              <a:rPr lang="en-GB" dirty="0"/>
              <a:t>Control</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2385"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463077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a:xfrm>
            <a:off x="2027548" y="512676"/>
            <a:ext cx="6444716" cy="396000"/>
          </a:xfrm>
        </p:spPr>
        <p:txBody>
          <a:bodyPr>
            <a:noAutofit/>
          </a:bodyPr>
          <a:lstStyle/>
          <a:p>
            <a:r>
              <a:rPr lang="en-GB" sz="3200" b="1" dirty="0">
                <a:solidFill>
                  <a:srgbClr val="92D050"/>
                </a:solidFill>
              </a:rPr>
              <a:t>Level 2 – Assets and Infrastructure Dependencies</a:t>
            </a:r>
            <a:endParaRPr lang="en-GB" sz="3200" dirty="0"/>
          </a:p>
        </p:txBody>
      </p:sp>
      <p:sp>
        <p:nvSpPr>
          <p:cNvPr id="21" name="Content Placeholder 20"/>
          <p:cNvSpPr>
            <a:spLocks noGrp="1"/>
          </p:cNvSpPr>
          <p:nvPr>
            <p:ph sz="quarter" idx="19"/>
          </p:nvPr>
        </p:nvSpPr>
        <p:spPr>
          <a:xfrm>
            <a:off x="2027238" y="1520825"/>
            <a:ext cx="5436914" cy="4572000"/>
          </a:xfrm>
        </p:spPr>
        <p:txBody>
          <a:bodyPr>
            <a:normAutofit/>
          </a:bodyPr>
          <a:lstStyle/>
          <a:p>
            <a:pPr>
              <a:buClr>
                <a:srgbClr val="0070C0"/>
              </a:buClr>
            </a:pPr>
            <a:endParaRPr lang="en-GB" dirty="0"/>
          </a:p>
          <a:p>
            <a:pPr>
              <a:buClr>
                <a:srgbClr val="0070C0"/>
              </a:buClr>
            </a:pPr>
            <a:endParaRPr lang="en-GB" dirty="0"/>
          </a:p>
          <a:p>
            <a:pPr>
              <a:buClr>
                <a:srgbClr val="0070C0"/>
              </a:buClr>
            </a:pPr>
            <a:endParaRPr lang="en-GB" dirty="0"/>
          </a:p>
          <a:p>
            <a:pPr>
              <a:buClr>
                <a:srgbClr val="0070C0"/>
              </a:buClr>
            </a:pPr>
            <a:r>
              <a:rPr lang="en-GB" dirty="0"/>
              <a:t>Assets and infrastructure dependencies consider the fixed and mobile assets used to source, produce or carry the goods and information flows. </a:t>
            </a:r>
          </a:p>
          <a:p>
            <a:pPr>
              <a:buClr>
                <a:srgbClr val="0070C0"/>
              </a:buClr>
            </a:pPr>
            <a:endParaRPr lang="en-GB" dirty="0"/>
          </a:p>
          <a:p>
            <a:pPr>
              <a:buClr>
                <a:srgbClr val="0070C0"/>
              </a:buClr>
            </a:pPr>
            <a:r>
              <a:rPr lang="en-GB" dirty="0"/>
              <a:t>Risk is defined in terms of </a:t>
            </a:r>
            <a:r>
              <a:rPr lang="en-GB" b="1" i="1" dirty="0">
                <a:solidFill>
                  <a:srgbClr val="0070C0"/>
                </a:solidFill>
              </a:rPr>
              <a:t>Probability</a:t>
            </a:r>
            <a:r>
              <a:rPr lang="en-GB" dirty="0"/>
              <a:t> X </a:t>
            </a:r>
            <a:r>
              <a:rPr lang="en-GB" b="1" i="1" dirty="0">
                <a:solidFill>
                  <a:srgbClr val="0070C0"/>
                </a:solidFill>
              </a:rPr>
              <a:t>Severity</a:t>
            </a:r>
            <a:r>
              <a:rPr lang="en-GB" dirty="0"/>
              <a:t> within a given timeframe.</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2385"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20061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a:xfrm>
            <a:off x="2027548" y="512676"/>
            <a:ext cx="6372708" cy="396000"/>
          </a:xfrm>
        </p:spPr>
        <p:txBody>
          <a:bodyPr>
            <a:noAutofit/>
          </a:bodyPr>
          <a:lstStyle/>
          <a:p>
            <a:r>
              <a:rPr lang="en-GB" sz="3200" b="1" dirty="0">
                <a:solidFill>
                  <a:srgbClr val="92D050"/>
                </a:solidFill>
              </a:rPr>
              <a:t>Level 3 – Organisations and Inter-Organisational Networks</a:t>
            </a:r>
            <a:endParaRPr lang="en-GB" sz="3200" dirty="0"/>
          </a:p>
        </p:txBody>
      </p:sp>
      <p:sp>
        <p:nvSpPr>
          <p:cNvPr id="21" name="Content Placeholder 20"/>
          <p:cNvSpPr>
            <a:spLocks noGrp="1"/>
          </p:cNvSpPr>
          <p:nvPr>
            <p:ph sz="quarter" idx="19"/>
          </p:nvPr>
        </p:nvSpPr>
        <p:spPr>
          <a:xfrm>
            <a:off x="2027238" y="1520825"/>
            <a:ext cx="5508922" cy="4572000"/>
          </a:xfrm>
        </p:spPr>
        <p:txBody>
          <a:bodyPr>
            <a:normAutofit/>
          </a:bodyPr>
          <a:lstStyle/>
          <a:p>
            <a:pPr>
              <a:buClr>
                <a:srgbClr val="0070C0"/>
              </a:buClr>
            </a:pPr>
            <a:endParaRPr lang="en-GB" dirty="0"/>
          </a:p>
          <a:p>
            <a:pPr>
              <a:buClr>
                <a:srgbClr val="0070C0"/>
              </a:buClr>
            </a:pPr>
            <a:endParaRPr lang="en-GB" dirty="0"/>
          </a:p>
          <a:p>
            <a:pPr>
              <a:buClr>
                <a:srgbClr val="0070C0"/>
              </a:buClr>
            </a:pPr>
            <a:endParaRPr lang="en-GB" dirty="0"/>
          </a:p>
          <a:p>
            <a:pPr>
              <a:buClr>
                <a:srgbClr val="0070C0"/>
              </a:buClr>
            </a:pPr>
            <a:r>
              <a:rPr lang="en-GB" dirty="0"/>
              <a:t>Organisations and inter-organisational networks consider supply chain risk from the strategic point of view</a:t>
            </a:r>
          </a:p>
          <a:p>
            <a:pPr>
              <a:buClr>
                <a:srgbClr val="0070C0"/>
              </a:buClr>
            </a:pPr>
            <a:endParaRPr lang="en-GB" dirty="0"/>
          </a:p>
          <a:p>
            <a:pPr>
              <a:buClr>
                <a:srgbClr val="0070C0"/>
              </a:buClr>
            </a:pPr>
            <a:r>
              <a:rPr lang="en-GB" dirty="0"/>
              <a:t>Risk is perceived as the financial consequences of an event or decision and the impact on budget or shareholders</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2385"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58243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a:xfrm>
            <a:off x="2027548" y="512676"/>
            <a:ext cx="7092788" cy="396000"/>
          </a:xfrm>
        </p:spPr>
        <p:txBody>
          <a:bodyPr>
            <a:noAutofit/>
          </a:bodyPr>
          <a:lstStyle/>
          <a:p>
            <a:r>
              <a:rPr lang="en-GB" sz="3200" b="1" dirty="0">
                <a:solidFill>
                  <a:srgbClr val="92D050"/>
                </a:solidFill>
              </a:rPr>
              <a:t>Level 4 – The Macro-Environment</a:t>
            </a:r>
            <a:endParaRPr lang="en-GB" sz="3200" dirty="0"/>
          </a:p>
        </p:txBody>
      </p:sp>
      <p:sp>
        <p:nvSpPr>
          <p:cNvPr id="21" name="Content Placeholder 20"/>
          <p:cNvSpPr>
            <a:spLocks noGrp="1"/>
          </p:cNvSpPr>
          <p:nvPr>
            <p:ph sz="quarter" idx="19"/>
          </p:nvPr>
        </p:nvSpPr>
        <p:spPr>
          <a:xfrm>
            <a:off x="2027238" y="1520825"/>
            <a:ext cx="6949082" cy="4572000"/>
          </a:xfrm>
        </p:spPr>
        <p:txBody>
          <a:bodyPr>
            <a:normAutofit/>
          </a:bodyPr>
          <a:lstStyle/>
          <a:p>
            <a:pPr>
              <a:buClr>
                <a:srgbClr val="0070C0"/>
              </a:buClr>
            </a:pPr>
            <a:endParaRPr lang="en-GB" sz="2000" dirty="0"/>
          </a:p>
          <a:p>
            <a:pPr>
              <a:buClr>
                <a:srgbClr val="0070C0"/>
              </a:buClr>
            </a:pPr>
            <a:endParaRPr lang="en-GB" sz="2000" dirty="0"/>
          </a:p>
          <a:p>
            <a:pPr>
              <a:buClr>
                <a:srgbClr val="0070C0"/>
              </a:buClr>
            </a:pPr>
            <a:r>
              <a:rPr lang="en-GB" sz="2000" dirty="0"/>
              <a:t>The </a:t>
            </a:r>
            <a:r>
              <a:rPr lang="en-GB" sz="2000" b="1" dirty="0">
                <a:solidFill>
                  <a:srgbClr val="0070C0"/>
                </a:solidFill>
              </a:rPr>
              <a:t>Political, Economic, Social and Technological </a:t>
            </a:r>
            <a:r>
              <a:rPr lang="en-GB" sz="2000" dirty="0"/>
              <a:t>(PEST) analysis of environmental changes used in strategic management is considered at this level.</a:t>
            </a:r>
          </a:p>
          <a:p>
            <a:pPr>
              <a:buClr>
                <a:srgbClr val="0070C0"/>
              </a:buClr>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2385" y="5301208"/>
            <a:ext cx="731837"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47968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6775" y="314325"/>
            <a:ext cx="10058400" cy="1450757"/>
          </a:xfrm>
        </p:spPr>
        <p:txBody>
          <a:bodyPr numCol="1">
            <a:normAutofit/>
          </a:bodyPr>
          <a:lstStyle/>
          <a:p>
            <a:r>
              <a:rPr lang="en-US" sz="3600" b="1" dirty="0">
                <a:latin typeface="Arial Black"/>
              </a:rPr>
              <a:t>Key Measures of resilience</a:t>
            </a:r>
          </a:p>
        </p:txBody>
      </p:sp>
      <p:sp>
        <p:nvSpPr>
          <p:cNvPr id="3" name="Content Placeholder 2"/>
          <p:cNvSpPr>
            <a:spLocks noGrp="1"/>
          </p:cNvSpPr>
          <p:nvPr>
            <p:ph idx="1"/>
          </p:nvPr>
        </p:nvSpPr>
        <p:spPr>
          <a:xfrm>
            <a:off x="1097280" y="1845733"/>
            <a:ext cx="10058400" cy="4303275"/>
          </a:xfrm>
        </p:spPr>
        <p:txBody>
          <a:bodyPr vert="horz" lIns="0" tIns="45720" rIns="0" bIns="45720" numCol="1" rtlCol="0" anchor="t">
            <a:normAutofit/>
          </a:bodyPr>
          <a:lstStyle/>
          <a:p>
            <a:r>
              <a:rPr lang="en-US" sz="3000" dirty="0">
                <a:latin typeface="+mj-lt"/>
              </a:rPr>
              <a:t>Visibility </a:t>
            </a:r>
          </a:p>
          <a:p>
            <a:endParaRPr lang="en-US" sz="3000" dirty="0">
              <a:latin typeface="+mj-lt"/>
            </a:endParaRPr>
          </a:p>
          <a:p>
            <a:r>
              <a:rPr lang="en-US" sz="3000" dirty="0">
                <a:solidFill>
                  <a:srgbClr val="404040"/>
                </a:solidFill>
                <a:latin typeface="+mj-lt"/>
              </a:rPr>
              <a:t>Collaboration </a:t>
            </a:r>
          </a:p>
          <a:p>
            <a:endParaRPr lang="en-US" sz="3000" dirty="0">
              <a:solidFill>
                <a:srgbClr val="404040"/>
              </a:solidFill>
              <a:latin typeface="+mj-lt"/>
            </a:endParaRPr>
          </a:p>
          <a:p>
            <a:r>
              <a:rPr lang="en-US" sz="3000" dirty="0">
                <a:solidFill>
                  <a:srgbClr val="404040"/>
                </a:solidFill>
                <a:latin typeface="+mj-lt"/>
              </a:rPr>
              <a:t>Velocity </a:t>
            </a:r>
          </a:p>
          <a:p>
            <a:endParaRPr lang="en-US" sz="3000" dirty="0">
              <a:solidFill>
                <a:srgbClr val="404040"/>
              </a:solidFill>
              <a:latin typeface="+mj-lt"/>
            </a:endParaRPr>
          </a:p>
          <a:p>
            <a:r>
              <a:rPr lang="en-US" sz="3000" dirty="0">
                <a:solidFill>
                  <a:srgbClr val="404040"/>
                </a:solidFill>
                <a:latin typeface="+mj-lt"/>
              </a:rPr>
              <a:t>Efficiency</a:t>
            </a:r>
          </a:p>
          <a:p>
            <a:endParaRPr lang="en-US" sz="3000" dirty="0">
              <a:solidFill>
                <a:schemeClr val="tx1"/>
              </a:solidFill>
              <a:latin typeface="+mj-lt"/>
            </a:endParaRPr>
          </a:p>
        </p:txBody>
      </p:sp>
      <p:pic>
        <p:nvPicPr>
          <p:cNvPr id="5" name="Grafik 4"/>
          <p:cNvPicPr>
            <a:picLocks noChangeAspect="1"/>
          </p:cNvPicPr>
          <p:nvPr/>
        </p:nvPicPr>
        <p:blipFill>
          <a:blip r:embed="rId3"/>
          <a:stretch>
            <a:fillRect/>
          </a:stretch>
        </p:blipFill>
        <p:spPr>
          <a:xfrm>
            <a:off x="9488557" y="198476"/>
            <a:ext cx="1667123" cy="1542090"/>
          </a:xfrm>
          <a:prstGeom prst="rect">
            <a:avLst/>
          </a:prstGeom>
        </p:spPr>
      </p:pic>
      <p:pic>
        <p:nvPicPr>
          <p:cNvPr id="6" name="Grafik 5"/>
          <p:cNvPicPr>
            <a:picLocks noChangeAspect="1"/>
          </p:cNvPicPr>
          <p:nvPr/>
        </p:nvPicPr>
        <p:blipFill>
          <a:blip r:embed="rId4"/>
          <a:stretch>
            <a:fillRect/>
          </a:stretch>
        </p:blipFill>
        <p:spPr>
          <a:xfrm>
            <a:off x="3686185" y="1845733"/>
            <a:ext cx="1099725" cy="825672"/>
          </a:xfrm>
          <a:prstGeom prst="rect">
            <a:avLst/>
          </a:prstGeom>
        </p:spPr>
      </p:pic>
      <p:pic>
        <p:nvPicPr>
          <p:cNvPr id="7" name="Grafik 6"/>
          <p:cNvPicPr>
            <a:picLocks noChangeAspect="1"/>
          </p:cNvPicPr>
          <p:nvPr/>
        </p:nvPicPr>
        <p:blipFill>
          <a:blip r:embed="rId5"/>
          <a:stretch>
            <a:fillRect/>
          </a:stretch>
        </p:blipFill>
        <p:spPr>
          <a:xfrm>
            <a:off x="3682530" y="2957773"/>
            <a:ext cx="1204237" cy="817445"/>
          </a:xfrm>
          <a:prstGeom prst="rect">
            <a:avLst/>
          </a:prstGeom>
        </p:spPr>
      </p:pic>
      <p:pic>
        <p:nvPicPr>
          <p:cNvPr id="8" name="Grafik 7"/>
          <p:cNvPicPr>
            <a:picLocks noChangeAspect="1"/>
          </p:cNvPicPr>
          <p:nvPr/>
        </p:nvPicPr>
        <p:blipFill>
          <a:blip r:embed="rId6"/>
          <a:stretch>
            <a:fillRect/>
          </a:stretch>
        </p:blipFill>
        <p:spPr>
          <a:xfrm>
            <a:off x="3682530" y="3997370"/>
            <a:ext cx="1137037" cy="640439"/>
          </a:xfrm>
          <a:prstGeom prst="rect">
            <a:avLst/>
          </a:prstGeom>
        </p:spPr>
      </p:pic>
      <p:pic>
        <p:nvPicPr>
          <p:cNvPr id="9" name="Grafik 8"/>
          <p:cNvPicPr>
            <a:picLocks noChangeAspect="1"/>
          </p:cNvPicPr>
          <p:nvPr/>
        </p:nvPicPr>
        <p:blipFill>
          <a:blip r:embed="rId7"/>
          <a:stretch>
            <a:fillRect/>
          </a:stretch>
        </p:blipFill>
        <p:spPr>
          <a:xfrm>
            <a:off x="3682530" y="4959124"/>
            <a:ext cx="974685" cy="974685"/>
          </a:xfrm>
          <a:prstGeom prst="rect">
            <a:avLst/>
          </a:prstGeom>
        </p:spPr>
      </p:pic>
    </p:spTree>
    <p:extLst>
      <p:ext uri="{BB962C8B-B14F-4D97-AF65-F5344CB8AC3E}">
        <p14:creationId xmlns:p14="http://schemas.microsoft.com/office/powerpoint/2010/main" val="273760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US" sz="3600" b="1" dirty="0">
                <a:latin typeface="Arial Black"/>
              </a:rPr>
              <a:t>Visibility</a:t>
            </a:r>
            <a:endParaRPr lang="en-US" sz="3600" b="1" dirty="0">
              <a:solidFill>
                <a:schemeClr val="tx1"/>
              </a:solidFill>
              <a:latin typeface="Arial Black"/>
            </a:endParaRPr>
          </a:p>
        </p:txBody>
      </p:sp>
      <p:sp>
        <p:nvSpPr>
          <p:cNvPr id="3" name="Content Placeholder 2"/>
          <p:cNvSpPr>
            <a:spLocks noGrp="1"/>
          </p:cNvSpPr>
          <p:nvPr>
            <p:ph idx="1"/>
          </p:nvPr>
        </p:nvSpPr>
        <p:spPr/>
        <p:txBody>
          <a:bodyPr numCol="1">
            <a:normAutofit/>
          </a:bodyPr>
          <a:lstStyle/>
          <a:p>
            <a:r>
              <a:rPr lang="en-GB" altLang="en-GB" sz="3000" dirty="0">
                <a:latin typeface="+mj-lt"/>
              </a:rPr>
              <a:t>- See from one end of the pipeline to the other</a:t>
            </a:r>
          </a:p>
          <a:p>
            <a:r>
              <a:rPr lang="en-GB" altLang="en-GB" sz="3000" dirty="0">
                <a:latin typeface="+mj-lt"/>
              </a:rPr>
              <a:t>- External: Suppliers and customers</a:t>
            </a:r>
          </a:p>
          <a:p>
            <a:r>
              <a:rPr lang="en-GB" altLang="en-GB" sz="3000" dirty="0">
                <a:latin typeface="+mj-lt"/>
              </a:rPr>
              <a:t>- Internal: Clear lines of communication</a:t>
            </a:r>
          </a:p>
          <a:p>
            <a:r>
              <a:rPr lang="en-GB" altLang="en-GB" sz="3000" dirty="0">
                <a:latin typeface="+mj-lt"/>
              </a:rPr>
              <a:t>- Higher visibility -&gt; investment in better technologies</a:t>
            </a:r>
          </a:p>
          <a:p>
            <a:pPr marL="0" indent="0">
              <a:buNone/>
            </a:pPr>
            <a:r>
              <a:rPr lang="en-GB" altLang="en-GB" sz="3000" dirty="0">
                <a:latin typeface="+mj-lt"/>
              </a:rPr>
              <a:t> - Decide on level of investment for desired coverage</a:t>
            </a:r>
          </a:p>
          <a:p>
            <a:pPr marL="0" indent="0">
              <a:buNone/>
            </a:pPr>
            <a:endParaRPr lang="en-GB" altLang="en-GB" sz="3000" dirty="0">
              <a:latin typeface="+mj-lt"/>
            </a:endParaRPr>
          </a:p>
          <a:p>
            <a:endParaRPr lang="en-US" sz="3000" dirty="0">
              <a:latin typeface="+mj-lt"/>
            </a:endParaRPr>
          </a:p>
        </p:txBody>
      </p:sp>
      <p:sp>
        <p:nvSpPr>
          <p:cNvPr id="4" name="바닥글 개체 틀 4"/>
          <p:cNvSpPr>
            <a:spLocks noGrp="1"/>
          </p:cNvSpPr>
          <p:nvPr>
            <p:ph type="ftr" sz="quarter" idx="11"/>
          </p:nvPr>
        </p:nvSpPr>
        <p:spPr>
          <a:xfrm>
            <a:off x="3686185" y="6459785"/>
            <a:ext cx="4822804" cy="365125"/>
          </a:xfrm>
        </p:spPr>
        <p:txBody>
          <a:bodyPr numCol="1"/>
          <a:lstStyle/>
          <a:p>
            <a:r>
              <a:rPr lang="en-US" altLang="ko-KR" dirty="0"/>
              <a:t>STO201 INTERNATIONAL LOGISTICS AND SUPPLY CHAIN OPERATIONS</a:t>
            </a:r>
          </a:p>
        </p:txBody>
      </p:sp>
      <p:pic>
        <p:nvPicPr>
          <p:cNvPr id="5" name="Grafik 4"/>
          <p:cNvPicPr>
            <a:picLocks noChangeAspect="1"/>
          </p:cNvPicPr>
          <p:nvPr/>
        </p:nvPicPr>
        <p:blipFill rotWithShape="1">
          <a:blip r:embed="rId3"/>
          <a:srcRect b="7248"/>
          <a:stretch/>
        </p:blipFill>
        <p:spPr>
          <a:xfrm>
            <a:off x="9250017" y="286603"/>
            <a:ext cx="1905663" cy="1434748"/>
          </a:xfrm>
          <a:prstGeom prst="rect">
            <a:avLst/>
          </a:prstGeom>
        </p:spPr>
      </p:pic>
    </p:spTree>
    <p:extLst>
      <p:ext uri="{BB962C8B-B14F-4D97-AF65-F5344CB8AC3E}">
        <p14:creationId xmlns:p14="http://schemas.microsoft.com/office/powerpoint/2010/main" val="2204297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z="3600" b="1" dirty="0">
                <a:latin typeface="Arial Black"/>
              </a:rPr>
              <a:t>Collaboration</a:t>
            </a:r>
          </a:p>
        </p:txBody>
      </p:sp>
      <p:sp>
        <p:nvSpPr>
          <p:cNvPr id="3" name="Content Placeholder 2"/>
          <p:cNvSpPr>
            <a:spLocks noGrp="1"/>
          </p:cNvSpPr>
          <p:nvPr>
            <p:ph idx="1"/>
          </p:nvPr>
        </p:nvSpPr>
        <p:spPr>
          <a:xfrm>
            <a:off x="1097280" y="1737360"/>
            <a:ext cx="10058400" cy="4023360"/>
          </a:xfrm>
        </p:spPr>
        <p:txBody>
          <a:bodyPr numCol="1">
            <a:normAutofit/>
          </a:bodyPr>
          <a:lstStyle/>
          <a:p>
            <a:r>
              <a:rPr lang="en-US" sz="3000" dirty="0">
                <a:latin typeface="+mj-lt"/>
              </a:rPr>
              <a:t>- relationship between two or more suppliers working</a:t>
            </a:r>
          </a:p>
          <a:p>
            <a:r>
              <a:rPr lang="en-US" sz="3000" dirty="0">
                <a:latin typeface="+mj-lt"/>
              </a:rPr>
              <a:t>  together to a common goal</a:t>
            </a:r>
          </a:p>
          <a:p>
            <a:r>
              <a:rPr lang="en-US" sz="3000" dirty="0">
                <a:latin typeface="+mj-lt"/>
              </a:rPr>
              <a:t>- improves speed, service levels, customer satisfaction</a:t>
            </a:r>
          </a:p>
          <a:p>
            <a:r>
              <a:rPr lang="en-US" sz="3000" dirty="0">
                <a:latin typeface="+mj-lt"/>
              </a:rPr>
              <a:t>- Example: Cable Co -&gt; survived financial crisis</a:t>
            </a:r>
          </a:p>
          <a:p>
            <a:r>
              <a:rPr lang="en-US" sz="3000" dirty="0">
                <a:latin typeface="+mj-lt"/>
              </a:rPr>
              <a:t>- Day to day costs higher due to less bargaining power</a:t>
            </a:r>
          </a:p>
          <a:p>
            <a:endParaRPr lang="en-US" sz="3000" dirty="0">
              <a:latin typeface="+mj-lt"/>
            </a:endParaRPr>
          </a:p>
        </p:txBody>
      </p:sp>
      <p:pic>
        <p:nvPicPr>
          <p:cNvPr id="5" name="Grafik 4"/>
          <p:cNvPicPr>
            <a:picLocks noChangeAspect="1"/>
          </p:cNvPicPr>
          <p:nvPr/>
        </p:nvPicPr>
        <p:blipFill>
          <a:blip r:embed="rId3"/>
          <a:stretch>
            <a:fillRect/>
          </a:stretch>
        </p:blipFill>
        <p:spPr>
          <a:xfrm>
            <a:off x="9311765" y="385749"/>
            <a:ext cx="1843915" cy="1248516"/>
          </a:xfrm>
          <a:prstGeom prst="rect">
            <a:avLst/>
          </a:prstGeom>
        </p:spPr>
      </p:pic>
    </p:spTree>
    <p:extLst>
      <p:ext uri="{BB962C8B-B14F-4D97-AF65-F5344CB8AC3E}">
        <p14:creationId xmlns:p14="http://schemas.microsoft.com/office/powerpoint/2010/main" val="27107294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US" sz="3600" b="1" dirty="0">
                <a:latin typeface="Arial Black"/>
              </a:rPr>
              <a:t>Velocity</a:t>
            </a:r>
          </a:p>
        </p:txBody>
      </p:sp>
      <p:sp>
        <p:nvSpPr>
          <p:cNvPr id="3" name="Content Placeholder 2"/>
          <p:cNvSpPr>
            <a:spLocks noGrp="1"/>
          </p:cNvSpPr>
          <p:nvPr>
            <p:ph idx="1"/>
          </p:nvPr>
        </p:nvSpPr>
        <p:spPr/>
        <p:txBody>
          <a:bodyPr numCol="1">
            <a:normAutofit/>
          </a:bodyPr>
          <a:lstStyle/>
          <a:p>
            <a:pPr marL="0" indent="0">
              <a:buNone/>
            </a:pPr>
            <a:r>
              <a:rPr lang="en-US" sz="3000" dirty="0">
                <a:latin typeface="+mj-lt"/>
              </a:rPr>
              <a:t>- speed of a supply chain to react to market changes</a:t>
            </a:r>
          </a:p>
          <a:p>
            <a:pPr marL="0" indent="0">
              <a:buNone/>
            </a:pPr>
            <a:r>
              <a:rPr lang="en-US" sz="3000" dirty="0">
                <a:latin typeface="+mj-lt"/>
              </a:rPr>
              <a:t>- achieved by clear visibility and knowledge of disruption</a:t>
            </a:r>
          </a:p>
          <a:p>
            <a:pPr marL="0" indent="0">
              <a:buNone/>
            </a:pPr>
            <a:r>
              <a:rPr lang="en-US" sz="3000" dirty="0">
                <a:latin typeface="+mj-lt"/>
              </a:rPr>
              <a:t>- Example: Icelandic volcano</a:t>
            </a:r>
          </a:p>
        </p:txBody>
      </p:sp>
      <p:pic>
        <p:nvPicPr>
          <p:cNvPr id="5" name="Grafik 4"/>
          <p:cNvPicPr>
            <a:picLocks noChangeAspect="1"/>
          </p:cNvPicPr>
          <p:nvPr/>
        </p:nvPicPr>
        <p:blipFill>
          <a:blip r:embed="rId3"/>
          <a:stretch>
            <a:fillRect/>
          </a:stretch>
        </p:blipFill>
        <p:spPr>
          <a:xfrm>
            <a:off x="9305062" y="490798"/>
            <a:ext cx="1850618" cy="1042366"/>
          </a:xfrm>
          <a:prstGeom prst="rect">
            <a:avLst/>
          </a:prstGeom>
        </p:spPr>
      </p:pic>
    </p:spTree>
    <p:extLst>
      <p:ext uri="{BB962C8B-B14F-4D97-AF65-F5344CB8AC3E}">
        <p14:creationId xmlns:p14="http://schemas.microsoft.com/office/powerpoint/2010/main" val="5322108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normAutofit/>
          </a:bodyPr>
          <a:lstStyle/>
          <a:p>
            <a:r>
              <a:rPr lang="en-US" sz="3600" b="1" dirty="0">
                <a:latin typeface="Arial Black"/>
              </a:rPr>
              <a:t>Efficiency</a:t>
            </a:r>
          </a:p>
        </p:txBody>
      </p:sp>
      <p:sp>
        <p:nvSpPr>
          <p:cNvPr id="3" name="Content Placeholder 2"/>
          <p:cNvSpPr>
            <a:spLocks noGrp="1"/>
          </p:cNvSpPr>
          <p:nvPr>
            <p:ph idx="1"/>
          </p:nvPr>
        </p:nvSpPr>
        <p:spPr/>
        <p:txBody>
          <a:bodyPr numCol="1">
            <a:normAutofit/>
          </a:bodyPr>
          <a:lstStyle/>
          <a:p>
            <a:pPr marL="0" indent="0">
              <a:buNone/>
            </a:pPr>
            <a:r>
              <a:rPr lang="en-US" sz="3000" dirty="0">
                <a:latin typeface="+mj-lt"/>
              </a:rPr>
              <a:t>- getting the right product to the right place at the right time </a:t>
            </a:r>
          </a:p>
          <a:p>
            <a:pPr marL="0" indent="0">
              <a:buNone/>
            </a:pPr>
            <a:r>
              <a:rPr lang="en-US" sz="3000" dirty="0">
                <a:latin typeface="+mj-lt"/>
              </a:rPr>
              <a:t>  with minimum costs</a:t>
            </a:r>
          </a:p>
          <a:p>
            <a:pPr marL="0" indent="0">
              <a:buNone/>
            </a:pPr>
            <a:r>
              <a:rPr lang="en-US" sz="3000" dirty="0">
                <a:latin typeface="+mj-lt"/>
              </a:rPr>
              <a:t>- Maintaining the standard of performance</a:t>
            </a:r>
          </a:p>
          <a:p>
            <a:pPr marL="0" indent="0">
              <a:buNone/>
            </a:pPr>
            <a:endParaRPr lang="en-US" sz="3000" dirty="0">
              <a:latin typeface="+mj-lt"/>
            </a:endParaRPr>
          </a:p>
          <a:p>
            <a:pPr>
              <a:buFontTx/>
              <a:buChar char="-"/>
            </a:pPr>
            <a:endParaRPr lang="en-US" sz="3000" dirty="0">
              <a:latin typeface="+mj-lt"/>
            </a:endParaRPr>
          </a:p>
        </p:txBody>
      </p:sp>
      <p:pic>
        <p:nvPicPr>
          <p:cNvPr id="5" name="Grafik 4"/>
          <p:cNvPicPr>
            <a:picLocks noChangeAspect="1"/>
          </p:cNvPicPr>
          <p:nvPr/>
        </p:nvPicPr>
        <p:blipFill>
          <a:blip r:embed="rId3"/>
          <a:stretch>
            <a:fillRect/>
          </a:stretch>
        </p:blipFill>
        <p:spPr>
          <a:xfrm>
            <a:off x="9684688" y="178229"/>
            <a:ext cx="1470992" cy="1470992"/>
          </a:xfrm>
          <a:prstGeom prst="rect">
            <a:avLst/>
          </a:prstGeom>
        </p:spPr>
      </p:pic>
    </p:spTree>
    <p:extLst>
      <p:ext uri="{BB962C8B-B14F-4D97-AF65-F5344CB8AC3E}">
        <p14:creationId xmlns:p14="http://schemas.microsoft.com/office/powerpoint/2010/main" val="1709641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제목 1"/>
          <p:cNvSpPr>
            <a:spLocks noGrp="1"/>
          </p:cNvSpPr>
          <p:nvPr>
            <p:ph type="title"/>
          </p:nvPr>
        </p:nvSpPr>
        <p:spPr/>
        <p:txBody>
          <a:bodyPr numCol="1">
            <a:normAutofit/>
          </a:bodyPr>
          <a:lstStyle/>
          <a:p>
            <a:r>
              <a:rPr lang="en-US" altLang="ko-KR" sz="3600" b="1" dirty="0">
                <a:latin typeface="Arial Black"/>
              </a:rPr>
              <a:t>Conclusion</a:t>
            </a:r>
          </a:p>
        </p:txBody>
      </p:sp>
      <p:sp>
        <p:nvSpPr>
          <p:cNvPr id="3" name="내용 개체 틀 2"/>
          <p:cNvSpPr>
            <a:spLocks noGrp="1"/>
          </p:cNvSpPr>
          <p:nvPr>
            <p:ph idx="1"/>
          </p:nvPr>
        </p:nvSpPr>
        <p:spPr/>
        <p:txBody>
          <a:bodyPr vert="horz" lIns="0" tIns="45720" rIns="0" bIns="45720" numCol="1" rtlCol="0" anchor="t">
            <a:normAutofit/>
          </a:bodyPr>
          <a:lstStyle/>
          <a:p>
            <a:r>
              <a:rPr lang="en-US" altLang="ko-KR" sz="3000" dirty="0">
                <a:latin typeface="+mj-lt"/>
              </a:rPr>
              <a:t>+ Companies are required to assess the importance and cost of maintaining resilience.</a:t>
            </a:r>
          </a:p>
          <a:p>
            <a:pPr marL="0" indent="0">
              <a:buNone/>
            </a:pPr>
            <a:r>
              <a:rPr lang="en-US" altLang="ko-KR" sz="3000" dirty="0">
                <a:solidFill>
                  <a:srgbClr val="0C0C0C"/>
                </a:solidFill>
                <a:latin typeface="+mj-lt"/>
              </a:rPr>
              <a:t>+ There is increased prospects by being more resilient than competitors.</a:t>
            </a:r>
          </a:p>
          <a:p>
            <a:pPr marL="0" indent="0">
              <a:buNone/>
            </a:pPr>
            <a:r>
              <a:rPr lang="en-US" altLang="ko-KR" sz="3000" dirty="0">
                <a:solidFill>
                  <a:srgbClr val="0C0C0C"/>
                </a:solidFill>
                <a:latin typeface="+mj-lt"/>
              </a:rPr>
              <a:t>+Adds a level of security to a company.</a:t>
            </a:r>
          </a:p>
          <a:p>
            <a:pPr marL="0" indent="0">
              <a:buNone/>
            </a:pPr>
            <a:r>
              <a:rPr lang="en-US" altLang="ko-KR" sz="3000" dirty="0">
                <a:solidFill>
                  <a:srgbClr val="FF0000"/>
                </a:solidFill>
                <a:latin typeface="+mj-lt"/>
              </a:rPr>
              <a:t>-</a:t>
            </a:r>
            <a:r>
              <a:rPr lang="en-US" altLang="ko-KR" sz="3000" b="1" dirty="0">
                <a:solidFill>
                  <a:srgbClr val="FF0000"/>
                </a:solidFill>
                <a:effectLst>
                  <a:outerShdw blurRad="38100" dist="38100" dir="2700000" algn="tl">
                    <a:srgbClr val="000000">
                      <a:alpha val="43137"/>
                    </a:srgbClr>
                  </a:outerShdw>
                </a:effectLst>
                <a:latin typeface="+mj-lt"/>
              </a:rPr>
              <a:t>The cost of being resilient can be high</a:t>
            </a:r>
            <a:r>
              <a:rPr lang="en-US" altLang="ko-KR" sz="3000" dirty="0">
                <a:solidFill>
                  <a:srgbClr val="FF0000"/>
                </a:solidFill>
                <a:latin typeface="+mj-lt"/>
              </a:rPr>
              <a:t>.</a:t>
            </a:r>
            <a:endParaRPr lang="en-US" altLang="ko-KR" sz="3000" dirty="0">
              <a:solidFill>
                <a:srgbClr val="000000"/>
              </a:solidFill>
              <a:latin typeface="+mj-lt"/>
            </a:endParaRPr>
          </a:p>
          <a:p>
            <a:pPr marL="0" indent="0">
              <a:buNone/>
            </a:pPr>
            <a:endParaRPr lang="ko-KR" altLang="ko-KR" sz="3000" dirty="0">
              <a:solidFill>
                <a:srgbClr val="404040"/>
              </a:solidFill>
              <a:latin typeface="+mj-lt"/>
            </a:endParaRPr>
          </a:p>
        </p:txBody>
      </p:sp>
      <p:pic>
        <p:nvPicPr>
          <p:cNvPr id="5" name="Grafik 4"/>
          <p:cNvPicPr>
            <a:picLocks noChangeAspect="1"/>
          </p:cNvPicPr>
          <p:nvPr/>
        </p:nvPicPr>
        <p:blipFill rotWithShape="1">
          <a:blip r:embed="rId3"/>
          <a:srcRect l="23814" r="8105"/>
          <a:stretch/>
        </p:blipFill>
        <p:spPr>
          <a:xfrm>
            <a:off x="8704158" y="286603"/>
            <a:ext cx="2451522" cy="1360335"/>
          </a:xfrm>
          <a:prstGeom prst="rect">
            <a:avLst/>
          </a:prstGeom>
        </p:spPr>
      </p:pic>
    </p:spTree>
    <p:extLst>
      <p:ext uri="{BB962C8B-B14F-4D97-AF65-F5344CB8AC3E}">
        <p14:creationId xmlns:p14="http://schemas.microsoft.com/office/powerpoint/2010/main" val="20536021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294" y="1738387"/>
            <a:ext cx="2845977" cy="404768"/>
          </a:xfrm>
        </p:spPr>
        <p:txBody>
          <a:bodyPr>
            <a:noAutofit/>
          </a:bodyPr>
          <a:lstStyle/>
          <a:p>
            <a:r>
              <a:rPr lang="en-GB" sz="3200" b="1" dirty="0">
                <a:solidFill>
                  <a:srgbClr val="92D050"/>
                </a:solidFill>
              </a:rPr>
              <a:t>CHAPTER 13 </a:t>
            </a:r>
          </a:p>
        </p:txBody>
      </p:sp>
      <p:pic>
        <p:nvPicPr>
          <p:cNvPr id="7" name="Picture Placeholder 6"/>
          <p:cNvPicPr>
            <a:picLocks noGrp="1" noChangeAspect="1"/>
          </p:cNvPicPr>
          <p:nvPr>
            <p:ph type="pic" sz="quarter" idx="20"/>
          </p:nvPr>
        </p:nvPicPr>
        <p:blipFill>
          <a:blip r:embed="rId2">
            <a:extLst>
              <a:ext uri="{28A0092B-C50C-407E-A947-70E740481C1C}">
                <a14:useLocalDpi xmlns:a14="http://schemas.microsoft.com/office/drawing/2010/main" val="0"/>
              </a:ext>
            </a:extLst>
          </a:blip>
          <a:srcRect t="15875" b="15875"/>
          <a:stretch>
            <a:fillRect/>
          </a:stretch>
        </p:blipFill>
        <p:spPr>
          <a:xfrm>
            <a:off x="5259906" y="1628800"/>
            <a:ext cx="5408095" cy="4638310"/>
          </a:xfrm>
        </p:spPr>
      </p:pic>
    </p:spTree>
    <p:extLst>
      <p:ext uri="{BB962C8B-B14F-4D97-AF65-F5344CB8AC3E}">
        <p14:creationId xmlns:p14="http://schemas.microsoft.com/office/powerpoint/2010/main" val="39250044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150" y="352981"/>
            <a:ext cx="10058400" cy="1012572"/>
          </a:xfrm>
        </p:spPr>
        <p:txBody>
          <a:bodyPr/>
          <a:lstStyle/>
          <a:p>
            <a:r>
              <a:rPr lang="en-US" dirty="0"/>
              <a:t>Recommended Reading</a:t>
            </a:r>
          </a:p>
        </p:txBody>
      </p:sp>
      <p:sp>
        <p:nvSpPr>
          <p:cNvPr id="3" name="Content Placeholder 2"/>
          <p:cNvSpPr>
            <a:spLocks noGrp="1"/>
          </p:cNvSpPr>
          <p:nvPr>
            <p:ph idx="1"/>
          </p:nvPr>
        </p:nvSpPr>
        <p:spPr>
          <a:xfrm>
            <a:off x="371894" y="1518394"/>
            <a:ext cx="5095456" cy="4997450"/>
          </a:xfrm>
        </p:spPr>
        <p:txBody>
          <a:bodyPr vert="horz" lIns="0" tIns="45720" rIns="0" bIns="45720" numCol="1" rtlCol="0" anchor="t">
            <a:normAutofit fontScale="92500" lnSpcReduction="20000"/>
          </a:bodyPr>
          <a:lstStyle/>
          <a:p>
            <a:pPr>
              <a:lnSpc>
                <a:spcPct val="100000"/>
              </a:lnSpc>
            </a:pPr>
            <a:r>
              <a:rPr lang="en-GB" sz="1050" dirty="0" err="1">
                <a:solidFill>
                  <a:schemeClr val="tx1"/>
                </a:solidFill>
                <a:latin typeface="Times New Roman"/>
              </a:rPr>
              <a:t>lcantara</a:t>
            </a:r>
            <a:r>
              <a:rPr lang="en-GB" sz="1050" dirty="0">
                <a:solidFill>
                  <a:schemeClr val="tx1"/>
                </a:solidFill>
                <a:latin typeface="Times New Roman"/>
              </a:rPr>
              <a:t>, P., 2015. </a:t>
            </a:r>
            <a:r>
              <a:rPr lang="en-GB" sz="1050" i="1" dirty="0">
                <a:solidFill>
                  <a:schemeClr val="tx1"/>
                </a:solidFill>
                <a:latin typeface="Times New Roman"/>
              </a:rPr>
              <a:t>SUPPLY CHAIN RESILIENCE REPORT 2015, </a:t>
            </a:r>
            <a:r>
              <a:rPr lang="en-GB" sz="1050" dirty="0" err="1">
                <a:solidFill>
                  <a:schemeClr val="tx1"/>
                </a:solidFill>
                <a:latin typeface="Times New Roman"/>
              </a:rPr>
              <a:t>Caversham</a:t>
            </a:r>
            <a:r>
              <a:rPr lang="en-GB" sz="1050" dirty="0">
                <a:solidFill>
                  <a:schemeClr val="tx1"/>
                </a:solidFill>
                <a:latin typeface="Times New Roman"/>
              </a:rPr>
              <a:t>: Business Continuity Institute.</a:t>
            </a:r>
            <a:r>
              <a:rPr lang="en-US" sz="1050" dirty="0">
                <a:solidFill>
                  <a:schemeClr val="tx1"/>
                </a:solidFill>
                <a:latin typeface="Times New Roman"/>
              </a:rPr>
              <a:t> </a:t>
            </a:r>
          </a:p>
          <a:p>
            <a:pPr>
              <a:lnSpc>
                <a:spcPct val="100000"/>
              </a:lnSpc>
            </a:pPr>
            <a:r>
              <a:rPr lang="en-GB" sz="1050" dirty="0" err="1">
                <a:solidFill>
                  <a:schemeClr val="tx1"/>
                </a:solidFill>
                <a:latin typeface="Times New Roman"/>
              </a:rPr>
              <a:t>Ambulkar</a:t>
            </a:r>
            <a:r>
              <a:rPr lang="en-GB" sz="1050" dirty="0">
                <a:solidFill>
                  <a:schemeClr val="tx1"/>
                </a:solidFill>
                <a:latin typeface="Times New Roman"/>
              </a:rPr>
              <a:t>, S., </a:t>
            </a:r>
            <a:r>
              <a:rPr lang="en-GB" sz="1050" dirty="0" err="1">
                <a:solidFill>
                  <a:schemeClr val="tx1"/>
                </a:solidFill>
                <a:latin typeface="Times New Roman"/>
              </a:rPr>
              <a:t>Blackhurst</a:t>
            </a:r>
            <a:r>
              <a:rPr lang="en-GB" sz="1050" dirty="0">
                <a:solidFill>
                  <a:schemeClr val="tx1"/>
                </a:solidFill>
                <a:latin typeface="Times New Roman"/>
              </a:rPr>
              <a:t>, J. &amp; </a:t>
            </a:r>
            <a:r>
              <a:rPr lang="en-GB" sz="1050" dirty="0" err="1">
                <a:solidFill>
                  <a:schemeClr val="tx1"/>
                </a:solidFill>
                <a:latin typeface="Times New Roman"/>
              </a:rPr>
              <a:t>Grawe</a:t>
            </a:r>
            <a:r>
              <a:rPr lang="en-GB" sz="1050" dirty="0">
                <a:solidFill>
                  <a:schemeClr val="tx1"/>
                </a:solidFill>
                <a:latin typeface="Times New Roman"/>
              </a:rPr>
              <a:t>, S., 2015. Firm's resilience to supply chain disruptions: Scale development and empirical examination. </a:t>
            </a:r>
            <a:r>
              <a:rPr lang="en-GB" sz="1050" i="1" dirty="0">
                <a:solidFill>
                  <a:schemeClr val="tx1"/>
                </a:solidFill>
                <a:latin typeface="Times New Roman"/>
              </a:rPr>
              <a:t>Journal of Operations Management, </a:t>
            </a:r>
            <a:r>
              <a:rPr lang="en-GB" sz="1050" dirty="0">
                <a:solidFill>
                  <a:schemeClr val="tx1"/>
                </a:solidFill>
                <a:latin typeface="Times New Roman"/>
              </a:rPr>
              <a:t>Volume 33-34, pp. 111-122. </a:t>
            </a:r>
          </a:p>
          <a:p>
            <a:pPr>
              <a:lnSpc>
                <a:spcPct val="100000"/>
              </a:lnSpc>
            </a:pPr>
            <a:r>
              <a:rPr lang="en-GB" sz="1050" dirty="0">
                <a:solidFill>
                  <a:schemeClr val="tx1"/>
                </a:solidFill>
                <a:latin typeface="Times New Roman"/>
              </a:rPr>
              <a:t>Beckett, V., 2015. TalkTalk cyber-attack leaves 4m vulnerable.. </a:t>
            </a:r>
            <a:r>
              <a:rPr lang="fr-FR" sz="1050" i="1" dirty="0" err="1">
                <a:solidFill>
                  <a:schemeClr val="tx1"/>
                </a:solidFill>
                <a:latin typeface="Times New Roman"/>
              </a:rPr>
              <a:t>Reactions</a:t>
            </a:r>
            <a:r>
              <a:rPr lang="fr-FR" sz="1050" i="1" dirty="0">
                <a:solidFill>
                  <a:schemeClr val="tx1"/>
                </a:solidFill>
                <a:latin typeface="Times New Roman"/>
              </a:rPr>
              <a:t>, </a:t>
            </a:r>
            <a:r>
              <a:rPr lang="fr-FR" sz="1050" dirty="0">
                <a:solidFill>
                  <a:schemeClr val="tx1"/>
                </a:solidFill>
                <a:latin typeface="Times New Roman"/>
              </a:rPr>
              <a:t>Volume 1, pp. 1-1. </a:t>
            </a:r>
          </a:p>
          <a:p>
            <a:pPr>
              <a:lnSpc>
                <a:spcPct val="100000"/>
              </a:lnSpc>
            </a:pPr>
            <a:r>
              <a:rPr lang="fr-FR" sz="1050" dirty="0" err="1">
                <a:solidFill>
                  <a:schemeClr val="tx1"/>
                </a:solidFill>
                <a:latin typeface="Times New Roman"/>
              </a:rPr>
              <a:t>Benavides</a:t>
            </a:r>
            <a:r>
              <a:rPr lang="fr-FR" sz="1050" dirty="0">
                <a:solidFill>
                  <a:schemeClr val="tx1"/>
                </a:solidFill>
                <a:latin typeface="Times New Roman"/>
              </a:rPr>
              <a:t>, L., </a:t>
            </a:r>
            <a:r>
              <a:rPr lang="fr-FR" sz="1050" dirty="0" err="1">
                <a:solidFill>
                  <a:schemeClr val="tx1"/>
                </a:solidFill>
                <a:latin typeface="Times New Roman"/>
              </a:rPr>
              <a:t>Eskinazis</a:t>
            </a:r>
            <a:r>
              <a:rPr lang="fr-FR" sz="1050" dirty="0">
                <a:solidFill>
                  <a:schemeClr val="tx1"/>
                </a:solidFill>
                <a:latin typeface="Times New Roman"/>
              </a:rPr>
              <a:t>, V. D. &amp; Swan, D., 2016. </a:t>
            </a:r>
            <a:r>
              <a:rPr lang="en-GB" sz="1050" i="1" dirty="0">
                <a:solidFill>
                  <a:schemeClr val="tx1"/>
                </a:solidFill>
                <a:latin typeface="Times New Roman"/>
              </a:rPr>
              <a:t>Six steps to successful supply chain collaboration. </a:t>
            </a:r>
            <a:r>
              <a:rPr lang="en-GB" sz="1050" dirty="0">
                <a:solidFill>
                  <a:schemeClr val="tx1"/>
                </a:solidFill>
                <a:latin typeface="Times New Roman"/>
              </a:rPr>
              <a:t>[Online]  </a:t>
            </a:r>
            <a:br>
              <a:rPr lang="en-GB" dirty="0">
                <a:solidFill>
                  <a:schemeClr val="tx1"/>
                </a:solidFill>
                <a:latin typeface="Times New Roman"/>
              </a:rPr>
            </a:br>
            <a:r>
              <a:rPr lang="en-GB" sz="1050" dirty="0">
                <a:solidFill>
                  <a:schemeClr val="tx1"/>
                </a:solidFill>
                <a:latin typeface="Times New Roman"/>
              </a:rPr>
              <a:t>Available at: </a:t>
            </a:r>
            <a:r>
              <a:rPr lang="en-GB" sz="1050" u="sng" dirty="0">
                <a:solidFill>
                  <a:schemeClr val="tx1"/>
                </a:solidFill>
                <a:latin typeface="Times New Roman"/>
                <a:hlinkClick r:id="rId3"/>
              </a:rPr>
              <a:t>http://www.supplychainquarterly.com/topics/Strategy/20120622-six-steps-to-successful-supply-chain-collaboration/</a:t>
            </a:r>
            <a:r>
              <a:rPr lang="en-GB" sz="1050" dirty="0">
                <a:solidFill>
                  <a:schemeClr val="tx1"/>
                </a:solidFill>
                <a:latin typeface="Times New Roman"/>
              </a:rPr>
              <a:t> </a:t>
            </a:r>
            <a:br>
              <a:rPr lang="en-GB" dirty="0">
                <a:solidFill>
                  <a:schemeClr val="tx1"/>
                </a:solidFill>
                <a:latin typeface="Times New Roman"/>
              </a:rPr>
            </a:br>
            <a:r>
              <a:rPr lang="en-GB" sz="1050" dirty="0">
                <a:solidFill>
                  <a:schemeClr val="tx1"/>
                </a:solidFill>
                <a:latin typeface="Times New Roman"/>
              </a:rPr>
              <a:t>[Accessed 2 11 2016]. </a:t>
            </a:r>
          </a:p>
          <a:p>
            <a:pPr>
              <a:lnSpc>
                <a:spcPct val="100000"/>
              </a:lnSpc>
            </a:pPr>
            <a:r>
              <a:rPr lang="en-GB" sz="1050" dirty="0">
                <a:solidFill>
                  <a:schemeClr val="tx1"/>
                </a:solidFill>
                <a:latin typeface="Times New Roman"/>
              </a:rPr>
              <a:t>Choi, T.-M. &amp; </a:t>
            </a:r>
            <a:r>
              <a:rPr lang="en-GB" sz="1050" dirty="0" err="1">
                <a:solidFill>
                  <a:schemeClr val="tx1"/>
                </a:solidFill>
                <a:latin typeface="Times New Roman"/>
              </a:rPr>
              <a:t>Sethi</a:t>
            </a:r>
            <a:r>
              <a:rPr lang="en-GB" sz="1050" dirty="0">
                <a:solidFill>
                  <a:schemeClr val="tx1"/>
                </a:solidFill>
                <a:latin typeface="Times New Roman"/>
              </a:rPr>
              <a:t>, S., 2010. Innovative quick response programs: A review. </a:t>
            </a:r>
            <a:r>
              <a:rPr lang="en-GB" sz="1050" i="1" dirty="0">
                <a:solidFill>
                  <a:schemeClr val="tx1"/>
                </a:solidFill>
                <a:latin typeface="Times New Roman"/>
              </a:rPr>
              <a:t>Production Economics, </a:t>
            </a:r>
            <a:r>
              <a:rPr lang="en-GB" sz="1050" dirty="0">
                <a:solidFill>
                  <a:schemeClr val="tx1"/>
                </a:solidFill>
                <a:latin typeface="Times New Roman"/>
              </a:rPr>
              <a:t>127(1), pp. 1-12. </a:t>
            </a:r>
          </a:p>
          <a:p>
            <a:pPr>
              <a:lnSpc>
                <a:spcPct val="100000"/>
              </a:lnSpc>
            </a:pPr>
            <a:r>
              <a:rPr lang="en-GB" sz="1050" dirty="0">
                <a:solidFill>
                  <a:schemeClr val="tx1"/>
                </a:solidFill>
                <a:latin typeface="Times New Roman"/>
              </a:rPr>
              <a:t>Christopher, M. &amp; Peck, H., 2005. Building the resilient supply chain. </a:t>
            </a:r>
            <a:r>
              <a:rPr lang="en-GB" sz="1050" i="1" dirty="0">
                <a:solidFill>
                  <a:schemeClr val="tx1"/>
                </a:solidFill>
                <a:latin typeface="Times New Roman"/>
              </a:rPr>
              <a:t>The International Journal of Logistics Management, </a:t>
            </a:r>
            <a:r>
              <a:rPr lang="en-GB" sz="1050" dirty="0">
                <a:solidFill>
                  <a:schemeClr val="tx1"/>
                </a:solidFill>
                <a:latin typeface="Times New Roman"/>
              </a:rPr>
              <a:t>15(2), pp. 1-13. </a:t>
            </a:r>
          </a:p>
          <a:p>
            <a:pPr>
              <a:lnSpc>
                <a:spcPct val="100000"/>
              </a:lnSpc>
            </a:pPr>
            <a:r>
              <a:rPr lang="en-GB" sz="1050" dirty="0">
                <a:solidFill>
                  <a:schemeClr val="tx1"/>
                </a:solidFill>
                <a:latin typeface="Times New Roman"/>
              </a:rPr>
              <a:t>DHL, 2010. </a:t>
            </a:r>
            <a:r>
              <a:rPr lang="en-GB" sz="1050" i="1" dirty="0">
                <a:solidFill>
                  <a:schemeClr val="tx1"/>
                </a:solidFill>
                <a:latin typeface="Times New Roman"/>
              </a:rPr>
              <a:t>A high-performance network - even during a crisis. </a:t>
            </a:r>
            <a:r>
              <a:rPr lang="en-GB" sz="1050" dirty="0">
                <a:solidFill>
                  <a:schemeClr val="tx1"/>
                </a:solidFill>
                <a:latin typeface="Times New Roman"/>
              </a:rPr>
              <a:t>[Online]  </a:t>
            </a:r>
            <a:br>
              <a:rPr lang="en-GB" dirty="0">
                <a:solidFill>
                  <a:schemeClr val="tx1"/>
                </a:solidFill>
                <a:latin typeface="Times New Roman"/>
              </a:rPr>
            </a:br>
            <a:r>
              <a:rPr lang="en-GB" sz="1050" dirty="0">
                <a:solidFill>
                  <a:schemeClr val="tx1"/>
                </a:solidFill>
                <a:latin typeface="Times New Roman"/>
              </a:rPr>
              <a:t>Available at: </a:t>
            </a:r>
            <a:r>
              <a:rPr lang="en-GB" sz="1050" u="sng" dirty="0">
                <a:solidFill>
                  <a:schemeClr val="tx1"/>
                </a:solidFill>
                <a:latin typeface="Times New Roman"/>
                <a:hlinkClick r:id="rId4"/>
              </a:rPr>
              <a:t>https://www.dpdhl.com/en/media_relations/abonnements/financial_media_newsletter/background_q1_2010.html</a:t>
            </a:r>
            <a:r>
              <a:rPr lang="en-GB" sz="1050" dirty="0">
                <a:solidFill>
                  <a:schemeClr val="tx1"/>
                </a:solidFill>
                <a:latin typeface="Times New Roman"/>
              </a:rPr>
              <a:t> </a:t>
            </a:r>
            <a:br>
              <a:rPr lang="en-GB" dirty="0">
                <a:solidFill>
                  <a:schemeClr val="tx1"/>
                </a:solidFill>
                <a:latin typeface="Times New Roman"/>
              </a:rPr>
            </a:br>
            <a:r>
              <a:rPr lang="en-GB" sz="1050" dirty="0">
                <a:solidFill>
                  <a:schemeClr val="tx1"/>
                </a:solidFill>
                <a:latin typeface="Times New Roman"/>
              </a:rPr>
              <a:t>[Accessed 21 10 2016]. </a:t>
            </a:r>
          </a:p>
          <a:p>
            <a:pPr>
              <a:lnSpc>
                <a:spcPct val="100000"/>
              </a:lnSpc>
            </a:pPr>
            <a:r>
              <a:rPr lang="en-GB" sz="1050" dirty="0">
                <a:solidFill>
                  <a:schemeClr val="tx1"/>
                </a:solidFill>
                <a:latin typeface="Times New Roman"/>
              </a:rPr>
              <a:t>DHL, 2014. </a:t>
            </a:r>
            <a:r>
              <a:rPr lang="en-GB" sz="1050" i="1" dirty="0">
                <a:solidFill>
                  <a:schemeClr val="tx1"/>
                </a:solidFill>
                <a:latin typeface="Times New Roman"/>
              </a:rPr>
              <a:t>Holistic  View  of  </a:t>
            </a:r>
            <a:r>
              <a:rPr lang="en-GB" sz="1050" i="1" dirty="0" err="1">
                <a:solidFill>
                  <a:schemeClr val="tx1"/>
                </a:solidFill>
                <a:latin typeface="Times New Roman"/>
              </a:rPr>
              <a:t>Dupont</a:t>
            </a:r>
            <a:r>
              <a:rPr lang="en-GB" sz="1050" i="1" dirty="0">
                <a:solidFill>
                  <a:schemeClr val="tx1"/>
                </a:solidFill>
                <a:latin typeface="Times New Roman"/>
              </a:rPr>
              <a:t>  Supply  Chain  Improves  Resilience  and  Avoid Cost  Customer  Challenges . </a:t>
            </a:r>
            <a:r>
              <a:rPr lang="en-GB" sz="1050" dirty="0">
                <a:solidFill>
                  <a:schemeClr val="tx1"/>
                </a:solidFill>
                <a:latin typeface="Times New Roman"/>
              </a:rPr>
              <a:t>[Online]  </a:t>
            </a:r>
            <a:br>
              <a:rPr lang="en-GB" dirty="0">
                <a:solidFill>
                  <a:schemeClr val="tx1"/>
                </a:solidFill>
                <a:latin typeface="Times New Roman"/>
              </a:rPr>
            </a:br>
            <a:r>
              <a:rPr lang="en-GB" sz="1050" dirty="0">
                <a:solidFill>
                  <a:schemeClr val="tx1"/>
                </a:solidFill>
                <a:latin typeface="Times New Roman"/>
              </a:rPr>
              <a:t>Available at: </a:t>
            </a:r>
            <a:r>
              <a:rPr lang="en-GB" sz="1050" u="sng" dirty="0">
                <a:solidFill>
                  <a:schemeClr val="tx1"/>
                </a:solidFill>
                <a:latin typeface="Times New Roman"/>
                <a:hlinkClick r:id="rId5"/>
              </a:rPr>
              <a:t>http://www.dhl.com/content/dam/downloads/g0/logistics/resilience360/dupont_case_study_en.pdf</a:t>
            </a:r>
            <a:r>
              <a:rPr lang="en-GB" sz="1050" dirty="0">
                <a:solidFill>
                  <a:schemeClr val="tx1"/>
                </a:solidFill>
                <a:latin typeface="Times New Roman"/>
              </a:rPr>
              <a:t> </a:t>
            </a:r>
            <a:br>
              <a:rPr lang="en-GB" dirty="0">
                <a:solidFill>
                  <a:schemeClr val="tx1"/>
                </a:solidFill>
                <a:latin typeface="Times New Roman"/>
              </a:rPr>
            </a:br>
            <a:r>
              <a:rPr lang="en-GB" sz="1050" dirty="0">
                <a:solidFill>
                  <a:schemeClr val="tx1"/>
                </a:solidFill>
                <a:latin typeface="Times New Roman"/>
              </a:rPr>
              <a:t>[Accessed 21 10 2016]. </a:t>
            </a:r>
          </a:p>
          <a:p>
            <a:pPr>
              <a:lnSpc>
                <a:spcPct val="100000"/>
              </a:lnSpc>
            </a:pPr>
            <a:r>
              <a:rPr lang="en-GB" sz="1050" dirty="0">
                <a:solidFill>
                  <a:schemeClr val="tx1"/>
                </a:solidFill>
                <a:latin typeface="Times New Roman"/>
              </a:rPr>
              <a:t>DHL, 2016. </a:t>
            </a:r>
            <a:r>
              <a:rPr lang="en-GB" sz="1050" i="1" dirty="0">
                <a:solidFill>
                  <a:schemeClr val="tx1"/>
                </a:solidFill>
                <a:latin typeface="Times New Roman"/>
              </a:rPr>
              <a:t>DHL Resilience360 – Managing Risks in Your Supply Chains. </a:t>
            </a:r>
            <a:r>
              <a:rPr lang="en-GB" sz="1050" dirty="0">
                <a:solidFill>
                  <a:schemeClr val="tx1"/>
                </a:solidFill>
                <a:latin typeface="Times New Roman"/>
              </a:rPr>
              <a:t>[Online]  </a:t>
            </a:r>
            <a:br>
              <a:rPr lang="en-GB" dirty="0">
                <a:solidFill>
                  <a:schemeClr val="tx1"/>
                </a:solidFill>
                <a:latin typeface="Times New Roman"/>
              </a:rPr>
            </a:br>
            <a:r>
              <a:rPr lang="en-GB" sz="1050" dirty="0">
                <a:solidFill>
                  <a:schemeClr val="tx1"/>
                </a:solidFill>
                <a:latin typeface="Times New Roman"/>
              </a:rPr>
              <a:t>Available at: </a:t>
            </a:r>
            <a:r>
              <a:rPr lang="en-GB" sz="1050" u="sng" dirty="0">
                <a:solidFill>
                  <a:schemeClr val="tx1"/>
                </a:solidFill>
                <a:latin typeface="Times New Roman"/>
                <a:hlinkClick r:id="rId6"/>
              </a:rPr>
              <a:t>http://www.dhl.co.uk/en/logistics/supply_chain_solutions/what_we_do/resilience_360.html#riskandresiliencyassessment</a:t>
            </a:r>
            <a:r>
              <a:rPr lang="en-GB" sz="1050" dirty="0">
                <a:solidFill>
                  <a:schemeClr val="tx1"/>
                </a:solidFill>
                <a:latin typeface="Times New Roman"/>
              </a:rPr>
              <a:t> </a:t>
            </a:r>
            <a:br>
              <a:rPr lang="en-GB" dirty="0">
                <a:solidFill>
                  <a:schemeClr val="tx1"/>
                </a:solidFill>
                <a:latin typeface="Times New Roman"/>
              </a:rPr>
            </a:br>
            <a:r>
              <a:rPr lang="en-GB" sz="1050" dirty="0">
                <a:solidFill>
                  <a:schemeClr val="tx1"/>
                </a:solidFill>
                <a:latin typeface="Times New Roman"/>
              </a:rPr>
              <a:t>[Accessed 7 10 2016]. </a:t>
            </a:r>
          </a:p>
          <a:p>
            <a:pPr marL="0" indent="0">
              <a:lnSpc>
                <a:spcPct val="100000"/>
              </a:lnSpc>
              <a:buNone/>
            </a:pPr>
            <a:endParaRPr lang="en-GB" sz="1050" dirty="0">
              <a:solidFill>
                <a:schemeClr val="tx1"/>
              </a:solidFill>
              <a:latin typeface="Times New Roman"/>
            </a:endParaRPr>
          </a:p>
        </p:txBody>
      </p:sp>
      <p:sp>
        <p:nvSpPr>
          <p:cNvPr id="4" name="TextBox 3"/>
          <p:cNvSpPr txBox="1"/>
          <p:nvPr/>
        </p:nvSpPr>
        <p:spPr>
          <a:xfrm>
            <a:off x="5467350" y="1518394"/>
            <a:ext cx="6623050" cy="4455066"/>
          </a:xfrm>
          <a:prstGeom prst="rect">
            <a:avLst/>
          </a:prstGeom>
        </p:spPr>
        <p:txBody>
          <a:bodyPr rtlCol="0" anchor="t">
            <a:spAutoFit/>
          </a:bodyPr>
          <a:lstStyle/>
          <a:p>
            <a:pPr algn="ctr"/>
            <a:r>
              <a:rPr lang="en-US" sz="1050" dirty="0"/>
              <a:t>Click </a:t>
            </a:r>
            <a:r>
              <a:rPr lang="en-GB" sz="1050" dirty="0">
                <a:latin typeface="Times New Roman"/>
              </a:rPr>
              <a:t>Gibson, B. J., Hanna, J. B., </a:t>
            </a:r>
            <a:r>
              <a:rPr lang="en-GB" sz="1050" dirty="0" err="1">
                <a:latin typeface="Times New Roman"/>
              </a:rPr>
              <a:t>Defee</a:t>
            </a:r>
            <a:r>
              <a:rPr lang="en-GB" sz="1050" dirty="0">
                <a:latin typeface="Times New Roman"/>
              </a:rPr>
              <a:t>, C. C. &amp; </a:t>
            </a:r>
            <a:r>
              <a:rPr lang="en-GB" sz="1050" dirty="0" err="1">
                <a:latin typeface="Times New Roman"/>
              </a:rPr>
              <a:t>Haozhe</a:t>
            </a:r>
            <a:r>
              <a:rPr lang="en-GB" sz="1050" dirty="0">
                <a:latin typeface="Times New Roman"/>
              </a:rPr>
              <a:t>, C., 2014. </a:t>
            </a:r>
            <a:r>
              <a:rPr lang="en-GB" sz="1050" i="1" dirty="0">
                <a:latin typeface="Times New Roman"/>
              </a:rPr>
              <a:t>Definitive Guide to Integrated Supply Chain Management, The: Optimize the Interaction between Supply Chain Processes, Tools, and Technologies. </a:t>
            </a:r>
            <a:r>
              <a:rPr lang="en-GB" sz="1050" dirty="0">
                <a:latin typeface="Times New Roman"/>
              </a:rPr>
              <a:t>Upper Saddle River: Pearson Education. </a:t>
            </a:r>
            <a:r>
              <a:rPr lang="en-US" sz="1050" dirty="0">
                <a:latin typeface="Times New Roman"/>
              </a:rPr>
              <a:t> </a:t>
            </a:r>
          </a:p>
          <a:p>
            <a:pPr algn="ctr"/>
            <a:r>
              <a:rPr lang="en-GB" sz="1050" dirty="0" err="1">
                <a:latin typeface="Times New Roman"/>
              </a:rPr>
              <a:t>Guilati</a:t>
            </a:r>
            <a:r>
              <a:rPr lang="en-GB" sz="1050" dirty="0">
                <a:latin typeface="Times New Roman"/>
              </a:rPr>
              <a:t>, R., 2010. </a:t>
            </a:r>
            <a:r>
              <a:rPr lang="en-GB" sz="1050" i="1" dirty="0">
                <a:latin typeface="Times New Roman"/>
              </a:rPr>
              <a:t>Reorganize for resilience: Putting customers at the </a:t>
            </a:r>
            <a:r>
              <a:rPr lang="en-GB" sz="1050" i="1" dirty="0" err="1">
                <a:latin typeface="Times New Roman"/>
              </a:rPr>
              <a:t>center</a:t>
            </a:r>
            <a:r>
              <a:rPr lang="en-GB" sz="1050" i="1" dirty="0">
                <a:latin typeface="Times New Roman"/>
              </a:rPr>
              <a:t> of your business. </a:t>
            </a:r>
            <a:r>
              <a:rPr lang="en-GB" sz="1050" dirty="0">
                <a:latin typeface="Times New Roman"/>
              </a:rPr>
              <a:t>Boston: Harvard Business Review Press. </a:t>
            </a:r>
            <a:r>
              <a:rPr lang="en-US" sz="1050" dirty="0">
                <a:latin typeface="Times New Roman"/>
              </a:rPr>
              <a:t> </a:t>
            </a:r>
          </a:p>
          <a:p>
            <a:pPr algn="ctr"/>
            <a:r>
              <a:rPr lang="en-GB" sz="1050" dirty="0" err="1">
                <a:latin typeface="Times New Roman"/>
              </a:rPr>
              <a:t>Juttner</a:t>
            </a:r>
            <a:r>
              <a:rPr lang="en-GB" sz="1050" dirty="0">
                <a:latin typeface="Times New Roman"/>
              </a:rPr>
              <a:t>, U. &amp; </a:t>
            </a:r>
            <a:r>
              <a:rPr lang="en-GB" sz="1050" dirty="0" err="1">
                <a:latin typeface="Times New Roman"/>
              </a:rPr>
              <a:t>Maklan</a:t>
            </a:r>
            <a:r>
              <a:rPr lang="en-GB" sz="1050" dirty="0">
                <a:latin typeface="Times New Roman"/>
              </a:rPr>
              <a:t>, S., 2011. Supply chain resilience in the global financial crisis: an empirical study. </a:t>
            </a:r>
            <a:r>
              <a:rPr lang="en-GB" sz="1050" i="1" dirty="0">
                <a:latin typeface="Times New Roman"/>
              </a:rPr>
              <a:t>Supply Chain Management: An International Journal, </a:t>
            </a:r>
            <a:r>
              <a:rPr lang="en-GB" sz="1050" dirty="0">
                <a:latin typeface="Times New Roman"/>
              </a:rPr>
              <a:t>16(4), pp. 246 - 259. </a:t>
            </a:r>
            <a:r>
              <a:rPr lang="en-US" sz="1050" dirty="0">
                <a:latin typeface="Times New Roman"/>
              </a:rPr>
              <a:t> </a:t>
            </a:r>
          </a:p>
          <a:p>
            <a:pPr algn="ctr"/>
            <a:r>
              <a:rPr lang="en-GB" sz="1050" dirty="0" err="1">
                <a:latin typeface="Times New Roman"/>
              </a:rPr>
              <a:t>Klibi</a:t>
            </a:r>
            <a:r>
              <a:rPr lang="en-GB" sz="1050" dirty="0">
                <a:latin typeface="Times New Roman"/>
              </a:rPr>
              <a:t>, W. &amp; Martel, A., 2012. Scenario-based Supply Chain Network risk </a:t>
            </a:r>
            <a:r>
              <a:rPr lang="en-GB" sz="1050" dirty="0" err="1">
                <a:latin typeface="Times New Roman"/>
              </a:rPr>
              <a:t>modeling</a:t>
            </a:r>
            <a:r>
              <a:rPr lang="en-GB" sz="1050" dirty="0">
                <a:latin typeface="Times New Roman"/>
              </a:rPr>
              <a:t>. </a:t>
            </a:r>
            <a:r>
              <a:rPr lang="en-GB" sz="1050" i="1" dirty="0">
                <a:latin typeface="Times New Roman"/>
              </a:rPr>
              <a:t>European Journal of Operational Research, </a:t>
            </a:r>
            <a:r>
              <a:rPr lang="en-GB" sz="1050" dirty="0">
                <a:latin typeface="Times New Roman"/>
              </a:rPr>
              <a:t>223 (3), p. 644–658. </a:t>
            </a:r>
            <a:r>
              <a:rPr lang="en-US" sz="1050" dirty="0">
                <a:latin typeface="Times New Roman"/>
              </a:rPr>
              <a:t> </a:t>
            </a:r>
          </a:p>
          <a:p>
            <a:pPr algn="ctr"/>
            <a:r>
              <a:rPr lang="en-GB" sz="1050" dirty="0">
                <a:latin typeface="Times New Roman"/>
              </a:rPr>
              <a:t>Mangan, J., </a:t>
            </a:r>
            <a:r>
              <a:rPr lang="en-GB" sz="1050" dirty="0" err="1">
                <a:latin typeface="Times New Roman"/>
              </a:rPr>
              <a:t>Lalwani</a:t>
            </a:r>
            <a:r>
              <a:rPr lang="en-GB" sz="1050" dirty="0">
                <a:latin typeface="Times New Roman"/>
              </a:rPr>
              <a:t>, C. &amp; Butcher, T., 2008, 2012 . </a:t>
            </a:r>
            <a:r>
              <a:rPr lang="en-GB" sz="1050" i="1" dirty="0">
                <a:latin typeface="Times New Roman"/>
              </a:rPr>
              <a:t>Global Logistics and Supply Chain Management. </a:t>
            </a:r>
            <a:r>
              <a:rPr lang="en-GB" sz="1050" dirty="0">
                <a:latin typeface="Times New Roman"/>
              </a:rPr>
              <a:t>Chichester: John Wiley &amp; Sons Ltd. </a:t>
            </a:r>
            <a:r>
              <a:rPr lang="en-US" sz="1050" dirty="0">
                <a:latin typeface="Times New Roman"/>
              </a:rPr>
              <a:t> </a:t>
            </a:r>
          </a:p>
          <a:p>
            <a:pPr algn="ctr"/>
            <a:r>
              <a:rPr lang="en-GB" sz="1050" dirty="0" err="1">
                <a:latin typeface="Times New Roman"/>
              </a:rPr>
              <a:t>Mohammaddusta</a:t>
            </a:r>
            <a:r>
              <a:rPr lang="en-GB" sz="1050" dirty="0">
                <a:latin typeface="Times New Roman"/>
              </a:rPr>
              <a:t>, F. et al., 2015. Developing lean and responsive supply chains: A robust model for alternative risk mitigation strategies in supply chain designs. </a:t>
            </a:r>
            <a:r>
              <a:rPr lang="en-GB" sz="1050" i="1" dirty="0">
                <a:latin typeface="Times New Roman"/>
              </a:rPr>
              <a:t>International Journal of Production Economics.</a:t>
            </a:r>
            <a:r>
              <a:rPr lang="en-GB" sz="1050" dirty="0">
                <a:latin typeface="Times New Roman"/>
              </a:rPr>
              <a:t> </a:t>
            </a:r>
            <a:r>
              <a:rPr lang="en-US" sz="1050" dirty="0">
                <a:latin typeface="Times New Roman"/>
              </a:rPr>
              <a:t> </a:t>
            </a:r>
          </a:p>
          <a:p>
            <a:pPr algn="ctr"/>
            <a:r>
              <a:rPr lang="en-GB" sz="1050" dirty="0">
                <a:latin typeface="Times New Roman"/>
              </a:rPr>
              <a:t>O'Dowd, C. et al., 2012. Volcanic ash over Europe during the eruption of </a:t>
            </a:r>
            <a:r>
              <a:rPr lang="en-GB" sz="1050" dirty="0" err="1">
                <a:latin typeface="Times New Roman"/>
              </a:rPr>
              <a:t>Eyjafjallajöekull</a:t>
            </a:r>
            <a:r>
              <a:rPr lang="en-GB" sz="1050" dirty="0">
                <a:latin typeface="Times New Roman"/>
              </a:rPr>
              <a:t> on Iceland, April-May 2010. </a:t>
            </a:r>
            <a:r>
              <a:rPr lang="en-GB" sz="1050" i="1" dirty="0">
                <a:latin typeface="Times New Roman"/>
              </a:rPr>
              <a:t>Atmospheric Environment, </a:t>
            </a:r>
            <a:r>
              <a:rPr lang="en-GB" sz="1050" dirty="0">
                <a:latin typeface="Times New Roman"/>
              </a:rPr>
              <a:t>Volume 48, pp. 143-151. </a:t>
            </a:r>
            <a:r>
              <a:rPr lang="en-US" sz="1050" dirty="0">
                <a:latin typeface="Times New Roman"/>
              </a:rPr>
              <a:t> </a:t>
            </a:r>
          </a:p>
          <a:p>
            <a:pPr algn="ctr"/>
            <a:r>
              <a:rPr lang="en-GB" sz="1050" dirty="0">
                <a:latin typeface="Times New Roman"/>
              </a:rPr>
              <a:t>Press, T. C., 2010. </a:t>
            </a:r>
            <a:r>
              <a:rPr lang="en-GB" sz="1050" i="1" dirty="0">
                <a:latin typeface="Times New Roman"/>
              </a:rPr>
              <a:t>SAS says losses narrow in Q1, ash cloud disruptions to cost $64 million. </a:t>
            </a:r>
            <a:r>
              <a:rPr lang="en-GB" sz="1050" dirty="0">
                <a:latin typeface="Times New Roman"/>
              </a:rPr>
              <a:t>[Online]  </a:t>
            </a:r>
            <a:r>
              <a:rPr lang="en-US" sz="1050" dirty="0">
                <a:latin typeface="Times New Roman"/>
              </a:rPr>
              <a:t> </a:t>
            </a:r>
            <a:br>
              <a:rPr lang="en-US" dirty="0"/>
            </a:br>
            <a:r>
              <a:rPr lang="en-US" sz="1050" dirty="0">
                <a:latin typeface="Times New Roman"/>
              </a:rPr>
              <a:t>Available at: </a:t>
            </a:r>
            <a:r>
              <a:rPr lang="en-GB" sz="1050" u="sng" dirty="0">
                <a:latin typeface="Times New Roman"/>
              </a:rPr>
              <a:t>Business Source Corporate Plus.</a:t>
            </a:r>
            <a:r>
              <a:rPr lang="en-GB" sz="1050" dirty="0">
                <a:latin typeface="Times New Roman"/>
              </a:rPr>
              <a:t> </a:t>
            </a:r>
            <a:r>
              <a:rPr lang="en-US" sz="1050" dirty="0">
                <a:latin typeface="Times New Roman"/>
              </a:rPr>
              <a:t> </a:t>
            </a:r>
            <a:br>
              <a:rPr lang="en-US" dirty="0"/>
            </a:br>
            <a:r>
              <a:rPr lang="en-US" sz="1050" dirty="0">
                <a:latin typeface="Times New Roman"/>
              </a:rPr>
              <a:t>[Accessed 27 10 2016].  </a:t>
            </a:r>
          </a:p>
          <a:p>
            <a:pPr algn="ctr"/>
            <a:r>
              <a:rPr lang="en-GB" sz="1050" dirty="0" err="1">
                <a:latin typeface="Times New Roman"/>
              </a:rPr>
              <a:t>Svensson</a:t>
            </a:r>
            <a:r>
              <a:rPr lang="en-GB" sz="1050" dirty="0">
                <a:latin typeface="Times New Roman"/>
              </a:rPr>
              <a:t>, G., 2002. A conceptual framework of vulnerability in firms’ inbound and outbound logistics flows.. </a:t>
            </a:r>
            <a:r>
              <a:rPr lang="en-GB" sz="1050" i="1" dirty="0">
                <a:latin typeface="Times New Roman"/>
              </a:rPr>
              <a:t>International Journal of Physical Distribution &amp; Logistics Management, </a:t>
            </a:r>
            <a:r>
              <a:rPr lang="en-GB" sz="1050" dirty="0">
                <a:latin typeface="Times New Roman"/>
              </a:rPr>
              <a:t>Volume 32, pp. 110-134. </a:t>
            </a:r>
            <a:r>
              <a:rPr lang="en-US" sz="1050" dirty="0">
                <a:latin typeface="Times New Roman"/>
              </a:rPr>
              <a:t> </a:t>
            </a:r>
          </a:p>
          <a:p>
            <a:pPr algn="ctr"/>
            <a:r>
              <a:rPr lang="en-GB" sz="1050" dirty="0">
                <a:latin typeface="Times New Roman"/>
              </a:rPr>
              <a:t>Thomas, K., 2012. </a:t>
            </a:r>
            <a:r>
              <a:rPr lang="en-GB" sz="1050" i="1" dirty="0">
                <a:latin typeface="Times New Roman"/>
              </a:rPr>
              <a:t>Supply Chain Nation. </a:t>
            </a:r>
            <a:r>
              <a:rPr lang="en-GB" sz="1050" dirty="0">
                <a:latin typeface="Times New Roman"/>
              </a:rPr>
              <a:t>[Online] </a:t>
            </a:r>
            <a:r>
              <a:rPr lang="de-DE" sz="1050" dirty="0">
                <a:latin typeface="Times New Roman"/>
              </a:rPr>
              <a:t> </a:t>
            </a:r>
            <a:r>
              <a:rPr lang="en-US" sz="1050" dirty="0">
                <a:latin typeface="Times New Roman"/>
              </a:rPr>
              <a:t> </a:t>
            </a:r>
            <a:br>
              <a:rPr lang="en-US" dirty="0"/>
            </a:br>
            <a:r>
              <a:rPr lang="en-US" sz="1050" dirty="0">
                <a:latin typeface="Times New Roman"/>
              </a:rPr>
              <a:t>Available</a:t>
            </a:r>
            <a:r>
              <a:rPr lang="de-DE" sz="1050" dirty="0">
                <a:latin typeface="Times New Roman"/>
              </a:rPr>
              <a:t> at: </a:t>
            </a:r>
            <a:r>
              <a:rPr lang="en-GB" sz="1050" dirty="0">
                <a:latin typeface="Times New Roman"/>
                <a:hlinkClick r:id="rId7"/>
              </a:rPr>
              <a:t>http://blog.jda.com/jda-software-supply-chain-velocity-how-to-get-there/</a:t>
            </a:r>
            <a:r>
              <a:rPr lang="de-DE" sz="1050" dirty="0">
                <a:latin typeface="Times New Roman"/>
              </a:rPr>
              <a:t> </a:t>
            </a:r>
            <a:r>
              <a:rPr lang="en-US" sz="1050" dirty="0">
                <a:latin typeface="Times New Roman"/>
              </a:rPr>
              <a:t> </a:t>
            </a:r>
            <a:br>
              <a:rPr lang="en-US" dirty="0"/>
            </a:br>
            <a:r>
              <a:rPr lang="en-US" sz="1050" dirty="0">
                <a:latin typeface="Times New Roman"/>
              </a:rPr>
              <a:t>[</a:t>
            </a:r>
            <a:r>
              <a:rPr lang="de-DE" sz="1050" dirty="0" err="1">
                <a:latin typeface="Times New Roman"/>
              </a:rPr>
              <a:t>Accessed</a:t>
            </a:r>
            <a:r>
              <a:rPr lang="de-DE" sz="1050" dirty="0">
                <a:latin typeface="Times New Roman"/>
              </a:rPr>
              <a:t> </a:t>
            </a:r>
            <a:r>
              <a:rPr lang="de-DE" sz="1050" dirty="0" err="1">
                <a:latin typeface="Times New Roman"/>
              </a:rPr>
              <a:t>october</a:t>
            </a:r>
            <a:r>
              <a:rPr lang="de-DE" sz="1050" dirty="0">
                <a:latin typeface="Times New Roman"/>
              </a:rPr>
              <a:t> 2016]. </a:t>
            </a:r>
            <a:r>
              <a:rPr lang="en-US" sz="1050" dirty="0">
                <a:latin typeface="Times New Roman"/>
              </a:rPr>
              <a:t> </a:t>
            </a:r>
          </a:p>
          <a:p>
            <a:pPr algn="ctr"/>
            <a:r>
              <a:rPr lang="de-DE" sz="1050" dirty="0">
                <a:latin typeface="Times New Roman"/>
              </a:rPr>
              <a:t>Wang, E. T. G. &amp; Wei, H.-L., 2007. </a:t>
            </a:r>
            <a:r>
              <a:rPr lang="en-GB" sz="1050" dirty="0">
                <a:latin typeface="Times New Roman"/>
              </a:rPr>
              <a:t>International Governance Value Creation: Coordinating for Information Visibility and Flexibility in Supply Chains. </a:t>
            </a:r>
            <a:r>
              <a:rPr lang="en-GB" sz="1050" i="1" dirty="0">
                <a:latin typeface="Times New Roman"/>
              </a:rPr>
              <a:t>Decision Sciences, </a:t>
            </a:r>
            <a:r>
              <a:rPr lang="en-GB" sz="1050" dirty="0">
                <a:latin typeface="Times New Roman"/>
              </a:rPr>
              <a:t>38(4), pp. 647-674. </a:t>
            </a:r>
            <a:r>
              <a:rPr lang="en-US" sz="1050" dirty="0">
                <a:latin typeface="Times New Roman"/>
              </a:rPr>
              <a:t> </a:t>
            </a:r>
          </a:p>
          <a:p>
            <a:pPr algn="ctr"/>
            <a:r>
              <a:rPr lang="en-GB" sz="1050" dirty="0">
                <a:latin typeface="Times New Roman"/>
              </a:rPr>
              <a:t>Ward, J., 2016. </a:t>
            </a:r>
            <a:r>
              <a:rPr lang="en-GB" sz="1050" i="1" dirty="0">
                <a:latin typeface="Times New Roman"/>
              </a:rPr>
              <a:t>Supply Chain Risk Management Report 2016 DHL Resilience 360, </a:t>
            </a:r>
            <a:r>
              <a:rPr lang="en-GB" sz="1050" dirty="0">
                <a:latin typeface="Times New Roman"/>
              </a:rPr>
              <a:t>Bonn: </a:t>
            </a:r>
            <a:r>
              <a:rPr lang="en-GB" sz="1050" dirty="0" err="1">
                <a:latin typeface="Times New Roman"/>
              </a:rPr>
              <a:t>Deutch</a:t>
            </a:r>
            <a:r>
              <a:rPr lang="en-GB" sz="1050" dirty="0">
                <a:latin typeface="Times New Roman"/>
              </a:rPr>
              <a:t> Post AG. </a:t>
            </a:r>
            <a:r>
              <a:rPr lang="en-US" sz="1050" dirty="0">
                <a:latin typeface="Times New Roman"/>
              </a:rPr>
              <a:t> </a:t>
            </a:r>
          </a:p>
          <a:p>
            <a:pPr algn="ctr"/>
            <a:r>
              <a:rPr lang="en-GB" sz="1050" dirty="0">
                <a:latin typeface="Times New Roman"/>
              </a:rPr>
              <a:t>WEF, 2013. </a:t>
            </a:r>
            <a:r>
              <a:rPr lang="en-GB" sz="1050" i="1" dirty="0">
                <a:latin typeface="Times New Roman"/>
              </a:rPr>
              <a:t>Building Resilience in Supply Chain, </a:t>
            </a:r>
            <a:r>
              <a:rPr lang="en-GB" sz="1050" dirty="0">
                <a:latin typeface="Times New Roman"/>
              </a:rPr>
              <a:t>Geneva: World Economic Forum.</a:t>
            </a:r>
            <a:r>
              <a:rPr lang="en-US" sz="1050" dirty="0">
                <a:latin typeface="Times New Roman"/>
              </a:rPr>
              <a:t>  </a:t>
            </a:r>
          </a:p>
        </p:txBody>
      </p:sp>
    </p:spTree>
    <p:extLst>
      <p:ext uri="{BB962C8B-B14F-4D97-AF65-F5344CB8AC3E}">
        <p14:creationId xmlns:p14="http://schemas.microsoft.com/office/powerpoint/2010/main" val="12739039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650" y="499546"/>
            <a:ext cx="10058400" cy="1450757"/>
          </a:xfrm>
        </p:spPr>
        <p:txBody>
          <a:bodyPr/>
          <a:lstStyle/>
          <a:p>
            <a:r>
              <a:rPr lang="en-GB" dirty="0">
                <a:latin typeface="Arial Black" panose="020B0A04020102020204" pitchFamily="34" charset="0"/>
              </a:rPr>
              <a:t>Discussion Topics </a:t>
            </a:r>
            <a:r>
              <a:rPr lang="en-GB" dirty="0"/>
              <a:t>[in the tutorial]</a:t>
            </a:r>
          </a:p>
        </p:txBody>
      </p:sp>
      <p:sp>
        <p:nvSpPr>
          <p:cNvPr id="3" name="Content Placeholder 2"/>
          <p:cNvSpPr>
            <a:spLocks noGrp="1"/>
          </p:cNvSpPr>
          <p:nvPr>
            <p:ph idx="1"/>
          </p:nvPr>
        </p:nvSpPr>
        <p:spPr>
          <a:xfrm>
            <a:off x="1009598" y="2547781"/>
            <a:ext cx="10083452" cy="2287855"/>
          </a:xfrm>
        </p:spPr>
        <p:txBody>
          <a:bodyPr>
            <a:normAutofit/>
          </a:bodyPr>
          <a:lstStyle/>
          <a:p>
            <a:r>
              <a:rPr lang="en-GB" sz="2400" dirty="0">
                <a:cs typeface="Arial" panose="020B0604020202020204" pitchFamily="34" charset="0"/>
              </a:rPr>
              <a:t>Why a robust SC is not necessarily a resilient SC?</a:t>
            </a:r>
          </a:p>
          <a:p>
            <a:r>
              <a:rPr lang="en-GB" sz="2400" dirty="0">
                <a:cs typeface="Arial" panose="020B0604020202020204" pitchFamily="34" charset="0"/>
              </a:rPr>
              <a:t>What is the role of information technology systems   to support SC resilience</a:t>
            </a:r>
            <a:r>
              <a:rPr lang="en-GB" sz="2400" dirty="0"/>
              <a:t>?</a:t>
            </a:r>
          </a:p>
          <a:p>
            <a:r>
              <a:rPr lang="en-GB" sz="2400" dirty="0"/>
              <a:t>Identify examples or case studies</a:t>
            </a:r>
          </a:p>
          <a:p>
            <a:endParaRPr lang="en-GB" sz="2400" dirty="0"/>
          </a:p>
        </p:txBody>
      </p:sp>
    </p:spTree>
    <p:extLst>
      <p:ext uri="{BB962C8B-B14F-4D97-AF65-F5344CB8AC3E}">
        <p14:creationId xmlns:p14="http://schemas.microsoft.com/office/powerpoint/2010/main" val="15829079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내용 개체 틀 2"/>
          <p:cNvSpPr>
            <a:spLocks noGrp="1"/>
          </p:cNvSpPr>
          <p:nvPr>
            <p:ph idx="1"/>
          </p:nvPr>
        </p:nvSpPr>
        <p:spPr>
          <a:xfrm>
            <a:off x="2083443" y="1851948"/>
            <a:ext cx="8933340" cy="3577307"/>
          </a:xfrm>
        </p:spPr>
        <p:txBody>
          <a:bodyPr vert="horz" lIns="0" tIns="45720" rIns="0" bIns="45720" numCol="1" rtlCol="0" anchor="t">
            <a:normAutofit/>
          </a:bodyPr>
          <a:lstStyle/>
          <a:p>
            <a:pPr algn="ctr"/>
            <a:endParaRPr lang="ko-KR" sz="3600" dirty="0">
              <a:latin typeface="+mj-lt"/>
            </a:endParaRPr>
          </a:p>
          <a:p>
            <a:pPr algn="ctr"/>
            <a:r>
              <a:rPr lang="en-US" altLang="ko-KR" sz="3600" dirty="0">
                <a:solidFill>
                  <a:srgbClr val="404040"/>
                </a:solidFill>
                <a:latin typeface="Arial Black" panose="020B0A04020102020204" pitchFamily="34" charset="0"/>
              </a:rPr>
              <a:t>Thank</a:t>
            </a:r>
            <a:r>
              <a:rPr lang="ko-KR" altLang="en-US" sz="3600" dirty="0">
                <a:solidFill>
                  <a:srgbClr val="404040"/>
                </a:solidFill>
                <a:latin typeface="Arial Black" panose="020B0A04020102020204" pitchFamily="34" charset="0"/>
              </a:rPr>
              <a:t> </a:t>
            </a:r>
            <a:r>
              <a:rPr lang="en-US" altLang="ko-KR" sz="3600" dirty="0">
                <a:solidFill>
                  <a:srgbClr val="404040"/>
                </a:solidFill>
                <a:latin typeface="Arial Black" panose="020B0A04020102020204" pitchFamily="34" charset="0"/>
              </a:rPr>
              <a:t>you!</a:t>
            </a:r>
            <a:endParaRPr lang="ko-KR" altLang="ko-KR" sz="3600" dirty="0">
              <a:solidFill>
                <a:srgbClr val="404040"/>
              </a:solidFill>
              <a:latin typeface="Arial Black" panose="020B0A04020102020204" pitchFamily="34" charset="0"/>
            </a:endParaRPr>
          </a:p>
          <a:p>
            <a:pPr algn="ctr"/>
            <a:r>
              <a:rPr lang="ko-KR" altLang="en-US" sz="3600" dirty="0">
                <a:latin typeface="Arial Black" panose="020B0A04020102020204" pitchFamily="34" charset="0"/>
              </a:rPr>
              <a:t>Any </a:t>
            </a:r>
            <a:r>
              <a:rPr lang="en-US" altLang="en-US" sz="3600" dirty="0">
                <a:latin typeface="Arial Black" panose="020B0A04020102020204" pitchFamily="34" charset="0"/>
              </a:rPr>
              <a:t>questions?</a:t>
            </a:r>
            <a:endParaRPr lang="ko-KR" altLang="en-US" sz="3600" dirty="0">
              <a:solidFill>
                <a:schemeClr val="tx1"/>
              </a:solidFill>
              <a:latin typeface="Arial Black" panose="020B0A04020102020204" pitchFamily="34" charset="0"/>
            </a:endParaRPr>
          </a:p>
        </p:txBody>
      </p:sp>
      <p:pic>
        <p:nvPicPr>
          <p:cNvPr id="2" name="Grafik 1"/>
          <p:cNvPicPr>
            <a:picLocks noChangeAspect="1"/>
          </p:cNvPicPr>
          <p:nvPr/>
        </p:nvPicPr>
        <p:blipFill>
          <a:blip r:embed="rId2"/>
          <a:stretch>
            <a:fillRect/>
          </a:stretch>
        </p:blipFill>
        <p:spPr>
          <a:xfrm>
            <a:off x="2015253" y="2416982"/>
            <a:ext cx="2157317" cy="1946451"/>
          </a:xfrm>
          <a:prstGeom prst="rect">
            <a:avLst/>
          </a:prstGeom>
        </p:spPr>
      </p:pic>
    </p:spTree>
    <p:extLst>
      <p:ext uri="{BB962C8B-B14F-4D97-AF65-F5344CB8AC3E}">
        <p14:creationId xmlns:p14="http://schemas.microsoft.com/office/powerpoint/2010/main" val="3294100062"/>
      </p:ext>
    </p:extLst>
  </p:cSld>
  <p:clrMapOvr>
    <a:masterClrMapping/>
  </p:clrMapOvr>
</p:sld>
</file>

<file path=ppt/theme/theme1.xml><?xml version="1.0" encoding="utf-8"?>
<a:theme xmlns:a="http://schemas.openxmlformats.org/drawingml/2006/main" name="추억">
  <a:themeElements>
    <a:clrScheme name="추억">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추억">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추억">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Blue master june 2016">
  <a:themeElements>
    <a:clrScheme name="Wiley blue">
      <a:dk1>
        <a:srgbClr val="000000"/>
      </a:dk1>
      <a:lt1>
        <a:sysClr val="window" lastClr="FFFFFF"/>
      </a:lt1>
      <a:dk2>
        <a:srgbClr val="032977"/>
      </a:dk2>
      <a:lt2>
        <a:srgbClr val="F8F8F8"/>
      </a:lt2>
      <a:accent1>
        <a:srgbClr val="92CB9C"/>
      </a:accent1>
      <a:accent2>
        <a:srgbClr val="855199"/>
      </a:accent2>
      <a:accent3>
        <a:srgbClr val="648FD8"/>
      </a:accent3>
      <a:accent4>
        <a:srgbClr val="C6DE8C"/>
      </a:accent4>
      <a:accent5>
        <a:srgbClr val="BCADE2"/>
      </a:accent5>
      <a:accent6>
        <a:srgbClr val="A0C7E5"/>
      </a:accent6>
      <a:hlink>
        <a:srgbClr val="1D5C56"/>
      </a:hlink>
      <a:folHlink>
        <a:srgbClr val="C6DE8C"/>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맑은 고딕"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262</TotalTime>
  <Words>1560</Words>
  <Application>Microsoft Office PowerPoint</Application>
  <PresentationFormat>Widescreen</PresentationFormat>
  <Paragraphs>255</Paragraphs>
  <Slides>35</Slides>
  <Notes>10</Notes>
  <HiddenSlides>4</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35</vt:i4>
      </vt:variant>
    </vt:vector>
  </HeadingPairs>
  <TitlesOfParts>
    <vt:vector size="48" baseType="lpstr">
      <vt:lpstr>바탕</vt:lpstr>
      <vt:lpstr>맑은 고딕</vt:lpstr>
      <vt:lpstr>Arial</vt:lpstr>
      <vt:lpstr>Arial Black</vt:lpstr>
      <vt:lpstr>Calibri</vt:lpstr>
      <vt:lpstr>Calibri Light</vt:lpstr>
      <vt:lpstr>Courier New</vt:lpstr>
      <vt:lpstr>Liberation Sans</vt:lpstr>
      <vt:lpstr>Segoe UI Black</vt:lpstr>
      <vt:lpstr>Symbol</vt:lpstr>
      <vt:lpstr>Times New Roman</vt:lpstr>
      <vt:lpstr>추억</vt:lpstr>
      <vt:lpstr>Blue master june 2016</vt:lpstr>
      <vt:lpstr>Supply Chain Vulnerability, Risk, Robustness and Resilience  </vt:lpstr>
      <vt:lpstr>Learning Objectives</vt:lpstr>
      <vt:lpstr>Risk</vt:lpstr>
      <vt:lpstr>Identifying Supply Chain Vulnerability</vt:lpstr>
      <vt:lpstr>The shortcomings of risk management</vt:lpstr>
      <vt:lpstr>Objective Risk and Perceived Risk</vt:lpstr>
      <vt:lpstr>Objective Risk and Perceived Risk</vt:lpstr>
      <vt:lpstr>Objective Risk and Perceived Risk</vt:lpstr>
      <vt:lpstr>The Role of IT and Information Sharing </vt:lpstr>
      <vt:lpstr>The need for holistic approaches</vt:lpstr>
      <vt:lpstr>Robust SCM</vt:lpstr>
      <vt:lpstr>Case study </vt:lpstr>
      <vt:lpstr>Resilience 360 Solution</vt:lpstr>
      <vt:lpstr>PowerPoint Presentation</vt:lpstr>
      <vt:lpstr>Definition </vt:lpstr>
      <vt:lpstr>Changing times and an uncertain world</vt:lpstr>
      <vt:lpstr>Sources of external shocks to the supply chain</vt:lpstr>
      <vt:lpstr>Business Continuity Management</vt:lpstr>
      <vt:lpstr>VUCA Framework</vt:lpstr>
      <vt:lpstr>A supply chain as an interactive system</vt:lpstr>
      <vt:lpstr>A framework for a ‘wicked problem’</vt:lpstr>
      <vt:lpstr>Level 1 - Process Engineering and Inventory Management</vt:lpstr>
      <vt:lpstr>Level 2 – Assets and Infrastructure Dependencies</vt:lpstr>
      <vt:lpstr>Level 3 – Organisations and Inter-Organisational Networks</vt:lpstr>
      <vt:lpstr>Level 4 – The Macro-Environment</vt:lpstr>
      <vt:lpstr>Key Measures of resilience</vt:lpstr>
      <vt:lpstr>Visibility</vt:lpstr>
      <vt:lpstr>Collaboration</vt:lpstr>
      <vt:lpstr>Velocity</vt:lpstr>
      <vt:lpstr>Efficiency</vt:lpstr>
      <vt:lpstr>Conclusion</vt:lpstr>
      <vt:lpstr>CHAPTER 13 </vt:lpstr>
      <vt:lpstr>Recommended Reading</vt:lpstr>
      <vt:lpstr>Discussion Topics [in the tutorial]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프레젠테이션</dc:title>
  <dc:creator>Windows 사용자</dc:creator>
  <cp:lastModifiedBy>Ged Edwards</cp:lastModifiedBy>
  <cp:revision>117</cp:revision>
  <dcterms:created xsi:type="dcterms:W3CDTF">2016-11-01T01:50:53Z</dcterms:created>
  <dcterms:modified xsi:type="dcterms:W3CDTF">2018-09-12T14:37:08Z</dcterms:modified>
</cp:coreProperties>
</file>