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459" r:id="rId5"/>
    <p:sldId id="258" r:id="rId6"/>
    <p:sldId id="493" r:id="rId7"/>
    <p:sldId id="494" r:id="rId8"/>
    <p:sldId id="495" r:id="rId9"/>
    <p:sldId id="496" r:id="rId10"/>
    <p:sldId id="471" r:id="rId11"/>
    <p:sldId id="472" r:id="rId12"/>
    <p:sldId id="473" r:id="rId13"/>
    <p:sldId id="474" r:id="rId14"/>
    <p:sldId id="475" r:id="rId15"/>
    <p:sldId id="476" r:id="rId16"/>
    <p:sldId id="499" r:id="rId17"/>
    <p:sldId id="501" r:id="rId18"/>
    <p:sldId id="478" r:id="rId19"/>
    <p:sldId id="486" r:id="rId20"/>
    <p:sldId id="50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51D7DEA9-01DE-416C-92A0-68E5322477BF}"/>
    <pc:docChg chg="custSel addSld delSld modSld">
      <pc:chgData name="Bettina Schmidt" userId="32f9f094-ca9c-4781-adf1-b860fa553cc7" providerId="ADAL" clId="{51D7DEA9-01DE-416C-92A0-68E5322477BF}" dt="2024-11-07T12:25:53.318" v="365" actId="255"/>
      <pc:docMkLst>
        <pc:docMk/>
      </pc:docMkLst>
      <pc:sldChg chg="del">
        <pc:chgData name="Bettina Schmidt" userId="32f9f094-ca9c-4781-adf1-b860fa553cc7" providerId="ADAL" clId="{51D7DEA9-01DE-416C-92A0-68E5322477BF}" dt="2024-11-06T09:07:18.004" v="40" actId="47"/>
        <pc:sldMkLst>
          <pc:docMk/>
          <pc:sldMk cId="0" sldId="278"/>
        </pc:sldMkLst>
      </pc:sldChg>
      <pc:sldChg chg="del">
        <pc:chgData name="Bettina Schmidt" userId="32f9f094-ca9c-4781-adf1-b860fa553cc7" providerId="ADAL" clId="{51D7DEA9-01DE-416C-92A0-68E5322477BF}" dt="2024-11-06T09:07:20.458" v="42" actId="47"/>
        <pc:sldMkLst>
          <pc:docMk/>
          <pc:sldMk cId="4025459649" sldId="281"/>
        </pc:sldMkLst>
      </pc:sldChg>
      <pc:sldChg chg="del">
        <pc:chgData name="Bettina Schmidt" userId="32f9f094-ca9c-4781-adf1-b860fa553cc7" providerId="ADAL" clId="{51D7DEA9-01DE-416C-92A0-68E5322477BF}" dt="2024-11-06T09:07:19.762" v="41" actId="47"/>
        <pc:sldMkLst>
          <pc:docMk/>
          <pc:sldMk cId="0" sldId="304"/>
        </pc:sldMkLst>
      </pc:sldChg>
      <pc:sldChg chg="del">
        <pc:chgData name="Bettina Schmidt" userId="32f9f094-ca9c-4781-adf1-b860fa553cc7" providerId="ADAL" clId="{51D7DEA9-01DE-416C-92A0-68E5322477BF}" dt="2024-11-06T09:07:18.004" v="40" actId="47"/>
        <pc:sldMkLst>
          <pc:docMk/>
          <pc:sldMk cId="0" sldId="465"/>
        </pc:sldMkLst>
      </pc:sldChg>
      <pc:sldChg chg="del">
        <pc:chgData name="Bettina Schmidt" userId="32f9f094-ca9c-4781-adf1-b860fa553cc7" providerId="ADAL" clId="{51D7DEA9-01DE-416C-92A0-68E5322477BF}" dt="2024-11-06T09:07:18.004" v="40" actId="47"/>
        <pc:sldMkLst>
          <pc:docMk/>
          <pc:sldMk cId="0" sldId="466"/>
        </pc:sldMkLst>
      </pc:sldChg>
      <pc:sldChg chg="del">
        <pc:chgData name="Bettina Schmidt" userId="32f9f094-ca9c-4781-adf1-b860fa553cc7" providerId="ADAL" clId="{51D7DEA9-01DE-416C-92A0-68E5322477BF}" dt="2024-11-06T09:07:18.004" v="40" actId="47"/>
        <pc:sldMkLst>
          <pc:docMk/>
          <pc:sldMk cId="0" sldId="467"/>
        </pc:sldMkLst>
      </pc:sldChg>
      <pc:sldChg chg="del">
        <pc:chgData name="Bettina Schmidt" userId="32f9f094-ca9c-4781-adf1-b860fa553cc7" providerId="ADAL" clId="{51D7DEA9-01DE-416C-92A0-68E5322477BF}" dt="2024-11-06T09:07:18.004" v="40" actId="47"/>
        <pc:sldMkLst>
          <pc:docMk/>
          <pc:sldMk cId="4140703448" sldId="468"/>
        </pc:sldMkLst>
      </pc:sldChg>
      <pc:sldChg chg="del">
        <pc:chgData name="Bettina Schmidt" userId="32f9f094-ca9c-4781-adf1-b860fa553cc7" providerId="ADAL" clId="{51D7DEA9-01DE-416C-92A0-68E5322477BF}" dt="2024-11-06T09:07:18.004" v="40" actId="47"/>
        <pc:sldMkLst>
          <pc:docMk/>
          <pc:sldMk cId="3588065430" sldId="469"/>
        </pc:sldMkLst>
      </pc:sldChg>
      <pc:sldChg chg="del">
        <pc:chgData name="Bettina Schmidt" userId="32f9f094-ca9c-4781-adf1-b860fa553cc7" providerId="ADAL" clId="{51D7DEA9-01DE-416C-92A0-68E5322477BF}" dt="2024-11-06T09:07:18.004" v="40" actId="47"/>
        <pc:sldMkLst>
          <pc:docMk/>
          <pc:sldMk cId="204167431" sldId="470"/>
        </pc:sldMkLst>
      </pc:sldChg>
      <pc:sldChg chg="del">
        <pc:chgData name="Bettina Schmidt" userId="32f9f094-ca9c-4781-adf1-b860fa553cc7" providerId="ADAL" clId="{51D7DEA9-01DE-416C-92A0-68E5322477BF}" dt="2024-11-06T09:07:18.004" v="40" actId="47"/>
        <pc:sldMkLst>
          <pc:docMk/>
          <pc:sldMk cId="633073457" sldId="479"/>
        </pc:sldMkLst>
      </pc:sldChg>
      <pc:sldChg chg="modSp mod">
        <pc:chgData name="Bettina Schmidt" userId="32f9f094-ca9c-4781-adf1-b860fa553cc7" providerId="ADAL" clId="{51D7DEA9-01DE-416C-92A0-68E5322477BF}" dt="2024-11-06T09:08:20.679" v="196" actId="1076"/>
        <pc:sldMkLst>
          <pc:docMk/>
          <pc:sldMk cId="0" sldId="486"/>
        </pc:sldMkLst>
        <pc:spChg chg="mod">
          <ac:chgData name="Bettina Schmidt" userId="32f9f094-ca9c-4781-adf1-b860fa553cc7" providerId="ADAL" clId="{51D7DEA9-01DE-416C-92A0-68E5322477BF}" dt="2024-11-06T08:58:52.989" v="11" actId="20577"/>
          <ac:spMkLst>
            <pc:docMk/>
            <pc:sldMk cId="0" sldId="486"/>
            <ac:spMk id="16385" creationId="{00000000-0000-0000-0000-000000000000}"/>
          </ac:spMkLst>
        </pc:spChg>
        <pc:spChg chg="mod">
          <ac:chgData name="Bettina Schmidt" userId="32f9f094-ca9c-4781-adf1-b860fa553cc7" providerId="ADAL" clId="{51D7DEA9-01DE-416C-92A0-68E5322477BF}" dt="2024-11-06T09:08:11.714" v="195" actId="20577"/>
          <ac:spMkLst>
            <pc:docMk/>
            <pc:sldMk cId="0" sldId="486"/>
            <ac:spMk id="16386" creationId="{00000000-0000-0000-0000-000000000000}"/>
          </ac:spMkLst>
        </pc:spChg>
        <pc:picChg chg="mod">
          <ac:chgData name="Bettina Schmidt" userId="32f9f094-ca9c-4781-adf1-b860fa553cc7" providerId="ADAL" clId="{51D7DEA9-01DE-416C-92A0-68E5322477BF}" dt="2024-11-06T09:08:20.679" v="196" actId="1076"/>
          <ac:picMkLst>
            <pc:docMk/>
            <pc:sldMk cId="0" sldId="486"/>
            <ac:picMk id="16387" creationId="{00000000-0000-0000-0000-000000000000}"/>
          </ac:picMkLst>
        </pc:picChg>
      </pc:sldChg>
      <pc:sldChg chg="modSp mod">
        <pc:chgData name="Bettina Schmidt" userId="32f9f094-ca9c-4781-adf1-b860fa553cc7" providerId="ADAL" clId="{51D7DEA9-01DE-416C-92A0-68E5322477BF}" dt="2024-11-06T09:08:04.671" v="190" actId="21"/>
        <pc:sldMkLst>
          <pc:docMk/>
          <pc:sldMk cId="1793929293" sldId="500"/>
        </pc:sldMkLst>
        <pc:spChg chg="mod">
          <ac:chgData name="Bettina Schmidt" userId="32f9f094-ca9c-4781-adf1-b860fa553cc7" providerId="ADAL" clId="{51D7DEA9-01DE-416C-92A0-68E5322477BF}" dt="2024-11-06T09:08:04.671" v="190" actId="21"/>
          <ac:spMkLst>
            <pc:docMk/>
            <pc:sldMk cId="1793929293" sldId="500"/>
            <ac:spMk id="3" creationId="{F1E3384F-B2C7-A7CA-F806-7DD078AC7714}"/>
          </ac:spMkLst>
        </pc:spChg>
      </pc:sldChg>
      <pc:sldChg chg="new del">
        <pc:chgData name="Bettina Schmidt" userId="32f9f094-ca9c-4781-adf1-b860fa553cc7" providerId="ADAL" clId="{51D7DEA9-01DE-416C-92A0-68E5322477BF}" dt="2024-11-06T09:07:08.615" v="39" actId="47"/>
        <pc:sldMkLst>
          <pc:docMk/>
          <pc:sldMk cId="257441650" sldId="501"/>
        </pc:sldMkLst>
      </pc:sldChg>
      <pc:sldChg chg="modSp new mod">
        <pc:chgData name="Bettina Schmidt" userId="32f9f094-ca9c-4781-adf1-b860fa553cc7" providerId="ADAL" clId="{51D7DEA9-01DE-416C-92A0-68E5322477BF}" dt="2024-11-07T12:25:53.318" v="365" actId="255"/>
        <pc:sldMkLst>
          <pc:docMk/>
          <pc:sldMk cId="3945060166" sldId="501"/>
        </pc:sldMkLst>
        <pc:spChg chg="mod">
          <ac:chgData name="Bettina Schmidt" userId="32f9f094-ca9c-4781-adf1-b860fa553cc7" providerId="ADAL" clId="{51D7DEA9-01DE-416C-92A0-68E5322477BF}" dt="2024-11-07T12:23:54.843" v="215" actId="20577"/>
          <ac:spMkLst>
            <pc:docMk/>
            <pc:sldMk cId="3945060166" sldId="501"/>
            <ac:spMk id="2" creationId="{660868DB-85E5-4BD0-80FC-F284E131F8D1}"/>
          </ac:spMkLst>
        </pc:spChg>
        <pc:spChg chg="mod">
          <ac:chgData name="Bettina Schmidt" userId="32f9f094-ca9c-4781-adf1-b860fa553cc7" providerId="ADAL" clId="{51D7DEA9-01DE-416C-92A0-68E5322477BF}" dt="2024-11-07T12:25:53.318" v="365" actId="255"/>
          <ac:spMkLst>
            <pc:docMk/>
            <pc:sldMk cId="3945060166" sldId="501"/>
            <ac:spMk id="3" creationId="{BDE6AF7B-13B9-F9CA-07EE-2A8C9F923DD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07/11/2024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07/11/2024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What is meant by critical engagement with literature?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Topic Today</a:t>
            </a:r>
          </a:p>
        </p:txBody>
      </p:sp>
      <p:sp>
        <p:nvSpPr>
          <p:cNvPr id="3" name="Content Placeholder 2"/>
          <p:cNvSpPr>
            <a:spLocks noGrp="1"/>
          </p:cNvSpPr>
          <p:nvPr>
            <p:ph idx="1"/>
          </p:nvPr>
        </p:nvSpPr>
        <p:spPr/>
        <p:txBody>
          <a:bodyPr>
            <a:normAutofit/>
          </a:bodyPr>
          <a:lstStyle/>
          <a:p>
            <a:r>
              <a:rPr lang="en-GB" sz="3600" dirty="0"/>
              <a:t>Critical engagement with literature </a:t>
            </a:r>
          </a:p>
          <a:p>
            <a:endParaRPr lang="en-GB" sz="3600" dirty="0"/>
          </a:p>
          <a:p>
            <a:r>
              <a:rPr lang="en-GB" sz="3600" dirty="0"/>
              <a:t>A tool to use creatively! </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68144" y="2497872"/>
            <a:ext cx="2426435" cy="2759927"/>
          </a:xfrm>
          <a:prstGeom prst="rect">
            <a:avLst/>
          </a:prstGeom>
        </p:spPr>
      </p:pic>
    </p:spTree>
    <p:extLst>
      <p:ext uri="{BB962C8B-B14F-4D97-AF65-F5344CB8AC3E}">
        <p14:creationId xmlns:p14="http://schemas.microsoft.com/office/powerpoint/2010/main" val="168231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344-842A-3630-0731-923C5A6A6C3D}"/>
              </a:ext>
            </a:extLst>
          </p:cNvPr>
          <p:cNvSpPr>
            <a:spLocks noGrp="1"/>
          </p:cNvSpPr>
          <p:nvPr>
            <p:ph type="title"/>
          </p:nvPr>
        </p:nvSpPr>
        <p:spPr/>
        <p:txBody>
          <a:bodyPr>
            <a:normAutofit/>
          </a:bodyPr>
          <a:lstStyle/>
          <a:p>
            <a:r>
              <a:rPr lang="en-GB" dirty="0"/>
              <a:t>Starting point</a:t>
            </a:r>
          </a:p>
        </p:txBody>
      </p:sp>
      <p:sp>
        <p:nvSpPr>
          <p:cNvPr id="3" name="Content Placeholder 2">
            <a:extLst>
              <a:ext uri="{FF2B5EF4-FFF2-40B4-BE49-F238E27FC236}">
                <a16:creationId xmlns:a16="http://schemas.microsoft.com/office/drawing/2014/main" id="{460858C1-338F-41F9-9B37-4F5FC8B2F849}"/>
              </a:ext>
            </a:extLst>
          </p:cNvPr>
          <p:cNvSpPr>
            <a:spLocks noGrp="1"/>
          </p:cNvSpPr>
          <p:nvPr>
            <p:ph idx="1"/>
          </p:nvPr>
        </p:nvSpPr>
        <p:spPr/>
        <p:txBody>
          <a:bodyPr/>
          <a:lstStyle/>
          <a:p>
            <a:r>
              <a:rPr lang="en-GB" dirty="0"/>
              <a:t>What is a literature review and why is it needed? </a:t>
            </a:r>
          </a:p>
          <a:p>
            <a:endParaRPr lang="en-GB" dirty="0"/>
          </a:p>
          <a:p>
            <a:r>
              <a:rPr lang="en-GB" dirty="0"/>
              <a:t>In the literature review you establish a baseline for your own work </a:t>
            </a:r>
          </a:p>
          <a:p>
            <a:r>
              <a:rPr lang="en-GB" dirty="0"/>
              <a:t>By explaining what others have done </a:t>
            </a:r>
          </a:p>
        </p:txBody>
      </p:sp>
    </p:spTree>
    <p:extLst>
      <p:ext uri="{BB962C8B-B14F-4D97-AF65-F5344CB8AC3E}">
        <p14:creationId xmlns:p14="http://schemas.microsoft.com/office/powerpoint/2010/main" val="247396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426A-8B6F-15AE-2957-B030F7F6A1B1}"/>
              </a:ext>
            </a:extLst>
          </p:cNvPr>
          <p:cNvSpPr>
            <a:spLocks noGrp="1"/>
          </p:cNvSpPr>
          <p:nvPr>
            <p:ph type="title"/>
          </p:nvPr>
        </p:nvSpPr>
        <p:spPr/>
        <p:txBody>
          <a:bodyPr>
            <a:normAutofit fontScale="90000"/>
          </a:bodyPr>
          <a:lstStyle/>
          <a:p>
            <a:r>
              <a:rPr lang="en-GB" dirty="0"/>
              <a:t>Literature Review can cover questions such as ...</a:t>
            </a:r>
          </a:p>
        </p:txBody>
      </p:sp>
      <p:sp>
        <p:nvSpPr>
          <p:cNvPr id="3" name="Content Placeholder 2">
            <a:extLst>
              <a:ext uri="{FF2B5EF4-FFF2-40B4-BE49-F238E27FC236}">
                <a16:creationId xmlns:a16="http://schemas.microsoft.com/office/drawing/2014/main" id="{2456BD1F-400B-B76D-5036-83726B2C3C56}"/>
              </a:ext>
            </a:extLst>
          </p:cNvPr>
          <p:cNvSpPr>
            <a:spLocks noGrp="1"/>
          </p:cNvSpPr>
          <p:nvPr>
            <p:ph idx="1"/>
          </p:nvPr>
        </p:nvSpPr>
        <p:spPr/>
        <p:txBody>
          <a:bodyPr/>
          <a:lstStyle/>
          <a:p>
            <a:r>
              <a:rPr lang="en-GB" dirty="0"/>
              <a:t>What is known about the subject?</a:t>
            </a:r>
          </a:p>
          <a:p>
            <a:r>
              <a:rPr lang="en-GB" dirty="0"/>
              <a:t>Are there any gaps in the knowledge of the subject?</a:t>
            </a:r>
          </a:p>
          <a:p>
            <a:r>
              <a:rPr lang="en-GB" dirty="0"/>
              <a:t>Have areas of further study been identified by researchers that you may want to consider?</a:t>
            </a:r>
          </a:p>
          <a:p>
            <a:r>
              <a:rPr lang="en-GB" dirty="0"/>
              <a:t>Is there consensus about the topic?</a:t>
            </a:r>
          </a:p>
        </p:txBody>
      </p:sp>
    </p:spTree>
    <p:extLst>
      <p:ext uri="{BB962C8B-B14F-4D97-AF65-F5344CB8AC3E}">
        <p14:creationId xmlns:p14="http://schemas.microsoft.com/office/powerpoint/2010/main" val="3013702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902-ECFC-EA8B-E21D-35E0DD829A7E}"/>
              </a:ext>
            </a:extLst>
          </p:cNvPr>
          <p:cNvSpPr>
            <a:spLocks noGrp="1"/>
          </p:cNvSpPr>
          <p:nvPr>
            <p:ph type="title"/>
          </p:nvPr>
        </p:nvSpPr>
        <p:spPr/>
        <p:txBody>
          <a:bodyPr>
            <a:normAutofit/>
          </a:bodyPr>
          <a:lstStyle/>
          <a:p>
            <a:r>
              <a:rPr lang="en-GB" dirty="0"/>
              <a:t>Be aware that …</a:t>
            </a:r>
          </a:p>
        </p:txBody>
      </p:sp>
      <p:sp>
        <p:nvSpPr>
          <p:cNvPr id="3" name="Content Placeholder 2">
            <a:extLst>
              <a:ext uri="{FF2B5EF4-FFF2-40B4-BE49-F238E27FC236}">
                <a16:creationId xmlns:a16="http://schemas.microsoft.com/office/drawing/2014/main" id="{C5E41397-2EE8-D408-5046-E920827AE915}"/>
              </a:ext>
            </a:extLst>
          </p:cNvPr>
          <p:cNvSpPr>
            <a:spLocks noGrp="1"/>
          </p:cNvSpPr>
          <p:nvPr>
            <p:ph idx="1"/>
          </p:nvPr>
        </p:nvSpPr>
        <p:spPr/>
        <p:txBody>
          <a:bodyPr>
            <a:normAutofit fontScale="92500" lnSpcReduction="20000"/>
          </a:bodyPr>
          <a:lstStyle/>
          <a:p>
            <a:r>
              <a:rPr lang="en-GB" dirty="0"/>
              <a:t>The content of a lit survey always depends on your own research </a:t>
            </a:r>
          </a:p>
          <a:p>
            <a:r>
              <a:rPr lang="en-GB" dirty="0"/>
              <a:t>It is about the current research in the area of your dissertation </a:t>
            </a:r>
          </a:p>
          <a:p>
            <a:r>
              <a:rPr lang="en-GB" dirty="0"/>
              <a:t>You identify problems that other researchers have studied </a:t>
            </a:r>
          </a:p>
          <a:p>
            <a:r>
              <a:rPr lang="en-GB" dirty="0"/>
              <a:t>And mention sources or information that were identified by others and might be useful to you</a:t>
            </a:r>
          </a:p>
          <a:p>
            <a:endParaRPr lang="en-GB" dirty="0"/>
          </a:p>
        </p:txBody>
      </p:sp>
    </p:spTree>
    <p:extLst>
      <p:ext uri="{BB962C8B-B14F-4D97-AF65-F5344CB8AC3E}">
        <p14:creationId xmlns:p14="http://schemas.microsoft.com/office/powerpoint/2010/main" val="46377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6777-AF97-9BBE-3E95-73D1BFE9B77F}"/>
              </a:ext>
            </a:extLst>
          </p:cNvPr>
          <p:cNvSpPr>
            <a:spLocks noGrp="1"/>
          </p:cNvSpPr>
          <p:nvPr>
            <p:ph type="title"/>
          </p:nvPr>
        </p:nvSpPr>
        <p:spPr/>
        <p:txBody>
          <a:bodyPr/>
          <a:lstStyle/>
          <a:p>
            <a:r>
              <a:rPr lang="en-GB" dirty="0"/>
              <a:t>Purpose of Lit survey is</a:t>
            </a:r>
          </a:p>
        </p:txBody>
      </p:sp>
      <p:sp>
        <p:nvSpPr>
          <p:cNvPr id="3" name="Content Placeholder 2">
            <a:extLst>
              <a:ext uri="{FF2B5EF4-FFF2-40B4-BE49-F238E27FC236}">
                <a16:creationId xmlns:a16="http://schemas.microsoft.com/office/drawing/2014/main" id="{97C269B6-5403-57AE-1CEB-8A6B9D9C1718}"/>
              </a:ext>
            </a:extLst>
          </p:cNvPr>
          <p:cNvSpPr>
            <a:spLocks noGrp="1"/>
          </p:cNvSpPr>
          <p:nvPr>
            <p:ph idx="1"/>
          </p:nvPr>
        </p:nvSpPr>
        <p:spPr/>
        <p:txBody>
          <a:bodyPr/>
          <a:lstStyle/>
          <a:p>
            <a:r>
              <a:rPr lang="en-GB" dirty="0"/>
              <a:t>To show that you are familiar with the area of research </a:t>
            </a:r>
          </a:p>
          <a:p>
            <a:r>
              <a:rPr lang="en-GB" dirty="0"/>
              <a:t>To provide the foundation for your own work in the next chapters </a:t>
            </a:r>
          </a:p>
        </p:txBody>
      </p:sp>
    </p:spTree>
    <p:extLst>
      <p:ext uri="{BB962C8B-B14F-4D97-AF65-F5344CB8AC3E}">
        <p14:creationId xmlns:p14="http://schemas.microsoft.com/office/powerpoint/2010/main" val="4219985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FF77F9-101F-4080-A744-D6D4C620F1D4}"/>
              </a:ext>
            </a:extLst>
          </p:cNvPr>
          <p:cNvSpPr>
            <a:spLocks noGrp="1"/>
          </p:cNvSpPr>
          <p:nvPr>
            <p:ph type="title"/>
          </p:nvPr>
        </p:nvSpPr>
        <p:spPr/>
        <p:txBody>
          <a:bodyPr>
            <a:normAutofit fontScale="90000"/>
          </a:bodyPr>
          <a:lstStyle/>
          <a:p>
            <a:r>
              <a:rPr lang="en-GB" dirty="0"/>
              <a:t>Include your own voice in your writing about the literature </a:t>
            </a:r>
          </a:p>
        </p:txBody>
      </p:sp>
      <p:sp>
        <p:nvSpPr>
          <p:cNvPr id="6" name="Content Placeholder 5">
            <a:extLst>
              <a:ext uri="{FF2B5EF4-FFF2-40B4-BE49-F238E27FC236}">
                <a16:creationId xmlns:a16="http://schemas.microsoft.com/office/drawing/2014/main" id="{AFD7390F-0A4A-4A8C-B8A4-FF1623BE25FB}"/>
              </a:ext>
            </a:extLst>
          </p:cNvPr>
          <p:cNvSpPr>
            <a:spLocks noGrp="1"/>
          </p:cNvSpPr>
          <p:nvPr>
            <p:ph idx="1"/>
          </p:nvPr>
        </p:nvSpPr>
        <p:spPr/>
        <p:txBody>
          <a:bodyPr/>
          <a:lstStyle/>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Your voice will emerge through your discussion, interpretation, and evaluation of the sources.</a:t>
            </a: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Here are some ways you can establish your voice in your writing: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36989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F5A5D-A9D5-40DC-865D-5F4113BCF016}"/>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E2A18A6C-1C70-4690-8BD2-386F35D539A6}"/>
              </a:ext>
            </a:extLst>
          </p:cNvPr>
          <p:cNvSpPr>
            <a:spLocks noGrp="1"/>
          </p:cNvSpPr>
          <p:nvPr>
            <p:ph idx="1"/>
          </p:nvPr>
        </p:nvSpPr>
        <p:spPr/>
        <p:txBody>
          <a:bodyPr/>
          <a:lstStyle/>
          <a:p>
            <a:pPr marL="342900" lvl="0" indent="-342900">
              <a:lnSpc>
                <a:spcPts val="2295"/>
              </a:lnSpc>
              <a:spcBef>
                <a:spcPts val="150"/>
              </a:spcBef>
              <a:spcAft>
                <a:spcPts val="150"/>
              </a:spcAft>
              <a:tabLst>
                <a:tab pos="457200" algn="l"/>
              </a:tabLs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Make your unattributed (not referenced) assertion at the start of paragraphs followed by evidence, findings, arguments from your sources.</a:t>
            </a:r>
          </a:p>
          <a:p>
            <a:pPr marL="342900" lvl="0" indent="-342900">
              <a:lnSpc>
                <a:spcPts val="2295"/>
              </a:lnSpc>
              <a:spcBef>
                <a:spcPts val="150"/>
              </a:spcBef>
              <a:spcAft>
                <a:spcPts val="150"/>
              </a:spcAft>
              <a:tabLst>
                <a:tab pos="457200" algn="l"/>
              </a:tabLst>
            </a:pPr>
            <a:endPar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2400" b="1" dirty="0">
                <a:solidFill>
                  <a:srgbClr val="4A4A4A"/>
                </a:solidFill>
                <a:latin typeface="Arial" panose="020B0604020202020204" pitchFamily="34" charset="0"/>
                <a:ea typeface="Times New Roman" panose="02020603050405020304" pitchFamily="18" charset="0"/>
                <a:cs typeface="Arial" panose="020B0604020202020204" pitchFamily="34" charset="0"/>
              </a:rPr>
              <a:t>Example</a:t>
            </a: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a:t>
            </a:r>
          </a:p>
          <a:p>
            <a:pPr>
              <a:lnSpc>
                <a:spcPts val="2160"/>
              </a:lnSpc>
              <a:spcAft>
                <a:spcPts val="1800"/>
              </a:spcAf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“To date there is no well-established tool to measure divided attention in children. Current methods used to assess divided attention usually involve a variation of the CPT with an additional task included e.g. counting or listening to auditory stimuli (Salthouse, 2003).”</a:t>
            </a:r>
          </a:p>
          <a:p>
            <a:endParaRPr lang="en-GB" dirty="0"/>
          </a:p>
        </p:txBody>
      </p:sp>
    </p:spTree>
    <p:extLst>
      <p:ext uri="{BB962C8B-B14F-4D97-AF65-F5344CB8AC3E}">
        <p14:creationId xmlns:p14="http://schemas.microsoft.com/office/powerpoint/2010/main" val="3297645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693-426A-4D9B-BCDB-6989689E2C7C}"/>
              </a:ext>
            </a:extLst>
          </p:cNvPr>
          <p:cNvSpPr>
            <a:spLocks noGrp="1"/>
          </p:cNvSpPr>
          <p:nvPr>
            <p:ph type="title"/>
          </p:nvPr>
        </p:nvSpPr>
        <p:spPr/>
        <p:txBody>
          <a:bodyPr/>
          <a:lstStyle/>
          <a:p>
            <a:r>
              <a:rPr lang="en-GB" dirty="0"/>
              <a:t>Example 2 </a:t>
            </a:r>
          </a:p>
        </p:txBody>
      </p:sp>
      <p:sp>
        <p:nvSpPr>
          <p:cNvPr id="3" name="Content Placeholder 2">
            <a:extLst>
              <a:ext uri="{FF2B5EF4-FFF2-40B4-BE49-F238E27FC236}">
                <a16:creationId xmlns:a16="http://schemas.microsoft.com/office/drawing/2014/main" id="{2E7A610A-AF9F-4F69-A44F-217B500B941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sources.</a:t>
            </a:r>
          </a:p>
          <a:p>
            <a:pPr marL="0" lvl="0" indent="0">
              <a:lnSpc>
                <a:spcPts val="2295"/>
              </a:lnSpc>
              <a:spcBef>
                <a:spcPts val="150"/>
              </a:spcBef>
              <a:spcAft>
                <a:spcPts val="150"/>
              </a:spcAft>
              <a:buNone/>
              <a:tabLst>
                <a:tab pos="457200" algn="l"/>
              </a:tabLs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 (2009), however takes a different approach...”</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4246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31DFB-A040-4636-9A2D-798157F36517}"/>
              </a:ext>
            </a:extLst>
          </p:cNvPr>
          <p:cNvSpPr>
            <a:spLocks noGrp="1"/>
          </p:cNvSpPr>
          <p:nvPr>
            <p:ph type="title"/>
          </p:nvPr>
        </p:nvSpPr>
        <p:spPr/>
        <p:txBody>
          <a:bodyPr/>
          <a:lstStyle/>
          <a:p>
            <a:r>
              <a:rPr lang="en-GB" dirty="0"/>
              <a:t>Example 3 </a:t>
            </a:r>
          </a:p>
        </p:txBody>
      </p:sp>
      <p:sp>
        <p:nvSpPr>
          <p:cNvPr id="3" name="Content Placeholder 2">
            <a:extLst>
              <a:ext uri="{FF2B5EF4-FFF2-40B4-BE49-F238E27FC236}">
                <a16:creationId xmlns:a16="http://schemas.microsoft.com/office/drawing/2014/main" id="{D49DD804-A95D-46C4-BDA0-63E71680779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those sources and your main assertion.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t>
            </a:r>
            <a:r>
              <a:rPr lang="en-GB" sz="2000" dirty="0" err="1">
                <a:solidFill>
                  <a:srgbClr val="4A4A4A"/>
                </a:solidFill>
                <a:effectLst/>
                <a:latin typeface="Arial" panose="020B0604020202020204" pitchFamily="34" charset="0"/>
                <a:ea typeface="Times New Roman" panose="02020603050405020304" pitchFamily="18" charset="0"/>
                <a:cs typeface="Arial" panose="020B0604020202020204" pitchFamily="34" charset="0"/>
              </a:rPr>
              <a:t>Netzer's</a:t>
            </a: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argument challenges the term 'renaissance', as it displays repeatedly the use of classical imagery during the medieval period, therefore illustrating that canonising a chronological period can be disadvantageous as characteristics of the term.”</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79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98B2-6428-4708-9D00-636BA415A3D6}"/>
              </a:ext>
            </a:extLst>
          </p:cNvPr>
          <p:cNvSpPr>
            <a:spLocks noGrp="1"/>
          </p:cNvSpPr>
          <p:nvPr>
            <p:ph type="title"/>
          </p:nvPr>
        </p:nvSpPr>
        <p:spPr/>
        <p:txBody>
          <a:bodyPr/>
          <a:lstStyle/>
          <a:p>
            <a:r>
              <a:rPr lang="en-GB" dirty="0"/>
              <a:t>Example 4</a:t>
            </a:r>
          </a:p>
        </p:txBody>
      </p:sp>
      <p:sp>
        <p:nvSpPr>
          <p:cNvPr id="3" name="Content Placeholder 2">
            <a:extLst>
              <a:ext uri="{FF2B5EF4-FFF2-40B4-BE49-F238E27FC236}">
                <a16:creationId xmlns:a16="http://schemas.microsoft.com/office/drawing/2014/main" id="{6700E088-47ED-468D-AD58-2223EF15DDAF}"/>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language to show your strong agreement/disagreement/cautious agreement with sources.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“Smith's (2009) findings show a clear...A serious weakness with this argument is...The research suggests...”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398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F371-AB2C-4F7E-9404-992D09D02A75}"/>
              </a:ext>
            </a:extLst>
          </p:cNvPr>
          <p:cNvSpPr>
            <a:spLocks noGrp="1"/>
          </p:cNvSpPr>
          <p:nvPr>
            <p:ph type="title"/>
          </p:nvPr>
        </p:nvSpPr>
        <p:spPr/>
        <p:txBody>
          <a:bodyPr/>
          <a:lstStyle/>
          <a:p>
            <a:r>
              <a:rPr lang="en-GB" dirty="0"/>
              <a:t>Example 5 </a:t>
            </a:r>
          </a:p>
        </p:txBody>
      </p:sp>
      <p:sp>
        <p:nvSpPr>
          <p:cNvPr id="3" name="Content Placeholder 2">
            <a:extLst>
              <a:ext uri="{FF2B5EF4-FFF2-40B4-BE49-F238E27FC236}">
                <a16:creationId xmlns:a16="http://schemas.microsoft.com/office/drawing/2014/main" id="{BF37852A-EF7C-4A0F-A0F7-F9D22F03D43E}"/>
              </a:ext>
            </a:extLst>
          </p:cNvPr>
          <p:cNvSpPr>
            <a:spLocks noGrp="1"/>
          </p:cNvSpPr>
          <p:nvPr>
            <p:ph idx="1"/>
          </p:nvPr>
        </p:nvSpPr>
        <p:spPr/>
        <p:txBody>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Include “so what” summary sentences (evaluative sentences) at the end of paragraphs.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“This shows that it is detrimental to strictly categorise chronological periods with artistic genres, as many art historians suggest different movements were taking place in separate geographical locations at the same time.”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57506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0406-BDDE-4311-A82B-5CE5B3EFE329}"/>
              </a:ext>
            </a:extLst>
          </p:cNvPr>
          <p:cNvSpPr>
            <a:spLocks noGrp="1"/>
          </p:cNvSpPr>
          <p:nvPr>
            <p:ph type="title"/>
          </p:nvPr>
        </p:nvSpPr>
        <p:spPr/>
        <p:txBody>
          <a:bodyPr/>
          <a:lstStyle/>
          <a:p>
            <a:r>
              <a:rPr lang="en-GB" dirty="0"/>
              <a:t>Other Tips </a:t>
            </a:r>
          </a:p>
        </p:txBody>
      </p:sp>
      <p:sp>
        <p:nvSpPr>
          <p:cNvPr id="3" name="Content Placeholder 2">
            <a:extLst>
              <a:ext uri="{FF2B5EF4-FFF2-40B4-BE49-F238E27FC236}">
                <a16:creationId xmlns:a16="http://schemas.microsoft.com/office/drawing/2014/main" id="{46F35442-D854-4986-B05E-66711D9D6AD1}"/>
              </a:ext>
            </a:extLst>
          </p:cNvPr>
          <p:cNvSpPr>
            <a:spLocks noGrp="1"/>
          </p:cNvSpPr>
          <p:nvPr>
            <p:ph idx="1"/>
          </p:nvPr>
        </p:nvSpPr>
        <p:spPr/>
        <p:txBody>
          <a:bodyPr>
            <a:normAutofit fontScale="25000" lnSpcReduction="20000"/>
          </a:bodyPr>
          <a:lstStyle/>
          <a:p>
            <a:pPr>
              <a:lnSpc>
                <a:spcPts val="2160"/>
              </a:lnSpc>
              <a:spcAft>
                <a:spcPts val="1800"/>
              </a:spcAf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Using different verbs in your writing will show your understanding of the sources, for example:</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explains that...”</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argues...”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describes how...”</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7200" dirty="0">
                <a:solidFill>
                  <a:srgbClr val="4A4A4A"/>
                </a:solidFill>
                <a:latin typeface="Arial" panose="020B0604020202020204" pitchFamily="34" charset="0"/>
                <a:cs typeface="Arial" panose="020B0604020202020204" pitchFamily="34" charset="0"/>
              </a:rPr>
              <a:t>You can also use verbs to show your agreement or disagreement with other author's arguments. For example:</a:t>
            </a: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correctly identifies...”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fails to consider...”</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80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reveals... “</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587967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868DB-85E5-4BD0-80FC-F284E131F8D1}"/>
              </a:ext>
            </a:extLst>
          </p:cNvPr>
          <p:cNvSpPr>
            <a:spLocks noGrp="1"/>
          </p:cNvSpPr>
          <p:nvPr>
            <p:ph type="title"/>
          </p:nvPr>
        </p:nvSpPr>
        <p:spPr/>
        <p:txBody>
          <a:bodyPr/>
          <a:lstStyle/>
          <a:p>
            <a:r>
              <a:rPr lang="en-GB" dirty="0"/>
              <a:t>Help is available</a:t>
            </a:r>
          </a:p>
        </p:txBody>
      </p:sp>
      <p:sp>
        <p:nvSpPr>
          <p:cNvPr id="3" name="Content Placeholder 2">
            <a:extLst>
              <a:ext uri="{FF2B5EF4-FFF2-40B4-BE49-F238E27FC236}">
                <a16:creationId xmlns:a16="http://schemas.microsoft.com/office/drawing/2014/main" id="{BDE6AF7B-13B9-F9CA-07EE-2A8C9F923DD3}"/>
              </a:ext>
            </a:extLst>
          </p:cNvPr>
          <p:cNvSpPr>
            <a:spLocks noGrp="1"/>
          </p:cNvSpPr>
          <p:nvPr>
            <p:ph idx="1"/>
          </p:nvPr>
        </p:nvSpPr>
        <p:spPr/>
        <p:txBody>
          <a:bodyPr/>
          <a:lstStyle/>
          <a:p>
            <a:r>
              <a:rPr lang="en-GB" sz="2800" dirty="0">
                <a:solidFill>
                  <a:srgbClr val="000000"/>
                </a:solidFill>
                <a:effectLst/>
                <a:ea typeface="Times New Roman" panose="02020603050405020304" pitchFamily="18" charset="0"/>
                <a:cs typeface="Aptos" panose="020B0004020202020204" pitchFamily="34" charset="0"/>
              </a:rPr>
              <a:t>Academic Phrase Bank at the University of Manchester </a:t>
            </a:r>
          </a:p>
          <a:p>
            <a:r>
              <a:rPr lang="en-GB" sz="2800" dirty="0">
                <a:hlinkClick r:id="rId2"/>
              </a:rPr>
              <a:t>Academic </a:t>
            </a:r>
            <a:r>
              <a:rPr lang="en-GB" sz="2800" dirty="0" err="1">
                <a:hlinkClick r:id="rId2"/>
              </a:rPr>
              <a:t>Phrasebank</a:t>
            </a:r>
            <a:r>
              <a:rPr lang="en-GB" sz="2800" dirty="0">
                <a:hlinkClick r:id="rId2"/>
              </a:rPr>
              <a:t> | The University of Manchester</a:t>
            </a:r>
            <a:endParaRPr lang="en-GB" sz="2800" dirty="0">
              <a:solidFill>
                <a:srgbClr val="000000"/>
              </a:solidFill>
              <a:effectLst/>
              <a:ea typeface="Times New Roman" panose="02020603050405020304" pitchFamily="18" charset="0"/>
              <a:cs typeface="Aptos" panose="020B0004020202020204" pitchFamily="34" charset="0"/>
            </a:endParaRPr>
          </a:p>
          <a:p>
            <a:endParaRPr lang="en-GB" sz="1800" dirty="0">
              <a:effectLst/>
              <a:latin typeface="Aptos" panose="020B0004020202020204" pitchFamily="34" charset="0"/>
              <a:ea typeface="Aptos" panose="020B0004020202020204" pitchFamily="34" charset="0"/>
              <a:cs typeface="Aptos" panose="020B0004020202020204" pitchFamily="34" charset="0"/>
            </a:endParaRPr>
          </a:p>
          <a:p>
            <a:endParaRPr lang="en-GB" dirty="0"/>
          </a:p>
        </p:txBody>
      </p:sp>
    </p:spTree>
    <p:extLst>
      <p:ext uri="{BB962C8B-B14F-4D97-AF65-F5344CB8AC3E}">
        <p14:creationId xmlns:p14="http://schemas.microsoft.com/office/powerpoint/2010/main" val="3945060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385B-E9CE-4583-9A1D-AC6B4EBEB0B0}"/>
              </a:ext>
            </a:extLst>
          </p:cNvPr>
          <p:cNvSpPr>
            <a:spLocks noGrp="1"/>
          </p:cNvSpPr>
          <p:nvPr>
            <p:ph type="title"/>
          </p:nvPr>
        </p:nvSpPr>
        <p:spPr/>
        <p:txBody>
          <a:bodyPr>
            <a:normAutofit fontScale="90000"/>
          </a:bodyPr>
          <a:lstStyle/>
          <a:p>
            <a:r>
              <a:rPr lang="en-GB" dirty="0"/>
              <a:t>Now to your own reflection on your reading </a:t>
            </a:r>
          </a:p>
        </p:txBody>
      </p:sp>
      <p:sp>
        <p:nvSpPr>
          <p:cNvPr id="3" name="Content Placeholder 2">
            <a:extLst>
              <a:ext uri="{FF2B5EF4-FFF2-40B4-BE49-F238E27FC236}">
                <a16:creationId xmlns:a16="http://schemas.microsoft.com/office/drawing/2014/main" id="{194A8A68-6FF6-43D6-99E8-28B02C42558C}"/>
              </a:ext>
            </a:extLst>
          </p:cNvPr>
          <p:cNvSpPr>
            <a:spLocks noGrp="1"/>
          </p:cNvSpPr>
          <p:nvPr>
            <p:ph idx="1"/>
          </p:nvPr>
        </p:nvSpPr>
        <p:spPr/>
        <p:txBody>
          <a:bodyPr/>
          <a:lstStyle/>
          <a:p>
            <a:r>
              <a:rPr lang="en-GB" dirty="0"/>
              <a:t>Introduce one of your readings in 2-3 sentences that tell us about its content and why it is important for your dissertation (i.e</a:t>
            </a:r>
            <a:r>
              <a:rPr lang="en-GB"/>
              <a:t>., reflection) </a:t>
            </a:r>
          </a:p>
        </p:txBody>
      </p:sp>
    </p:spTree>
    <p:extLst>
      <p:ext uri="{BB962C8B-B14F-4D97-AF65-F5344CB8AC3E}">
        <p14:creationId xmlns:p14="http://schemas.microsoft.com/office/powerpoint/2010/main" val="2151483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normAutofit fontScale="90000"/>
          </a:bodyPr>
          <a:lstStyle/>
          <a:p>
            <a:pPr eaLnBrk="1" hangingPunct="1"/>
            <a:r>
              <a:rPr lang="en-GB" dirty="0"/>
              <a:t>Next time: Moving on from literature to writing </a:t>
            </a:r>
          </a:p>
        </p:txBody>
      </p:sp>
      <p:sp>
        <p:nvSpPr>
          <p:cNvPr id="16386" name="Content Placeholder 2"/>
          <p:cNvSpPr>
            <a:spLocks noGrp="1"/>
          </p:cNvSpPr>
          <p:nvPr>
            <p:ph idx="1"/>
          </p:nvPr>
        </p:nvSpPr>
        <p:spPr/>
        <p:txBody>
          <a:bodyPr/>
          <a:lstStyle/>
          <a:p>
            <a:endParaRPr lang="en-GB" dirty="0"/>
          </a:p>
          <a:p>
            <a:endParaRPr lang="en-GB" dirty="0"/>
          </a:p>
          <a:p>
            <a:endParaRPr lang="en-GB" dirty="0"/>
          </a:p>
          <a:p>
            <a:endParaRPr lang="en-GB" dirty="0"/>
          </a:p>
          <a:p>
            <a:r>
              <a:rPr lang="en-GB" dirty="0"/>
              <a:t>Get ready to discuss with your neighbour your strategies for getting started with writing</a:t>
            </a:r>
          </a:p>
          <a:p>
            <a:pPr eaLnBrk="1" hangingPunct="1"/>
            <a:endParaRPr lang="en-GB" dirty="0"/>
          </a:p>
        </p:txBody>
      </p:sp>
      <p:pic>
        <p:nvPicPr>
          <p:cNvPr id="16387" name="Picture 2" descr="C:\Users\luci\AppData\Local\Microsoft\Windows\Temporary Internet Files\Content.IE5\G040T1WM\MC900055515[1].wmf"/>
          <p:cNvPicPr>
            <a:picLocks noChangeAspect="1" noChangeArrowheads="1"/>
          </p:cNvPicPr>
          <p:nvPr/>
        </p:nvPicPr>
        <p:blipFill>
          <a:blip r:embed="rId2"/>
          <a:srcRect/>
          <a:stretch>
            <a:fillRect/>
          </a:stretch>
        </p:blipFill>
        <p:spPr bwMode="auto">
          <a:xfrm>
            <a:off x="3203848" y="1600201"/>
            <a:ext cx="3082925" cy="211455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D765-51E8-B15C-5677-572B279A3AD4}"/>
              </a:ext>
            </a:extLst>
          </p:cNvPr>
          <p:cNvSpPr>
            <a:spLocks noGrp="1"/>
          </p:cNvSpPr>
          <p:nvPr>
            <p:ph type="title"/>
          </p:nvPr>
        </p:nvSpPr>
        <p:spPr/>
        <p:txBody>
          <a:bodyPr/>
          <a:lstStyle/>
          <a:p>
            <a:r>
              <a:rPr lang="en-GB" dirty="0"/>
              <a:t>Next time (23 Jan 2025)</a:t>
            </a:r>
          </a:p>
        </p:txBody>
      </p:sp>
      <p:sp>
        <p:nvSpPr>
          <p:cNvPr id="3" name="Content Placeholder 2">
            <a:extLst>
              <a:ext uri="{FF2B5EF4-FFF2-40B4-BE49-F238E27FC236}">
                <a16:creationId xmlns:a16="http://schemas.microsoft.com/office/drawing/2014/main" id="{F1E3384F-B2C7-A7CA-F806-7DD078AC7714}"/>
              </a:ext>
            </a:extLst>
          </p:cNvPr>
          <p:cNvSpPr>
            <a:spLocks noGrp="1"/>
          </p:cNvSpPr>
          <p:nvPr>
            <p:ph idx="1"/>
          </p:nvPr>
        </p:nvSpPr>
        <p:spPr/>
        <p:txBody>
          <a:bodyPr/>
          <a:lstStyle/>
          <a:p>
            <a:r>
              <a:rPr lang="en-GB" dirty="0"/>
              <a:t>How to get started writing the dissertation?</a:t>
            </a:r>
          </a:p>
          <a:p>
            <a:endParaRPr lang="en-GB" dirty="0"/>
          </a:p>
        </p:txBody>
      </p:sp>
    </p:spTree>
    <p:extLst>
      <p:ext uri="{BB962C8B-B14F-4D97-AF65-F5344CB8AC3E}">
        <p14:creationId xmlns:p14="http://schemas.microsoft.com/office/powerpoint/2010/main" val="1793929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TotalTime>
  <Words>658</Words>
  <Application>Microsoft Office PowerPoint</Application>
  <PresentationFormat>On-screen Show (4:3)</PresentationFormat>
  <Paragraphs>72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Calibri</vt:lpstr>
      <vt:lpstr>Myriad Pro</vt:lpstr>
      <vt:lpstr>Symbol</vt:lpstr>
      <vt:lpstr>Times New Roman</vt:lpstr>
      <vt:lpstr>20140311PresentationUWTSDTemplate</vt:lpstr>
      <vt:lpstr>What is meant by critical engagement with literature? </vt:lpstr>
      <vt:lpstr>Topic Today</vt:lpstr>
      <vt:lpstr>Starting point</vt:lpstr>
      <vt:lpstr>Literature Review can cover questions such as ...</vt:lpstr>
      <vt:lpstr>Be aware that …</vt:lpstr>
      <vt:lpstr>Purpose of Lit survey is</vt:lpstr>
      <vt:lpstr>Include your own voice in your writing about the literature </vt:lpstr>
      <vt:lpstr>Example 1</vt:lpstr>
      <vt:lpstr>Example 2 </vt:lpstr>
      <vt:lpstr>Example 3 </vt:lpstr>
      <vt:lpstr>Example 4</vt:lpstr>
      <vt:lpstr>Example 5 </vt:lpstr>
      <vt:lpstr>Other Tips </vt:lpstr>
      <vt:lpstr>Help is available</vt:lpstr>
      <vt:lpstr>Now to your own reflection on your reading </vt:lpstr>
      <vt:lpstr>Next time: Moving on from literature to writing </vt:lpstr>
      <vt:lpstr>Next time (23 Jan 2025)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16</cp:revision>
  <cp:lastPrinted>2022-11-10T09:38:15Z</cp:lastPrinted>
  <dcterms:created xsi:type="dcterms:W3CDTF">2020-09-10T15:23:04Z</dcterms:created>
  <dcterms:modified xsi:type="dcterms:W3CDTF">2024-11-07T12:25:57Z</dcterms:modified>
</cp:coreProperties>
</file>