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70" r:id="rId4"/>
    <p:sldId id="269" r:id="rId5"/>
    <p:sldId id="279" r:id="rId6"/>
    <p:sldId id="281" r:id="rId7"/>
    <p:sldId id="283" r:id="rId8"/>
    <p:sldId id="282" r:id="rId9"/>
    <p:sldId id="257" r:id="rId10"/>
    <p:sldId id="258" r:id="rId11"/>
    <p:sldId id="272" r:id="rId12"/>
    <p:sldId id="259" r:id="rId13"/>
    <p:sldId id="260" r:id="rId14"/>
    <p:sldId id="274" r:id="rId15"/>
    <p:sldId id="275" r:id="rId16"/>
    <p:sldId id="276" r:id="rId17"/>
    <p:sldId id="277" r:id="rId18"/>
    <p:sldId id="278" r:id="rId19"/>
    <p:sldId id="271" r:id="rId20"/>
    <p:sldId id="273" r:id="rId21"/>
    <p:sldId id="26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88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17E3A-9E1F-ED44-99F3-AC85839BB022}" type="datetimeFigureOut">
              <a:rPr lang="en-US" smtClean="0"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8F9DF-8AC4-AA40-99E6-5D24304F236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hrc.ac.uk/peerreview/resources/reviewprocess/reviewerguidance/practiceledresearch/" TargetMode="External"/><Relationship Id="rId2" Type="http://schemas.openxmlformats.org/officeDocument/2006/relationships/hyperlink" Target="http://www.ahrc.ac.uk/about/visionstrategygovernanc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uwtsd.ac.uk/bursaries/" TargetMode="External"/><Relationship Id="rId5" Type="http://schemas.openxmlformats.org/officeDocument/2006/relationships/hyperlink" Target="http://tapra.org" TargetMode="External"/><Relationship Id="rId4" Type="http://schemas.openxmlformats.org/officeDocument/2006/relationships/hyperlink" Target="http://tapra.org/about-tapra/tapra-constitutio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Some approaches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Strategies and methods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Strategy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‘A strategy is a plan of action designed to achieve a specific goal.’</a:t>
            </a:r>
          </a:p>
          <a:p>
            <a:r>
              <a:rPr lang="en-GB" sz="1800" dirty="0" smtClean="0"/>
              <a:t>(</a:t>
            </a:r>
            <a:r>
              <a:rPr lang="en-GB" sz="1800" dirty="0" err="1" smtClean="0"/>
              <a:t>Denscombe</a:t>
            </a:r>
            <a:r>
              <a:rPr lang="en-GB" sz="1800" dirty="0" smtClean="0"/>
              <a:t>, 2010, pp3)</a:t>
            </a:r>
          </a:p>
          <a:p>
            <a:endParaRPr lang="en-GB" sz="1800" dirty="0"/>
          </a:p>
          <a:p>
            <a:r>
              <a:rPr lang="en-GB" dirty="0" smtClean="0"/>
              <a:t>Broken down into parts, we can use the following pattern:</a:t>
            </a:r>
          </a:p>
          <a:p>
            <a:r>
              <a:rPr lang="en-GB" dirty="0" smtClean="0"/>
              <a:t>Overview</a:t>
            </a:r>
          </a:p>
          <a:p>
            <a:r>
              <a:rPr lang="en-GB" dirty="0" smtClean="0"/>
              <a:t>Plan of action</a:t>
            </a:r>
          </a:p>
          <a:p>
            <a:r>
              <a:rPr lang="en-GB" dirty="0" smtClean="0"/>
              <a:t>Goal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6272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But first…E-mail through SCUDD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414181"/>
          </a:xfrm>
        </p:spPr>
        <p:txBody>
          <a:bodyPr>
            <a:normAutofit fontScale="62500" lnSpcReduction="20000"/>
          </a:bodyPr>
          <a:lstStyle/>
          <a:p>
            <a:r>
              <a:rPr lang="en-US" sz="3571" dirty="0"/>
              <a:t>When we write about performance, what happens to that performance? How does our writing about performance re-perform, redefine, and recreate the work? In this process, what does the source material now become? In what ways can the language we use to document or describe what happens in a specific space and temporality radically open up the work and its associative discourse/s, rather than act as a restraining force through analysis? </a:t>
            </a:r>
            <a:endParaRPr lang="en-US" sz="3571" dirty="0" smtClean="0"/>
          </a:p>
          <a:p>
            <a:r>
              <a:rPr lang="en-US" sz="3571" dirty="0" smtClean="0"/>
              <a:t>There </a:t>
            </a:r>
            <a:r>
              <a:rPr lang="en-US" sz="3571" dirty="0"/>
              <a:t>are many languages to explore and utilize in this investigation. We invite experiments in writing about/for/in performance. We invite the act of writing as research in itself, as a way to infiltrate, aerate, and celebrate the discoveries embedded in the process of making—and presenting—artistic work</a:t>
            </a:r>
            <a:r>
              <a:rPr lang="en-US" sz="3571" dirty="0" smtClean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next?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you answer the questions:</a:t>
            </a:r>
          </a:p>
          <a:p>
            <a:r>
              <a:rPr lang="en-US" dirty="0" smtClean="0"/>
              <a:t>What is </a:t>
            </a:r>
            <a:r>
              <a:rPr lang="en-US" smtClean="0"/>
              <a:t>my practice?</a:t>
            </a:r>
          </a:p>
          <a:p>
            <a:r>
              <a:rPr lang="en-US" dirty="0" smtClean="0"/>
              <a:t>What is Practice as Research?</a:t>
            </a:r>
          </a:p>
          <a:p>
            <a:r>
              <a:rPr lang="en-US" dirty="0" smtClean="0"/>
              <a:t>What is Critical Reflection?</a:t>
            </a:r>
          </a:p>
          <a:p>
            <a:r>
              <a:rPr lang="en-US" dirty="0" smtClean="0"/>
              <a:t>Do I understand how to document effectively?</a:t>
            </a:r>
          </a:p>
          <a:p>
            <a:r>
              <a:rPr lang="en-US" dirty="0" smtClean="0"/>
              <a:t>Do I understand the importance of referencing? 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next?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</a:t>
            </a:r>
            <a:r>
              <a:rPr lang="en-US" dirty="0" smtClean="0"/>
              <a:t>ew questions to underpin all previous questions: </a:t>
            </a:r>
          </a:p>
          <a:p>
            <a:endParaRPr lang="en-US" dirty="0" smtClean="0"/>
          </a:p>
          <a:p>
            <a:r>
              <a:rPr lang="en-US" dirty="0" smtClean="0"/>
              <a:t>What are the implications of research in the performing arts?</a:t>
            </a:r>
          </a:p>
          <a:p>
            <a:endParaRPr lang="en-US" dirty="0"/>
          </a:p>
          <a:p>
            <a:r>
              <a:rPr lang="en-US" dirty="0" smtClean="0"/>
              <a:t>What is the broader meaning of research in the performing arts?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461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Strategy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‘A strategy is a plan of action designed to achieve a specific goal.’</a:t>
            </a:r>
          </a:p>
          <a:p>
            <a:r>
              <a:rPr lang="en-GB" sz="1800" dirty="0" smtClean="0"/>
              <a:t>(</a:t>
            </a:r>
            <a:r>
              <a:rPr lang="en-GB" sz="1800" dirty="0" err="1" smtClean="0"/>
              <a:t>Denscombe</a:t>
            </a:r>
            <a:r>
              <a:rPr lang="en-GB" sz="1800" dirty="0" smtClean="0"/>
              <a:t>, 2010, pp3)</a:t>
            </a:r>
          </a:p>
          <a:p>
            <a:endParaRPr lang="en-GB" sz="1800" dirty="0"/>
          </a:p>
          <a:p>
            <a:r>
              <a:rPr lang="en-GB" dirty="0" smtClean="0"/>
              <a:t>Broken down into parts, we can use the following pattern to describe our next steps:</a:t>
            </a:r>
          </a:p>
          <a:p>
            <a:r>
              <a:rPr lang="en-GB" dirty="0" smtClean="0"/>
              <a:t>Create an </a:t>
            </a:r>
            <a:r>
              <a:rPr lang="en-GB" b="1" dirty="0" smtClean="0"/>
              <a:t>Overview</a:t>
            </a:r>
          </a:p>
          <a:p>
            <a:r>
              <a:rPr lang="en-GB" dirty="0" smtClean="0"/>
              <a:t>Design a </a:t>
            </a:r>
            <a:r>
              <a:rPr lang="en-GB" b="1" dirty="0" smtClean="0"/>
              <a:t>Plan of action</a:t>
            </a:r>
          </a:p>
          <a:p>
            <a:r>
              <a:rPr lang="en-GB" dirty="0" smtClean="0"/>
              <a:t>Set a specific </a:t>
            </a:r>
            <a:r>
              <a:rPr lang="en-GB" b="1" dirty="0" smtClean="0"/>
              <a:t>Goal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82745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Research methods are the </a:t>
            </a:r>
            <a:r>
              <a:rPr lang="en-GB" b="1" dirty="0" smtClean="0"/>
              <a:t>tools for data collection.</a:t>
            </a:r>
          </a:p>
          <a:p>
            <a:endParaRPr lang="en-GB" dirty="0"/>
          </a:p>
          <a:p>
            <a:r>
              <a:rPr lang="en-GB" dirty="0" smtClean="0"/>
              <a:t>We have considered qualitative and quantitative collection methods.</a:t>
            </a:r>
          </a:p>
          <a:p>
            <a:endParaRPr lang="en-GB" dirty="0"/>
          </a:p>
          <a:p>
            <a:r>
              <a:rPr lang="en-GB" dirty="0" smtClean="0"/>
              <a:t>We must maintain a practical focus </a:t>
            </a:r>
            <a:r>
              <a:rPr lang="en-GB" dirty="0"/>
              <a:t>i</a:t>
            </a:r>
            <a:r>
              <a:rPr lang="en-GB" dirty="0" smtClean="0"/>
              <a:t>n Practice as Research to answer our questions.</a:t>
            </a:r>
          </a:p>
          <a:p>
            <a:endParaRPr lang="en-GB" dirty="0"/>
          </a:p>
          <a:p>
            <a:r>
              <a:rPr lang="en-GB" dirty="0" smtClean="0"/>
              <a:t>How will you combine these elements?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4004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Choices…</a:t>
            </a:r>
            <a:r>
              <a:rPr lang="en-GB" dirty="0"/>
              <a:t> </a:t>
            </a:r>
            <a:r>
              <a:rPr lang="en-GB" dirty="0" smtClean="0"/>
              <a:t>Choices…</a:t>
            </a:r>
            <a:r>
              <a:rPr lang="en-GB" dirty="0"/>
              <a:t> </a:t>
            </a:r>
            <a:r>
              <a:rPr lang="en-GB" dirty="0" smtClean="0"/>
              <a:t>Choices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Choose your strategies and methods wisely, always ask yourselves:</a:t>
            </a:r>
          </a:p>
          <a:p>
            <a:endParaRPr lang="en-GB" dirty="0"/>
          </a:p>
          <a:p>
            <a:r>
              <a:rPr lang="en-GB" dirty="0" smtClean="0"/>
              <a:t>Is it suitable?</a:t>
            </a:r>
          </a:p>
          <a:p>
            <a:r>
              <a:rPr lang="en-GB" dirty="0" smtClean="0"/>
              <a:t>Is it feasible?</a:t>
            </a:r>
          </a:p>
          <a:p>
            <a:r>
              <a:rPr lang="en-GB" dirty="0" smtClean="0"/>
              <a:t>Is it ethical?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59925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Grounded Theory</a:t>
            </a:r>
            <a:r>
              <a:rPr lang="en-US" dirty="0" smtClean="0">
                <a:solidFill>
                  <a:srgbClr val="72675A"/>
                </a:solidFill>
              </a:rPr>
              <a:t/>
            </a:r>
            <a:br>
              <a:rPr lang="en-US" dirty="0" smtClean="0">
                <a:solidFill>
                  <a:srgbClr val="72675A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 qualitative research methodology.</a:t>
            </a:r>
          </a:p>
          <a:p>
            <a:r>
              <a:rPr lang="en-US" dirty="0" smtClean="0"/>
              <a:t>The study of concepts or patterns often used in social science research. </a:t>
            </a:r>
          </a:p>
          <a:p>
            <a:r>
              <a:rPr lang="en-US" dirty="0" smtClean="0"/>
              <a:t>The </a:t>
            </a:r>
            <a:r>
              <a:rPr lang="en-US" dirty="0"/>
              <a:t>construction of</a:t>
            </a:r>
            <a:r>
              <a:rPr lang="en-US" dirty="0" smtClean="0"/>
              <a:t> a theory through </a:t>
            </a:r>
            <a:r>
              <a:rPr lang="en-US" dirty="0"/>
              <a:t>analysis </a:t>
            </a:r>
            <a:r>
              <a:rPr lang="en-US" dirty="0" smtClean="0"/>
              <a:t>of data gathered in your study i.e. you look at results and construct a question which stands as your theory.</a:t>
            </a:r>
          </a:p>
          <a:p>
            <a:r>
              <a:rPr lang="en-US" dirty="0" smtClean="0"/>
              <a:t>Could be described as research in reverse.</a:t>
            </a:r>
          </a:p>
          <a:p>
            <a:r>
              <a:rPr lang="en-US" dirty="0" smtClean="0"/>
              <a:t>Has several key steps which are vital to the process.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 smtClean="0">
                <a:solidFill>
                  <a:srgbClr val="000000"/>
                </a:solidFill>
              </a:rPr>
              <a:t/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Ethnographic Study</a:t>
            </a:r>
            <a:br>
              <a:rPr lang="en-US" dirty="0" smtClean="0">
                <a:solidFill>
                  <a:srgbClr val="000000"/>
                </a:solidFill>
              </a:rPr>
            </a:b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 qualitative research method.</a:t>
            </a:r>
          </a:p>
          <a:p>
            <a:r>
              <a:rPr lang="en-US" dirty="0" smtClean="0"/>
              <a:t>Studying a distinct community or culture in a broader society.</a:t>
            </a:r>
          </a:p>
          <a:p>
            <a:r>
              <a:rPr lang="en-US" dirty="0" smtClean="0"/>
              <a:t>Considers cultural phenomena based upon culture, language, behavior: needs fieldwork.</a:t>
            </a:r>
          </a:p>
          <a:p>
            <a:r>
              <a:rPr lang="en-US" dirty="0" smtClean="0"/>
              <a:t>You must carefully consider the culture of the group you are studying and gain trust through key members of the community.</a:t>
            </a:r>
          </a:p>
          <a:p>
            <a:r>
              <a:rPr lang="en-US" dirty="0" smtClean="0"/>
              <a:t>You must not influence the group.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/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Auto-Ethnographic Study</a:t>
            </a:r>
            <a:br>
              <a:rPr lang="en-US" dirty="0" smtClean="0">
                <a:solidFill>
                  <a:srgbClr val="000000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Qualitative self</a:t>
            </a:r>
            <a:r>
              <a:rPr lang="en-US" dirty="0"/>
              <a:t>-reflection and writing</a:t>
            </a:r>
            <a:r>
              <a:rPr lang="en-US" dirty="0" smtClean="0"/>
              <a:t> is used to </a:t>
            </a:r>
            <a:r>
              <a:rPr lang="en-US" dirty="0"/>
              <a:t>explore</a:t>
            </a:r>
            <a:r>
              <a:rPr lang="en-US" dirty="0" smtClean="0"/>
              <a:t> personal </a:t>
            </a:r>
            <a:r>
              <a:rPr lang="en-US" dirty="0"/>
              <a:t>experience</a:t>
            </a:r>
            <a:r>
              <a:rPr lang="en-US" dirty="0" smtClean="0"/>
              <a:t> of a broader society.</a:t>
            </a:r>
          </a:p>
          <a:p>
            <a:r>
              <a:rPr lang="en-US" dirty="0" smtClean="0"/>
              <a:t>A study of ‘you’ in relation to a wider community – but how will this be ‘practice’? Stand up comedy maybe?</a:t>
            </a:r>
          </a:p>
          <a:p>
            <a:r>
              <a:rPr lang="en-US" dirty="0" smtClean="0"/>
              <a:t>Not for all as it is exposing and personal.</a:t>
            </a:r>
          </a:p>
          <a:p>
            <a:r>
              <a:rPr lang="en-US" dirty="0" smtClean="0"/>
              <a:t>Auto-ethnography ‘Uses </a:t>
            </a:r>
            <a:r>
              <a:rPr lang="en-US" dirty="0"/>
              <a:t>a researcher's personal experience to describe and critique cultural beliefs, practices, and experiences</a:t>
            </a:r>
            <a:r>
              <a:rPr lang="en-US" dirty="0" smtClean="0"/>
              <a:t>.’</a:t>
            </a:r>
          </a:p>
          <a:p>
            <a:r>
              <a:rPr lang="en-US" sz="1946" dirty="0" smtClean="0"/>
              <a:t> (</a:t>
            </a:r>
            <a:r>
              <a:rPr lang="en-US" sz="1946" dirty="0" smtClean="0">
                <a:solidFill>
                  <a:srgbClr val="000000"/>
                </a:solidFill>
              </a:rPr>
              <a:t>Adams 2015)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 smtClean="0">
                <a:solidFill>
                  <a:srgbClr val="72675A"/>
                </a:solidFill>
              </a:rPr>
              <a:t/>
            </a:r>
            <a:br>
              <a:rPr lang="en-US" dirty="0" smtClean="0">
                <a:solidFill>
                  <a:srgbClr val="72675A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Action Research</a:t>
            </a:r>
            <a:r>
              <a:rPr lang="en-US" dirty="0" smtClean="0">
                <a:solidFill>
                  <a:srgbClr val="72675A"/>
                </a:solidFill>
              </a:rPr>
              <a:t/>
            </a:r>
            <a:br>
              <a:rPr lang="en-US" dirty="0" smtClean="0">
                <a:solidFill>
                  <a:srgbClr val="72675A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 qualitative research strategy.</a:t>
            </a:r>
          </a:p>
          <a:p>
            <a:r>
              <a:rPr lang="en-US" dirty="0" smtClean="0"/>
              <a:t>Links practice and research (an early version of P&amp;R)</a:t>
            </a:r>
          </a:p>
          <a:p>
            <a:r>
              <a:rPr lang="en-US" dirty="0" smtClean="0"/>
              <a:t>‘Driven by the need to solve practical real world problems’ (</a:t>
            </a:r>
            <a:r>
              <a:rPr lang="en-US" dirty="0" err="1" smtClean="0"/>
              <a:t>Denscombe</a:t>
            </a:r>
            <a:r>
              <a:rPr lang="en-US" dirty="0" smtClean="0"/>
              <a:t>, 2016 pp123)</a:t>
            </a:r>
          </a:p>
          <a:p>
            <a:r>
              <a:rPr lang="en-US" dirty="0" smtClean="0"/>
              <a:t>Seeks to affect change.</a:t>
            </a:r>
          </a:p>
          <a:p>
            <a:r>
              <a:rPr lang="en-US" dirty="0" smtClean="0"/>
              <a:t>Reflective and critical to support developmental change.</a:t>
            </a:r>
          </a:p>
          <a:p>
            <a:r>
              <a:rPr lang="en-US" dirty="0" smtClean="0"/>
              <a:t>Requires group work.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 smtClean="0">
                <a:solidFill>
                  <a:srgbClr val="000000"/>
                </a:solidFill>
              </a:rPr>
              <a:t/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Case Study</a:t>
            </a:r>
            <a:br>
              <a:rPr lang="en-US" dirty="0" smtClean="0">
                <a:solidFill>
                  <a:srgbClr val="000000"/>
                </a:solidFill>
              </a:rPr>
            </a:b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 qualitative research strategy with the aim ‘to illuminate the general by looking at the particular’ (</a:t>
            </a:r>
            <a:r>
              <a:rPr lang="en-US" dirty="0" err="1" smtClean="0"/>
              <a:t>Denscombe</a:t>
            </a:r>
            <a:r>
              <a:rPr lang="en-US" dirty="0" smtClean="0"/>
              <a:t>, 2016 pp55).</a:t>
            </a:r>
          </a:p>
          <a:p>
            <a:r>
              <a:rPr lang="en-US" dirty="0" smtClean="0"/>
              <a:t>A self contained and distinct study of indentified factors in a specific setting. </a:t>
            </a:r>
          </a:p>
          <a:p>
            <a:r>
              <a:rPr lang="en-US" dirty="0" smtClean="0"/>
              <a:t>Lets the researcher study deeply for good quality description of situations. </a:t>
            </a:r>
          </a:p>
          <a:p>
            <a:r>
              <a:rPr lang="en-US" dirty="0" smtClean="0"/>
              <a:t>Can describe, explore, compare and explain situations for further practice as experiment.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Arts &amp; Humanities Research Council</a:t>
            </a:r>
            <a:endParaRPr lang="en-US" dirty="0"/>
          </a:p>
        </p:txBody>
      </p:sp>
      <p:pic>
        <p:nvPicPr>
          <p:cNvPr id="4" name="Content Placeholder 3" descr="Screenshot 2016-12-14 20.26.33.png"/>
          <p:cNvPicPr>
            <a:picLocks noGrp="1" noChangeAspect="1"/>
          </p:cNvPicPr>
          <p:nvPr>
            <p:ph idx="1"/>
          </p:nvPr>
        </p:nvPicPr>
        <p:blipFill>
          <a:blip r:embed="rId2"/>
          <a:srcRect l="-57" r="1366"/>
          <a:stretch>
            <a:fillRect/>
          </a:stretch>
        </p:blipFill>
        <p:spPr>
          <a:xfrm>
            <a:off x="0" y="1348758"/>
            <a:ext cx="9144000" cy="550924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Arts &amp; Humanities Research Council</a:t>
            </a:r>
            <a:endParaRPr lang="en-US" dirty="0"/>
          </a:p>
        </p:txBody>
      </p:sp>
      <p:pic>
        <p:nvPicPr>
          <p:cNvPr id="4" name="Content Placeholder 3" descr="Screenshot 2016-12-14 20.29.52.png"/>
          <p:cNvPicPr>
            <a:picLocks noGrp="1" noChangeAspect="1"/>
          </p:cNvPicPr>
          <p:nvPr>
            <p:ph idx="1"/>
          </p:nvPr>
        </p:nvPicPr>
        <p:blipFill>
          <a:blip r:embed="rId2"/>
          <a:srcRect l="-356" r="633" b="2335"/>
          <a:stretch>
            <a:fillRect/>
          </a:stretch>
        </p:blipFill>
        <p:spPr>
          <a:xfrm>
            <a:off x="-152399" y="-20267"/>
            <a:ext cx="9296400" cy="6878267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Theatre and Performance Research Association</a:t>
            </a:r>
            <a:endParaRPr lang="en-US" dirty="0"/>
          </a:p>
        </p:txBody>
      </p:sp>
      <p:pic>
        <p:nvPicPr>
          <p:cNvPr id="4" name="Content Placeholder 3" descr="Screenshot 2016-12-14 20.36.18.png"/>
          <p:cNvPicPr>
            <a:picLocks noGrp="1" noChangeAspect="1"/>
          </p:cNvPicPr>
          <p:nvPr>
            <p:ph idx="1"/>
          </p:nvPr>
        </p:nvPicPr>
        <p:blipFill>
          <a:blip r:embed="rId2"/>
          <a:srcRect l="-11638" r="-11638"/>
          <a:stretch>
            <a:fillRect/>
          </a:stretch>
        </p:blipFill>
        <p:spPr>
          <a:xfrm>
            <a:off x="0" y="1417639"/>
            <a:ext cx="9263451" cy="5440362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Screenshot 2016-12-14 20.37.04.png"/>
          <p:cNvPicPr>
            <a:picLocks noGrp="1" noChangeAspect="1"/>
          </p:cNvPicPr>
          <p:nvPr>
            <p:ph idx="1"/>
          </p:nvPr>
        </p:nvPicPr>
        <p:blipFill>
          <a:blip r:embed="rId2"/>
          <a:srcRect t="-14002" b="-14002"/>
          <a:stretch>
            <a:fillRect/>
          </a:stretch>
        </p:blipFill>
        <p:spPr>
          <a:xfrm>
            <a:off x="0" y="0"/>
            <a:ext cx="9144000" cy="6636975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 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To gain facts and evidence – and a better impression of your area of study you may use 1 or more of these methods:</a:t>
            </a:r>
          </a:p>
          <a:p>
            <a:r>
              <a:rPr lang="en-US" dirty="0" smtClean="0"/>
              <a:t>Questionnaires</a:t>
            </a:r>
          </a:p>
          <a:p>
            <a:r>
              <a:rPr lang="en-US" dirty="0" smtClean="0"/>
              <a:t>Interviews</a:t>
            </a:r>
          </a:p>
          <a:p>
            <a:r>
              <a:rPr lang="en-US" dirty="0" smtClean="0"/>
              <a:t>Observation </a:t>
            </a:r>
          </a:p>
          <a:p>
            <a:r>
              <a:rPr lang="en-US" dirty="0" smtClean="0"/>
              <a:t>Documents</a:t>
            </a:r>
          </a:p>
          <a:p>
            <a:endParaRPr lang="en-US" dirty="0" smtClean="0"/>
          </a:p>
          <a:p>
            <a:r>
              <a:rPr lang="en-US" dirty="0" smtClean="0"/>
              <a:t>But P&amp;R requires innovative </a:t>
            </a:r>
            <a:r>
              <a:rPr lang="en-US" b="1" dirty="0" smtClean="0"/>
              <a:t>practice and documentation</a:t>
            </a:r>
            <a:r>
              <a:rPr lang="en-US" dirty="0" smtClean="0"/>
              <a:t> to underpin and inform these more traditional data collection methods.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Time: </a:t>
            </a:r>
            <a:r>
              <a:rPr lang="en-US" dirty="0" smtClean="0"/>
              <a:t>If a data collection method relies on long term data collection then it may not be effective for us in this module – but evaluate how it could or would work for you.</a:t>
            </a:r>
          </a:p>
          <a:p>
            <a:r>
              <a:rPr lang="en-US" b="1" dirty="0" smtClean="0"/>
              <a:t>Money: </a:t>
            </a:r>
            <a:r>
              <a:rPr lang="en-US" dirty="0" smtClean="0"/>
              <a:t>If your project needs supplies or incurs travel costs you can apply for bursaries.</a:t>
            </a:r>
          </a:p>
          <a:p>
            <a:r>
              <a:rPr lang="en-US" b="1" dirty="0" smtClean="0"/>
              <a:t>Participants and contributors: </a:t>
            </a:r>
            <a:r>
              <a:rPr lang="en-US" dirty="0" smtClean="0"/>
              <a:t>who are these people? Are your sample groups going to be big enough? </a:t>
            </a:r>
          </a:p>
          <a:p>
            <a:r>
              <a:rPr lang="en-US" b="1" dirty="0" smtClean="0"/>
              <a:t>Permission: </a:t>
            </a:r>
            <a:r>
              <a:rPr lang="en-US" dirty="0" smtClean="0"/>
              <a:t>Do you have permission from your participants and the institution to collect data?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UWTSD financial support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766344" y="6087745"/>
            <a:ext cx="3611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https://www.uwtsd.ac.uk/bursaries/</a:t>
            </a:r>
            <a:endParaRPr lang="en-US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9813" t="7155" r="3477" b="4904"/>
          <a:stretch/>
        </p:blipFill>
        <p:spPr>
          <a:xfrm>
            <a:off x="1485898" y="1630046"/>
            <a:ext cx="6172201" cy="398018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Bibliography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800" dirty="0" smtClean="0">
                <a:hlinkClick r:id="rId2"/>
              </a:rPr>
              <a:t>http://www.ahrc.ac.uk/about/visionstrategygovernance/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>
                <a:hlinkClick r:id="rId3"/>
              </a:rPr>
              <a:t>http://www.ahrc.ac.uk/peerreview/resources/reviewprocess/reviewerguidance/practiceledresearch/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>
                <a:hlinkClick r:id="rId4"/>
              </a:rPr>
              <a:t>http://tapra.org/about-tapra/tapra-constitution/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>
                <a:hlinkClick r:id="rId5"/>
              </a:rPr>
              <a:t>http://tapra.org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>
                <a:hlinkClick r:id="rId6"/>
              </a:rPr>
              <a:t>http://www.uwtsd.ac.uk/bursaries/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Websites </a:t>
            </a:r>
            <a:r>
              <a:rPr lang="en-US" sz="1800" dirty="0" smtClean="0"/>
              <a:t>accessed </a:t>
            </a:r>
            <a:r>
              <a:rPr lang="en-US" sz="1800" dirty="0" smtClean="0"/>
              <a:t>25</a:t>
            </a:r>
            <a:r>
              <a:rPr lang="en-US" sz="1800" dirty="0" smtClean="0"/>
              <a:t>/10/18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/>
              <a:t>Adams, </a:t>
            </a:r>
            <a:r>
              <a:rPr lang="en-US" sz="1800" dirty="0" smtClean="0"/>
              <a:t>T.E. </a:t>
            </a:r>
            <a:r>
              <a:rPr lang="en-US" sz="1800" i="1" dirty="0" err="1" smtClean="0"/>
              <a:t>Autoethnography</a:t>
            </a:r>
            <a:r>
              <a:rPr lang="en-US" sz="1800" i="1" dirty="0" smtClean="0"/>
              <a:t> </a:t>
            </a:r>
            <a:r>
              <a:rPr lang="en-US" sz="1800" i="1" dirty="0"/>
              <a:t>Understanding Qualitative </a:t>
            </a:r>
            <a:r>
              <a:rPr lang="en-US" sz="1800" i="1" dirty="0" smtClean="0"/>
              <a:t>Research</a:t>
            </a:r>
            <a:r>
              <a:rPr lang="en-US" sz="1800" dirty="0" smtClean="0"/>
              <a:t>. Oxford: Oxford </a:t>
            </a:r>
            <a:r>
              <a:rPr lang="en-US" sz="1800" dirty="0"/>
              <a:t>University </a:t>
            </a:r>
            <a:r>
              <a:rPr lang="en-US" sz="1800" dirty="0" smtClean="0"/>
              <a:t>press, 2015.</a:t>
            </a:r>
          </a:p>
          <a:p>
            <a:r>
              <a:rPr lang="en-US" sz="1800" dirty="0" err="1" smtClean="0"/>
              <a:t>Denscombe</a:t>
            </a:r>
            <a:r>
              <a:rPr lang="en-US" sz="1800" dirty="0" smtClean="0"/>
              <a:t>, M. The Good research guide: For Small-Scale Research Projects. Maidenhead. Oxford University press, 2014.</a:t>
            </a:r>
          </a:p>
          <a:p>
            <a:r>
              <a:rPr lang="en-US" sz="1800" dirty="0"/>
              <a:t>Reed-</a:t>
            </a:r>
            <a:r>
              <a:rPr lang="en-US" sz="1800" dirty="0" err="1"/>
              <a:t>Danahay</a:t>
            </a:r>
            <a:r>
              <a:rPr lang="en-US" sz="1800" dirty="0"/>
              <a:t>, </a:t>
            </a:r>
            <a:r>
              <a:rPr lang="en-US" sz="1800" dirty="0" smtClean="0"/>
              <a:t>D. E. </a:t>
            </a:r>
            <a:r>
              <a:rPr lang="en-US" sz="1800" i="1" dirty="0"/>
              <a:t>Auto/Ethnography: Rewriting the Self and the </a:t>
            </a:r>
            <a:r>
              <a:rPr lang="en-US" sz="1800" i="1" dirty="0" smtClean="0"/>
              <a:t>Social. </a:t>
            </a:r>
            <a:r>
              <a:rPr lang="en-US" sz="1800" dirty="0"/>
              <a:t>Oxford: Berg</a:t>
            </a:r>
            <a:r>
              <a:rPr lang="en-US" sz="1800" i="1" dirty="0" smtClean="0"/>
              <a:t>.</a:t>
            </a:r>
            <a:r>
              <a:rPr lang="en-US" sz="1800" dirty="0" smtClean="0"/>
              <a:t> 1997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935</Words>
  <Application>Microsoft Office PowerPoint</Application>
  <PresentationFormat>On-screen Show (4:3)</PresentationFormat>
  <Paragraphs>118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Theme</vt:lpstr>
      <vt:lpstr>Some approaches</vt:lpstr>
      <vt:lpstr>Strategy</vt:lpstr>
      <vt:lpstr>But first…E-mail through SCUDD</vt:lpstr>
      <vt:lpstr>What next?</vt:lpstr>
      <vt:lpstr>What next?</vt:lpstr>
      <vt:lpstr>Strategy</vt:lpstr>
      <vt:lpstr>Methods</vt:lpstr>
      <vt:lpstr>Choices… Choices… Choices</vt:lpstr>
      <vt:lpstr> Grounded Theory </vt:lpstr>
      <vt:lpstr> Ethnographic Study </vt:lpstr>
      <vt:lpstr> Auto-Ethnographic Study </vt:lpstr>
      <vt:lpstr> Action Research </vt:lpstr>
      <vt:lpstr> Case Study </vt:lpstr>
      <vt:lpstr>Arts &amp; Humanities Research Council</vt:lpstr>
      <vt:lpstr>Arts &amp; Humanities Research Council</vt:lpstr>
      <vt:lpstr>The Theatre and Performance Research Association</vt:lpstr>
      <vt:lpstr>PowerPoint Presentation</vt:lpstr>
      <vt:lpstr>Methods II</vt:lpstr>
      <vt:lpstr>Limitations</vt:lpstr>
      <vt:lpstr>UWTSD financial support</vt:lpstr>
      <vt:lpstr>Bibliography</vt:lpstr>
    </vt:vector>
  </TitlesOfParts>
  <Company>UoW:Trinity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Coleg y Drindod</dc:creator>
  <cp:lastModifiedBy>Jonathan Pugh</cp:lastModifiedBy>
  <cp:revision>16</cp:revision>
  <dcterms:created xsi:type="dcterms:W3CDTF">2016-12-14T20:12:01Z</dcterms:created>
  <dcterms:modified xsi:type="dcterms:W3CDTF">2018-10-25T11:16:00Z</dcterms:modified>
</cp:coreProperties>
</file>