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7" r:id="rId13"/>
    <p:sldId id="266" r:id="rId14"/>
    <p:sldId id="269" r:id="rId15"/>
    <p:sldId id="270" r:id="rId16"/>
    <p:sldId id="272" r:id="rId17"/>
    <p:sldId id="271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369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817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790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156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73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734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115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30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567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497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460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DC65-FEDC-41BA-AE17-B0509C0ED954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092E7F-A978-4EED-9352-846C9B744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88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uk-31616523" TargetMode="External"/><Relationship Id="rId2" Type="http://schemas.openxmlformats.org/officeDocument/2006/relationships/hyperlink" Target="http://www.bbc.co.uk/news/magazine-31608062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to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378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Very</a:t>
            </a:r>
          </a:p>
          <a:p>
            <a:r>
              <a:rPr lang="en-GB" dirty="0" smtClean="0"/>
              <a:t>Establishes your credentials as a researcher</a:t>
            </a:r>
          </a:p>
          <a:p>
            <a:r>
              <a:rPr lang="en-GB" dirty="0" smtClean="0"/>
              <a:t>Academic argument = opinion + fact </a:t>
            </a:r>
          </a:p>
          <a:p>
            <a:r>
              <a:rPr lang="en-GB" dirty="0" smtClean="0"/>
              <a:t>Back every statement of ‘fact’ made with a reference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143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Facts can be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Indisputable (almost) :</a:t>
            </a:r>
          </a:p>
          <a:p>
            <a:pPr lvl="1"/>
            <a:r>
              <a:rPr lang="en-GB" dirty="0" smtClean="0"/>
              <a:t>Today’s date</a:t>
            </a:r>
          </a:p>
          <a:p>
            <a:pPr lvl="1"/>
            <a:r>
              <a:rPr lang="en-GB" dirty="0" smtClean="0"/>
              <a:t>Maximum number of players allowed on the pitch in a game of football</a:t>
            </a:r>
          </a:p>
          <a:p>
            <a:pPr lvl="1"/>
            <a:r>
              <a:rPr lang="en-GB" dirty="0" smtClean="0"/>
              <a:t>Statistics taken from the Office of National Statistics (ONS)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147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Facts can be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opinion of an expert:</a:t>
            </a:r>
          </a:p>
          <a:p>
            <a:pPr lvl="1"/>
            <a:r>
              <a:rPr lang="en-GB" dirty="0" smtClean="0"/>
              <a:t>Gary </a:t>
            </a:r>
            <a:r>
              <a:rPr lang="en-GB" dirty="0" err="1" smtClean="0"/>
              <a:t>Lineker</a:t>
            </a:r>
            <a:r>
              <a:rPr lang="en-GB" dirty="0" smtClean="0"/>
              <a:t> and </a:t>
            </a:r>
            <a:r>
              <a:rPr lang="en-GB" dirty="0" smtClean="0"/>
              <a:t>football (or crisps)</a:t>
            </a:r>
            <a:endParaRPr lang="en-GB" dirty="0" smtClean="0"/>
          </a:p>
          <a:p>
            <a:pPr lvl="1"/>
            <a:r>
              <a:rPr lang="en-GB" dirty="0" smtClean="0"/>
              <a:t>Professor Martin Christopher </a:t>
            </a:r>
          </a:p>
          <a:p>
            <a:pPr lvl="1"/>
            <a:r>
              <a:rPr lang="en-GB" dirty="0" smtClean="0"/>
              <a:t>Interpretation of statistics made by statisticians working for the Office of National Statistics (ONS)</a:t>
            </a:r>
          </a:p>
          <a:p>
            <a:pPr lvl="1"/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Might only state their opinion but that opinion carries ‘weight’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91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Facts can be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conclusions drawn from academic research:</a:t>
            </a:r>
          </a:p>
          <a:p>
            <a:pPr lvl="1"/>
            <a:r>
              <a:rPr lang="en-GB" dirty="0" smtClean="0"/>
              <a:t>Evidence based</a:t>
            </a:r>
          </a:p>
          <a:p>
            <a:pPr lvl="1"/>
            <a:r>
              <a:rPr lang="en-GB" dirty="0" smtClean="0"/>
              <a:t>Demonstrable</a:t>
            </a:r>
          </a:p>
          <a:p>
            <a:pPr lvl="1"/>
            <a:r>
              <a:rPr lang="en-GB" dirty="0" smtClean="0"/>
              <a:t>Where the data </a:t>
            </a:r>
            <a:r>
              <a:rPr lang="en-GB" dirty="0" smtClean="0"/>
              <a:t>come </a:t>
            </a:r>
            <a:r>
              <a:rPr lang="en-GB" dirty="0" smtClean="0"/>
              <a:t>from is known</a:t>
            </a:r>
          </a:p>
          <a:p>
            <a:pPr lvl="1"/>
            <a:r>
              <a:rPr lang="en-GB" dirty="0" smtClean="0"/>
              <a:t>Peer reviewed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Still care is needed – are the data used ‘robust’?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00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fact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Academic books</a:t>
            </a:r>
          </a:p>
          <a:p>
            <a:r>
              <a:rPr lang="en-GB" dirty="0" smtClean="0"/>
              <a:t>Academic journals</a:t>
            </a:r>
          </a:p>
          <a:p>
            <a:r>
              <a:rPr lang="en-GB" dirty="0" smtClean="0"/>
              <a:t>Lectures – find out where I got the information from for yourself – I could be wrong…..</a:t>
            </a:r>
          </a:p>
          <a:p>
            <a:r>
              <a:rPr lang="en-GB" dirty="0" smtClean="0"/>
              <a:t>Websites – not Wikipedia!</a:t>
            </a:r>
          </a:p>
          <a:p>
            <a:r>
              <a:rPr lang="en-GB" dirty="0" smtClean="0"/>
              <a:t>Databases such as the 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34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fact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Newspapers </a:t>
            </a:r>
          </a:p>
          <a:p>
            <a:r>
              <a:rPr lang="en-GB" dirty="0" smtClean="0"/>
              <a:t>Magazines</a:t>
            </a:r>
          </a:p>
          <a:p>
            <a:r>
              <a:rPr lang="en-GB" dirty="0" smtClean="0"/>
              <a:t>TV shows</a:t>
            </a:r>
          </a:p>
          <a:p>
            <a:r>
              <a:rPr lang="en-GB" dirty="0" smtClean="0"/>
              <a:t>Radio programmes – especially Radio 4</a:t>
            </a:r>
          </a:p>
          <a:p>
            <a:r>
              <a:rPr lang="en-GB" dirty="0" smtClean="0"/>
              <a:t>First hand witnesses</a:t>
            </a:r>
          </a:p>
          <a:p>
            <a:r>
              <a:rPr lang="en-GB" dirty="0" smtClean="0"/>
              <a:t>Company annual reports</a:t>
            </a:r>
          </a:p>
          <a:p>
            <a:r>
              <a:rPr lang="en-GB" dirty="0" smtClean="0"/>
              <a:t>Experiments/trials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92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fact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Anything you can:</a:t>
            </a:r>
          </a:p>
          <a:p>
            <a:pPr lvl="1"/>
            <a:r>
              <a:rPr lang="en-GB" dirty="0" smtClean="0"/>
              <a:t>A.   Justify using</a:t>
            </a:r>
          </a:p>
          <a:p>
            <a:pPr lvl="1"/>
            <a:r>
              <a:rPr lang="en-GB" dirty="0" smtClean="0"/>
              <a:t>B.   Explain what allowances you are making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25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Primary:</a:t>
            </a:r>
          </a:p>
          <a:p>
            <a:pPr lvl="1"/>
            <a:r>
              <a:rPr lang="en-GB" dirty="0" smtClean="0"/>
              <a:t>Things you personally gathered</a:t>
            </a:r>
          </a:p>
          <a:p>
            <a:r>
              <a:rPr lang="en-GB" dirty="0" smtClean="0"/>
              <a:t>Secondary:</a:t>
            </a:r>
          </a:p>
          <a:p>
            <a:pPr lvl="1"/>
            <a:r>
              <a:rPr lang="en-GB" dirty="0" smtClean="0"/>
              <a:t>Things other people gathered but you are using for your research</a:t>
            </a:r>
          </a:p>
          <a:p>
            <a:pPr lvl="1"/>
            <a:r>
              <a:rPr lang="en-GB" dirty="0" smtClean="0"/>
              <a:t>Chapter 2 of the dissertation is all secondary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25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the main body of the text:</a:t>
            </a:r>
          </a:p>
          <a:p>
            <a:pPr lvl="1"/>
            <a:r>
              <a:rPr lang="en-GB" dirty="0" smtClean="0"/>
              <a:t>Use the surname/organisation name and the year only</a:t>
            </a:r>
          </a:p>
          <a:p>
            <a:pPr lvl="2"/>
            <a:r>
              <a:rPr lang="en-GB" dirty="0" smtClean="0"/>
              <a:t>Orr, 2015</a:t>
            </a:r>
          </a:p>
          <a:p>
            <a:pPr lvl="2"/>
            <a:r>
              <a:rPr lang="en-GB" dirty="0" smtClean="0"/>
              <a:t>Tesco, 2012</a:t>
            </a:r>
          </a:p>
          <a:p>
            <a:pPr lvl="2"/>
            <a:r>
              <a:rPr lang="en-GB" dirty="0" smtClean="0"/>
              <a:t>ONS, 2015</a:t>
            </a:r>
          </a:p>
          <a:p>
            <a:pPr lvl="1"/>
            <a:r>
              <a:rPr lang="en-GB" dirty="0" smtClean="0"/>
              <a:t>Show the reference inside brackets (Orr, 2015)</a:t>
            </a:r>
          </a:p>
          <a:p>
            <a:pPr lvl="1"/>
            <a:r>
              <a:rPr lang="en-GB" dirty="0" smtClean="0"/>
              <a:t>Unless you write something like:</a:t>
            </a:r>
          </a:p>
          <a:p>
            <a:pPr marL="457200" lvl="1" indent="0">
              <a:buNone/>
            </a:pPr>
            <a:r>
              <a:rPr lang="en-GB" sz="1800" dirty="0" smtClean="0"/>
              <a:t>According to the ONS (2015) there are 38 million driving licence holders in the UK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46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the main body of the text:</a:t>
            </a:r>
          </a:p>
          <a:p>
            <a:pPr lvl="1"/>
            <a:r>
              <a:rPr lang="en-GB" dirty="0" smtClean="0"/>
              <a:t>Rule of thumb:</a:t>
            </a:r>
          </a:p>
          <a:p>
            <a:pPr lvl="2"/>
            <a:r>
              <a:rPr lang="en-GB" dirty="0" smtClean="0"/>
              <a:t>Single author – give the surname</a:t>
            </a:r>
          </a:p>
          <a:p>
            <a:pPr lvl="2"/>
            <a:r>
              <a:rPr lang="en-GB" dirty="0" smtClean="0"/>
              <a:t>Two authors – give both surnames </a:t>
            </a:r>
            <a:r>
              <a:rPr lang="en-GB" dirty="0" err="1" smtClean="0"/>
              <a:t>eg</a:t>
            </a:r>
            <a:r>
              <a:rPr lang="en-GB" dirty="0" smtClean="0"/>
              <a:t> (Peters and Waterman, 1992)</a:t>
            </a:r>
          </a:p>
          <a:p>
            <a:pPr lvl="2"/>
            <a:r>
              <a:rPr lang="en-GB" dirty="0" smtClean="0"/>
              <a:t>Three or more authors – give the first surname and use ‘et al’ to cover the rest </a:t>
            </a:r>
            <a:r>
              <a:rPr lang="en-GB" dirty="0" smtClean="0"/>
              <a:t>(</a:t>
            </a:r>
            <a:r>
              <a:rPr lang="en-GB" dirty="0" err="1" smtClean="0"/>
              <a:t>Lampel</a:t>
            </a:r>
            <a:r>
              <a:rPr lang="en-GB" dirty="0" smtClean="0"/>
              <a:t> </a:t>
            </a:r>
            <a:r>
              <a:rPr lang="en-GB" dirty="0" smtClean="0"/>
              <a:t>et al, </a:t>
            </a:r>
            <a:r>
              <a:rPr lang="en-GB" dirty="0" smtClean="0"/>
              <a:t>2013) </a:t>
            </a:r>
            <a:r>
              <a:rPr lang="en-GB" dirty="0" smtClean="0"/>
              <a:t>– but write them all in the citation at the end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29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the end main body of the text:</a:t>
            </a:r>
          </a:p>
          <a:p>
            <a:pPr lvl="1"/>
            <a:r>
              <a:rPr lang="en-GB" dirty="0" smtClean="0"/>
              <a:t>List the citations of the references in alphabetical order by the first surname or organisation </a:t>
            </a:r>
            <a:r>
              <a:rPr lang="en-GB" dirty="0" smtClean="0"/>
              <a:t>name</a:t>
            </a:r>
            <a:endParaRPr lang="en-GB" dirty="0" smtClean="0"/>
          </a:p>
          <a:p>
            <a:pPr marL="457200" lvl="1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8897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Alfred Chandler (1974), </a:t>
            </a:r>
            <a:r>
              <a:rPr lang="en-GB" sz="2400" dirty="0"/>
              <a:t>a leading writer on management theory, postulated that structure follows </a:t>
            </a:r>
            <a:r>
              <a:rPr lang="en-GB" sz="2400" dirty="0" smtClean="0"/>
              <a:t>strategy and this theory </a:t>
            </a:r>
            <a:r>
              <a:rPr lang="en-GB" sz="2400" dirty="0"/>
              <a:t>has been accepted by </a:t>
            </a:r>
            <a:r>
              <a:rPr lang="en-GB" sz="2400" dirty="0" smtClean="0"/>
              <a:t>some management </a:t>
            </a:r>
            <a:r>
              <a:rPr lang="en-GB" sz="2400" dirty="0"/>
              <a:t>theorists </a:t>
            </a:r>
            <a:r>
              <a:rPr lang="en-GB" sz="2400" dirty="0" smtClean="0"/>
              <a:t>(</a:t>
            </a:r>
            <a:r>
              <a:rPr lang="en-GB" sz="2400" dirty="0" err="1" smtClean="0"/>
              <a:t>Ansoff</a:t>
            </a:r>
            <a:r>
              <a:rPr lang="en-GB" sz="2400" dirty="0"/>
              <a:t>, 1988; </a:t>
            </a:r>
            <a:r>
              <a:rPr lang="en-GB" sz="2400" dirty="0" err="1"/>
              <a:t>Haberberg</a:t>
            </a:r>
            <a:r>
              <a:rPr lang="en-GB" sz="2400" dirty="0"/>
              <a:t> &amp; </a:t>
            </a:r>
            <a:r>
              <a:rPr lang="en-GB" sz="2400" dirty="0" err="1"/>
              <a:t>Reiple</a:t>
            </a:r>
            <a:r>
              <a:rPr lang="en-GB" sz="2400" dirty="0"/>
              <a:t>, </a:t>
            </a:r>
            <a:r>
              <a:rPr lang="en-GB" sz="2400" dirty="0" smtClean="0"/>
              <a:t>2001; Peters&amp; Waterman, 2004) </a:t>
            </a:r>
            <a:r>
              <a:rPr lang="en-GB" sz="2400" dirty="0"/>
              <a:t>and rejected as incomplete or partially wrong by </a:t>
            </a:r>
            <a:r>
              <a:rPr lang="en-GB" sz="2400" dirty="0" smtClean="0"/>
              <a:t>others such as  </a:t>
            </a:r>
            <a:r>
              <a:rPr lang="en-GB" sz="2400" dirty="0" err="1" smtClean="0"/>
              <a:t>Lampel</a:t>
            </a:r>
            <a:r>
              <a:rPr lang="en-GB" sz="2400" dirty="0" smtClean="0"/>
              <a:t> et al (2013, </a:t>
            </a:r>
            <a:r>
              <a:rPr lang="en-GB" sz="2400" dirty="0"/>
              <a:t>p331) </a:t>
            </a:r>
            <a:r>
              <a:rPr lang="en-GB" sz="2400" dirty="0" smtClean="0"/>
              <a:t>who points </a:t>
            </a:r>
            <a:r>
              <a:rPr lang="en-GB" sz="2400" dirty="0"/>
              <a:t>out that goals are conceived within existing environments thus the structure </a:t>
            </a:r>
            <a:r>
              <a:rPr lang="en-GB" sz="2400" dirty="0" smtClean="0"/>
              <a:t>need not follow </a:t>
            </a:r>
            <a:r>
              <a:rPr lang="en-GB" sz="2400" dirty="0"/>
              <a:t>strategy </a:t>
            </a:r>
            <a:r>
              <a:rPr lang="en-GB" sz="2400" dirty="0" smtClean="0"/>
              <a:t>as both are </a:t>
            </a:r>
            <a:r>
              <a:rPr lang="en-GB" sz="2400" dirty="0"/>
              <a:t>created in tandem and will probably alter as </a:t>
            </a:r>
            <a:r>
              <a:rPr lang="en-GB" sz="2400" dirty="0" smtClean="0"/>
              <a:t>conditions </a:t>
            </a:r>
            <a:r>
              <a:rPr lang="en-GB" sz="2400" dirty="0"/>
              <a:t>change. </a:t>
            </a: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One sentence – </a:t>
            </a:r>
            <a:r>
              <a:rPr lang="en-GB" sz="2400" dirty="0" smtClean="0"/>
              <a:t>5 </a:t>
            </a:r>
            <a:r>
              <a:rPr lang="en-GB" sz="2400" dirty="0" smtClean="0"/>
              <a:t>references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5616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 smtClean="0"/>
              <a:t>And the citations are: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000" dirty="0" err="1" smtClean="0"/>
              <a:t>Ansoff</a:t>
            </a:r>
            <a:r>
              <a:rPr lang="en-GB" sz="2000" dirty="0" smtClean="0"/>
              <a:t> HI, (1988), </a:t>
            </a:r>
            <a:r>
              <a:rPr lang="en-GB" sz="2000" u="sng" dirty="0" smtClean="0"/>
              <a:t>Corporate Strategy</a:t>
            </a:r>
            <a:r>
              <a:rPr lang="en-GB" sz="2000" dirty="0" smtClean="0"/>
              <a:t>, </a:t>
            </a:r>
            <a:r>
              <a:rPr lang="en-GB" sz="2000" dirty="0" err="1" smtClean="0"/>
              <a:t>London:Penguin</a:t>
            </a:r>
            <a:endParaRPr lang="en-GB" sz="2000" dirty="0" smtClean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Chandler A, (1974), </a:t>
            </a:r>
            <a:r>
              <a:rPr lang="en-GB" sz="2000" u="sng" dirty="0" smtClean="0"/>
              <a:t>Strategy and Structure</a:t>
            </a:r>
            <a:r>
              <a:rPr lang="en-GB" sz="2000" dirty="0" smtClean="0"/>
              <a:t>, MIT: First MIT Press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2000" dirty="0" err="1"/>
              <a:t>Haberberg</a:t>
            </a:r>
            <a:r>
              <a:rPr lang="en-GB" sz="2000" dirty="0"/>
              <a:t> A &amp; </a:t>
            </a:r>
            <a:r>
              <a:rPr lang="en-GB" sz="2000" dirty="0" err="1"/>
              <a:t>Rieple</a:t>
            </a:r>
            <a:r>
              <a:rPr lang="en-GB" sz="2000" dirty="0"/>
              <a:t> A; (2001) </a:t>
            </a:r>
            <a:r>
              <a:rPr lang="en-GB" sz="2000" u="sng" dirty="0"/>
              <a:t>The Strategic Management of Organisations</a:t>
            </a:r>
            <a:r>
              <a:rPr lang="en-GB" sz="2000" dirty="0"/>
              <a:t>; </a:t>
            </a:r>
            <a:r>
              <a:rPr lang="en-GB" sz="2000" dirty="0" smtClean="0"/>
              <a:t> </a:t>
            </a:r>
            <a:r>
              <a:rPr lang="en-GB" sz="2000" dirty="0" err="1" smtClean="0"/>
              <a:t>Harlow:Pearson</a:t>
            </a:r>
            <a:r>
              <a:rPr lang="en-GB" sz="2000" dirty="0" smtClean="0"/>
              <a:t> Educational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2000" dirty="0" err="1" smtClean="0"/>
              <a:t>Lampel</a:t>
            </a:r>
            <a:r>
              <a:rPr lang="en-GB" sz="2000" dirty="0" smtClean="0"/>
              <a:t> JB, </a:t>
            </a:r>
            <a:r>
              <a:rPr lang="en-GB" sz="2000" dirty="0" err="1" smtClean="0"/>
              <a:t>Mintzberg</a:t>
            </a:r>
            <a:r>
              <a:rPr lang="en-GB" sz="2000" dirty="0" smtClean="0"/>
              <a:t> H, Quinn J &amp; </a:t>
            </a:r>
            <a:r>
              <a:rPr lang="en-GB" sz="2000" dirty="0" err="1" smtClean="0"/>
              <a:t>Ghoshal</a:t>
            </a:r>
            <a:r>
              <a:rPr lang="en-GB" sz="2000" dirty="0" smtClean="0"/>
              <a:t> S; (2013); </a:t>
            </a:r>
            <a:r>
              <a:rPr lang="en-GB" sz="2000" u="sng" dirty="0"/>
              <a:t>The Strategy Process: Revised European Edition</a:t>
            </a:r>
            <a:r>
              <a:rPr lang="en-GB" sz="2000" dirty="0"/>
              <a:t>; </a:t>
            </a:r>
            <a:r>
              <a:rPr lang="en-GB" sz="2000" dirty="0" err="1" smtClean="0"/>
              <a:t>Harlow:Pearson</a:t>
            </a:r>
            <a:r>
              <a:rPr lang="en-GB" sz="2000" dirty="0" smtClean="0"/>
              <a:t> 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Peters T&amp; Waterman RH, (2004), </a:t>
            </a:r>
            <a:r>
              <a:rPr lang="en-GB" sz="2000" u="sng" dirty="0"/>
              <a:t>I</a:t>
            </a:r>
            <a:r>
              <a:rPr lang="en-GB" sz="2000" u="sng" dirty="0" smtClean="0"/>
              <a:t>n search of excellence</a:t>
            </a:r>
            <a:r>
              <a:rPr lang="en-GB" sz="2000" dirty="0" smtClean="0"/>
              <a:t>, London: Profile Books</a:t>
            </a:r>
            <a:endParaRPr lang="en-GB" sz="20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9725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i="1" dirty="0" smtClean="0"/>
              <a:t>Book:</a:t>
            </a:r>
          </a:p>
          <a:p>
            <a:pPr marL="0" indent="0">
              <a:buNone/>
            </a:pPr>
            <a:r>
              <a:rPr lang="en-GB" sz="2400" dirty="0" smtClean="0"/>
              <a:t>Surname Initials, (year), </a:t>
            </a:r>
            <a:r>
              <a:rPr lang="en-GB" sz="2400" u="sng" dirty="0" smtClean="0"/>
              <a:t>Title of the book</a:t>
            </a:r>
            <a:r>
              <a:rPr lang="en-GB" sz="2400" dirty="0" smtClean="0"/>
              <a:t>, where published, Publisher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i="1" dirty="0" smtClean="0"/>
              <a:t>Chapter in a book:</a:t>
            </a:r>
          </a:p>
          <a:p>
            <a:pPr marL="0" indent="0">
              <a:buNone/>
            </a:pPr>
            <a:r>
              <a:rPr lang="en-GB" sz="2400" dirty="0" smtClean="0"/>
              <a:t>Surname Initials, (year), Title of the chapter, </a:t>
            </a:r>
            <a:r>
              <a:rPr lang="en-GB" sz="2400" u="sng" dirty="0" smtClean="0"/>
              <a:t>Title of the book</a:t>
            </a:r>
            <a:r>
              <a:rPr lang="en-GB" sz="2400" dirty="0" smtClean="0"/>
              <a:t>, where published, Publisher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i="1" dirty="0" smtClean="0"/>
              <a:t>Article or paper in a magazine or journal:</a:t>
            </a:r>
          </a:p>
          <a:p>
            <a:pPr marL="0" indent="0">
              <a:buNone/>
            </a:pPr>
            <a:r>
              <a:rPr lang="en-GB" sz="2400" dirty="0" smtClean="0"/>
              <a:t>Surname Initials, (year), Title of the article/paper, </a:t>
            </a:r>
            <a:r>
              <a:rPr lang="en-GB" sz="2400" u="sng" dirty="0" smtClean="0"/>
              <a:t>Title of the magazine/journal:  Volume No; Issue No</a:t>
            </a:r>
            <a:r>
              <a:rPr lang="en-GB" sz="2400" dirty="0" smtClean="0"/>
              <a:t> 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9809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i="1" dirty="0"/>
              <a:t>N</a:t>
            </a:r>
            <a:r>
              <a:rPr lang="en-GB" sz="2400" i="1" dirty="0" smtClean="0"/>
              <a:t>ewspaper (named author aka by-line):</a:t>
            </a:r>
          </a:p>
          <a:p>
            <a:pPr marL="0" indent="0">
              <a:buNone/>
            </a:pPr>
            <a:r>
              <a:rPr lang="en-GB" sz="2400" dirty="0" smtClean="0"/>
              <a:t>Surname Initials, (year), Story title, </a:t>
            </a:r>
            <a:r>
              <a:rPr lang="en-GB" sz="2400" u="sng" dirty="0" smtClean="0"/>
              <a:t>Newspaper name and date of publication </a:t>
            </a:r>
            <a:r>
              <a:rPr lang="en-GB" sz="2400" dirty="0" smtClean="0"/>
              <a:t> 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i="1" dirty="0" smtClean="0"/>
              <a:t>Newspaper (no named author aka by-line):</a:t>
            </a:r>
          </a:p>
          <a:p>
            <a:pPr marL="0" indent="0">
              <a:buNone/>
            </a:pPr>
            <a:r>
              <a:rPr lang="en-GB" sz="2400" dirty="0" smtClean="0"/>
              <a:t>Newspaper name, (year), Story title, Date of publication 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i="1" dirty="0" smtClean="0"/>
              <a:t>Newspaper online (named author aka by-line):</a:t>
            </a:r>
          </a:p>
          <a:p>
            <a:pPr marL="0" indent="0">
              <a:buNone/>
            </a:pPr>
            <a:r>
              <a:rPr lang="en-GB" sz="2400" dirty="0" smtClean="0"/>
              <a:t>Surname Initials, (year), Story title, </a:t>
            </a:r>
            <a:r>
              <a:rPr lang="en-GB" sz="2400" u="sng" dirty="0" smtClean="0"/>
              <a:t>Newspaper name and date of publication </a:t>
            </a:r>
            <a:r>
              <a:rPr lang="en-GB" sz="2400" dirty="0" smtClean="0"/>
              <a:t> Accessed at:  [URL] On [date] at [time]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i="1" dirty="0" smtClean="0"/>
              <a:t>Newspaper (no named author aka by-line):</a:t>
            </a:r>
          </a:p>
          <a:p>
            <a:pPr marL="0" indent="0">
              <a:buNone/>
            </a:pPr>
            <a:r>
              <a:rPr lang="en-GB" sz="2400" dirty="0" smtClean="0"/>
              <a:t>Newspaper name, (year), Story title, Date of publication Accessed at:  [URL] On [date] at [time]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0894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i="1" dirty="0" smtClean="0"/>
              <a:t>Website (named author aka by-line):</a:t>
            </a:r>
          </a:p>
          <a:p>
            <a:pPr marL="0" indent="0">
              <a:buNone/>
            </a:pPr>
            <a:r>
              <a:rPr lang="en-GB" sz="2400" dirty="0" smtClean="0"/>
              <a:t>Surname Initials, (year), Story title, </a:t>
            </a:r>
            <a:r>
              <a:rPr lang="en-GB" sz="2400" u="sng" dirty="0" smtClean="0"/>
              <a:t>Website name and date of publication </a:t>
            </a:r>
            <a:r>
              <a:rPr lang="en-GB" sz="2400" dirty="0" smtClean="0"/>
              <a:t> Accessed at:  [URL] On [date] at [time]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i="1" dirty="0" smtClean="0"/>
              <a:t>Website (no named author aka by-line):</a:t>
            </a:r>
          </a:p>
          <a:p>
            <a:pPr marL="0" indent="0">
              <a:buNone/>
            </a:pPr>
            <a:r>
              <a:rPr lang="en-GB" sz="2400" dirty="0"/>
              <a:t>W</a:t>
            </a:r>
            <a:r>
              <a:rPr lang="en-GB" sz="2400" dirty="0" smtClean="0"/>
              <a:t>ebsite name, (year), Story title, Date of publication Accessed at:  [URL] On [date] at [time]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6682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i="1" dirty="0" smtClean="0"/>
              <a:t>Website (named author aka by-line):</a:t>
            </a:r>
          </a:p>
          <a:p>
            <a:pPr marL="0" indent="0">
              <a:buNone/>
            </a:pPr>
            <a:r>
              <a:rPr lang="en-GB" sz="2400" dirty="0" smtClean="0"/>
              <a:t>Kelly J, (2015), What happened to the Qatar World Cup’s cooling technology?, </a:t>
            </a:r>
            <a:r>
              <a:rPr lang="en-GB" sz="2400" u="sng" dirty="0" smtClean="0"/>
              <a:t>BBC News Magazine 25 February 2015 </a:t>
            </a:r>
            <a:r>
              <a:rPr lang="en-GB" sz="2400" dirty="0" smtClean="0"/>
              <a:t>Accessed at:  </a:t>
            </a:r>
            <a:r>
              <a:rPr lang="en-GB" sz="2400" dirty="0" smtClean="0">
                <a:hlinkClick r:id="rId2"/>
              </a:rPr>
              <a:t>http://www.bbc.co.uk/news/magazine-31608062</a:t>
            </a:r>
            <a:r>
              <a:rPr lang="en-GB" sz="2400" dirty="0" smtClean="0"/>
              <a:t> </a:t>
            </a:r>
            <a:r>
              <a:rPr lang="en-GB" sz="2400" dirty="0" smtClean="0"/>
              <a:t>on </a:t>
            </a:r>
            <a:r>
              <a:rPr lang="en-GB" sz="2400" dirty="0" smtClean="0"/>
              <a:t>25 February 2015 at 13:50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i="1" dirty="0" smtClean="0"/>
              <a:t>Website (no named author aka by-line):</a:t>
            </a:r>
          </a:p>
          <a:p>
            <a:pPr marL="0" indent="0">
              <a:buNone/>
            </a:pPr>
            <a:r>
              <a:rPr lang="en-GB" sz="2400" dirty="0" smtClean="0"/>
              <a:t>BBC News, (2015), Clampdown on cold call companies unveiled by government, 25 </a:t>
            </a:r>
            <a:r>
              <a:rPr lang="en-GB" sz="2400" dirty="0"/>
              <a:t>F</a:t>
            </a:r>
            <a:r>
              <a:rPr lang="en-GB" sz="2400" dirty="0" smtClean="0"/>
              <a:t>ebruary 2015 Accessed at:  </a:t>
            </a:r>
            <a:r>
              <a:rPr lang="en-GB" sz="2400" dirty="0" smtClean="0">
                <a:hlinkClick r:id="rId3"/>
              </a:rPr>
              <a:t>http://www.bbc.co.uk/news/uk-31616523</a:t>
            </a:r>
            <a:r>
              <a:rPr lang="en-GB" sz="2400" dirty="0" smtClean="0"/>
              <a:t> </a:t>
            </a:r>
            <a:r>
              <a:rPr lang="en-GB" sz="2400" dirty="0"/>
              <a:t>o</a:t>
            </a:r>
            <a:r>
              <a:rPr lang="en-GB" sz="2400" dirty="0" smtClean="0"/>
              <a:t>n </a:t>
            </a:r>
            <a:r>
              <a:rPr lang="en-GB" sz="2400" dirty="0" smtClean="0"/>
              <a:t>25 February 2015 at 13:53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8599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Rule No 1:  Don’t Panic just ask your tutor </a:t>
            </a:r>
          </a:p>
          <a:p>
            <a:r>
              <a:rPr lang="en-GB" dirty="0" smtClean="0"/>
              <a:t>Rule No 2:  If in </a:t>
            </a:r>
            <a:r>
              <a:rPr lang="en-GB" smtClean="0"/>
              <a:t>doubt – reference it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564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962</Words>
  <Application>Microsoft Office PowerPoint</Application>
  <PresentationFormat>On-screen Show (4:3)</PresentationFormat>
  <Paragraphs>121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How to</vt:lpstr>
      <vt:lpstr>Importance</vt:lpstr>
      <vt:lpstr>Facts can be</vt:lpstr>
      <vt:lpstr>Facts can be</vt:lpstr>
      <vt:lpstr>Facts can be</vt:lpstr>
      <vt:lpstr>Sources of fact</vt:lpstr>
      <vt:lpstr>Sources of fact</vt:lpstr>
      <vt:lpstr>Sources of fact</vt:lpstr>
      <vt:lpstr>Types of data</vt:lpstr>
      <vt:lpstr>Harvard referencing</vt:lpstr>
      <vt:lpstr>Harvard referencing</vt:lpstr>
      <vt:lpstr>Harvard referencing</vt:lpstr>
      <vt:lpstr>Harvard referencing</vt:lpstr>
      <vt:lpstr>Harvard referencing</vt:lpstr>
      <vt:lpstr>Harvard referencing</vt:lpstr>
      <vt:lpstr>Harvard referencing</vt:lpstr>
      <vt:lpstr>Harvard referencing</vt:lpstr>
      <vt:lpstr>Harvard referencing</vt:lpstr>
      <vt:lpstr>Referencing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</dc:title>
  <dc:creator>Orr, Graham</dc:creator>
  <cp:lastModifiedBy>Logistics</cp:lastModifiedBy>
  <cp:revision>14</cp:revision>
  <dcterms:created xsi:type="dcterms:W3CDTF">2015-02-25T12:28:57Z</dcterms:created>
  <dcterms:modified xsi:type="dcterms:W3CDTF">2015-02-25T14:14:54Z</dcterms:modified>
</cp:coreProperties>
</file>