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70" d="100"/>
          <a:sy n="70" d="100"/>
        </p:scale>
        <p:origin x="66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08185F-4949-45D7-AE3D-B90D12B6137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14DCF76-055C-456B-823A-0B55D56191CE}">
      <dgm:prSet custT="1"/>
      <dgm:spPr/>
      <dgm:t>
        <a:bodyPr/>
        <a:lstStyle/>
        <a:p>
          <a:r>
            <a:rPr lang="en-US" sz="1400" dirty="0">
              <a:latin typeface="Arial Black" panose="020B0A04020102020204" pitchFamily="34" charset="0"/>
              <a:cs typeface="Arial" panose="020B0604020202020204" pitchFamily="34" charset="0"/>
            </a:rPr>
            <a:t>Background </a:t>
          </a:r>
          <a:endParaRPr lang="en-GB" sz="1400" dirty="0">
            <a:latin typeface="Arial Black" panose="020B0A04020102020204" pitchFamily="34" charset="0"/>
            <a:cs typeface="Arial" panose="020B0604020202020204" pitchFamily="34" charset="0"/>
          </a:endParaRPr>
        </a:p>
      </dgm:t>
    </dgm:pt>
    <dgm:pt modelId="{8714D0A8-E6CF-458D-87C3-BB60DC6698D5}" type="parTrans" cxnId="{77EE3F44-27C3-4E03-99B4-C83AA0ACFCC3}">
      <dgm:prSet/>
      <dgm:spPr/>
      <dgm:t>
        <a:bodyPr/>
        <a:lstStyle/>
        <a:p>
          <a:endParaRPr lang="en-GB"/>
        </a:p>
      </dgm:t>
    </dgm:pt>
    <dgm:pt modelId="{C92B6C10-41A4-4882-96D7-49E38A69FA81}" type="sibTrans" cxnId="{77EE3F44-27C3-4E03-99B4-C83AA0ACFCC3}">
      <dgm:prSet/>
      <dgm:spPr/>
      <dgm:t>
        <a:bodyPr/>
        <a:lstStyle/>
        <a:p>
          <a:endParaRPr lang="en-GB"/>
        </a:p>
      </dgm:t>
    </dgm:pt>
    <dgm:pt modelId="{5F286BCE-5B65-4875-8029-CDC57B23AA66}">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E-commerce warehousing and logistics are characterised by tight performance standards that rely on metrics and algorithms to determine deadlines and appropriate performance.</a:t>
          </a:r>
          <a:endParaRPr lang="en-GB" sz="1400" dirty="0">
            <a:latin typeface="Arial" panose="020B0604020202020204" pitchFamily="34" charset="0"/>
            <a:cs typeface="Arial" panose="020B0604020202020204" pitchFamily="34" charset="0"/>
          </a:endParaRPr>
        </a:p>
      </dgm:t>
    </dgm:pt>
    <dgm:pt modelId="{447DAD4F-27F8-4291-B777-465594B22DF4}" type="parTrans" cxnId="{04240B12-37C1-45F5-96C5-70DF21303A43}">
      <dgm:prSet/>
      <dgm:spPr/>
      <dgm:t>
        <a:bodyPr/>
        <a:lstStyle/>
        <a:p>
          <a:endParaRPr lang="en-GB"/>
        </a:p>
      </dgm:t>
    </dgm:pt>
    <dgm:pt modelId="{527D96BF-2F43-4918-8096-331A9F71DA12}" type="sibTrans" cxnId="{04240B12-37C1-45F5-96C5-70DF21303A43}">
      <dgm:prSet/>
      <dgm:spPr/>
      <dgm:t>
        <a:bodyPr/>
        <a:lstStyle/>
        <a:p>
          <a:endParaRPr lang="en-GB"/>
        </a:p>
      </dgm:t>
    </dgm:pt>
    <dgm:pt modelId="{0B53F5C2-3804-4429-9EED-A49F417E5E86}">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At the Swansea Amazon facility, pickers and packers are expected to meet high performance targets, which leads to high performance expectations, bored, stress, and low morale, all of which contribute to turnover and lower performance (Bryar &amp; Carr, 2021; Gallup, 2025).</a:t>
          </a:r>
          <a:endParaRPr lang="en-GB" sz="1400" dirty="0">
            <a:latin typeface="Arial" panose="020B0604020202020204" pitchFamily="34" charset="0"/>
            <a:cs typeface="Arial" panose="020B0604020202020204" pitchFamily="34" charset="0"/>
          </a:endParaRPr>
        </a:p>
      </dgm:t>
    </dgm:pt>
    <dgm:pt modelId="{948132D2-806F-4359-9781-AF1F3B7F2F75}" type="parTrans" cxnId="{E3F1F699-1A08-44E2-A9B3-A965DC976CBE}">
      <dgm:prSet/>
      <dgm:spPr/>
      <dgm:t>
        <a:bodyPr/>
        <a:lstStyle/>
        <a:p>
          <a:endParaRPr lang="en-GB"/>
        </a:p>
      </dgm:t>
    </dgm:pt>
    <dgm:pt modelId="{1846CAE8-867E-4DD0-96CB-880F3A30E833}" type="sibTrans" cxnId="{E3F1F699-1A08-44E2-A9B3-A965DC976CBE}">
      <dgm:prSet/>
      <dgm:spPr/>
      <dgm:t>
        <a:bodyPr/>
        <a:lstStyle/>
        <a:p>
          <a:endParaRPr lang="en-GB"/>
        </a:p>
      </dgm:t>
    </dgm:pt>
    <dgm:pt modelId="{FAEA238A-DD20-433F-A04B-E1724BE9B24B}">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Research Purpose:  To examine how management practices at Amazon's Swansea facility are a determinant of the motivation and productivity of employees.</a:t>
          </a:r>
          <a:endParaRPr lang="en-GB" sz="1400" dirty="0">
            <a:latin typeface="Arial" panose="020B0604020202020204" pitchFamily="34" charset="0"/>
            <a:cs typeface="Arial" panose="020B0604020202020204" pitchFamily="34" charset="0"/>
          </a:endParaRPr>
        </a:p>
      </dgm:t>
    </dgm:pt>
    <dgm:pt modelId="{7B6EF5BB-C121-45F4-B5F3-D3FA10A2492C}" type="parTrans" cxnId="{37F7801E-C62B-4508-8FB9-4482DBA27CCE}">
      <dgm:prSet/>
      <dgm:spPr/>
      <dgm:t>
        <a:bodyPr/>
        <a:lstStyle/>
        <a:p>
          <a:endParaRPr lang="en-GB"/>
        </a:p>
      </dgm:t>
    </dgm:pt>
    <dgm:pt modelId="{938CE402-59BD-4281-80D6-FB707F85E704}" type="sibTrans" cxnId="{37F7801E-C62B-4508-8FB9-4482DBA27CCE}">
      <dgm:prSet/>
      <dgm:spPr/>
      <dgm:t>
        <a:bodyPr/>
        <a:lstStyle/>
        <a:p>
          <a:endParaRPr lang="en-GB"/>
        </a:p>
      </dgm:t>
    </dgm:pt>
    <dgm:pt modelId="{6EAF4CD6-8EAD-441F-9F08-D13DC4C21E5A}">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Main Question:  How do management practices influence the motivation and productivity of pickers and packers?</a:t>
          </a:r>
          <a:endParaRPr lang="en-GB" sz="1400" dirty="0">
            <a:latin typeface="Arial" panose="020B0604020202020204" pitchFamily="34" charset="0"/>
            <a:cs typeface="Arial" panose="020B0604020202020204" pitchFamily="34" charset="0"/>
          </a:endParaRPr>
        </a:p>
      </dgm:t>
    </dgm:pt>
    <dgm:pt modelId="{B32D13C8-8669-4B22-911B-5AF64A31282D}" type="parTrans" cxnId="{573AF4A9-89EE-4693-B468-D314960E90C8}">
      <dgm:prSet/>
      <dgm:spPr/>
      <dgm:t>
        <a:bodyPr/>
        <a:lstStyle/>
        <a:p>
          <a:endParaRPr lang="en-GB"/>
        </a:p>
      </dgm:t>
    </dgm:pt>
    <dgm:pt modelId="{B00A6664-4280-4166-B438-C42F70640935}" type="sibTrans" cxnId="{573AF4A9-89EE-4693-B468-D314960E90C8}">
      <dgm:prSet/>
      <dgm:spPr/>
      <dgm:t>
        <a:bodyPr/>
        <a:lstStyle/>
        <a:p>
          <a:endParaRPr lang="en-GB"/>
        </a:p>
      </dgm:t>
    </dgm:pt>
    <dgm:pt modelId="{CCE17852-8AF2-4121-BB75-A32397F5ADB2}">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Turning to the workplace:  According to Gallup (2025), employee disengagement worldwide (21%) and declining management engagement (27%) has cost the economy an estimated $438 billion in productivity losses.</a:t>
          </a:r>
          <a:endParaRPr lang="en-GB" sz="1400" dirty="0">
            <a:latin typeface="Arial" panose="020B0604020202020204" pitchFamily="34" charset="0"/>
            <a:cs typeface="Arial" panose="020B0604020202020204" pitchFamily="34" charset="0"/>
          </a:endParaRPr>
        </a:p>
      </dgm:t>
    </dgm:pt>
    <dgm:pt modelId="{8F42BFFF-2CA0-4558-82E1-5FDA0ED16496}" type="parTrans" cxnId="{9517AD0F-CEF4-4CE8-8D01-0EF457C4BB69}">
      <dgm:prSet/>
      <dgm:spPr/>
      <dgm:t>
        <a:bodyPr/>
        <a:lstStyle/>
        <a:p>
          <a:endParaRPr lang="en-GB"/>
        </a:p>
      </dgm:t>
    </dgm:pt>
    <dgm:pt modelId="{99AE85F4-8F02-492F-B62A-9C9023B3960B}" type="sibTrans" cxnId="{9517AD0F-CEF4-4CE8-8D01-0EF457C4BB69}">
      <dgm:prSet/>
      <dgm:spPr/>
      <dgm:t>
        <a:bodyPr/>
        <a:lstStyle/>
        <a:p>
          <a:endParaRPr lang="en-GB"/>
        </a:p>
      </dgm:t>
    </dgm:pt>
    <dgm:pt modelId="{F18AA970-3996-4B2E-A2B9-E777A7A48542}" type="pres">
      <dgm:prSet presAssocID="{9D08185F-4949-45D7-AE3D-B90D12B61370}" presName="linear" presStyleCnt="0">
        <dgm:presLayoutVars>
          <dgm:animLvl val="lvl"/>
          <dgm:resizeHandles val="exact"/>
        </dgm:presLayoutVars>
      </dgm:prSet>
      <dgm:spPr/>
    </dgm:pt>
    <dgm:pt modelId="{CFA8453A-20DA-4CA7-B2C0-921B2501670C}" type="pres">
      <dgm:prSet presAssocID="{614DCF76-055C-456B-823A-0B55D56191CE}" presName="parentText" presStyleLbl="node1" presStyleIdx="0" presStyleCnt="1">
        <dgm:presLayoutVars>
          <dgm:chMax val="0"/>
          <dgm:bulletEnabled val="1"/>
        </dgm:presLayoutVars>
      </dgm:prSet>
      <dgm:spPr/>
    </dgm:pt>
    <dgm:pt modelId="{A5B10F39-A943-4D99-B1B1-BC65D4E7B37D}" type="pres">
      <dgm:prSet presAssocID="{614DCF76-055C-456B-823A-0B55D56191CE}" presName="childText" presStyleLbl="revTx" presStyleIdx="0" presStyleCnt="1">
        <dgm:presLayoutVars>
          <dgm:bulletEnabled val="1"/>
        </dgm:presLayoutVars>
      </dgm:prSet>
      <dgm:spPr/>
    </dgm:pt>
  </dgm:ptLst>
  <dgm:cxnLst>
    <dgm:cxn modelId="{9517AD0F-CEF4-4CE8-8D01-0EF457C4BB69}" srcId="{614DCF76-055C-456B-823A-0B55D56191CE}" destId="{CCE17852-8AF2-4121-BB75-A32397F5ADB2}" srcOrd="4" destOrd="0" parTransId="{8F42BFFF-2CA0-4558-82E1-5FDA0ED16496}" sibTransId="{99AE85F4-8F02-492F-B62A-9C9023B3960B}"/>
    <dgm:cxn modelId="{04240B12-37C1-45F5-96C5-70DF21303A43}" srcId="{614DCF76-055C-456B-823A-0B55D56191CE}" destId="{5F286BCE-5B65-4875-8029-CDC57B23AA66}" srcOrd="0" destOrd="0" parTransId="{447DAD4F-27F8-4291-B777-465594B22DF4}" sibTransId="{527D96BF-2F43-4918-8096-331A9F71DA12}"/>
    <dgm:cxn modelId="{37F7801E-C62B-4508-8FB9-4482DBA27CCE}" srcId="{614DCF76-055C-456B-823A-0B55D56191CE}" destId="{FAEA238A-DD20-433F-A04B-E1724BE9B24B}" srcOrd="2" destOrd="0" parTransId="{7B6EF5BB-C121-45F4-B5F3-D3FA10A2492C}" sibTransId="{938CE402-59BD-4281-80D6-FB707F85E704}"/>
    <dgm:cxn modelId="{7C14C320-50C3-4831-B80B-99B97531EBAB}" type="presOf" srcId="{5F286BCE-5B65-4875-8029-CDC57B23AA66}" destId="{A5B10F39-A943-4D99-B1B1-BC65D4E7B37D}" srcOrd="0" destOrd="0" presId="urn:microsoft.com/office/officeart/2005/8/layout/vList2"/>
    <dgm:cxn modelId="{F18BD235-CC8B-4E28-8C8A-AB3B65BCE523}" type="presOf" srcId="{FAEA238A-DD20-433F-A04B-E1724BE9B24B}" destId="{A5B10F39-A943-4D99-B1B1-BC65D4E7B37D}" srcOrd="0" destOrd="2" presId="urn:microsoft.com/office/officeart/2005/8/layout/vList2"/>
    <dgm:cxn modelId="{77EE3F44-27C3-4E03-99B4-C83AA0ACFCC3}" srcId="{9D08185F-4949-45D7-AE3D-B90D12B61370}" destId="{614DCF76-055C-456B-823A-0B55D56191CE}" srcOrd="0" destOrd="0" parTransId="{8714D0A8-E6CF-458D-87C3-BB60DC6698D5}" sibTransId="{C92B6C10-41A4-4882-96D7-49E38A69FA81}"/>
    <dgm:cxn modelId="{7EDF8B6D-D387-43CD-B7EB-9BF75D684B89}" type="presOf" srcId="{9D08185F-4949-45D7-AE3D-B90D12B61370}" destId="{F18AA970-3996-4B2E-A2B9-E777A7A48542}" srcOrd="0" destOrd="0" presId="urn:microsoft.com/office/officeart/2005/8/layout/vList2"/>
    <dgm:cxn modelId="{7CC99177-A103-485D-9DC5-6C50B98795FA}" type="presOf" srcId="{614DCF76-055C-456B-823A-0B55D56191CE}" destId="{CFA8453A-20DA-4CA7-B2C0-921B2501670C}" srcOrd="0" destOrd="0" presId="urn:microsoft.com/office/officeart/2005/8/layout/vList2"/>
    <dgm:cxn modelId="{E3F1F699-1A08-44E2-A9B3-A965DC976CBE}" srcId="{614DCF76-055C-456B-823A-0B55D56191CE}" destId="{0B53F5C2-3804-4429-9EED-A49F417E5E86}" srcOrd="1" destOrd="0" parTransId="{948132D2-806F-4359-9781-AF1F3B7F2F75}" sibTransId="{1846CAE8-867E-4DD0-96CB-880F3A30E833}"/>
    <dgm:cxn modelId="{2B55C19E-B87B-4FF3-8171-6728A213B00A}" type="presOf" srcId="{CCE17852-8AF2-4121-BB75-A32397F5ADB2}" destId="{A5B10F39-A943-4D99-B1B1-BC65D4E7B37D}" srcOrd="0" destOrd="4" presId="urn:microsoft.com/office/officeart/2005/8/layout/vList2"/>
    <dgm:cxn modelId="{573AF4A9-89EE-4693-B468-D314960E90C8}" srcId="{614DCF76-055C-456B-823A-0B55D56191CE}" destId="{6EAF4CD6-8EAD-441F-9F08-D13DC4C21E5A}" srcOrd="3" destOrd="0" parTransId="{B32D13C8-8669-4B22-911B-5AF64A31282D}" sibTransId="{B00A6664-4280-4166-B438-C42F70640935}"/>
    <dgm:cxn modelId="{330EDAC7-78E2-49E5-B89E-20A0BF8ACFAB}" type="presOf" srcId="{6EAF4CD6-8EAD-441F-9F08-D13DC4C21E5A}" destId="{A5B10F39-A943-4D99-B1B1-BC65D4E7B37D}" srcOrd="0" destOrd="3" presId="urn:microsoft.com/office/officeart/2005/8/layout/vList2"/>
    <dgm:cxn modelId="{20EEC3D0-A1CD-46DD-93BC-15CB4D4BA920}" type="presOf" srcId="{0B53F5C2-3804-4429-9EED-A49F417E5E86}" destId="{A5B10F39-A943-4D99-B1B1-BC65D4E7B37D}" srcOrd="0" destOrd="1" presId="urn:microsoft.com/office/officeart/2005/8/layout/vList2"/>
    <dgm:cxn modelId="{11BAB3D7-4ED0-4367-9C4C-1088C36D2B7D}" type="presParOf" srcId="{F18AA970-3996-4B2E-A2B9-E777A7A48542}" destId="{CFA8453A-20DA-4CA7-B2C0-921B2501670C}" srcOrd="0" destOrd="0" presId="urn:microsoft.com/office/officeart/2005/8/layout/vList2"/>
    <dgm:cxn modelId="{6C5F288A-0A81-49DB-B285-855C7E8370DC}" type="presParOf" srcId="{F18AA970-3996-4B2E-A2B9-E777A7A48542}" destId="{A5B10F39-A943-4D99-B1B1-BC65D4E7B37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D8D218-60E3-4420-890A-EC67A0BBDD0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A4A6FB0-960C-494C-BCE8-E4A52173808D}">
      <dgm:prSet/>
      <dgm:spPr/>
      <dgm:t>
        <a:bodyPr/>
        <a:lstStyle/>
        <a:p>
          <a:r>
            <a:rPr lang="en-US" dirty="0">
              <a:latin typeface="Arial" panose="020B0604020202020204" pitchFamily="34" charset="0"/>
              <a:cs typeface="Arial" panose="020B0604020202020204" pitchFamily="34" charset="0"/>
            </a:rPr>
            <a:t>Method: Qualitative research to investigate the "how" and "why" of managerial motivation practices (Creswell &amp; Creswell, 2018; Bryman, 2016). </a:t>
          </a:r>
          <a:endParaRPr lang="en-GB" dirty="0">
            <a:latin typeface="Arial" panose="020B0604020202020204" pitchFamily="34" charset="0"/>
            <a:cs typeface="Arial" panose="020B0604020202020204" pitchFamily="34" charset="0"/>
          </a:endParaRPr>
        </a:p>
      </dgm:t>
    </dgm:pt>
    <dgm:pt modelId="{144C41B3-9B57-4CF2-B5A5-52713D922D8A}" type="parTrans" cxnId="{5C93C2EE-0D44-4E3D-A2C2-44C318B9E00D}">
      <dgm:prSet/>
      <dgm:spPr/>
      <dgm:t>
        <a:bodyPr/>
        <a:lstStyle/>
        <a:p>
          <a:endParaRPr lang="en-GB"/>
        </a:p>
      </dgm:t>
    </dgm:pt>
    <dgm:pt modelId="{98D93363-C2F2-40C4-95E3-ADDC55E4EA30}" type="sibTrans" cxnId="{5C93C2EE-0D44-4E3D-A2C2-44C318B9E00D}">
      <dgm:prSet/>
      <dgm:spPr/>
      <dgm:t>
        <a:bodyPr/>
        <a:lstStyle/>
        <a:p>
          <a:endParaRPr lang="en-GB"/>
        </a:p>
      </dgm:t>
    </dgm:pt>
    <dgm:pt modelId="{6DB180B3-5CA4-4171-850B-7795CF531689}">
      <dgm:prSet/>
      <dgm:spPr/>
      <dgm:t>
        <a:bodyPr/>
        <a:lstStyle/>
        <a:p>
          <a:r>
            <a:rPr lang="en-US" dirty="0">
              <a:latin typeface="Arial" panose="020B0604020202020204" pitchFamily="34" charset="0"/>
              <a:cs typeface="Arial" panose="020B0604020202020204" pitchFamily="34" charset="0"/>
            </a:rPr>
            <a:t>Data Collection: Conduct semi-structured interviews with two groups of people.</a:t>
          </a:r>
          <a:endParaRPr lang="en-GB" dirty="0">
            <a:latin typeface="Arial" panose="020B0604020202020204" pitchFamily="34" charset="0"/>
            <a:cs typeface="Arial" panose="020B0604020202020204" pitchFamily="34" charset="0"/>
          </a:endParaRPr>
        </a:p>
      </dgm:t>
    </dgm:pt>
    <dgm:pt modelId="{F69C9BA4-8B79-4537-A4A4-F7090E452C8F}" type="parTrans" cxnId="{CBFD1A89-CEBB-4BF1-AA4C-2414CB7E698F}">
      <dgm:prSet/>
      <dgm:spPr/>
      <dgm:t>
        <a:bodyPr/>
        <a:lstStyle/>
        <a:p>
          <a:endParaRPr lang="en-GB"/>
        </a:p>
      </dgm:t>
    </dgm:pt>
    <dgm:pt modelId="{10B7704F-694D-4359-87F2-AD37BBAA6C4F}" type="sibTrans" cxnId="{CBFD1A89-CEBB-4BF1-AA4C-2414CB7E698F}">
      <dgm:prSet/>
      <dgm:spPr/>
      <dgm:t>
        <a:bodyPr/>
        <a:lstStyle/>
        <a:p>
          <a:endParaRPr lang="en-GB"/>
        </a:p>
      </dgm:t>
    </dgm:pt>
    <dgm:pt modelId="{766FBF25-FEBF-4BB5-9E50-5FAC75DA6811}">
      <dgm:prSet/>
      <dgm:spPr/>
      <dgm:t>
        <a:bodyPr/>
        <a:lstStyle/>
        <a:p>
          <a:r>
            <a:rPr lang="en-US" dirty="0">
              <a:latin typeface="Arial" panose="020B0604020202020204" pitchFamily="34" charset="0"/>
              <a:cs typeface="Arial" panose="020B0604020202020204" pitchFamily="34" charset="0"/>
            </a:rPr>
            <a:t>Pickers/packers (≥ 6 months' experience).</a:t>
          </a:r>
          <a:endParaRPr lang="en-GB" dirty="0">
            <a:latin typeface="Arial" panose="020B0604020202020204" pitchFamily="34" charset="0"/>
            <a:cs typeface="Arial" panose="020B0604020202020204" pitchFamily="34" charset="0"/>
          </a:endParaRPr>
        </a:p>
      </dgm:t>
    </dgm:pt>
    <dgm:pt modelId="{5001BA3A-7D08-4C8F-98B1-3563805B6251}" type="parTrans" cxnId="{B700440B-B18E-4AAD-99C0-111FA5C2D581}">
      <dgm:prSet/>
      <dgm:spPr/>
      <dgm:t>
        <a:bodyPr/>
        <a:lstStyle/>
        <a:p>
          <a:endParaRPr lang="en-GB"/>
        </a:p>
      </dgm:t>
    </dgm:pt>
    <dgm:pt modelId="{07679ED2-DCD0-4D9D-B9E6-9629E6EBAF0D}" type="sibTrans" cxnId="{B700440B-B18E-4AAD-99C0-111FA5C2D581}">
      <dgm:prSet/>
      <dgm:spPr/>
      <dgm:t>
        <a:bodyPr/>
        <a:lstStyle/>
        <a:p>
          <a:endParaRPr lang="en-GB"/>
        </a:p>
      </dgm:t>
    </dgm:pt>
    <dgm:pt modelId="{6A436004-3A28-49B4-A6BC-1BC40EA45530}">
      <dgm:prSet/>
      <dgm:spPr/>
      <dgm:t>
        <a:bodyPr/>
        <a:lstStyle/>
        <a:p>
          <a:r>
            <a:rPr lang="en-US" dirty="0">
              <a:latin typeface="Arial" panose="020B0604020202020204" pitchFamily="34" charset="0"/>
              <a:cs typeface="Arial" panose="020B0604020202020204" pitchFamily="34" charset="0"/>
            </a:rPr>
            <a:t>Floor managers (≥ 1 year of supervising employees).</a:t>
          </a:r>
          <a:endParaRPr lang="en-GB" dirty="0">
            <a:latin typeface="Arial" panose="020B0604020202020204" pitchFamily="34" charset="0"/>
            <a:cs typeface="Arial" panose="020B0604020202020204" pitchFamily="34" charset="0"/>
          </a:endParaRPr>
        </a:p>
      </dgm:t>
    </dgm:pt>
    <dgm:pt modelId="{CA11BAA8-7FAC-4BB6-A407-6EC7BADB64C8}" type="parTrans" cxnId="{09A7E66E-8091-4D67-9079-4D45AA96CCF4}">
      <dgm:prSet/>
      <dgm:spPr/>
      <dgm:t>
        <a:bodyPr/>
        <a:lstStyle/>
        <a:p>
          <a:endParaRPr lang="en-GB"/>
        </a:p>
      </dgm:t>
    </dgm:pt>
    <dgm:pt modelId="{04E6153C-4B5D-47BB-8056-AFAF082D0634}" type="sibTrans" cxnId="{09A7E66E-8091-4D67-9079-4D45AA96CCF4}">
      <dgm:prSet/>
      <dgm:spPr/>
      <dgm:t>
        <a:bodyPr/>
        <a:lstStyle/>
        <a:p>
          <a:endParaRPr lang="en-GB"/>
        </a:p>
      </dgm:t>
    </dgm:pt>
    <dgm:pt modelId="{54BB3F54-D034-4488-A7C0-4B6BDF441835}">
      <dgm:prSet/>
      <dgm:spPr/>
      <dgm:t>
        <a:bodyPr/>
        <a:lstStyle/>
        <a:p>
          <a:r>
            <a:rPr lang="en-US" dirty="0">
              <a:latin typeface="Arial" panose="020B0604020202020204" pitchFamily="34" charset="0"/>
              <a:cs typeface="Arial" panose="020B0604020202020204" pitchFamily="34" charset="0"/>
            </a:rPr>
            <a:t>Sampling: purposive sampling of participants with relevant first-hand experience (Saunders, Lewis &amp; Thornhill, 2019; Charmaz, 2014).</a:t>
          </a:r>
          <a:endParaRPr lang="en-GB" dirty="0">
            <a:latin typeface="Arial" panose="020B0604020202020204" pitchFamily="34" charset="0"/>
            <a:cs typeface="Arial" panose="020B0604020202020204" pitchFamily="34" charset="0"/>
          </a:endParaRPr>
        </a:p>
      </dgm:t>
    </dgm:pt>
    <dgm:pt modelId="{AFBF12AD-C3E2-4191-B845-4DCBCF8000DA}" type="parTrans" cxnId="{23429A21-06CC-4F5C-AF56-A94BAAF22B86}">
      <dgm:prSet/>
      <dgm:spPr/>
      <dgm:t>
        <a:bodyPr/>
        <a:lstStyle/>
        <a:p>
          <a:endParaRPr lang="en-GB"/>
        </a:p>
      </dgm:t>
    </dgm:pt>
    <dgm:pt modelId="{BF183E2B-1BC0-4F6D-967C-BEC12653597C}" type="sibTrans" cxnId="{23429A21-06CC-4F5C-AF56-A94BAAF22B86}">
      <dgm:prSet/>
      <dgm:spPr/>
      <dgm:t>
        <a:bodyPr/>
        <a:lstStyle/>
        <a:p>
          <a:endParaRPr lang="en-GB"/>
        </a:p>
      </dgm:t>
    </dgm:pt>
    <dgm:pt modelId="{F797DAC6-5CEC-4855-8C2D-0738A7FD6B42}" type="pres">
      <dgm:prSet presAssocID="{04D8D218-60E3-4420-890A-EC67A0BBDD0B}" presName="linear" presStyleCnt="0">
        <dgm:presLayoutVars>
          <dgm:animLvl val="lvl"/>
          <dgm:resizeHandles val="exact"/>
        </dgm:presLayoutVars>
      </dgm:prSet>
      <dgm:spPr/>
    </dgm:pt>
    <dgm:pt modelId="{309665DB-2369-4A2E-B6A0-85972C710D69}" type="pres">
      <dgm:prSet presAssocID="{BA4A6FB0-960C-494C-BCE8-E4A52173808D}" presName="parentText" presStyleLbl="node1" presStyleIdx="0" presStyleCnt="5" custLinFactNeighborY="-69916">
        <dgm:presLayoutVars>
          <dgm:chMax val="0"/>
          <dgm:bulletEnabled val="1"/>
        </dgm:presLayoutVars>
      </dgm:prSet>
      <dgm:spPr/>
    </dgm:pt>
    <dgm:pt modelId="{02D94A6F-2DE0-4697-A9BE-931730FFDCDF}" type="pres">
      <dgm:prSet presAssocID="{98D93363-C2F2-40C4-95E3-ADDC55E4EA30}" presName="spacer" presStyleCnt="0"/>
      <dgm:spPr/>
    </dgm:pt>
    <dgm:pt modelId="{C2B95971-1CEB-4B5F-B97F-9B77081052BA}" type="pres">
      <dgm:prSet presAssocID="{6DB180B3-5CA4-4171-850B-7795CF531689}" presName="parentText" presStyleLbl="node1" presStyleIdx="1" presStyleCnt="5">
        <dgm:presLayoutVars>
          <dgm:chMax val="0"/>
          <dgm:bulletEnabled val="1"/>
        </dgm:presLayoutVars>
      </dgm:prSet>
      <dgm:spPr/>
    </dgm:pt>
    <dgm:pt modelId="{7DCD3BB8-D343-4B8F-93FE-6D4DAEF77A6D}" type="pres">
      <dgm:prSet presAssocID="{10B7704F-694D-4359-87F2-AD37BBAA6C4F}" presName="spacer" presStyleCnt="0"/>
      <dgm:spPr/>
    </dgm:pt>
    <dgm:pt modelId="{4D3C5939-47F8-4BD1-BCC4-1A401696579E}" type="pres">
      <dgm:prSet presAssocID="{766FBF25-FEBF-4BB5-9E50-5FAC75DA6811}" presName="parentText" presStyleLbl="node1" presStyleIdx="2" presStyleCnt="5">
        <dgm:presLayoutVars>
          <dgm:chMax val="0"/>
          <dgm:bulletEnabled val="1"/>
        </dgm:presLayoutVars>
      </dgm:prSet>
      <dgm:spPr/>
    </dgm:pt>
    <dgm:pt modelId="{A6A46B59-9C9D-4405-BC62-07E05CCEF709}" type="pres">
      <dgm:prSet presAssocID="{07679ED2-DCD0-4D9D-B9E6-9629E6EBAF0D}" presName="spacer" presStyleCnt="0"/>
      <dgm:spPr/>
    </dgm:pt>
    <dgm:pt modelId="{D459DD6F-E342-457B-A193-6EE72CA93549}" type="pres">
      <dgm:prSet presAssocID="{6A436004-3A28-49B4-A6BC-1BC40EA45530}" presName="parentText" presStyleLbl="node1" presStyleIdx="3" presStyleCnt="5">
        <dgm:presLayoutVars>
          <dgm:chMax val="0"/>
          <dgm:bulletEnabled val="1"/>
        </dgm:presLayoutVars>
      </dgm:prSet>
      <dgm:spPr/>
    </dgm:pt>
    <dgm:pt modelId="{4DE0472C-6818-46C1-A3F6-E91DA881A81B}" type="pres">
      <dgm:prSet presAssocID="{04E6153C-4B5D-47BB-8056-AFAF082D0634}" presName="spacer" presStyleCnt="0"/>
      <dgm:spPr/>
    </dgm:pt>
    <dgm:pt modelId="{6261B782-BC18-45BB-AEEF-664C21F4D118}" type="pres">
      <dgm:prSet presAssocID="{54BB3F54-D034-4488-A7C0-4B6BDF441835}" presName="parentText" presStyleLbl="node1" presStyleIdx="4" presStyleCnt="5">
        <dgm:presLayoutVars>
          <dgm:chMax val="0"/>
          <dgm:bulletEnabled val="1"/>
        </dgm:presLayoutVars>
      </dgm:prSet>
      <dgm:spPr/>
    </dgm:pt>
  </dgm:ptLst>
  <dgm:cxnLst>
    <dgm:cxn modelId="{B700440B-B18E-4AAD-99C0-111FA5C2D581}" srcId="{04D8D218-60E3-4420-890A-EC67A0BBDD0B}" destId="{766FBF25-FEBF-4BB5-9E50-5FAC75DA6811}" srcOrd="2" destOrd="0" parTransId="{5001BA3A-7D08-4C8F-98B1-3563805B6251}" sibTransId="{07679ED2-DCD0-4D9D-B9E6-9629E6EBAF0D}"/>
    <dgm:cxn modelId="{7BFD6F1F-D0F4-4243-8220-EB4E5A1F2BDC}" type="presOf" srcId="{6A436004-3A28-49B4-A6BC-1BC40EA45530}" destId="{D459DD6F-E342-457B-A193-6EE72CA93549}" srcOrd="0" destOrd="0" presId="urn:microsoft.com/office/officeart/2005/8/layout/vList2"/>
    <dgm:cxn modelId="{23429A21-06CC-4F5C-AF56-A94BAAF22B86}" srcId="{04D8D218-60E3-4420-890A-EC67A0BBDD0B}" destId="{54BB3F54-D034-4488-A7C0-4B6BDF441835}" srcOrd="4" destOrd="0" parTransId="{AFBF12AD-C3E2-4191-B845-4DCBCF8000DA}" sibTransId="{BF183E2B-1BC0-4F6D-967C-BEC12653597C}"/>
    <dgm:cxn modelId="{12E4AE4C-8CB1-4A98-B686-05654F78D86C}" type="presOf" srcId="{54BB3F54-D034-4488-A7C0-4B6BDF441835}" destId="{6261B782-BC18-45BB-AEEF-664C21F4D118}" srcOrd="0" destOrd="0" presId="urn:microsoft.com/office/officeart/2005/8/layout/vList2"/>
    <dgm:cxn modelId="{09A7E66E-8091-4D67-9079-4D45AA96CCF4}" srcId="{04D8D218-60E3-4420-890A-EC67A0BBDD0B}" destId="{6A436004-3A28-49B4-A6BC-1BC40EA45530}" srcOrd="3" destOrd="0" parTransId="{CA11BAA8-7FAC-4BB6-A407-6EC7BADB64C8}" sibTransId="{04E6153C-4B5D-47BB-8056-AFAF082D0634}"/>
    <dgm:cxn modelId="{CBFD1A89-CEBB-4BF1-AA4C-2414CB7E698F}" srcId="{04D8D218-60E3-4420-890A-EC67A0BBDD0B}" destId="{6DB180B3-5CA4-4171-850B-7795CF531689}" srcOrd="1" destOrd="0" parTransId="{F69C9BA4-8B79-4537-A4A4-F7090E452C8F}" sibTransId="{10B7704F-694D-4359-87F2-AD37BBAA6C4F}"/>
    <dgm:cxn modelId="{2F859FCD-F8EA-4C3E-BD91-6267B21D06C3}" type="presOf" srcId="{04D8D218-60E3-4420-890A-EC67A0BBDD0B}" destId="{F797DAC6-5CEC-4855-8C2D-0738A7FD6B42}" srcOrd="0" destOrd="0" presId="urn:microsoft.com/office/officeart/2005/8/layout/vList2"/>
    <dgm:cxn modelId="{83AB16CF-6098-4907-9844-D7A14AF6C369}" type="presOf" srcId="{BA4A6FB0-960C-494C-BCE8-E4A52173808D}" destId="{309665DB-2369-4A2E-B6A0-85972C710D69}" srcOrd="0" destOrd="0" presId="urn:microsoft.com/office/officeart/2005/8/layout/vList2"/>
    <dgm:cxn modelId="{A20ACFEA-F4C5-41BF-890D-89CF2D7B7684}" type="presOf" srcId="{766FBF25-FEBF-4BB5-9E50-5FAC75DA6811}" destId="{4D3C5939-47F8-4BD1-BCC4-1A401696579E}" srcOrd="0" destOrd="0" presId="urn:microsoft.com/office/officeart/2005/8/layout/vList2"/>
    <dgm:cxn modelId="{A2581FED-EAD5-43FB-B3D2-4E6B5D2ACAAC}" type="presOf" srcId="{6DB180B3-5CA4-4171-850B-7795CF531689}" destId="{C2B95971-1CEB-4B5F-B97F-9B77081052BA}" srcOrd="0" destOrd="0" presId="urn:microsoft.com/office/officeart/2005/8/layout/vList2"/>
    <dgm:cxn modelId="{5C93C2EE-0D44-4E3D-A2C2-44C318B9E00D}" srcId="{04D8D218-60E3-4420-890A-EC67A0BBDD0B}" destId="{BA4A6FB0-960C-494C-BCE8-E4A52173808D}" srcOrd="0" destOrd="0" parTransId="{144C41B3-9B57-4CF2-B5A5-52713D922D8A}" sibTransId="{98D93363-C2F2-40C4-95E3-ADDC55E4EA30}"/>
    <dgm:cxn modelId="{B34CA357-44C6-418E-994C-D44348E4098B}" type="presParOf" srcId="{F797DAC6-5CEC-4855-8C2D-0738A7FD6B42}" destId="{309665DB-2369-4A2E-B6A0-85972C710D69}" srcOrd="0" destOrd="0" presId="urn:microsoft.com/office/officeart/2005/8/layout/vList2"/>
    <dgm:cxn modelId="{A5707CFE-1101-463F-87BC-25887A17F0D8}" type="presParOf" srcId="{F797DAC6-5CEC-4855-8C2D-0738A7FD6B42}" destId="{02D94A6F-2DE0-4697-A9BE-931730FFDCDF}" srcOrd="1" destOrd="0" presId="urn:microsoft.com/office/officeart/2005/8/layout/vList2"/>
    <dgm:cxn modelId="{F4C0FB8C-717F-486B-8861-80C0192370B8}" type="presParOf" srcId="{F797DAC6-5CEC-4855-8C2D-0738A7FD6B42}" destId="{C2B95971-1CEB-4B5F-B97F-9B77081052BA}" srcOrd="2" destOrd="0" presId="urn:microsoft.com/office/officeart/2005/8/layout/vList2"/>
    <dgm:cxn modelId="{348974CB-B031-4006-A58E-DC5442C5F6FE}" type="presParOf" srcId="{F797DAC6-5CEC-4855-8C2D-0738A7FD6B42}" destId="{7DCD3BB8-D343-4B8F-93FE-6D4DAEF77A6D}" srcOrd="3" destOrd="0" presId="urn:microsoft.com/office/officeart/2005/8/layout/vList2"/>
    <dgm:cxn modelId="{BD8DF449-0F15-4BA4-8BB0-0E9AFAE22674}" type="presParOf" srcId="{F797DAC6-5CEC-4855-8C2D-0738A7FD6B42}" destId="{4D3C5939-47F8-4BD1-BCC4-1A401696579E}" srcOrd="4" destOrd="0" presId="urn:microsoft.com/office/officeart/2005/8/layout/vList2"/>
    <dgm:cxn modelId="{97931349-41D4-45ED-8D30-B54367652B6F}" type="presParOf" srcId="{F797DAC6-5CEC-4855-8C2D-0738A7FD6B42}" destId="{A6A46B59-9C9D-4405-BC62-07E05CCEF709}" srcOrd="5" destOrd="0" presId="urn:microsoft.com/office/officeart/2005/8/layout/vList2"/>
    <dgm:cxn modelId="{6F3E25B3-BB22-4CC3-AD6B-77ECB21763BD}" type="presParOf" srcId="{F797DAC6-5CEC-4855-8C2D-0738A7FD6B42}" destId="{D459DD6F-E342-457B-A193-6EE72CA93549}" srcOrd="6" destOrd="0" presId="urn:microsoft.com/office/officeart/2005/8/layout/vList2"/>
    <dgm:cxn modelId="{EB4BBFCA-A69D-4FC5-9032-B8C896313551}" type="presParOf" srcId="{F797DAC6-5CEC-4855-8C2D-0738A7FD6B42}" destId="{4DE0472C-6818-46C1-A3F6-E91DA881A81B}" srcOrd="7" destOrd="0" presId="urn:microsoft.com/office/officeart/2005/8/layout/vList2"/>
    <dgm:cxn modelId="{228D6D24-5954-4B73-AF37-8F8B0ED6FF22}" type="presParOf" srcId="{F797DAC6-5CEC-4855-8C2D-0738A7FD6B42}" destId="{6261B782-BC18-45BB-AEEF-664C21F4D11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B4CCCE-7272-44B6-8309-469C0B5D1AA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54C50C4-7BED-41A5-ADE7-4BF8C4076F7D}">
      <dgm:prSet custT="1"/>
      <dgm:spPr/>
      <dgm:t>
        <a:bodyPr/>
        <a:lstStyle/>
        <a:p>
          <a:r>
            <a:rPr lang="en-GB" sz="1400" dirty="0">
              <a:latin typeface="Arial Black" panose="020B0A04020102020204" pitchFamily="34" charset="0"/>
              <a:cs typeface="Arial" panose="020B0604020202020204" pitchFamily="34" charset="0"/>
            </a:rPr>
            <a:t>Reliability:</a:t>
          </a:r>
        </a:p>
      </dgm:t>
    </dgm:pt>
    <dgm:pt modelId="{2AABB5F6-423F-4279-8A93-3EF496A6D574}" type="parTrans" cxnId="{B55A32C4-38C4-4A6F-A41E-3F1E3CF21E83}">
      <dgm:prSet/>
      <dgm:spPr/>
      <dgm:t>
        <a:bodyPr/>
        <a:lstStyle/>
        <a:p>
          <a:endParaRPr lang="en-GB"/>
        </a:p>
      </dgm:t>
    </dgm:pt>
    <dgm:pt modelId="{79427621-588C-46DA-B15C-AA582B625C8A}" type="sibTrans" cxnId="{B55A32C4-38C4-4A6F-A41E-3F1E3CF21E83}">
      <dgm:prSet/>
      <dgm:spPr/>
      <dgm:t>
        <a:bodyPr/>
        <a:lstStyle/>
        <a:p>
          <a:endParaRPr lang="en-GB"/>
        </a:p>
      </dgm:t>
    </dgm:pt>
    <dgm:pt modelId="{A830E132-0DC6-4B48-AAED-2FB266AFA7A8}">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Standardised interview guide for consistency (Bryman, 2016).Transcript checks by a second researcher.</a:t>
          </a:r>
        </a:p>
      </dgm:t>
    </dgm:pt>
    <dgm:pt modelId="{5C011F57-59C9-4DE8-BCA3-0E11FBDADA3E}" type="parTrans" cxnId="{BF8B62FF-D194-40FB-9E73-215AF5FC627F}">
      <dgm:prSet/>
      <dgm:spPr/>
      <dgm:t>
        <a:bodyPr/>
        <a:lstStyle/>
        <a:p>
          <a:endParaRPr lang="en-GB"/>
        </a:p>
      </dgm:t>
    </dgm:pt>
    <dgm:pt modelId="{FF1ECDA8-347F-41B5-89FD-CED9885B7133}" type="sibTrans" cxnId="{BF8B62FF-D194-40FB-9E73-215AF5FC627F}">
      <dgm:prSet/>
      <dgm:spPr/>
      <dgm:t>
        <a:bodyPr/>
        <a:lstStyle/>
        <a:p>
          <a:endParaRPr lang="en-GB"/>
        </a:p>
      </dgm:t>
    </dgm:pt>
    <dgm:pt modelId="{EBA3FD03-FC8E-46CC-A6A6-E87410718DAA}">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Reflexive journal to log decisions and biases (Tracy, 2020).</a:t>
          </a:r>
        </a:p>
      </dgm:t>
    </dgm:pt>
    <dgm:pt modelId="{E12F43ED-8A10-494F-AFE3-A75BF23BB7F4}" type="parTrans" cxnId="{45D0DF5E-DF14-401F-81CF-6E2171F972DF}">
      <dgm:prSet/>
      <dgm:spPr/>
      <dgm:t>
        <a:bodyPr/>
        <a:lstStyle/>
        <a:p>
          <a:endParaRPr lang="en-GB"/>
        </a:p>
      </dgm:t>
    </dgm:pt>
    <dgm:pt modelId="{F52CD6AC-920E-4A55-B39E-51CB71CF8E99}" type="sibTrans" cxnId="{45D0DF5E-DF14-401F-81CF-6E2171F972DF}">
      <dgm:prSet/>
      <dgm:spPr/>
      <dgm:t>
        <a:bodyPr/>
        <a:lstStyle/>
        <a:p>
          <a:endParaRPr lang="en-GB"/>
        </a:p>
      </dgm:t>
    </dgm:pt>
    <dgm:pt modelId="{ACD99BD5-5C33-489F-B68B-3EB03056B6A7}">
      <dgm:prSet custT="1"/>
      <dgm:spPr/>
      <dgm:t>
        <a:bodyPr/>
        <a:lstStyle/>
        <a:p>
          <a:r>
            <a:rPr lang="en-GB" sz="1400" dirty="0">
              <a:latin typeface="Arial Black" panose="020B0A04020102020204" pitchFamily="34" charset="0"/>
              <a:cs typeface="Arial" panose="020B0604020202020204" pitchFamily="34" charset="0"/>
            </a:rPr>
            <a:t>Validity:</a:t>
          </a:r>
        </a:p>
      </dgm:t>
    </dgm:pt>
    <dgm:pt modelId="{3925FFD0-725B-422D-BF78-E3F7C72F0A50}" type="parTrans" cxnId="{F2DF440D-69D3-458D-AC70-9E04BAEDE3AD}">
      <dgm:prSet/>
      <dgm:spPr/>
      <dgm:t>
        <a:bodyPr/>
        <a:lstStyle/>
        <a:p>
          <a:endParaRPr lang="en-GB"/>
        </a:p>
      </dgm:t>
    </dgm:pt>
    <dgm:pt modelId="{37B032FD-3992-49FA-8F86-1CF97267C50B}" type="sibTrans" cxnId="{F2DF440D-69D3-458D-AC70-9E04BAEDE3AD}">
      <dgm:prSet/>
      <dgm:spPr/>
      <dgm:t>
        <a:bodyPr/>
        <a:lstStyle/>
        <a:p>
          <a:endParaRPr lang="en-GB"/>
        </a:p>
      </dgm:t>
    </dgm:pt>
    <dgm:pt modelId="{75A1E892-70E4-4B96-B18B-D2E35DC9B38F}">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Triangulation: Contrasting employee and manager perspectives (Charmaz, 2014).</a:t>
          </a:r>
        </a:p>
      </dgm:t>
    </dgm:pt>
    <dgm:pt modelId="{41ECBFC9-8377-48A1-9FFD-8A1D3055F16D}" type="parTrans" cxnId="{4E620798-F996-4293-902F-06A0768352A8}">
      <dgm:prSet/>
      <dgm:spPr/>
      <dgm:t>
        <a:bodyPr/>
        <a:lstStyle/>
        <a:p>
          <a:endParaRPr lang="en-GB"/>
        </a:p>
      </dgm:t>
    </dgm:pt>
    <dgm:pt modelId="{426F4124-2AD9-4857-A5AE-D2A63E76801C}" type="sibTrans" cxnId="{4E620798-F996-4293-902F-06A0768352A8}">
      <dgm:prSet/>
      <dgm:spPr/>
      <dgm:t>
        <a:bodyPr/>
        <a:lstStyle/>
        <a:p>
          <a:endParaRPr lang="en-GB"/>
        </a:p>
      </dgm:t>
    </dgm:pt>
    <dgm:pt modelId="{D6E8CE3D-D6FD-4566-9791-35064BF0D0EC}">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Member-Checking: Participants verify key themes.</a:t>
          </a:r>
        </a:p>
      </dgm:t>
    </dgm:pt>
    <dgm:pt modelId="{CC77DCCB-3E46-4B4B-A5FA-2176E3411257}" type="parTrans" cxnId="{2D41FB69-D032-4ADF-9C4A-93057E09F819}">
      <dgm:prSet/>
      <dgm:spPr/>
      <dgm:t>
        <a:bodyPr/>
        <a:lstStyle/>
        <a:p>
          <a:endParaRPr lang="en-GB"/>
        </a:p>
      </dgm:t>
    </dgm:pt>
    <dgm:pt modelId="{AC9135C6-B163-4B0A-9DC8-02C87CA52802}" type="sibTrans" cxnId="{2D41FB69-D032-4ADF-9C4A-93057E09F819}">
      <dgm:prSet/>
      <dgm:spPr/>
      <dgm:t>
        <a:bodyPr/>
        <a:lstStyle/>
        <a:p>
          <a:endParaRPr lang="en-GB"/>
        </a:p>
      </dgm:t>
    </dgm:pt>
    <dgm:pt modelId="{64FC0975-7093-4A14-869A-760A5470D361}">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Thick Description: Detailed context to aid transferability.</a:t>
          </a:r>
        </a:p>
      </dgm:t>
    </dgm:pt>
    <dgm:pt modelId="{913745C2-A774-4017-B080-95692D24067E}" type="parTrans" cxnId="{7D1E4D6E-3BE7-44E1-A67F-40C42F46DB7A}">
      <dgm:prSet/>
      <dgm:spPr/>
      <dgm:t>
        <a:bodyPr/>
        <a:lstStyle/>
        <a:p>
          <a:endParaRPr lang="en-GB"/>
        </a:p>
      </dgm:t>
    </dgm:pt>
    <dgm:pt modelId="{1155F656-969F-445A-8482-427A8DAA756B}" type="sibTrans" cxnId="{7D1E4D6E-3BE7-44E1-A67F-40C42F46DB7A}">
      <dgm:prSet/>
      <dgm:spPr/>
      <dgm:t>
        <a:bodyPr/>
        <a:lstStyle/>
        <a:p>
          <a:endParaRPr lang="en-GB"/>
        </a:p>
      </dgm:t>
    </dgm:pt>
    <dgm:pt modelId="{37E72A67-41C3-41DB-BB64-21AC9E729D98}">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Peer Debriefing: Supervisory review to challenge interpretations (Robson, 2024).</a:t>
          </a:r>
        </a:p>
      </dgm:t>
    </dgm:pt>
    <dgm:pt modelId="{1F70D98E-F007-4E83-AFA1-F427A0B3E4FD}" type="parTrans" cxnId="{2E71C81F-4616-4DFA-91ED-C93EC0ECAE51}">
      <dgm:prSet/>
      <dgm:spPr/>
      <dgm:t>
        <a:bodyPr/>
        <a:lstStyle/>
        <a:p>
          <a:endParaRPr lang="en-GB"/>
        </a:p>
      </dgm:t>
    </dgm:pt>
    <dgm:pt modelId="{7E761CDA-08E3-4150-9353-49FDCBB41B12}" type="sibTrans" cxnId="{2E71C81F-4616-4DFA-91ED-C93EC0ECAE51}">
      <dgm:prSet/>
      <dgm:spPr/>
      <dgm:t>
        <a:bodyPr/>
        <a:lstStyle/>
        <a:p>
          <a:endParaRPr lang="en-GB"/>
        </a:p>
      </dgm:t>
    </dgm:pt>
    <dgm:pt modelId="{A0D15334-5FAE-494F-977C-B5CB3D94092B}" type="pres">
      <dgm:prSet presAssocID="{9DB4CCCE-7272-44B6-8309-469C0B5D1AA9}" presName="linear" presStyleCnt="0">
        <dgm:presLayoutVars>
          <dgm:animLvl val="lvl"/>
          <dgm:resizeHandles val="exact"/>
        </dgm:presLayoutVars>
      </dgm:prSet>
      <dgm:spPr/>
    </dgm:pt>
    <dgm:pt modelId="{AC39AB69-99EB-4743-8F60-2F8C756C9E40}" type="pres">
      <dgm:prSet presAssocID="{254C50C4-7BED-41A5-ADE7-4BF8C4076F7D}" presName="parentText" presStyleLbl="node1" presStyleIdx="0" presStyleCnt="2">
        <dgm:presLayoutVars>
          <dgm:chMax val="0"/>
          <dgm:bulletEnabled val="1"/>
        </dgm:presLayoutVars>
      </dgm:prSet>
      <dgm:spPr/>
    </dgm:pt>
    <dgm:pt modelId="{674FFF91-F10B-4704-AC60-ECFD702F93A5}" type="pres">
      <dgm:prSet presAssocID="{254C50C4-7BED-41A5-ADE7-4BF8C4076F7D}" presName="childText" presStyleLbl="revTx" presStyleIdx="0" presStyleCnt="2">
        <dgm:presLayoutVars>
          <dgm:bulletEnabled val="1"/>
        </dgm:presLayoutVars>
      </dgm:prSet>
      <dgm:spPr/>
    </dgm:pt>
    <dgm:pt modelId="{121EDE9C-2464-4733-9EFF-417623855622}" type="pres">
      <dgm:prSet presAssocID="{ACD99BD5-5C33-489F-B68B-3EB03056B6A7}" presName="parentText" presStyleLbl="node1" presStyleIdx="1" presStyleCnt="2">
        <dgm:presLayoutVars>
          <dgm:chMax val="0"/>
          <dgm:bulletEnabled val="1"/>
        </dgm:presLayoutVars>
      </dgm:prSet>
      <dgm:spPr/>
    </dgm:pt>
    <dgm:pt modelId="{F05C1942-C065-402A-BA60-CB0B00864165}" type="pres">
      <dgm:prSet presAssocID="{ACD99BD5-5C33-489F-B68B-3EB03056B6A7}" presName="childText" presStyleLbl="revTx" presStyleIdx="1" presStyleCnt="2">
        <dgm:presLayoutVars>
          <dgm:bulletEnabled val="1"/>
        </dgm:presLayoutVars>
      </dgm:prSet>
      <dgm:spPr/>
    </dgm:pt>
  </dgm:ptLst>
  <dgm:cxnLst>
    <dgm:cxn modelId="{F2DF440D-69D3-458D-AC70-9E04BAEDE3AD}" srcId="{9DB4CCCE-7272-44B6-8309-469C0B5D1AA9}" destId="{ACD99BD5-5C33-489F-B68B-3EB03056B6A7}" srcOrd="1" destOrd="0" parTransId="{3925FFD0-725B-422D-BF78-E3F7C72F0A50}" sibTransId="{37B032FD-3992-49FA-8F86-1CF97267C50B}"/>
    <dgm:cxn modelId="{2E71C81F-4616-4DFA-91ED-C93EC0ECAE51}" srcId="{ACD99BD5-5C33-489F-B68B-3EB03056B6A7}" destId="{37E72A67-41C3-41DB-BB64-21AC9E729D98}" srcOrd="3" destOrd="0" parTransId="{1F70D98E-F007-4E83-AFA1-F427A0B3E4FD}" sibTransId="{7E761CDA-08E3-4150-9353-49FDCBB41B12}"/>
    <dgm:cxn modelId="{951FF725-5601-4DFB-87DD-EB3FC3D8150C}" type="presOf" srcId="{75A1E892-70E4-4B96-B18B-D2E35DC9B38F}" destId="{F05C1942-C065-402A-BA60-CB0B00864165}" srcOrd="0" destOrd="0" presId="urn:microsoft.com/office/officeart/2005/8/layout/vList2"/>
    <dgm:cxn modelId="{45D0DF5E-DF14-401F-81CF-6E2171F972DF}" srcId="{254C50C4-7BED-41A5-ADE7-4BF8C4076F7D}" destId="{EBA3FD03-FC8E-46CC-A6A6-E87410718DAA}" srcOrd="1" destOrd="0" parTransId="{E12F43ED-8A10-494F-AFE3-A75BF23BB7F4}" sibTransId="{F52CD6AC-920E-4A55-B39E-51CB71CF8E99}"/>
    <dgm:cxn modelId="{F1A8FB64-C56A-4512-88A6-0F8C262C1F11}" type="presOf" srcId="{254C50C4-7BED-41A5-ADE7-4BF8C4076F7D}" destId="{AC39AB69-99EB-4743-8F60-2F8C756C9E40}" srcOrd="0" destOrd="0" presId="urn:microsoft.com/office/officeart/2005/8/layout/vList2"/>
    <dgm:cxn modelId="{43066765-D7B4-4359-8CBA-C0281E3DDDD4}" type="presOf" srcId="{A830E132-0DC6-4B48-AAED-2FB266AFA7A8}" destId="{674FFF91-F10B-4704-AC60-ECFD702F93A5}" srcOrd="0" destOrd="0" presId="urn:microsoft.com/office/officeart/2005/8/layout/vList2"/>
    <dgm:cxn modelId="{2D41FB69-D032-4ADF-9C4A-93057E09F819}" srcId="{ACD99BD5-5C33-489F-B68B-3EB03056B6A7}" destId="{D6E8CE3D-D6FD-4566-9791-35064BF0D0EC}" srcOrd="1" destOrd="0" parTransId="{CC77DCCB-3E46-4B4B-A5FA-2176E3411257}" sibTransId="{AC9135C6-B163-4B0A-9DC8-02C87CA52802}"/>
    <dgm:cxn modelId="{7D1E4D6E-3BE7-44E1-A67F-40C42F46DB7A}" srcId="{ACD99BD5-5C33-489F-B68B-3EB03056B6A7}" destId="{64FC0975-7093-4A14-869A-760A5470D361}" srcOrd="2" destOrd="0" parTransId="{913745C2-A774-4017-B080-95692D24067E}" sibTransId="{1155F656-969F-445A-8482-427A8DAA756B}"/>
    <dgm:cxn modelId="{5993D24F-AEE1-47E8-9394-2EFBE8C1E8B1}" type="presOf" srcId="{9DB4CCCE-7272-44B6-8309-469C0B5D1AA9}" destId="{A0D15334-5FAE-494F-977C-B5CB3D94092B}" srcOrd="0" destOrd="0" presId="urn:microsoft.com/office/officeart/2005/8/layout/vList2"/>
    <dgm:cxn modelId="{EFA3788F-ECF5-413F-B0CA-990B67A60C4E}" type="presOf" srcId="{EBA3FD03-FC8E-46CC-A6A6-E87410718DAA}" destId="{674FFF91-F10B-4704-AC60-ECFD702F93A5}" srcOrd="0" destOrd="1" presId="urn:microsoft.com/office/officeart/2005/8/layout/vList2"/>
    <dgm:cxn modelId="{E1863392-064D-4815-89F9-68FC970338F2}" type="presOf" srcId="{37E72A67-41C3-41DB-BB64-21AC9E729D98}" destId="{F05C1942-C065-402A-BA60-CB0B00864165}" srcOrd="0" destOrd="3" presId="urn:microsoft.com/office/officeart/2005/8/layout/vList2"/>
    <dgm:cxn modelId="{4E620798-F996-4293-902F-06A0768352A8}" srcId="{ACD99BD5-5C33-489F-B68B-3EB03056B6A7}" destId="{75A1E892-70E4-4B96-B18B-D2E35DC9B38F}" srcOrd="0" destOrd="0" parTransId="{41ECBFC9-8377-48A1-9FFD-8A1D3055F16D}" sibTransId="{426F4124-2AD9-4857-A5AE-D2A63E76801C}"/>
    <dgm:cxn modelId="{B55A32C4-38C4-4A6F-A41E-3F1E3CF21E83}" srcId="{9DB4CCCE-7272-44B6-8309-469C0B5D1AA9}" destId="{254C50C4-7BED-41A5-ADE7-4BF8C4076F7D}" srcOrd="0" destOrd="0" parTransId="{2AABB5F6-423F-4279-8A93-3EF496A6D574}" sibTransId="{79427621-588C-46DA-B15C-AA582B625C8A}"/>
    <dgm:cxn modelId="{1F54D1CC-F1AB-4A45-9523-6E8FE2E487E6}" type="presOf" srcId="{D6E8CE3D-D6FD-4566-9791-35064BF0D0EC}" destId="{F05C1942-C065-402A-BA60-CB0B00864165}" srcOrd="0" destOrd="1" presId="urn:microsoft.com/office/officeart/2005/8/layout/vList2"/>
    <dgm:cxn modelId="{A9CFDAD3-7728-4B1A-94F8-A6632EE645D0}" type="presOf" srcId="{64FC0975-7093-4A14-869A-760A5470D361}" destId="{F05C1942-C065-402A-BA60-CB0B00864165}" srcOrd="0" destOrd="2" presId="urn:microsoft.com/office/officeart/2005/8/layout/vList2"/>
    <dgm:cxn modelId="{531A45E1-62C3-4320-916F-472DE537B320}" type="presOf" srcId="{ACD99BD5-5C33-489F-B68B-3EB03056B6A7}" destId="{121EDE9C-2464-4733-9EFF-417623855622}" srcOrd="0" destOrd="0" presId="urn:microsoft.com/office/officeart/2005/8/layout/vList2"/>
    <dgm:cxn modelId="{BF8B62FF-D194-40FB-9E73-215AF5FC627F}" srcId="{254C50C4-7BED-41A5-ADE7-4BF8C4076F7D}" destId="{A830E132-0DC6-4B48-AAED-2FB266AFA7A8}" srcOrd="0" destOrd="0" parTransId="{5C011F57-59C9-4DE8-BCA3-0E11FBDADA3E}" sibTransId="{FF1ECDA8-347F-41B5-89FD-CED9885B7133}"/>
    <dgm:cxn modelId="{88601083-C808-478E-9E55-DAFD59FE7FBB}" type="presParOf" srcId="{A0D15334-5FAE-494F-977C-B5CB3D94092B}" destId="{AC39AB69-99EB-4743-8F60-2F8C756C9E40}" srcOrd="0" destOrd="0" presId="urn:microsoft.com/office/officeart/2005/8/layout/vList2"/>
    <dgm:cxn modelId="{B736A587-872F-4F0B-A341-52B62D22F5F1}" type="presParOf" srcId="{A0D15334-5FAE-494F-977C-B5CB3D94092B}" destId="{674FFF91-F10B-4704-AC60-ECFD702F93A5}" srcOrd="1" destOrd="0" presId="urn:microsoft.com/office/officeart/2005/8/layout/vList2"/>
    <dgm:cxn modelId="{3D0E5311-D615-40C7-A2BC-9C9F6632A060}" type="presParOf" srcId="{A0D15334-5FAE-494F-977C-B5CB3D94092B}" destId="{121EDE9C-2464-4733-9EFF-417623855622}" srcOrd="2" destOrd="0" presId="urn:microsoft.com/office/officeart/2005/8/layout/vList2"/>
    <dgm:cxn modelId="{35372A8E-E019-4E23-A1F3-9532D5867332}" type="presParOf" srcId="{A0D15334-5FAE-494F-977C-B5CB3D94092B}" destId="{F05C1942-C065-402A-BA60-CB0B0086416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4A6439-7523-4B44-92C7-8C803F361EF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049AB85-D575-43D3-B285-FBB99FF3C5CF}">
      <dgm:prSet custT="1"/>
      <dgm:spPr/>
      <dgm:t>
        <a:bodyPr/>
        <a:lstStyle/>
        <a:p>
          <a:r>
            <a:rPr lang="en-GB" sz="1400" dirty="0">
              <a:latin typeface="Arial Black" panose="020B0A04020102020204" pitchFamily="34" charset="0"/>
              <a:cs typeface="Arial" panose="020B0604020202020204" pitchFamily="34" charset="0"/>
            </a:rPr>
            <a:t>Informed Consent:</a:t>
          </a:r>
        </a:p>
      </dgm:t>
    </dgm:pt>
    <dgm:pt modelId="{6CEBE4A1-89BC-4818-B7FC-8BED271788C8}" type="parTrans" cxnId="{D4245386-00A7-4431-AD65-40F9D28806AC}">
      <dgm:prSet/>
      <dgm:spPr/>
      <dgm:t>
        <a:bodyPr/>
        <a:lstStyle/>
        <a:p>
          <a:endParaRPr lang="en-GB"/>
        </a:p>
      </dgm:t>
    </dgm:pt>
    <dgm:pt modelId="{030B3BBA-750C-4A7A-8317-E42900E5DBC5}" type="sibTrans" cxnId="{D4245386-00A7-4431-AD65-40F9D28806AC}">
      <dgm:prSet/>
      <dgm:spPr/>
      <dgm:t>
        <a:bodyPr/>
        <a:lstStyle/>
        <a:p>
          <a:endParaRPr lang="en-GB"/>
        </a:p>
      </dgm:t>
    </dgm:pt>
    <dgm:pt modelId="{C0799A9F-8A7B-45D1-895C-1106BC936D4F}">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Provide information sheet outlining purpose, procedures, risks and rights (Bryman, 2016).Obtain written consent before interviews.</a:t>
          </a:r>
        </a:p>
      </dgm:t>
    </dgm:pt>
    <dgm:pt modelId="{BDB4FEB5-E906-458D-A251-441DD68F86D6}" type="parTrans" cxnId="{72405DBE-FCAF-417D-8BF1-12595650B642}">
      <dgm:prSet/>
      <dgm:spPr/>
      <dgm:t>
        <a:bodyPr/>
        <a:lstStyle/>
        <a:p>
          <a:endParaRPr lang="en-GB"/>
        </a:p>
      </dgm:t>
    </dgm:pt>
    <dgm:pt modelId="{57BE0111-BCEF-49DC-95D8-EA734A26842A}" type="sibTrans" cxnId="{72405DBE-FCAF-417D-8BF1-12595650B642}">
      <dgm:prSet/>
      <dgm:spPr/>
      <dgm:t>
        <a:bodyPr/>
        <a:lstStyle/>
        <a:p>
          <a:endParaRPr lang="en-GB"/>
        </a:p>
      </dgm:t>
    </dgm:pt>
    <dgm:pt modelId="{91BC8AD0-60F6-450E-8229-BFADB1F0EFD3}">
      <dgm:prSet custT="1"/>
      <dgm:spPr/>
      <dgm:t>
        <a:bodyPr/>
        <a:lstStyle/>
        <a:p>
          <a:r>
            <a:rPr lang="en-GB" sz="1400" dirty="0">
              <a:latin typeface="Arial Black" panose="020B0A04020102020204" pitchFamily="34" charset="0"/>
              <a:cs typeface="Arial" panose="020B0604020202020204" pitchFamily="34" charset="0"/>
            </a:rPr>
            <a:t>Confidentiality &amp; Anonymity:</a:t>
          </a:r>
        </a:p>
      </dgm:t>
    </dgm:pt>
    <dgm:pt modelId="{5F6572F3-A469-48E8-8438-7190AED23B40}" type="parTrans" cxnId="{E6E73C4D-C867-46DA-87BC-B73DAF01F07B}">
      <dgm:prSet/>
      <dgm:spPr/>
      <dgm:t>
        <a:bodyPr/>
        <a:lstStyle/>
        <a:p>
          <a:endParaRPr lang="en-GB"/>
        </a:p>
      </dgm:t>
    </dgm:pt>
    <dgm:pt modelId="{C3A97DC9-7D40-41DE-B5DB-03A3AD3A1C86}" type="sibTrans" cxnId="{E6E73C4D-C867-46DA-87BC-B73DAF01F07B}">
      <dgm:prSet/>
      <dgm:spPr/>
      <dgm:t>
        <a:bodyPr/>
        <a:lstStyle/>
        <a:p>
          <a:endParaRPr lang="en-GB"/>
        </a:p>
      </dgm:t>
    </dgm:pt>
    <dgm:pt modelId="{6EAC8632-48CE-451F-9065-647A52CD4EDF}">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Use pseudonyms; remove identifying details.</a:t>
          </a:r>
        </a:p>
      </dgm:t>
    </dgm:pt>
    <dgm:pt modelId="{E07A0447-FE33-4CA1-BDE8-02FB54E7C099}" type="parTrans" cxnId="{0251F140-449E-44B9-9386-6F43678C3B2A}">
      <dgm:prSet/>
      <dgm:spPr/>
      <dgm:t>
        <a:bodyPr/>
        <a:lstStyle/>
        <a:p>
          <a:endParaRPr lang="en-GB"/>
        </a:p>
      </dgm:t>
    </dgm:pt>
    <dgm:pt modelId="{61E4281D-6F96-41E3-8794-7D48398F6676}" type="sibTrans" cxnId="{0251F140-449E-44B9-9386-6F43678C3B2A}">
      <dgm:prSet/>
      <dgm:spPr/>
      <dgm:t>
        <a:bodyPr/>
        <a:lstStyle/>
        <a:p>
          <a:endParaRPr lang="en-GB"/>
        </a:p>
      </dgm:t>
    </dgm:pt>
    <dgm:pt modelId="{42354659-AC49-4B41-B1D2-E4B02A8E0F91}">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Store data on encrypted, password-protected drives (Pierson, 2021).</a:t>
          </a:r>
        </a:p>
      </dgm:t>
    </dgm:pt>
    <dgm:pt modelId="{0479C048-6681-4CD8-8800-98348DF24B64}" type="parTrans" cxnId="{A2AF1F4C-798C-45A2-88A8-15F4739F01A6}">
      <dgm:prSet/>
      <dgm:spPr/>
      <dgm:t>
        <a:bodyPr/>
        <a:lstStyle/>
        <a:p>
          <a:endParaRPr lang="en-GB"/>
        </a:p>
      </dgm:t>
    </dgm:pt>
    <dgm:pt modelId="{7CEF38F4-D450-4D13-9EF2-2D0070EEF309}" type="sibTrans" cxnId="{A2AF1F4C-798C-45A2-88A8-15F4739F01A6}">
      <dgm:prSet/>
      <dgm:spPr/>
      <dgm:t>
        <a:bodyPr/>
        <a:lstStyle/>
        <a:p>
          <a:endParaRPr lang="en-GB"/>
        </a:p>
      </dgm:t>
    </dgm:pt>
    <dgm:pt modelId="{056E8D65-ABAE-43BF-8D41-E9EF97CF4B7D}">
      <dgm:prSet custT="1"/>
      <dgm:spPr/>
      <dgm:t>
        <a:bodyPr/>
        <a:lstStyle/>
        <a:p>
          <a:r>
            <a:rPr lang="en-GB" sz="1400" dirty="0">
              <a:latin typeface="Arial Black" panose="020B0A04020102020204" pitchFamily="34" charset="0"/>
              <a:cs typeface="Arial" panose="020B0604020202020204" pitchFamily="34" charset="0"/>
            </a:rPr>
            <a:t>Protecting Participants:</a:t>
          </a:r>
        </a:p>
      </dgm:t>
    </dgm:pt>
    <dgm:pt modelId="{C6E096F8-4D28-441A-92B6-87F78DBEA7A8}" type="parTrans" cxnId="{7CCD971D-0B2B-40DA-AA1F-D8ED12FF5F67}">
      <dgm:prSet/>
      <dgm:spPr/>
      <dgm:t>
        <a:bodyPr/>
        <a:lstStyle/>
        <a:p>
          <a:endParaRPr lang="en-GB"/>
        </a:p>
      </dgm:t>
    </dgm:pt>
    <dgm:pt modelId="{7A8D90DE-4274-4B75-96F8-8B5E90D80CDA}" type="sibTrans" cxnId="{7CCD971D-0B2B-40DA-AA1F-D8ED12FF5F67}">
      <dgm:prSet/>
      <dgm:spPr/>
      <dgm:t>
        <a:bodyPr/>
        <a:lstStyle/>
        <a:p>
          <a:endParaRPr lang="en-GB"/>
        </a:p>
      </dgm:t>
    </dgm:pt>
    <dgm:pt modelId="{1508ABBF-67F4-4E98-B893-0A74A1B863F0}">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Conduct interviews in neutral locations or via secure video call.</a:t>
          </a:r>
        </a:p>
      </dgm:t>
    </dgm:pt>
    <dgm:pt modelId="{04B21F06-7EE2-44B1-8014-080678226BF8}" type="parTrans" cxnId="{62F896A6-5BFC-447B-A319-4F0AF52247F3}">
      <dgm:prSet/>
      <dgm:spPr/>
      <dgm:t>
        <a:bodyPr/>
        <a:lstStyle/>
        <a:p>
          <a:endParaRPr lang="en-GB"/>
        </a:p>
      </dgm:t>
    </dgm:pt>
    <dgm:pt modelId="{FDB7DC95-0401-4A8B-8033-B3961FEB3511}" type="sibTrans" cxnId="{62F896A6-5BFC-447B-A319-4F0AF52247F3}">
      <dgm:prSet/>
      <dgm:spPr/>
      <dgm:t>
        <a:bodyPr/>
        <a:lstStyle/>
        <a:p>
          <a:endParaRPr lang="en-GB"/>
        </a:p>
      </dgm:t>
    </dgm:pt>
    <dgm:pt modelId="{2265DFF4-6913-4896-AD09-E93CCEA05BA5}">
      <dgm:prSet custT="1"/>
      <dgm:spPr/>
      <dgm:t>
        <a:bodyPr/>
        <a:lstStyle/>
        <a:p>
          <a:pPr>
            <a:buFont typeface="Wingdings" panose="05000000000000000000" pitchFamily="2" charset="2"/>
            <a:buChar char="§"/>
          </a:pPr>
          <a:r>
            <a:rPr lang="en-GB" sz="1400" dirty="0">
              <a:latin typeface="Arial" panose="020B0604020202020204" pitchFamily="34" charset="0"/>
              <a:cs typeface="Arial" panose="020B0604020202020204" pitchFamily="34" charset="0"/>
            </a:rPr>
            <a:t>Emphasise voluntary participation and right to withdraw.</a:t>
          </a:r>
        </a:p>
      </dgm:t>
    </dgm:pt>
    <dgm:pt modelId="{2EC32EAC-E6D7-4A6B-AA36-FC49707AB34D}" type="parTrans" cxnId="{9938AFB1-3287-47A9-A97C-C68A06714B4A}">
      <dgm:prSet/>
      <dgm:spPr/>
      <dgm:t>
        <a:bodyPr/>
        <a:lstStyle/>
        <a:p>
          <a:endParaRPr lang="en-GB"/>
        </a:p>
      </dgm:t>
    </dgm:pt>
    <dgm:pt modelId="{AEF1624A-EC7C-48D4-AB9F-B650B20F074E}" type="sibTrans" cxnId="{9938AFB1-3287-47A9-A97C-C68A06714B4A}">
      <dgm:prSet/>
      <dgm:spPr/>
      <dgm:t>
        <a:bodyPr/>
        <a:lstStyle/>
        <a:p>
          <a:endParaRPr lang="en-GB"/>
        </a:p>
      </dgm:t>
    </dgm:pt>
    <dgm:pt modelId="{965A16CA-E8F2-43D6-AA4D-2D97FEFCE107}" type="pres">
      <dgm:prSet presAssocID="{904A6439-7523-4B44-92C7-8C803F361EF1}" presName="linear" presStyleCnt="0">
        <dgm:presLayoutVars>
          <dgm:animLvl val="lvl"/>
          <dgm:resizeHandles val="exact"/>
        </dgm:presLayoutVars>
      </dgm:prSet>
      <dgm:spPr/>
    </dgm:pt>
    <dgm:pt modelId="{BB312870-56D3-4DD2-B65D-012BAE129C6B}" type="pres">
      <dgm:prSet presAssocID="{1049AB85-D575-43D3-B285-FBB99FF3C5CF}" presName="parentText" presStyleLbl="node1" presStyleIdx="0" presStyleCnt="3">
        <dgm:presLayoutVars>
          <dgm:chMax val="0"/>
          <dgm:bulletEnabled val="1"/>
        </dgm:presLayoutVars>
      </dgm:prSet>
      <dgm:spPr/>
    </dgm:pt>
    <dgm:pt modelId="{E83B1662-01E0-4D1C-81ED-E027F1D02CD8}" type="pres">
      <dgm:prSet presAssocID="{1049AB85-D575-43D3-B285-FBB99FF3C5CF}" presName="childText" presStyleLbl="revTx" presStyleIdx="0" presStyleCnt="3">
        <dgm:presLayoutVars>
          <dgm:bulletEnabled val="1"/>
        </dgm:presLayoutVars>
      </dgm:prSet>
      <dgm:spPr/>
    </dgm:pt>
    <dgm:pt modelId="{D449D268-A70E-49F9-B49F-48EDDE471E97}" type="pres">
      <dgm:prSet presAssocID="{91BC8AD0-60F6-450E-8229-BFADB1F0EFD3}" presName="parentText" presStyleLbl="node1" presStyleIdx="1" presStyleCnt="3">
        <dgm:presLayoutVars>
          <dgm:chMax val="0"/>
          <dgm:bulletEnabled val="1"/>
        </dgm:presLayoutVars>
      </dgm:prSet>
      <dgm:spPr/>
    </dgm:pt>
    <dgm:pt modelId="{8692741E-A181-495A-AAB6-649F16D24BE5}" type="pres">
      <dgm:prSet presAssocID="{91BC8AD0-60F6-450E-8229-BFADB1F0EFD3}" presName="childText" presStyleLbl="revTx" presStyleIdx="1" presStyleCnt="3">
        <dgm:presLayoutVars>
          <dgm:bulletEnabled val="1"/>
        </dgm:presLayoutVars>
      </dgm:prSet>
      <dgm:spPr/>
    </dgm:pt>
    <dgm:pt modelId="{EE46058F-0A5D-464F-A681-9CBB2FE2F61A}" type="pres">
      <dgm:prSet presAssocID="{056E8D65-ABAE-43BF-8D41-E9EF97CF4B7D}" presName="parentText" presStyleLbl="node1" presStyleIdx="2" presStyleCnt="3">
        <dgm:presLayoutVars>
          <dgm:chMax val="0"/>
          <dgm:bulletEnabled val="1"/>
        </dgm:presLayoutVars>
      </dgm:prSet>
      <dgm:spPr/>
    </dgm:pt>
    <dgm:pt modelId="{44F9194E-44D2-4C4B-AB4C-8E17D9596A61}" type="pres">
      <dgm:prSet presAssocID="{056E8D65-ABAE-43BF-8D41-E9EF97CF4B7D}" presName="childText" presStyleLbl="revTx" presStyleIdx="2" presStyleCnt="3">
        <dgm:presLayoutVars>
          <dgm:bulletEnabled val="1"/>
        </dgm:presLayoutVars>
      </dgm:prSet>
      <dgm:spPr/>
    </dgm:pt>
  </dgm:ptLst>
  <dgm:cxnLst>
    <dgm:cxn modelId="{C2CDBE09-85FB-4E93-BFBD-A19805CB28E7}" type="presOf" srcId="{1049AB85-D575-43D3-B285-FBB99FF3C5CF}" destId="{BB312870-56D3-4DD2-B65D-012BAE129C6B}" srcOrd="0" destOrd="0" presId="urn:microsoft.com/office/officeart/2005/8/layout/vList2"/>
    <dgm:cxn modelId="{DA1FDE0F-B90D-4842-A05B-BDC1053D4CE2}" type="presOf" srcId="{1508ABBF-67F4-4E98-B893-0A74A1B863F0}" destId="{44F9194E-44D2-4C4B-AB4C-8E17D9596A61}" srcOrd="0" destOrd="0" presId="urn:microsoft.com/office/officeart/2005/8/layout/vList2"/>
    <dgm:cxn modelId="{7CCD971D-0B2B-40DA-AA1F-D8ED12FF5F67}" srcId="{904A6439-7523-4B44-92C7-8C803F361EF1}" destId="{056E8D65-ABAE-43BF-8D41-E9EF97CF4B7D}" srcOrd="2" destOrd="0" parTransId="{C6E096F8-4D28-441A-92B6-87F78DBEA7A8}" sibTransId="{7A8D90DE-4274-4B75-96F8-8B5E90D80CDA}"/>
    <dgm:cxn modelId="{0251F140-449E-44B9-9386-6F43678C3B2A}" srcId="{91BC8AD0-60F6-450E-8229-BFADB1F0EFD3}" destId="{6EAC8632-48CE-451F-9065-647A52CD4EDF}" srcOrd="0" destOrd="0" parTransId="{E07A0447-FE33-4CA1-BDE8-02FB54E7C099}" sibTransId="{61E4281D-6F96-41E3-8794-7D48398F6676}"/>
    <dgm:cxn modelId="{7EBD1648-14C3-4635-B256-50BA0BA2FA66}" type="presOf" srcId="{C0799A9F-8A7B-45D1-895C-1106BC936D4F}" destId="{E83B1662-01E0-4D1C-81ED-E027F1D02CD8}" srcOrd="0" destOrd="0" presId="urn:microsoft.com/office/officeart/2005/8/layout/vList2"/>
    <dgm:cxn modelId="{BCED826B-7C63-46FB-8DE1-E19780A6FE9C}" type="presOf" srcId="{42354659-AC49-4B41-B1D2-E4B02A8E0F91}" destId="{8692741E-A181-495A-AAB6-649F16D24BE5}" srcOrd="0" destOrd="1" presId="urn:microsoft.com/office/officeart/2005/8/layout/vList2"/>
    <dgm:cxn modelId="{A2AF1F4C-798C-45A2-88A8-15F4739F01A6}" srcId="{91BC8AD0-60F6-450E-8229-BFADB1F0EFD3}" destId="{42354659-AC49-4B41-B1D2-E4B02A8E0F91}" srcOrd="1" destOrd="0" parTransId="{0479C048-6681-4CD8-8800-98348DF24B64}" sibTransId="{7CEF38F4-D450-4D13-9EF2-2D0070EEF309}"/>
    <dgm:cxn modelId="{E6E73C4D-C867-46DA-87BC-B73DAF01F07B}" srcId="{904A6439-7523-4B44-92C7-8C803F361EF1}" destId="{91BC8AD0-60F6-450E-8229-BFADB1F0EFD3}" srcOrd="1" destOrd="0" parTransId="{5F6572F3-A469-48E8-8438-7190AED23B40}" sibTransId="{C3A97DC9-7D40-41DE-B5DB-03A3AD3A1C86}"/>
    <dgm:cxn modelId="{CCCB2D73-9372-410C-ABC1-21B82BFE7404}" type="presOf" srcId="{6EAC8632-48CE-451F-9065-647A52CD4EDF}" destId="{8692741E-A181-495A-AAB6-649F16D24BE5}" srcOrd="0" destOrd="0" presId="urn:microsoft.com/office/officeart/2005/8/layout/vList2"/>
    <dgm:cxn modelId="{62A4DF74-6C03-4B15-BA51-6768904D47FC}" type="presOf" srcId="{056E8D65-ABAE-43BF-8D41-E9EF97CF4B7D}" destId="{EE46058F-0A5D-464F-A681-9CBB2FE2F61A}" srcOrd="0" destOrd="0" presId="urn:microsoft.com/office/officeart/2005/8/layout/vList2"/>
    <dgm:cxn modelId="{D4245386-00A7-4431-AD65-40F9D28806AC}" srcId="{904A6439-7523-4B44-92C7-8C803F361EF1}" destId="{1049AB85-D575-43D3-B285-FBB99FF3C5CF}" srcOrd="0" destOrd="0" parTransId="{6CEBE4A1-89BC-4818-B7FC-8BED271788C8}" sibTransId="{030B3BBA-750C-4A7A-8317-E42900E5DBC5}"/>
    <dgm:cxn modelId="{E8E02FA1-FAAA-4BC2-8BD5-BC8573B09751}" type="presOf" srcId="{2265DFF4-6913-4896-AD09-E93CCEA05BA5}" destId="{44F9194E-44D2-4C4B-AB4C-8E17D9596A61}" srcOrd="0" destOrd="1" presId="urn:microsoft.com/office/officeart/2005/8/layout/vList2"/>
    <dgm:cxn modelId="{62F896A6-5BFC-447B-A319-4F0AF52247F3}" srcId="{056E8D65-ABAE-43BF-8D41-E9EF97CF4B7D}" destId="{1508ABBF-67F4-4E98-B893-0A74A1B863F0}" srcOrd="0" destOrd="0" parTransId="{04B21F06-7EE2-44B1-8014-080678226BF8}" sibTransId="{FDB7DC95-0401-4A8B-8033-B3961FEB3511}"/>
    <dgm:cxn modelId="{9938AFB1-3287-47A9-A97C-C68A06714B4A}" srcId="{056E8D65-ABAE-43BF-8D41-E9EF97CF4B7D}" destId="{2265DFF4-6913-4896-AD09-E93CCEA05BA5}" srcOrd="1" destOrd="0" parTransId="{2EC32EAC-E6D7-4A6B-AA36-FC49707AB34D}" sibTransId="{AEF1624A-EC7C-48D4-AB9F-B650B20F074E}"/>
    <dgm:cxn modelId="{72405DBE-FCAF-417D-8BF1-12595650B642}" srcId="{1049AB85-D575-43D3-B285-FBB99FF3C5CF}" destId="{C0799A9F-8A7B-45D1-895C-1106BC936D4F}" srcOrd="0" destOrd="0" parTransId="{BDB4FEB5-E906-458D-A251-441DD68F86D6}" sibTransId="{57BE0111-BCEF-49DC-95D8-EA734A26842A}"/>
    <dgm:cxn modelId="{0F95C4CF-F325-4BEF-9C19-1F7F8FE17837}" type="presOf" srcId="{904A6439-7523-4B44-92C7-8C803F361EF1}" destId="{965A16CA-E8F2-43D6-AA4D-2D97FEFCE107}" srcOrd="0" destOrd="0" presId="urn:microsoft.com/office/officeart/2005/8/layout/vList2"/>
    <dgm:cxn modelId="{A941A0F2-7B77-42E3-88BC-D210FC66804E}" type="presOf" srcId="{91BC8AD0-60F6-450E-8229-BFADB1F0EFD3}" destId="{D449D268-A70E-49F9-B49F-48EDDE471E97}" srcOrd="0" destOrd="0" presId="urn:microsoft.com/office/officeart/2005/8/layout/vList2"/>
    <dgm:cxn modelId="{92955A96-74F1-40A2-8D68-8DE5C288DE9D}" type="presParOf" srcId="{965A16CA-E8F2-43D6-AA4D-2D97FEFCE107}" destId="{BB312870-56D3-4DD2-B65D-012BAE129C6B}" srcOrd="0" destOrd="0" presId="urn:microsoft.com/office/officeart/2005/8/layout/vList2"/>
    <dgm:cxn modelId="{60DE4AAE-F329-435F-B13F-509C539CF071}" type="presParOf" srcId="{965A16CA-E8F2-43D6-AA4D-2D97FEFCE107}" destId="{E83B1662-01E0-4D1C-81ED-E027F1D02CD8}" srcOrd="1" destOrd="0" presId="urn:microsoft.com/office/officeart/2005/8/layout/vList2"/>
    <dgm:cxn modelId="{42A0F428-D6F9-42A1-91BF-61E138E5AAAA}" type="presParOf" srcId="{965A16CA-E8F2-43D6-AA4D-2D97FEFCE107}" destId="{D449D268-A70E-49F9-B49F-48EDDE471E97}" srcOrd="2" destOrd="0" presId="urn:microsoft.com/office/officeart/2005/8/layout/vList2"/>
    <dgm:cxn modelId="{368C634E-77CE-4D02-9E65-53A6572AE916}" type="presParOf" srcId="{965A16CA-E8F2-43D6-AA4D-2D97FEFCE107}" destId="{8692741E-A181-495A-AAB6-649F16D24BE5}" srcOrd="3" destOrd="0" presId="urn:microsoft.com/office/officeart/2005/8/layout/vList2"/>
    <dgm:cxn modelId="{1B556B06-4AC5-4DE2-A9CB-538F7BDABD63}" type="presParOf" srcId="{965A16CA-E8F2-43D6-AA4D-2D97FEFCE107}" destId="{EE46058F-0A5D-464F-A681-9CBB2FE2F61A}" srcOrd="4" destOrd="0" presId="urn:microsoft.com/office/officeart/2005/8/layout/vList2"/>
    <dgm:cxn modelId="{C3D71482-CC23-4747-ACA5-639CB2623DA6}" type="presParOf" srcId="{965A16CA-E8F2-43D6-AA4D-2D97FEFCE107}" destId="{44F9194E-44D2-4C4B-AB4C-8E17D9596A61}"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E57B62-21C5-498F-8B46-C64A564E197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41A8155-5E6D-467E-A712-CE06A639943E}">
      <dgm:prSet custT="1"/>
      <dgm:spPr/>
      <dgm:t>
        <a:bodyPr/>
        <a:lstStyle/>
        <a:p>
          <a:r>
            <a:rPr lang="en-US" sz="1400" dirty="0">
              <a:latin typeface="Arial Black" panose="020B0A04020102020204" pitchFamily="34" charset="0"/>
              <a:cs typeface="Arial" panose="020B0604020202020204" pitchFamily="34" charset="0"/>
            </a:rPr>
            <a:t>Ethics Committee Approval:</a:t>
          </a:r>
          <a:endParaRPr lang="en-GB" sz="1400" dirty="0">
            <a:latin typeface="Arial Black" panose="020B0A04020102020204" pitchFamily="34" charset="0"/>
            <a:cs typeface="Arial" panose="020B0604020202020204" pitchFamily="34" charset="0"/>
          </a:endParaRPr>
        </a:p>
      </dgm:t>
    </dgm:pt>
    <dgm:pt modelId="{87821111-2A51-4A7B-AEB9-0024AC5F368C}" type="parTrans" cxnId="{331327B3-0902-4A61-A28B-6E7D1F39F1F6}">
      <dgm:prSet/>
      <dgm:spPr/>
      <dgm:t>
        <a:bodyPr/>
        <a:lstStyle/>
        <a:p>
          <a:endParaRPr lang="en-GB"/>
        </a:p>
      </dgm:t>
    </dgm:pt>
    <dgm:pt modelId="{5B74BFED-765C-4B0A-85BA-4D4766469D58}" type="sibTrans" cxnId="{331327B3-0902-4A61-A28B-6E7D1F39F1F6}">
      <dgm:prSet/>
      <dgm:spPr/>
      <dgm:t>
        <a:bodyPr/>
        <a:lstStyle/>
        <a:p>
          <a:endParaRPr lang="en-GB"/>
        </a:p>
      </dgm:t>
    </dgm:pt>
    <dgm:pt modelId="{92F668AD-7AE3-489D-90CF-37958886EAC9}">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Submit a proposal to the University Ethics Committee prior to commencing data collection.</a:t>
          </a:r>
          <a:endParaRPr lang="en-GB" sz="1400" dirty="0">
            <a:latin typeface="Arial" panose="020B0604020202020204" pitchFamily="34" charset="0"/>
            <a:cs typeface="Arial" panose="020B0604020202020204" pitchFamily="34" charset="0"/>
          </a:endParaRPr>
        </a:p>
      </dgm:t>
    </dgm:pt>
    <dgm:pt modelId="{9AD4FB11-CEF3-464C-94E0-598850F7F5A8}" type="parTrans" cxnId="{9C047F44-E859-47DA-AC64-64007D37C540}">
      <dgm:prSet/>
      <dgm:spPr/>
      <dgm:t>
        <a:bodyPr/>
        <a:lstStyle/>
        <a:p>
          <a:endParaRPr lang="en-GB"/>
        </a:p>
      </dgm:t>
    </dgm:pt>
    <dgm:pt modelId="{CC340203-B595-4AC0-9439-C46ECB5EDA94}" type="sibTrans" cxnId="{9C047F44-E859-47DA-AC64-64007D37C540}">
      <dgm:prSet/>
      <dgm:spPr/>
      <dgm:t>
        <a:bodyPr/>
        <a:lstStyle/>
        <a:p>
          <a:endParaRPr lang="en-GB"/>
        </a:p>
      </dgm:t>
    </dgm:pt>
    <dgm:pt modelId="{39A4F7DB-237F-4EF1-9FFF-FFD230D726F3}">
      <dgm:prSet custT="1"/>
      <dgm:spPr/>
      <dgm:t>
        <a:bodyPr/>
        <a:lstStyle/>
        <a:p>
          <a:r>
            <a:rPr lang="en-US" sz="1400" dirty="0">
              <a:latin typeface="Arial Black" panose="020B0A04020102020204" pitchFamily="34" charset="0"/>
              <a:cs typeface="Arial" panose="020B0604020202020204" pitchFamily="34" charset="0"/>
            </a:rPr>
            <a:t>Data Security &amp; GDPR Compliance:</a:t>
          </a:r>
          <a:endParaRPr lang="en-GB" sz="1400" dirty="0">
            <a:latin typeface="Arial Black" panose="020B0A04020102020204" pitchFamily="34" charset="0"/>
            <a:cs typeface="Arial" panose="020B0604020202020204" pitchFamily="34" charset="0"/>
          </a:endParaRPr>
        </a:p>
      </dgm:t>
    </dgm:pt>
    <dgm:pt modelId="{FC79F43F-460B-4168-8118-16D21CA92DAB}" type="parTrans" cxnId="{8B69C745-3D8A-4335-BBC8-B227F426521D}">
      <dgm:prSet/>
      <dgm:spPr/>
      <dgm:t>
        <a:bodyPr/>
        <a:lstStyle/>
        <a:p>
          <a:endParaRPr lang="en-GB"/>
        </a:p>
      </dgm:t>
    </dgm:pt>
    <dgm:pt modelId="{5184F13E-84DF-4AF5-8008-F35BD770FB5A}" type="sibTrans" cxnId="{8B69C745-3D8A-4335-BBC8-B227F426521D}">
      <dgm:prSet/>
      <dgm:spPr/>
      <dgm:t>
        <a:bodyPr/>
        <a:lstStyle/>
        <a:p>
          <a:endParaRPr lang="en-GB"/>
        </a:p>
      </dgm:t>
    </dgm:pt>
    <dgm:pt modelId="{8517284E-2E2C-480A-AB84-89B82DFAC325}">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Limit access to raw data.</a:t>
          </a:r>
          <a:endParaRPr lang="en-GB" sz="1400" dirty="0">
            <a:latin typeface="Arial" panose="020B0604020202020204" pitchFamily="34" charset="0"/>
            <a:cs typeface="Arial" panose="020B0604020202020204" pitchFamily="34" charset="0"/>
          </a:endParaRPr>
        </a:p>
      </dgm:t>
    </dgm:pt>
    <dgm:pt modelId="{F9CCFC65-ED53-4DA8-B551-C4BD40847FF5}" type="parTrans" cxnId="{2D9DEAFD-BA72-42FF-8214-7626DDCEA95F}">
      <dgm:prSet/>
      <dgm:spPr/>
      <dgm:t>
        <a:bodyPr/>
        <a:lstStyle/>
        <a:p>
          <a:endParaRPr lang="en-GB"/>
        </a:p>
      </dgm:t>
    </dgm:pt>
    <dgm:pt modelId="{57A40372-42BF-45FC-BC1F-0461634BFAA1}" type="sibTrans" cxnId="{2D9DEAFD-BA72-42FF-8214-7626DDCEA95F}">
      <dgm:prSet/>
      <dgm:spPr/>
      <dgm:t>
        <a:bodyPr/>
        <a:lstStyle/>
        <a:p>
          <a:endParaRPr lang="en-GB"/>
        </a:p>
      </dgm:t>
    </dgm:pt>
    <dgm:pt modelId="{2B63FBA8-AC84-4A37-AA97-75637A128CE0}">
      <dgm:prSet custT="1"/>
      <dgm:spPr/>
      <dgm:t>
        <a:bodyPr/>
        <a:lstStyle/>
        <a:p>
          <a:r>
            <a:rPr lang="en-US" sz="1400" dirty="0">
              <a:latin typeface="Arial Black" panose="020B0A04020102020204" pitchFamily="34" charset="0"/>
              <a:cs typeface="Arial" panose="020B0604020202020204" pitchFamily="34" charset="0"/>
            </a:rPr>
            <a:t>Minimising Harm:</a:t>
          </a:r>
          <a:endParaRPr lang="en-GB" sz="1400" dirty="0">
            <a:latin typeface="Arial Black" panose="020B0A04020102020204" pitchFamily="34" charset="0"/>
            <a:cs typeface="Arial" panose="020B0604020202020204" pitchFamily="34" charset="0"/>
          </a:endParaRPr>
        </a:p>
      </dgm:t>
    </dgm:pt>
    <dgm:pt modelId="{583F8149-2E16-4B4F-AC42-6091C6DE225D}" type="parTrans" cxnId="{9A189B82-D599-41AF-841F-9244B649DF4B}">
      <dgm:prSet/>
      <dgm:spPr/>
      <dgm:t>
        <a:bodyPr/>
        <a:lstStyle/>
        <a:p>
          <a:endParaRPr lang="en-GB"/>
        </a:p>
      </dgm:t>
    </dgm:pt>
    <dgm:pt modelId="{E4603706-1C17-4290-8A52-566B5F3E1D65}" type="sibTrans" cxnId="{9A189B82-D599-41AF-841F-9244B649DF4B}">
      <dgm:prSet/>
      <dgm:spPr/>
      <dgm:t>
        <a:bodyPr/>
        <a:lstStyle/>
        <a:p>
          <a:endParaRPr lang="en-GB"/>
        </a:p>
      </dgm:t>
    </dgm:pt>
    <dgm:pt modelId="{2498FA98-F5F8-43F1-AE40-1A1C532D5997}">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Avoid managerial presence and assure respondents their answers will remain confidential</a:t>
          </a:r>
          <a:r>
            <a:rPr lang="en-US" sz="1400" dirty="0"/>
            <a:t>.</a:t>
          </a:r>
          <a:endParaRPr lang="en-GB" sz="1400" dirty="0"/>
        </a:p>
      </dgm:t>
    </dgm:pt>
    <dgm:pt modelId="{CFDDEEA5-3D0B-4DD5-8C20-6B127F2CBF4E}" type="parTrans" cxnId="{9284FB78-A003-4481-8891-9DD61DC5C780}">
      <dgm:prSet/>
      <dgm:spPr/>
      <dgm:t>
        <a:bodyPr/>
        <a:lstStyle/>
        <a:p>
          <a:endParaRPr lang="en-GB"/>
        </a:p>
      </dgm:t>
    </dgm:pt>
    <dgm:pt modelId="{4E7FDA8B-CF7C-4E7B-A340-2BCB582336D2}" type="sibTrans" cxnId="{9284FB78-A003-4481-8891-9DD61DC5C780}">
      <dgm:prSet/>
      <dgm:spPr/>
      <dgm:t>
        <a:bodyPr/>
        <a:lstStyle/>
        <a:p>
          <a:endParaRPr lang="en-GB"/>
        </a:p>
      </dgm:t>
    </dgm:pt>
    <dgm:pt modelId="{DF50E09D-B0CC-4DE1-9B94-7BD4623FCA0D}" type="pres">
      <dgm:prSet presAssocID="{FCE57B62-21C5-498F-8B46-C64A564E1975}" presName="linear" presStyleCnt="0">
        <dgm:presLayoutVars>
          <dgm:animLvl val="lvl"/>
          <dgm:resizeHandles val="exact"/>
        </dgm:presLayoutVars>
      </dgm:prSet>
      <dgm:spPr/>
    </dgm:pt>
    <dgm:pt modelId="{AD0AFFEF-0F90-43DA-A59F-11D2350148AC}" type="pres">
      <dgm:prSet presAssocID="{C41A8155-5E6D-467E-A712-CE06A639943E}" presName="parentText" presStyleLbl="node1" presStyleIdx="0" presStyleCnt="3" custLinFactNeighborX="84" custLinFactNeighborY="-2652">
        <dgm:presLayoutVars>
          <dgm:chMax val="0"/>
          <dgm:bulletEnabled val="1"/>
        </dgm:presLayoutVars>
      </dgm:prSet>
      <dgm:spPr/>
    </dgm:pt>
    <dgm:pt modelId="{3A30E448-2932-427C-8536-7AB0E5D6FEAB}" type="pres">
      <dgm:prSet presAssocID="{C41A8155-5E6D-467E-A712-CE06A639943E}" presName="childText" presStyleLbl="revTx" presStyleIdx="0" presStyleCnt="3">
        <dgm:presLayoutVars>
          <dgm:bulletEnabled val="1"/>
        </dgm:presLayoutVars>
      </dgm:prSet>
      <dgm:spPr/>
    </dgm:pt>
    <dgm:pt modelId="{59C10A69-32A4-4757-BCCA-E19B45DCE184}" type="pres">
      <dgm:prSet presAssocID="{39A4F7DB-237F-4EF1-9FFF-FFD230D726F3}" presName="parentText" presStyleLbl="node1" presStyleIdx="1" presStyleCnt="3">
        <dgm:presLayoutVars>
          <dgm:chMax val="0"/>
          <dgm:bulletEnabled val="1"/>
        </dgm:presLayoutVars>
      </dgm:prSet>
      <dgm:spPr/>
    </dgm:pt>
    <dgm:pt modelId="{7331F9AB-93D3-4594-8542-4E62D21D4198}" type="pres">
      <dgm:prSet presAssocID="{39A4F7DB-237F-4EF1-9FFF-FFD230D726F3}" presName="childText" presStyleLbl="revTx" presStyleIdx="1" presStyleCnt="3">
        <dgm:presLayoutVars>
          <dgm:bulletEnabled val="1"/>
        </dgm:presLayoutVars>
      </dgm:prSet>
      <dgm:spPr/>
    </dgm:pt>
    <dgm:pt modelId="{22C01B70-2EB1-4AA5-BB87-92A5E2FE0321}" type="pres">
      <dgm:prSet presAssocID="{2B63FBA8-AC84-4A37-AA97-75637A128CE0}" presName="parentText" presStyleLbl="node1" presStyleIdx="2" presStyleCnt="3">
        <dgm:presLayoutVars>
          <dgm:chMax val="0"/>
          <dgm:bulletEnabled val="1"/>
        </dgm:presLayoutVars>
      </dgm:prSet>
      <dgm:spPr/>
    </dgm:pt>
    <dgm:pt modelId="{B7D4AB71-4790-4C12-B9DB-E1513107AB5C}" type="pres">
      <dgm:prSet presAssocID="{2B63FBA8-AC84-4A37-AA97-75637A128CE0}" presName="childText" presStyleLbl="revTx" presStyleIdx="2" presStyleCnt="3">
        <dgm:presLayoutVars>
          <dgm:bulletEnabled val="1"/>
        </dgm:presLayoutVars>
      </dgm:prSet>
      <dgm:spPr/>
    </dgm:pt>
  </dgm:ptLst>
  <dgm:cxnLst>
    <dgm:cxn modelId="{6392B00C-5E8A-4787-9630-2E1477D11E49}" type="presOf" srcId="{39A4F7DB-237F-4EF1-9FFF-FFD230D726F3}" destId="{59C10A69-32A4-4757-BCCA-E19B45DCE184}" srcOrd="0" destOrd="0" presId="urn:microsoft.com/office/officeart/2005/8/layout/vList2"/>
    <dgm:cxn modelId="{BA0D8120-4F4F-45E2-9C38-92C539892190}" type="presOf" srcId="{8517284E-2E2C-480A-AB84-89B82DFAC325}" destId="{7331F9AB-93D3-4594-8542-4E62D21D4198}" srcOrd="0" destOrd="0" presId="urn:microsoft.com/office/officeart/2005/8/layout/vList2"/>
    <dgm:cxn modelId="{B0BD232B-A631-4EBC-A505-ECF9D6F4DA82}" type="presOf" srcId="{FCE57B62-21C5-498F-8B46-C64A564E1975}" destId="{DF50E09D-B0CC-4DE1-9B94-7BD4623FCA0D}" srcOrd="0" destOrd="0" presId="urn:microsoft.com/office/officeart/2005/8/layout/vList2"/>
    <dgm:cxn modelId="{F62F4133-7084-4A45-9BFE-5E9A6C8C810A}" type="presOf" srcId="{C41A8155-5E6D-467E-A712-CE06A639943E}" destId="{AD0AFFEF-0F90-43DA-A59F-11D2350148AC}" srcOrd="0" destOrd="0" presId="urn:microsoft.com/office/officeart/2005/8/layout/vList2"/>
    <dgm:cxn modelId="{2E1E6A39-53EF-406C-A568-5E6FD40589AD}" type="presOf" srcId="{92F668AD-7AE3-489D-90CF-37958886EAC9}" destId="{3A30E448-2932-427C-8536-7AB0E5D6FEAB}" srcOrd="0" destOrd="0" presId="urn:microsoft.com/office/officeart/2005/8/layout/vList2"/>
    <dgm:cxn modelId="{9C047F44-E859-47DA-AC64-64007D37C540}" srcId="{C41A8155-5E6D-467E-A712-CE06A639943E}" destId="{92F668AD-7AE3-489D-90CF-37958886EAC9}" srcOrd="0" destOrd="0" parTransId="{9AD4FB11-CEF3-464C-94E0-598850F7F5A8}" sibTransId="{CC340203-B595-4AC0-9439-C46ECB5EDA94}"/>
    <dgm:cxn modelId="{8B69C745-3D8A-4335-BBC8-B227F426521D}" srcId="{FCE57B62-21C5-498F-8B46-C64A564E1975}" destId="{39A4F7DB-237F-4EF1-9FFF-FFD230D726F3}" srcOrd="1" destOrd="0" parTransId="{FC79F43F-460B-4168-8118-16D21CA92DAB}" sibTransId="{5184F13E-84DF-4AF5-8008-F35BD770FB5A}"/>
    <dgm:cxn modelId="{1504486E-34DD-4081-A07A-A84BA74182F4}" type="presOf" srcId="{2B63FBA8-AC84-4A37-AA97-75637A128CE0}" destId="{22C01B70-2EB1-4AA5-BB87-92A5E2FE0321}" srcOrd="0" destOrd="0" presId="urn:microsoft.com/office/officeart/2005/8/layout/vList2"/>
    <dgm:cxn modelId="{9284FB78-A003-4481-8891-9DD61DC5C780}" srcId="{2B63FBA8-AC84-4A37-AA97-75637A128CE0}" destId="{2498FA98-F5F8-43F1-AE40-1A1C532D5997}" srcOrd="0" destOrd="0" parTransId="{CFDDEEA5-3D0B-4DD5-8C20-6B127F2CBF4E}" sibTransId="{4E7FDA8B-CF7C-4E7B-A340-2BCB582336D2}"/>
    <dgm:cxn modelId="{9A189B82-D599-41AF-841F-9244B649DF4B}" srcId="{FCE57B62-21C5-498F-8B46-C64A564E1975}" destId="{2B63FBA8-AC84-4A37-AA97-75637A128CE0}" srcOrd="2" destOrd="0" parTransId="{583F8149-2E16-4B4F-AC42-6091C6DE225D}" sibTransId="{E4603706-1C17-4290-8A52-566B5F3E1D65}"/>
    <dgm:cxn modelId="{491BD19B-6A14-4E6E-B028-29186072289D}" type="presOf" srcId="{2498FA98-F5F8-43F1-AE40-1A1C532D5997}" destId="{B7D4AB71-4790-4C12-B9DB-E1513107AB5C}" srcOrd="0" destOrd="0" presId="urn:microsoft.com/office/officeart/2005/8/layout/vList2"/>
    <dgm:cxn modelId="{331327B3-0902-4A61-A28B-6E7D1F39F1F6}" srcId="{FCE57B62-21C5-498F-8B46-C64A564E1975}" destId="{C41A8155-5E6D-467E-A712-CE06A639943E}" srcOrd="0" destOrd="0" parTransId="{87821111-2A51-4A7B-AEB9-0024AC5F368C}" sibTransId="{5B74BFED-765C-4B0A-85BA-4D4766469D58}"/>
    <dgm:cxn modelId="{2D9DEAFD-BA72-42FF-8214-7626DDCEA95F}" srcId="{39A4F7DB-237F-4EF1-9FFF-FFD230D726F3}" destId="{8517284E-2E2C-480A-AB84-89B82DFAC325}" srcOrd="0" destOrd="0" parTransId="{F9CCFC65-ED53-4DA8-B551-C4BD40847FF5}" sibTransId="{57A40372-42BF-45FC-BC1F-0461634BFAA1}"/>
    <dgm:cxn modelId="{5011379B-3F43-4BE0-BDFD-61E35FB4154D}" type="presParOf" srcId="{DF50E09D-B0CC-4DE1-9B94-7BD4623FCA0D}" destId="{AD0AFFEF-0F90-43DA-A59F-11D2350148AC}" srcOrd="0" destOrd="0" presId="urn:microsoft.com/office/officeart/2005/8/layout/vList2"/>
    <dgm:cxn modelId="{F9EEBF56-4795-49B3-BEC4-5D9F49DAED82}" type="presParOf" srcId="{DF50E09D-B0CC-4DE1-9B94-7BD4623FCA0D}" destId="{3A30E448-2932-427C-8536-7AB0E5D6FEAB}" srcOrd="1" destOrd="0" presId="urn:microsoft.com/office/officeart/2005/8/layout/vList2"/>
    <dgm:cxn modelId="{FB30C1E0-34FA-4971-A74F-852087F499C5}" type="presParOf" srcId="{DF50E09D-B0CC-4DE1-9B94-7BD4623FCA0D}" destId="{59C10A69-32A4-4757-BCCA-E19B45DCE184}" srcOrd="2" destOrd="0" presId="urn:microsoft.com/office/officeart/2005/8/layout/vList2"/>
    <dgm:cxn modelId="{379ADFAA-6C24-428A-A54C-15FC450E17F4}" type="presParOf" srcId="{DF50E09D-B0CC-4DE1-9B94-7BD4623FCA0D}" destId="{7331F9AB-93D3-4594-8542-4E62D21D4198}" srcOrd="3" destOrd="0" presId="urn:microsoft.com/office/officeart/2005/8/layout/vList2"/>
    <dgm:cxn modelId="{AC76F473-7C61-4AED-BB6C-10B5FAF5B16D}" type="presParOf" srcId="{DF50E09D-B0CC-4DE1-9B94-7BD4623FCA0D}" destId="{22C01B70-2EB1-4AA5-BB87-92A5E2FE0321}" srcOrd="4" destOrd="0" presId="urn:microsoft.com/office/officeart/2005/8/layout/vList2"/>
    <dgm:cxn modelId="{624B9D4F-55D4-4327-956D-F90C3DB95381}" type="presParOf" srcId="{DF50E09D-B0CC-4DE1-9B94-7BD4623FCA0D}" destId="{B7D4AB71-4790-4C12-B9DB-E1513107AB5C}"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3134C5-0BCE-406A-A711-8317EA12BC6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CBD16DD-1F8E-4160-B866-38F233E3EB61}">
      <dgm:prSet custT="1"/>
      <dgm:spPr/>
      <dgm:t>
        <a:bodyPr/>
        <a:lstStyle/>
        <a:p>
          <a:r>
            <a:rPr lang="en-US" sz="1400" dirty="0">
              <a:latin typeface="Arial Black" panose="020B0A04020102020204" pitchFamily="34" charset="0"/>
              <a:cs typeface="Arial" panose="020B0604020202020204" pitchFamily="34" charset="0"/>
            </a:rPr>
            <a:t>Potential Challenges </a:t>
          </a:r>
          <a:endParaRPr lang="en-GB" sz="1400" dirty="0">
            <a:latin typeface="Arial Black" panose="020B0A04020102020204" pitchFamily="34" charset="0"/>
            <a:cs typeface="Arial" panose="020B0604020202020204" pitchFamily="34" charset="0"/>
          </a:endParaRPr>
        </a:p>
      </dgm:t>
    </dgm:pt>
    <dgm:pt modelId="{B7501DC4-EBB5-480D-8A47-A810B8F84B38}" type="parTrans" cxnId="{BC180CB0-5360-40EB-AA3A-A1F7131175DB}">
      <dgm:prSet/>
      <dgm:spPr/>
      <dgm:t>
        <a:bodyPr/>
        <a:lstStyle/>
        <a:p>
          <a:endParaRPr lang="en-GB"/>
        </a:p>
      </dgm:t>
    </dgm:pt>
    <dgm:pt modelId="{BABF1334-DB90-4673-9C4B-A37B5FF8B999}" type="sibTrans" cxnId="{BC180CB0-5360-40EB-AA3A-A1F7131175DB}">
      <dgm:prSet/>
      <dgm:spPr/>
      <dgm:t>
        <a:bodyPr/>
        <a:lstStyle/>
        <a:p>
          <a:endParaRPr lang="en-GB"/>
        </a:p>
      </dgm:t>
    </dgm:pt>
    <dgm:pt modelId="{B2D91661-C5BA-4578-92B4-EF3EBE245B1F}">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The small sample size and non-random sample size may limit generalisability.</a:t>
          </a:r>
          <a:endParaRPr lang="en-GB" sz="1400" dirty="0">
            <a:latin typeface="Arial" panose="020B0604020202020204" pitchFamily="34" charset="0"/>
            <a:cs typeface="Arial" panose="020B0604020202020204" pitchFamily="34" charset="0"/>
          </a:endParaRPr>
        </a:p>
      </dgm:t>
    </dgm:pt>
    <dgm:pt modelId="{B4C69988-91C8-4B74-A814-B45F13BDBF5C}" type="parTrans" cxnId="{BE127EE6-CB32-4DAC-947D-10D01C6ABDF9}">
      <dgm:prSet/>
      <dgm:spPr/>
      <dgm:t>
        <a:bodyPr/>
        <a:lstStyle/>
        <a:p>
          <a:endParaRPr lang="en-GB"/>
        </a:p>
      </dgm:t>
    </dgm:pt>
    <dgm:pt modelId="{E26C284D-DE4D-4417-BF29-E98B1AED7115}" type="sibTrans" cxnId="{BE127EE6-CB32-4DAC-947D-10D01C6ABDF9}">
      <dgm:prSet/>
      <dgm:spPr/>
      <dgm:t>
        <a:bodyPr/>
        <a:lstStyle/>
        <a:p>
          <a:endParaRPr lang="en-GB"/>
        </a:p>
      </dgm:t>
    </dgm:pt>
    <dgm:pt modelId="{0F2B081B-87B3-4F36-98DE-CA84CE9B22A8}">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Time limitations as well as access at the site.</a:t>
          </a:r>
          <a:endParaRPr lang="en-GB" sz="1400" dirty="0">
            <a:latin typeface="Arial" panose="020B0604020202020204" pitchFamily="34" charset="0"/>
            <a:cs typeface="Arial" panose="020B0604020202020204" pitchFamily="34" charset="0"/>
          </a:endParaRPr>
        </a:p>
      </dgm:t>
    </dgm:pt>
    <dgm:pt modelId="{45EAD8A3-17B6-42E7-8E63-666DE4182F01}" type="parTrans" cxnId="{9948A40E-39A3-45D2-9FCF-7DF4B7B2DBC0}">
      <dgm:prSet/>
      <dgm:spPr/>
      <dgm:t>
        <a:bodyPr/>
        <a:lstStyle/>
        <a:p>
          <a:endParaRPr lang="en-GB"/>
        </a:p>
      </dgm:t>
    </dgm:pt>
    <dgm:pt modelId="{D4FCDCB9-0F9D-4765-A125-C7797707CC6A}" type="sibTrans" cxnId="{9948A40E-39A3-45D2-9FCF-7DF4B7B2DBC0}">
      <dgm:prSet/>
      <dgm:spPr/>
      <dgm:t>
        <a:bodyPr/>
        <a:lstStyle/>
        <a:p>
          <a:endParaRPr lang="en-GB"/>
        </a:p>
      </dgm:t>
    </dgm:pt>
    <dgm:pt modelId="{532B522E-4AAB-45A5-B080-A76B3692AF72}">
      <dgm:prSet custT="1"/>
      <dgm:spPr/>
      <dgm:t>
        <a:bodyPr/>
        <a:lstStyle/>
        <a:p>
          <a:r>
            <a:rPr lang="en-US" sz="1400" dirty="0">
              <a:latin typeface="Arial Black" panose="020B0A04020102020204" pitchFamily="34" charset="0"/>
              <a:cs typeface="Arial" panose="020B0604020202020204" pitchFamily="34" charset="0"/>
            </a:rPr>
            <a:t>Future Improvements</a:t>
          </a:r>
          <a:endParaRPr lang="en-GB" sz="1400" dirty="0">
            <a:latin typeface="Arial Black" panose="020B0A04020102020204" pitchFamily="34" charset="0"/>
            <a:cs typeface="Arial" panose="020B0604020202020204" pitchFamily="34" charset="0"/>
          </a:endParaRPr>
        </a:p>
      </dgm:t>
    </dgm:pt>
    <dgm:pt modelId="{A2AAFB29-057C-4886-94E0-59379576B345}" type="parTrans" cxnId="{C21385BF-013B-4964-BA4D-3A4D9BDC8A73}">
      <dgm:prSet/>
      <dgm:spPr/>
      <dgm:t>
        <a:bodyPr/>
        <a:lstStyle/>
        <a:p>
          <a:endParaRPr lang="en-GB"/>
        </a:p>
      </dgm:t>
    </dgm:pt>
    <dgm:pt modelId="{7BD02A06-4174-4490-BB3E-CF4436F14EEB}" type="sibTrans" cxnId="{C21385BF-013B-4964-BA4D-3A4D9BDC8A73}">
      <dgm:prSet/>
      <dgm:spPr/>
      <dgm:t>
        <a:bodyPr/>
        <a:lstStyle/>
        <a:p>
          <a:endParaRPr lang="en-GB"/>
        </a:p>
      </dgm:t>
    </dgm:pt>
    <dgm:pt modelId="{C89C1535-1F0C-4A2B-8083-78E314320878}">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Recruit a larger diverse sample among more sites.</a:t>
          </a:r>
          <a:endParaRPr lang="en-GB" sz="1400" dirty="0">
            <a:latin typeface="Arial" panose="020B0604020202020204" pitchFamily="34" charset="0"/>
            <a:cs typeface="Arial" panose="020B0604020202020204" pitchFamily="34" charset="0"/>
          </a:endParaRPr>
        </a:p>
      </dgm:t>
    </dgm:pt>
    <dgm:pt modelId="{3EAEFEB2-0ADD-44D0-9FB9-A1136EF15E64}" type="parTrans" cxnId="{B10345E1-2678-42C7-A781-9B1E94E247DF}">
      <dgm:prSet/>
      <dgm:spPr/>
      <dgm:t>
        <a:bodyPr/>
        <a:lstStyle/>
        <a:p>
          <a:endParaRPr lang="en-GB"/>
        </a:p>
      </dgm:t>
    </dgm:pt>
    <dgm:pt modelId="{3BF44573-2C23-4B87-914C-53BB70AB7A90}" type="sibTrans" cxnId="{B10345E1-2678-42C7-A781-9B1E94E247DF}">
      <dgm:prSet/>
      <dgm:spPr/>
      <dgm:t>
        <a:bodyPr/>
        <a:lstStyle/>
        <a:p>
          <a:endParaRPr lang="en-GB"/>
        </a:p>
      </dgm:t>
    </dgm:pt>
    <dgm:pt modelId="{011D5EA9-2414-4BF5-A5E1-C92B301912E8}">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Add mixed methods (e.g. surveys) with quantitative triangulation.</a:t>
          </a:r>
          <a:endParaRPr lang="en-GB" sz="1400" dirty="0">
            <a:latin typeface="Arial" panose="020B0604020202020204" pitchFamily="34" charset="0"/>
            <a:cs typeface="Arial" panose="020B0604020202020204" pitchFamily="34" charset="0"/>
          </a:endParaRPr>
        </a:p>
      </dgm:t>
    </dgm:pt>
    <dgm:pt modelId="{3C26071B-E472-414A-89C9-AC56E4278B2D}" type="parTrans" cxnId="{1C0DE192-C55F-4B35-8990-92394CAF6ABD}">
      <dgm:prSet/>
      <dgm:spPr/>
      <dgm:t>
        <a:bodyPr/>
        <a:lstStyle/>
        <a:p>
          <a:endParaRPr lang="en-GB"/>
        </a:p>
      </dgm:t>
    </dgm:pt>
    <dgm:pt modelId="{BC482061-033F-4F89-9FB1-59F3FA99471C}" type="sibTrans" cxnId="{1C0DE192-C55F-4B35-8990-92394CAF6ABD}">
      <dgm:prSet/>
      <dgm:spPr/>
      <dgm:t>
        <a:bodyPr/>
        <a:lstStyle/>
        <a:p>
          <a:endParaRPr lang="en-GB"/>
        </a:p>
      </dgm:t>
    </dgm:pt>
    <dgm:pt modelId="{02303B60-849C-4E3F-AB6D-B4099E4A3046}">
      <dgm:prSet custT="1"/>
      <dgm:spPr/>
      <dgm:t>
        <a:bodyPr/>
        <a:lstStyle/>
        <a:p>
          <a:pPr>
            <a:buFont typeface="Wingdings" panose="05000000000000000000" pitchFamily="2" charset="2"/>
            <a:buChar char="§"/>
          </a:pPr>
          <a:r>
            <a:rPr lang="en-US" sz="1400" dirty="0">
              <a:latin typeface="Arial" panose="020B0604020202020204" pitchFamily="34" charset="0"/>
              <a:cs typeface="Arial" panose="020B0604020202020204" pitchFamily="34" charset="0"/>
            </a:rPr>
            <a:t>Longer data collection period and follow-up interviews.</a:t>
          </a:r>
          <a:endParaRPr lang="en-GB" sz="1400" dirty="0">
            <a:latin typeface="Arial" panose="020B0604020202020204" pitchFamily="34" charset="0"/>
            <a:cs typeface="Arial" panose="020B0604020202020204" pitchFamily="34" charset="0"/>
          </a:endParaRPr>
        </a:p>
      </dgm:t>
    </dgm:pt>
    <dgm:pt modelId="{E1ABFEF0-063D-431B-91E8-7652086B82D1}" type="parTrans" cxnId="{AA684318-1A38-4D85-AD29-2790B58B8C01}">
      <dgm:prSet/>
      <dgm:spPr/>
      <dgm:t>
        <a:bodyPr/>
        <a:lstStyle/>
        <a:p>
          <a:endParaRPr lang="en-GB"/>
        </a:p>
      </dgm:t>
    </dgm:pt>
    <dgm:pt modelId="{42C5403D-4A4B-45D7-B271-1CC8FF5FB9E9}" type="sibTrans" cxnId="{AA684318-1A38-4D85-AD29-2790B58B8C01}">
      <dgm:prSet/>
      <dgm:spPr/>
      <dgm:t>
        <a:bodyPr/>
        <a:lstStyle/>
        <a:p>
          <a:endParaRPr lang="en-GB"/>
        </a:p>
      </dgm:t>
    </dgm:pt>
    <dgm:pt modelId="{5B0B5C99-2E2C-43AF-A33C-5C7143C7139B}" type="pres">
      <dgm:prSet presAssocID="{A33134C5-0BCE-406A-A711-8317EA12BC61}" presName="linear" presStyleCnt="0">
        <dgm:presLayoutVars>
          <dgm:animLvl val="lvl"/>
          <dgm:resizeHandles val="exact"/>
        </dgm:presLayoutVars>
      </dgm:prSet>
      <dgm:spPr/>
    </dgm:pt>
    <dgm:pt modelId="{B66EC77C-AE4B-4D94-9D7A-D856B6EC922B}" type="pres">
      <dgm:prSet presAssocID="{2CBD16DD-1F8E-4160-B866-38F233E3EB61}" presName="parentText" presStyleLbl="node1" presStyleIdx="0" presStyleCnt="2">
        <dgm:presLayoutVars>
          <dgm:chMax val="0"/>
          <dgm:bulletEnabled val="1"/>
        </dgm:presLayoutVars>
      </dgm:prSet>
      <dgm:spPr/>
    </dgm:pt>
    <dgm:pt modelId="{E42A0EA1-0FDD-4B34-B4FF-5C684A042F1C}" type="pres">
      <dgm:prSet presAssocID="{2CBD16DD-1F8E-4160-B866-38F233E3EB61}" presName="childText" presStyleLbl="revTx" presStyleIdx="0" presStyleCnt="2">
        <dgm:presLayoutVars>
          <dgm:bulletEnabled val="1"/>
        </dgm:presLayoutVars>
      </dgm:prSet>
      <dgm:spPr/>
    </dgm:pt>
    <dgm:pt modelId="{51AB70B0-ABCC-43CB-8A74-390E36B5702B}" type="pres">
      <dgm:prSet presAssocID="{532B522E-4AAB-45A5-B080-A76B3692AF72}" presName="parentText" presStyleLbl="node1" presStyleIdx="1" presStyleCnt="2">
        <dgm:presLayoutVars>
          <dgm:chMax val="0"/>
          <dgm:bulletEnabled val="1"/>
        </dgm:presLayoutVars>
      </dgm:prSet>
      <dgm:spPr/>
    </dgm:pt>
    <dgm:pt modelId="{9AA044F1-4634-490C-A84F-0155BA99CEFB}" type="pres">
      <dgm:prSet presAssocID="{532B522E-4AAB-45A5-B080-A76B3692AF72}" presName="childText" presStyleLbl="revTx" presStyleIdx="1" presStyleCnt="2">
        <dgm:presLayoutVars>
          <dgm:bulletEnabled val="1"/>
        </dgm:presLayoutVars>
      </dgm:prSet>
      <dgm:spPr/>
    </dgm:pt>
  </dgm:ptLst>
  <dgm:cxnLst>
    <dgm:cxn modelId="{9948A40E-39A3-45D2-9FCF-7DF4B7B2DBC0}" srcId="{2CBD16DD-1F8E-4160-B866-38F233E3EB61}" destId="{0F2B081B-87B3-4F36-98DE-CA84CE9B22A8}" srcOrd="1" destOrd="0" parTransId="{45EAD8A3-17B6-42E7-8E63-666DE4182F01}" sibTransId="{D4FCDCB9-0F9D-4765-A125-C7797707CC6A}"/>
    <dgm:cxn modelId="{62E7500F-D30F-4950-A114-D6AC46A06EAC}" type="presOf" srcId="{011D5EA9-2414-4BF5-A5E1-C92B301912E8}" destId="{9AA044F1-4634-490C-A84F-0155BA99CEFB}" srcOrd="0" destOrd="1" presId="urn:microsoft.com/office/officeart/2005/8/layout/vList2"/>
    <dgm:cxn modelId="{AA684318-1A38-4D85-AD29-2790B58B8C01}" srcId="{532B522E-4AAB-45A5-B080-A76B3692AF72}" destId="{02303B60-849C-4E3F-AB6D-B4099E4A3046}" srcOrd="2" destOrd="0" parTransId="{E1ABFEF0-063D-431B-91E8-7652086B82D1}" sibTransId="{42C5403D-4A4B-45D7-B271-1CC8FF5FB9E9}"/>
    <dgm:cxn modelId="{3BBF4946-3C51-4638-A467-491488E21862}" type="presOf" srcId="{A33134C5-0BCE-406A-A711-8317EA12BC61}" destId="{5B0B5C99-2E2C-43AF-A33C-5C7143C7139B}" srcOrd="0" destOrd="0" presId="urn:microsoft.com/office/officeart/2005/8/layout/vList2"/>
    <dgm:cxn modelId="{8A0C6567-15C2-4C6F-84CB-E589B6E3F576}" type="presOf" srcId="{0F2B081B-87B3-4F36-98DE-CA84CE9B22A8}" destId="{E42A0EA1-0FDD-4B34-B4FF-5C684A042F1C}" srcOrd="0" destOrd="1" presId="urn:microsoft.com/office/officeart/2005/8/layout/vList2"/>
    <dgm:cxn modelId="{A8368754-7632-4D9A-97C4-29A8FA48B17A}" type="presOf" srcId="{C89C1535-1F0C-4A2B-8083-78E314320878}" destId="{9AA044F1-4634-490C-A84F-0155BA99CEFB}" srcOrd="0" destOrd="0" presId="urn:microsoft.com/office/officeart/2005/8/layout/vList2"/>
    <dgm:cxn modelId="{40D9305A-9720-4904-9CB2-7F66DB27EC38}" type="presOf" srcId="{02303B60-849C-4E3F-AB6D-B4099E4A3046}" destId="{9AA044F1-4634-490C-A84F-0155BA99CEFB}" srcOrd="0" destOrd="2" presId="urn:microsoft.com/office/officeart/2005/8/layout/vList2"/>
    <dgm:cxn modelId="{1C0DE192-C55F-4B35-8990-92394CAF6ABD}" srcId="{532B522E-4AAB-45A5-B080-A76B3692AF72}" destId="{011D5EA9-2414-4BF5-A5E1-C92B301912E8}" srcOrd="1" destOrd="0" parTransId="{3C26071B-E472-414A-89C9-AC56E4278B2D}" sibTransId="{BC482061-033F-4F89-9FB1-59F3FA99471C}"/>
    <dgm:cxn modelId="{BC180CB0-5360-40EB-AA3A-A1F7131175DB}" srcId="{A33134C5-0BCE-406A-A711-8317EA12BC61}" destId="{2CBD16DD-1F8E-4160-B866-38F233E3EB61}" srcOrd="0" destOrd="0" parTransId="{B7501DC4-EBB5-480D-8A47-A810B8F84B38}" sibTransId="{BABF1334-DB90-4673-9C4B-A37B5FF8B999}"/>
    <dgm:cxn modelId="{C21385BF-013B-4964-BA4D-3A4D9BDC8A73}" srcId="{A33134C5-0BCE-406A-A711-8317EA12BC61}" destId="{532B522E-4AAB-45A5-B080-A76B3692AF72}" srcOrd="1" destOrd="0" parTransId="{A2AAFB29-057C-4886-94E0-59379576B345}" sibTransId="{7BD02A06-4174-4490-BB3E-CF4436F14EEB}"/>
    <dgm:cxn modelId="{18990FC1-5D26-4560-8D63-E8D5A772E3B4}" type="presOf" srcId="{532B522E-4AAB-45A5-B080-A76B3692AF72}" destId="{51AB70B0-ABCC-43CB-8A74-390E36B5702B}" srcOrd="0" destOrd="0" presId="urn:microsoft.com/office/officeart/2005/8/layout/vList2"/>
    <dgm:cxn modelId="{4A214EDE-D263-41D5-9905-35FFA4B880E1}" type="presOf" srcId="{2CBD16DD-1F8E-4160-B866-38F233E3EB61}" destId="{B66EC77C-AE4B-4D94-9D7A-D856B6EC922B}" srcOrd="0" destOrd="0" presId="urn:microsoft.com/office/officeart/2005/8/layout/vList2"/>
    <dgm:cxn modelId="{B10345E1-2678-42C7-A781-9B1E94E247DF}" srcId="{532B522E-4AAB-45A5-B080-A76B3692AF72}" destId="{C89C1535-1F0C-4A2B-8083-78E314320878}" srcOrd="0" destOrd="0" parTransId="{3EAEFEB2-0ADD-44D0-9FB9-A1136EF15E64}" sibTransId="{3BF44573-2C23-4B87-914C-53BB70AB7A90}"/>
    <dgm:cxn modelId="{BE127EE6-CB32-4DAC-947D-10D01C6ABDF9}" srcId="{2CBD16DD-1F8E-4160-B866-38F233E3EB61}" destId="{B2D91661-C5BA-4578-92B4-EF3EBE245B1F}" srcOrd="0" destOrd="0" parTransId="{B4C69988-91C8-4B74-A814-B45F13BDBF5C}" sibTransId="{E26C284D-DE4D-4417-BF29-E98B1AED7115}"/>
    <dgm:cxn modelId="{2843D5E8-E3DC-420E-9414-DFE45F8A3229}" type="presOf" srcId="{B2D91661-C5BA-4578-92B4-EF3EBE245B1F}" destId="{E42A0EA1-0FDD-4B34-B4FF-5C684A042F1C}" srcOrd="0" destOrd="0" presId="urn:microsoft.com/office/officeart/2005/8/layout/vList2"/>
    <dgm:cxn modelId="{C890F338-8134-486F-B6BD-35B5804068D6}" type="presParOf" srcId="{5B0B5C99-2E2C-43AF-A33C-5C7143C7139B}" destId="{B66EC77C-AE4B-4D94-9D7A-D856B6EC922B}" srcOrd="0" destOrd="0" presId="urn:microsoft.com/office/officeart/2005/8/layout/vList2"/>
    <dgm:cxn modelId="{DB26CB9A-1965-4F61-9EAD-27B04E51F8FA}" type="presParOf" srcId="{5B0B5C99-2E2C-43AF-A33C-5C7143C7139B}" destId="{E42A0EA1-0FDD-4B34-B4FF-5C684A042F1C}" srcOrd="1" destOrd="0" presId="urn:microsoft.com/office/officeart/2005/8/layout/vList2"/>
    <dgm:cxn modelId="{18A742EB-9B12-4878-8AC0-B48B348E8029}" type="presParOf" srcId="{5B0B5C99-2E2C-43AF-A33C-5C7143C7139B}" destId="{51AB70B0-ABCC-43CB-8A74-390E36B5702B}" srcOrd="2" destOrd="0" presId="urn:microsoft.com/office/officeart/2005/8/layout/vList2"/>
    <dgm:cxn modelId="{AEBD6AC7-4206-434F-A5AB-DBC25FBAEE16}" type="presParOf" srcId="{5B0B5C99-2E2C-43AF-A33C-5C7143C7139B}" destId="{9AA044F1-4634-490C-A84F-0155BA99CEFB}"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257ECEF-7F75-4122-AE33-230F860B7BF0}"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9E776539-AFE6-4039-8BEE-DF7B48151417}">
      <dgm:prSet custT="1"/>
      <dgm:spPr/>
      <dgm:t>
        <a:bodyPr/>
        <a:lstStyle/>
        <a:p>
          <a:r>
            <a:rPr lang="en-US" sz="1400" dirty="0">
              <a:latin typeface="Arial" panose="020B0604020202020204" pitchFamily="34" charset="0"/>
              <a:cs typeface="Arial" panose="020B0604020202020204" pitchFamily="34" charset="0"/>
            </a:rPr>
            <a:t>Qualitative semi-structured interviews will provide rich insights into managerial motivational practices. </a:t>
          </a:r>
        </a:p>
      </dgm:t>
    </dgm:pt>
    <dgm:pt modelId="{8D89AC25-E632-4F34-A001-1EEC39AC981C}" type="parTrans" cxnId="{12E79736-C06B-4339-89E9-B38AD3FF0C18}">
      <dgm:prSet/>
      <dgm:spPr/>
      <dgm:t>
        <a:bodyPr/>
        <a:lstStyle/>
        <a:p>
          <a:endParaRPr lang="en-US"/>
        </a:p>
      </dgm:t>
    </dgm:pt>
    <dgm:pt modelId="{EE667472-D460-459C-85B6-59D59D537B9C}" type="sibTrans" cxnId="{12E79736-C06B-4339-89E9-B38AD3FF0C18}">
      <dgm:prSet phldrT="01" phldr="0"/>
      <dgm:spPr/>
      <dgm:t>
        <a:bodyPr/>
        <a:lstStyle/>
        <a:p>
          <a:r>
            <a:rPr lang="en-US"/>
            <a:t>01</a:t>
          </a:r>
        </a:p>
      </dgm:t>
    </dgm:pt>
    <dgm:pt modelId="{E5301625-8BBD-4EC1-A548-476C76F201AB}">
      <dgm:prSet custT="1"/>
      <dgm:spPr/>
      <dgm:t>
        <a:bodyPr/>
        <a:lstStyle/>
        <a:p>
          <a:r>
            <a:rPr lang="en-US" sz="1400" dirty="0">
              <a:latin typeface="Arial" panose="020B0604020202020204" pitchFamily="34" charset="0"/>
              <a:cs typeface="Arial" panose="020B0604020202020204" pitchFamily="34" charset="0"/>
            </a:rPr>
            <a:t>Ethical safeguards (consent, confidentiality, GDPR) will protect the participants. </a:t>
          </a:r>
        </a:p>
      </dgm:t>
    </dgm:pt>
    <dgm:pt modelId="{A3BAC7B7-1214-4583-82FD-2C2911E76DFC}" type="parTrans" cxnId="{ECA09846-22D5-49EB-A055-ECD0461DA4F6}">
      <dgm:prSet/>
      <dgm:spPr/>
      <dgm:t>
        <a:bodyPr/>
        <a:lstStyle/>
        <a:p>
          <a:endParaRPr lang="en-US"/>
        </a:p>
      </dgm:t>
    </dgm:pt>
    <dgm:pt modelId="{53CEEDC0-4578-4573-8696-D08DE8B61D56}" type="sibTrans" cxnId="{ECA09846-22D5-49EB-A055-ECD0461DA4F6}">
      <dgm:prSet phldrT="02" phldr="0"/>
      <dgm:spPr/>
      <dgm:t>
        <a:bodyPr/>
        <a:lstStyle/>
        <a:p>
          <a:r>
            <a:rPr lang="en-US"/>
            <a:t>02</a:t>
          </a:r>
        </a:p>
      </dgm:t>
    </dgm:pt>
    <dgm:pt modelId="{0D4513C3-CF2E-4DAD-BF0A-8809C055AE2E}">
      <dgm:prSet custT="1"/>
      <dgm:spPr/>
      <dgm:t>
        <a:bodyPr/>
        <a:lstStyle/>
        <a:p>
          <a:r>
            <a:rPr lang="en-US" sz="1400" dirty="0">
              <a:latin typeface="Arial" panose="020B0604020202020204" pitchFamily="34" charset="0"/>
              <a:cs typeface="Arial" panose="020B0604020202020204" pitchFamily="34" charset="0"/>
            </a:rPr>
            <a:t>Reliability and validity strategies (a standardisation; triangulation; member-checking) will enhance trustworthiness. </a:t>
          </a:r>
        </a:p>
      </dgm:t>
    </dgm:pt>
    <dgm:pt modelId="{D6D93F83-85C2-45EC-ADB7-CF342E7BFBC1}" type="parTrans" cxnId="{9BB5967F-382C-43F1-8166-F17EEC411522}">
      <dgm:prSet/>
      <dgm:spPr/>
      <dgm:t>
        <a:bodyPr/>
        <a:lstStyle/>
        <a:p>
          <a:endParaRPr lang="en-US"/>
        </a:p>
      </dgm:t>
    </dgm:pt>
    <dgm:pt modelId="{F7D7BC38-B04E-4839-A2FB-4D93440C378B}" type="sibTrans" cxnId="{9BB5967F-382C-43F1-8166-F17EEC411522}">
      <dgm:prSet phldrT="03" phldr="0"/>
      <dgm:spPr/>
      <dgm:t>
        <a:bodyPr/>
        <a:lstStyle/>
        <a:p>
          <a:r>
            <a:rPr lang="en-US"/>
            <a:t>03</a:t>
          </a:r>
        </a:p>
      </dgm:t>
    </dgm:pt>
    <dgm:pt modelId="{EB035379-E18C-4C16-8BA7-BC02AB8591C0}">
      <dgm:prSet custT="1"/>
      <dgm:spPr/>
      <dgm:t>
        <a:bodyPr/>
        <a:lstStyle/>
        <a:p>
          <a:r>
            <a:rPr lang="en-US" sz="1400" dirty="0">
              <a:latin typeface="Arial" panose="020B0604020202020204" pitchFamily="34" charset="0"/>
              <a:cs typeface="Arial" panose="020B0604020202020204" pitchFamily="34" charset="0"/>
            </a:rPr>
            <a:t>Recognise limitations; suggest future endeavours to widen scope, and work to mixed methods. </a:t>
          </a:r>
        </a:p>
      </dgm:t>
    </dgm:pt>
    <dgm:pt modelId="{E23E62F2-84D0-43E5-8416-50291094C2B7}" type="parTrans" cxnId="{0C027809-3684-45B8-9802-FF4B0EB112F3}">
      <dgm:prSet/>
      <dgm:spPr/>
      <dgm:t>
        <a:bodyPr/>
        <a:lstStyle/>
        <a:p>
          <a:endParaRPr lang="en-US"/>
        </a:p>
      </dgm:t>
    </dgm:pt>
    <dgm:pt modelId="{03701E3A-369C-444A-AF11-F3CF2E9B0F3D}" type="sibTrans" cxnId="{0C027809-3684-45B8-9802-FF4B0EB112F3}">
      <dgm:prSet phldrT="04" phldr="0"/>
      <dgm:spPr/>
      <dgm:t>
        <a:bodyPr/>
        <a:lstStyle/>
        <a:p>
          <a:r>
            <a:rPr lang="en-US"/>
            <a:t>04</a:t>
          </a:r>
        </a:p>
      </dgm:t>
    </dgm:pt>
    <dgm:pt modelId="{11CA16E4-1917-49B2-AE8E-184B85A6BD7C}" type="pres">
      <dgm:prSet presAssocID="{2257ECEF-7F75-4122-AE33-230F860B7BF0}" presName="Name0" presStyleCnt="0">
        <dgm:presLayoutVars>
          <dgm:animLvl val="lvl"/>
          <dgm:resizeHandles val="exact"/>
        </dgm:presLayoutVars>
      </dgm:prSet>
      <dgm:spPr/>
    </dgm:pt>
    <dgm:pt modelId="{C9FCDB97-9292-4FBA-B0FA-BE5086608219}" type="pres">
      <dgm:prSet presAssocID="{9E776539-AFE6-4039-8BEE-DF7B48151417}" presName="compositeNode" presStyleCnt="0">
        <dgm:presLayoutVars>
          <dgm:bulletEnabled val="1"/>
        </dgm:presLayoutVars>
      </dgm:prSet>
      <dgm:spPr/>
    </dgm:pt>
    <dgm:pt modelId="{DA2AC77F-8561-47A7-BE71-D4FEC72F2AF5}" type="pres">
      <dgm:prSet presAssocID="{9E776539-AFE6-4039-8BEE-DF7B48151417}" presName="bgRect" presStyleLbl="alignNode1" presStyleIdx="0" presStyleCnt="4"/>
      <dgm:spPr/>
    </dgm:pt>
    <dgm:pt modelId="{72624CC6-783C-451D-975A-48330B4A2D10}" type="pres">
      <dgm:prSet presAssocID="{EE667472-D460-459C-85B6-59D59D537B9C}" presName="sibTransNodeRect" presStyleLbl="alignNode1" presStyleIdx="0" presStyleCnt="4">
        <dgm:presLayoutVars>
          <dgm:chMax val="0"/>
          <dgm:bulletEnabled val="1"/>
        </dgm:presLayoutVars>
      </dgm:prSet>
      <dgm:spPr/>
    </dgm:pt>
    <dgm:pt modelId="{09E981C9-1679-4F2B-A26F-9B4F7CDE1E4F}" type="pres">
      <dgm:prSet presAssocID="{9E776539-AFE6-4039-8BEE-DF7B48151417}" presName="nodeRect" presStyleLbl="alignNode1" presStyleIdx="0" presStyleCnt="4">
        <dgm:presLayoutVars>
          <dgm:bulletEnabled val="1"/>
        </dgm:presLayoutVars>
      </dgm:prSet>
      <dgm:spPr/>
    </dgm:pt>
    <dgm:pt modelId="{BDF231F1-15B2-4CA8-9805-18FF334864B9}" type="pres">
      <dgm:prSet presAssocID="{EE667472-D460-459C-85B6-59D59D537B9C}" presName="sibTrans" presStyleCnt="0"/>
      <dgm:spPr/>
    </dgm:pt>
    <dgm:pt modelId="{731B13AC-12B0-4EDB-854B-FCA80DF9EF25}" type="pres">
      <dgm:prSet presAssocID="{E5301625-8BBD-4EC1-A548-476C76F201AB}" presName="compositeNode" presStyleCnt="0">
        <dgm:presLayoutVars>
          <dgm:bulletEnabled val="1"/>
        </dgm:presLayoutVars>
      </dgm:prSet>
      <dgm:spPr/>
    </dgm:pt>
    <dgm:pt modelId="{13C3B6BB-A697-4CA5-B9FC-4AE95D7816C2}" type="pres">
      <dgm:prSet presAssocID="{E5301625-8BBD-4EC1-A548-476C76F201AB}" presName="bgRect" presStyleLbl="alignNode1" presStyleIdx="1" presStyleCnt="4"/>
      <dgm:spPr/>
    </dgm:pt>
    <dgm:pt modelId="{3935B839-4E0A-415F-BEA0-CF1A997D3172}" type="pres">
      <dgm:prSet presAssocID="{53CEEDC0-4578-4573-8696-D08DE8B61D56}" presName="sibTransNodeRect" presStyleLbl="alignNode1" presStyleIdx="1" presStyleCnt="4">
        <dgm:presLayoutVars>
          <dgm:chMax val="0"/>
          <dgm:bulletEnabled val="1"/>
        </dgm:presLayoutVars>
      </dgm:prSet>
      <dgm:spPr/>
    </dgm:pt>
    <dgm:pt modelId="{7AD17CB9-0217-43C4-ADD1-F533C9E944E4}" type="pres">
      <dgm:prSet presAssocID="{E5301625-8BBD-4EC1-A548-476C76F201AB}" presName="nodeRect" presStyleLbl="alignNode1" presStyleIdx="1" presStyleCnt="4">
        <dgm:presLayoutVars>
          <dgm:bulletEnabled val="1"/>
        </dgm:presLayoutVars>
      </dgm:prSet>
      <dgm:spPr/>
    </dgm:pt>
    <dgm:pt modelId="{237EEB1C-D37E-48E9-89B3-12CA349C2BEE}" type="pres">
      <dgm:prSet presAssocID="{53CEEDC0-4578-4573-8696-D08DE8B61D56}" presName="sibTrans" presStyleCnt="0"/>
      <dgm:spPr/>
    </dgm:pt>
    <dgm:pt modelId="{E1A8EEDD-3402-4026-AF50-32DD338B5698}" type="pres">
      <dgm:prSet presAssocID="{0D4513C3-CF2E-4DAD-BF0A-8809C055AE2E}" presName="compositeNode" presStyleCnt="0">
        <dgm:presLayoutVars>
          <dgm:bulletEnabled val="1"/>
        </dgm:presLayoutVars>
      </dgm:prSet>
      <dgm:spPr/>
    </dgm:pt>
    <dgm:pt modelId="{D215C418-5E34-42B7-973B-26FA62521291}" type="pres">
      <dgm:prSet presAssocID="{0D4513C3-CF2E-4DAD-BF0A-8809C055AE2E}" presName="bgRect" presStyleLbl="alignNode1" presStyleIdx="2" presStyleCnt="4"/>
      <dgm:spPr/>
    </dgm:pt>
    <dgm:pt modelId="{35945D6A-7C25-49EB-9770-0D1639AA9747}" type="pres">
      <dgm:prSet presAssocID="{F7D7BC38-B04E-4839-A2FB-4D93440C378B}" presName="sibTransNodeRect" presStyleLbl="alignNode1" presStyleIdx="2" presStyleCnt="4">
        <dgm:presLayoutVars>
          <dgm:chMax val="0"/>
          <dgm:bulletEnabled val="1"/>
        </dgm:presLayoutVars>
      </dgm:prSet>
      <dgm:spPr/>
    </dgm:pt>
    <dgm:pt modelId="{C311A73C-124F-4753-B9D0-A6545E7CF931}" type="pres">
      <dgm:prSet presAssocID="{0D4513C3-CF2E-4DAD-BF0A-8809C055AE2E}" presName="nodeRect" presStyleLbl="alignNode1" presStyleIdx="2" presStyleCnt="4">
        <dgm:presLayoutVars>
          <dgm:bulletEnabled val="1"/>
        </dgm:presLayoutVars>
      </dgm:prSet>
      <dgm:spPr/>
    </dgm:pt>
    <dgm:pt modelId="{7EB0C64E-41D7-44D8-B679-D3E3EBDD3400}" type="pres">
      <dgm:prSet presAssocID="{F7D7BC38-B04E-4839-A2FB-4D93440C378B}" presName="sibTrans" presStyleCnt="0"/>
      <dgm:spPr/>
    </dgm:pt>
    <dgm:pt modelId="{7E2C8273-78AB-48B9-8D6E-B68CC7234136}" type="pres">
      <dgm:prSet presAssocID="{EB035379-E18C-4C16-8BA7-BC02AB8591C0}" presName="compositeNode" presStyleCnt="0">
        <dgm:presLayoutVars>
          <dgm:bulletEnabled val="1"/>
        </dgm:presLayoutVars>
      </dgm:prSet>
      <dgm:spPr/>
    </dgm:pt>
    <dgm:pt modelId="{C464E762-DCE4-414F-A3F1-D2C437A4F2BF}" type="pres">
      <dgm:prSet presAssocID="{EB035379-E18C-4C16-8BA7-BC02AB8591C0}" presName="bgRect" presStyleLbl="alignNode1" presStyleIdx="3" presStyleCnt="4"/>
      <dgm:spPr/>
    </dgm:pt>
    <dgm:pt modelId="{006379EF-3C32-4DD2-AC4E-61D71B09B938}" type="pres">
      <dgm:prSet presAssocID="{03701E3A-369C-444A-AF11-F3CF2E9B0F3D}" presName="sibTransNodeRect" presStyleLbl="alignNode1" presStyleIdx="3" presStyleCnt="4">
        <dgm:presLayoutVars>
          <dgm:chMax val="0"/>
          <dgm:bulletEnabled val="1"/>
        </dgm:presLayoutVars>
      </dgm:prSet>
      <dgm:spPr/>
    </dgm:pt>
    <dgm:pt modelId="{611FDF0C-C634-473A-8A43-434A985CB2D7}" type="pres">
      <dgm:prSet presAssocID="{EB035379-E18C-4C16-8BA7-BC02AB8591C0}" presName="nodeRect" presStyleLbl="alignNode1" presStyleIdx="3" presStyleCnt="4">
        <dgm:presLayoutVars>
          <dgm:bulletEnabled val="1"/>
        </dgm:presLayoutVars>
      </dgm:prSet>
      <dgm:spPr/>
    </dgm:pt>
  </dgm:ptLst>
  <dgm:cxnLst>
    <dgm:cxn modelId="{0C027809-3684-45B8-9802-FF4B0EB112F3}" srcId="{2257ECEF-7F75-4122-AE33-230F860B7BF0}" destId="{EB035379-E18C-4C16-8BA7-BC02AB8591C0}" srcOrd="3" destOrd="0" parTransId="{E23E62F2-84D0-43E5-8416-50291094C2B7}" sibTransId="{03701E3A-369C-444A-AF11-F3CF2E9B0F3D}"/>
    <dgm:cxn modelId="{8FF9890C-E5F2-4F02-BA5A-C1FB36ACBCF2}" type="presOf" srcId="{9E776539-AFE6-4039-8BEE-DF7B48151417}" destId="{DA2AC77F-8561-47A7-BE71-D4FEC72F2AF5}" srcOrd="0" destOrd="0" presId="urn:microsoft.com/office/officeart/2016/7/layout/LinearBlockProcessNumbered"/>
    <dgm:cxn modelId="{BCB3DA18-26E1-41E4-9225-E565BD061CF2}" type="presOf" srcId="{9E776539-AFE6-4039-8BEE-DF7B48151417}" destId="{09E981C9-1679-4F2B-A26F-9B4F7CDE1E4F}" srcOrd="1" destOrd="0" presId="urn:microsoft.com/office/officeart/2016/7/layout/LinearBlockProcessNumbered"/>
    <dgm:cxn modelId="{67E9C61E-7D65-4CD6-BAE1-664D3912BAB5}" type="presOf" srcId="{0D4513C3-CF2E-4DAD-BF0A-8809C055AE2E}" destId="{D215C418-5E34-42B7-973B-26FA62521291}" srcOrd="0" destOrd="0" presId="urn:microsoft.com/office/officeart/2016/7/layout/LinearBlockProcessNumbered"/>
    <dgm:cxn modelId="{806BF930-31AD-4334-949D-47C711685845}" type="presOf" srcId="{53CEEDC0-4578-4573-8696-D08DE8B61D56}" destId="{3935B839-4E0A-415F-BEA0-CF1A997D3172}" srcOrd="0" destOrd="0" presId="urn:microsoft.com/office/officeart/2016/7/layout/LinearBlockProcessNumbered"/>
    <dgm:cxn modelId="{12E79736-C06B-4339-89E9-B38AD3FF0C18}" srcId="{2257ECEF-7F75-4122-AE33-230F860B7BF0}" destId="{9E776539-AFE6-4039-8BEE-DF7B48151417}" srcOrd="0" destOrd="0" parTransId="{8D89AC25-E632-4F34-A001-1EEC39AC981C}" sibTransId="{EE667472-D460-459C-85B6-59D59D537B9C}"/>
    <dgm:cxn modelId="{D159C25D-8527-449D-AD61-6E71AE5F67DD}" type="presOf" srcId="{2257ECEF-7F75-4122-AE33-230F860B7BF0}" destId="{11CA16E4-1917-49B2-AE8E-184B85A6BD7C}" srcOrd="0" destOrd="0" presId="urn:microsoft.com/office/officeart/2016/7/layout/LinearBlockProcessNumbered"/>
    <dgm:cxn modelId="{ECA09846-22D5-49EB-A055-ECD0461DA4F6}" srcId="{2257ECEF-7F75-4122-AE33-230F860B7BF0}" destId="{E5301625-8BBD-4EC1-A548-476C76F201AB}" srcOrd="1" destOrd="0" parTransId="{A3BAC7B7-1214-4583-82FD-2C2911E76DFC}" sibTransId="{53CEEDC0-4578-4573-8696-D08DE8B61D56}"/>
    <dgm:cxn modelId="{DCD3264E-26EF-4ECF-AA2A-9BEFD1F85E34}" type="presOf" srcId="{EB035379-E18C-4C16-8BA7-BC02AB8591C0}" destId="{C464E762-DCE4-414F-A3F1-D2C437A4F2BF}" srcOrd="0" destOrd="0" presId="urn:microsoft.com/office/officeart/2016/7/layout/LinearBlockProcessNumbered"/>
    <dgm:cxn modelId="{9BB5967F-382C-43F1-8166-F17EEC411522}" srcId="{2257ECEF-7F75-4122-AE33-230F860B7BF0}" destId="{0D4513C3-CF2E-4DAD-BF0A-8809C055AE2E}" srcOrd="2" destOrd="0" parTransId="{D6D93F83-85C2-45EC-ADB7-CF342E7BFBC1}" sibTransId="{F7D7BC38-B04E-4839-A2FB-4D93440C378B}"/>
    <dgm:cxn modelId="{A0A97080-FE4D-49C5-9BFA-DAD1E4EEFF2E}" type="presOf" srcId="{F7D7BC38-B04E-4839-A2FB-4D93440C378B}" destId="{35945D6A-7C25-49EB-9770-0D1639AA9747}" srcOrd="0" destOrd="0" presId="urn:microsoft.com/office/officeart/2016/7/layout/LinearBlockProcessNumbered"/>
    <dgm:cxn modelId="{31E3169C-6D8F-4E7A-99F8-9641D407F3AA}" type="presOf" srcId="{0D4513C3-CF2E-4DAD-BF0A-8809C055AE2E}" destId="{C311A73C-124F-4753-B9D0-A6545E7CF931}" srcOrd="1" destOrd="0" presId="urn:microsoft.com/office/officeart/2016/7/layout/LinearBlockProcessNumbered"/>
    <dgm:cxn modelId="{49CDFF9C-AEF5-45D9-A4B2-43A2F8669195}" type="presOf" srcId="{E5301625-8BBD-4EC1-A548-476C76F201AB}" destId="{13C3B6BB-A697-4CA5-B9FC-4AE95D7816C2}" srcOrd="0" destOrd="0" presId="urn:microsoft.com/office/officeart/2016/7/layout/LinearBlockProcessNumbered"/>
    <dgm:cxn modelId="{D4E4F1BC-A3BB-4DBF-A661-15548695DC83}" type="presOf" srcId="{03701E3A-369C-444A-AF11-F3CF2E9B0F3D}" destId="{006379EF-3C32-4DD2-AC4E-61D71B09B938}" srcOrd="0" destOrd="0" presId="urn:microsoft.com/office/officeart/2016/7/layout/LinearBlockProcessNumbered"/>
    <dgm:cxn modelId="{87DAD0C5-6296-4CE5-8C9D-6EA06728760B}" type="presOf" srcId="{EE667472-D460-459C-85B6-59D59D537B9C}" destId="{72624CC6-783C-451D-975A-48330B4A2D10}" srcOrd="0" destOrd="0" presId="urn:microsoft.com/office/officeart/2016/7/layout/LinearBlockProcessNumbered"/>
    <dgm:cxn modelId="{E613A2D1-6CAC-49DE-B8BF-7EA5C6C8C2F2}" type="presOf" srcId="{E5301625-8BBD-4EC1-A548-476C76F201AB}" destId="{7AD17CB9-0217-43C4-ADD1-F533C9E944E4}" srcOrd="1" destOrd="0" presId="urn:microsoft.com/office/officeart/2016/7/layout/LinearBlockProcessNumbered"/>
    <dgm:cxn modelId="{8C51E3E2-8F03-457B-B49A-56B83F4F0197}" type="presOf" srcId="{EB035379-E18C-4C16-8BA7-BC02AB8591C0}" destId="{611FDF0C-C634-473A-8A43-434A985CB2D7}" srcOrd="1" destOrd="0" presId="urn:microsoft.com/office/officeart/2016/7/layout/LinearBlockProcessNumbered"/>
    <dgm:cxn modelId="{67202884-39A3-4E34-AC63-3BF6C7C02D7B}" type="presParOf" srcId="{11CA16E4-1917-49B2-AE8E-184B85A6BD7C}" destId="{C9FCDB97-9292-4FBA-B0FA-BE5086608219}" srcOrd="0" destOrd="0" presId="urn:microsoft.com/office/officeart/2016/7/layout/LinearBlockProcessNumbered"/>
    <dgm:cxn modelId="{15800E2C-3E8C-4288-82C2-D3BDB842F5B1}" type="presParOf" srcId="{C9FCDB97-9292-4FBA-B0FA-BE5086608219}" destId="{DA2AC77F-8561-47A7-BE71-D4FEC72F2AF5}" srcOrd="0" destOrd="0" presId="urn:microsoft.com/office/officeart/2016/7/layout/LinearBlockProcessNumbered"/>
    <dgm:cxn modelId="{23CF7CE5-9412-4ADD-91BA-98E892F2FD8A}" type="presParOf" srcId="{C9FCDB97-9292-4FBA-B0FA-BE5086608219}" destId="{72624CC6-783C-451D-975A-48330B4A2D10}" srcOrd="1" destOrd="0" presId="urn:microsoft.com/office/officeart/2016/7/layout/LinearBlockProcessNumbered"/>
    <dgm:cxn modelId="{74DFEE86-AEDF-4ED2-973C-95C1D2DD9835}" type="presParOf" srcId="{C9FCDB97-9292-4FBA-B0FA-BE5086608219}" destId="{09E981C9-1679-4F2B-A26F-9B4F7CDE1E4F}" srcOrd="2" destOrd="0" presId="urn:microsoft.com/office/officeart/2016/7/layout/LinearBlockProcessNumbered"/>
    <dgm:cxn modelId="{EA8E5EC0-8B40-41EE-A922-F08CC0B56D04}" type="presParOf" srcId="{11CA16E4-1917-49B2-AE8E-184B85A6BD7C}" destId="{BDF231F1-15B2-4CA8-9805-18FF334864B9}" srcOrd="1" destOrd="0" presId="urn:microsoft.com/office/officeart/2016/7/layout/LinearBlockProcessNumbered"/>
    <dgm:cxn modelId="{355AF0F4-6E31-4D72-A146-9E12BD952800}" type="presParOf" srcId="{11CA16E4-1917-49B2-AE8E-184B85A6BD7C}" destId="{731B13AC-12B0-4EDB-854B-FCA80DF9EF25}" srcOrd="2" destOrd="0" presId="urn:microsoft.com/office/officeart/2016/7/layout/LinearBlockProcessNumbered"/>
    <dgm:cxn modelId="{2C4F4196-AE73-4DC5-B155-613747147D38}" type="presParOf" srcId="{731B13AC-12B0-4EDB-854B-FCA80DF9EF25}" destId="{13C3B6BB-A697-4CA5-B9FC-4AE95D7816C2}" srcOrd="0" destOrd="0" presId="urn:microsoft.com/office/officeart/2016/7/layout/LinearBlockProcessNumbered"/>
    <dgm:cxn modelId="{A7FC8411-BA05-4F86-94D3-20671314389C}" type="presParOf" srcId="{731B13AC-12B0-4EDB-854B-FCA80DF9EF25}" destId="{3935B839-4E0A-415F-BEA0-CF1A997D3172}" srcOrd="1" destOrd="0" presId="urn:microsoft.com/office/officeart/2016/7/layout/LinearBlockProcessNumbered"/>
    <dgm:cxn modelId="{E49E949D-23E7-4662-970D-0C03EB2DF624}" type="presParOf" srcId="{731B13AC-12B0-4EDB-854B-FCA80DF9EF25}" destId="{7AD17CB9-0217-43C4-ADD1-F533C9E944E4}" srcOrd="2" destOrd="0" presId="urn:microsoft.com/office/officeart/2016/7/layout/LinearBlockProcessNumbered"/>
    <dgm:cxn modelId="{13BD7491-5E24-48F4-84BB-D4DA371A3DB7}" type="presParOf" srcId="{11CA16E4-1917-49B2-AE8E-184B85A6BD7C}" destId="{237EEB1C-D37E-48E9-89B3-12CA349C2BEE}" srcOrd="3" destOrd="0" presId="urn:microsoft.com/office/officeart/2016/7/layout/LinearBlockProcessNumbered"/>
    <dgm:cxn modelId="{D3130ECF-E60C-41F8-94E1-0B4C9501CF85}" type="presParOf" srcId="{11CA16E4-1917-49B2-AE8E-184B85A6BD7C}" destId="{E1A8EEDD-3402-4026-AF50-32DD338B5698}" srcOrd="4" destOrd="0" presId="urn:microsoft.com/office/officeart/2016/7/layout/LinearBlockProcessNumbered"/>
    <dgm:cxn modelId="{7BFE704D-9FED-4ADB-B301-D3ADE2F78F52}" type="presParOf" srcId="{E1A8EEDD-3402-4026-AF50-32DD338B5698}" destId="{D215C418-5E34-42B7-973B-26FA62521291}" srcOrd="0" destOrd="0" presId="urn:microsoft.com/office/officeart/2016/7/layout/LinearBlockProcessNumbered"/>
    <dgm:cxn modelId="{0376B655-4B5D-414E-98BE-811C68510CFE}" type="presParOf" srcId="{E1A8EEDD-3402-4026-AF50-32DD338B5698}" destId="{35945D6A-7C25-49EB-9770-0D1639AA9747}" srcOrd="1" destOrd="0" presId="urn:microsoft.com/office/officeart/2016/7/layout/LinearBlockProcessNumbered"/>
    <dgm:cxn modelId="{AC19DEDF-B496-400A-BD31-9D48AEB28597}" type="presParOf" srcId="{E1A8EEDD-3402-4026-AF50-32DD338B5698}" destId="{C311A73C-124F-4753-B9D0-A6545E7CF931}" srcOrd="2" destOrd="0" presId="urn:microsoft.com/office/officeart/2016/7/layout/LinearBlockProcessNumbered"/>
    <dgm:cxn modelId="{2E7F1C68-A931-4601-9879-C38CD6532F0E}" type="presParOf" srcId="{11CA16E4-1917-49B2-AE8E-184B85A6BD7C}" destId="{7EB0C64E-41D7-44D8-B679-D3E3EBDD3400}" srcOrd="5" destOrd="0" presId="urn:microsoft.com/office/officeart/2016/7/layout/LinearBlockProcessNumbered"/>
    <dgm:cxn modelId="{152DFB83-99CC-48E0-995A-34634C53A217}" type="presParOf" srcId="{11CA16E4-1917-49B2-AE8E-184B85A6BD7C}" destId="{7E2C8273-78AB-48B9-8D6E-B68CC7234136}" srcOrd="6" destOrd="0" presId="urn:microsoft.com/office/officeart/2016/7/layout/LinearBlockProcessNumbered"/>
    <dgm:cxn modelId="{58059784-E7F3-4332-8464-A6A660E317F0}" type="presParOf" srcId="{7E2C8273-78AB-48B9-8D6E-B68CC7234136}" destId="{C464E762-DCE4-414F-A3F1-D2C437A4F2BF}" srcOrd="0" destOrd="0" presId="urn:microsoft.com/office/officeart/2016/7/layout/LinearBlockProcessNumbered"/>
    <dgm:cxn modelId="{E6DC997D-C8A1-4897-B4F6-2A5100D49001}" type="presParOf" srcId="{7E2C8273-78AB-48B9-8D6E-B68CC7234136}" destId="{006379EF-3C32-4DD2-AC4E-61D71B09B938}" srcOrd="1" destOrd="0" presId="urn:microsoft.com/office/officeart/2016/7/layout/LinearBlockProcessNumbered"/>
    <dgm:cxn modelId="{217B4FC2-16BE-4E27-AA1D-CF7AC912B82B}" type="presParOf" srcId="{7E2C8273-78AB-48B9-8D6E-B68CC7234136}" destId="{611FDF0C-C634-473A-8A43-434A985CB2D7}"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8453A-20DA-4CA7-B2C0-921B2501670C}">
      <dsp:nvSpPr>
        <dsp:cNvPr id="0" name=""/>
        <dsp:cNvSpPr/>
      </dsp:nvSpPr>
      <dsp:spPr>
        <a:xfrm>
          <a:off x="0" y="3606"/>
          <a:ext cx="4791005" cy="27213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Black" panose="020B0A04020102020204" pitchFamily="34" charset="0"/>
              <a:cs typeface="Arial" panose="020B0604020202020204" pitchFamily="34" charset="0"/>
            </a:rPr>
            <a:t>Background </a:t>
          </a:r>
          <a:endParaRPr lang="en-GB" sz="1400" kern="1200" dirty="0">
            <a:latin typeface="Arial Black" panose="020B0A04020102020204" pitchFamily="34" charset="0"/>
            <a:cs typeface="Arial" panose="020B0604020202020204" pitchFamily="34" charset="0"/>
          </a:endParaRPr>
        </a:p>
      </dsp:txBody>
      <dsp:txXfrm>
        <a:off x="13285" y="16891"/>
        <a:ext cx="4764435" cy="245566"/>
      </dsp:txXfrm>
    </dsp:sp>
    <dsp:sp modelId="{A5B10F39-A943-4D99-B1B1-BC65D4E7B37D}">
      <dsp:nvSpPr>
        <dsp:cNvPr id="0" name=""/>
        <dsp:cNvSpPr/>
      </dsp:nvSpPr>
      <dsp:spPr>
        <a:xfrm>
          <a:off x="0" y="275742"/>
          <a:ext cx="4791005" cy="3709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114"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E-commerce warehousing and logistics are characterised by tight performance standards that rely on metrics and algorithms to determine deadlines and appropriate performance.</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At the Swansea Amazon facility, pickers and packers are expected to meet high performance targets, which leads to high performance expectations, bored, stress, and low morale, all of which contribute to turnover and lower performance (Bryar &amp; Carr, 2021; Gallup, 2025).</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Research Purpose:  To examine how management practices at Amazon's Swansea facility are a determinant of the motivation and productivity of employees.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Main Question:  How do management practices influence the motivation and productivity of pickers and packers?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Turning to the workplace:  According to Gallup (2025), employee disengagement worldwide (21%) and declining management engagement (27%) has cost the economy an estimated $438 billion in productivity losses.</a:t>
          </a:r>
          <a:endParaRPr lang="en-GB" sz="1400" kern="1200" dirty="0">
            <a:latin typeface="Arial" panose="020B0604020202020204" pitchFamily="34" charset="0"/>
            <a:cs typeface="Arial" panose="020B0604020202020204" pitchFamily="34" charset="0"/>
          </a:endParaRPr>
        </a:p>
      </dsp:txBody>
      <dsp:txXfrm>
        <a:off x="0" y="275742"/>
        <a:ext cx="4791005" cy="3709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665DB-2369-4A2E-B6A0-85972C710D69}">
      <dsp:nvSpPr>
        <dsp:cNvPr id="0" name=""/>
        <dsp:cNvSpPr/>
      </dsp:nvSpPr>
      <dsp:spPr>
        <a:xfrm>
          <a:off x="0" y="87209"/>
          <a:ext cx="5545038" cy="6844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Method: Qualitative research to investigate the "how" and "why" of managerial motivation practices (Creswell &amp; Creswell, 2018; Bryman, 2016). </a:t>
          </a:r>
          <a:endParaRPr lang="en-GB" sz="1300" kern="1200" dirty="0">
            <a:latin typeface="Arial" panose="020B0604020202020204" pitchFamily="34" charset="0"/>
            <a:cs typeface="Arial" panose="020B0604020202020204" pitchFamily="34" charset="0"/>
          </a:endParaRPr>
        </a:p>
      </dsp:txBody>
      <dsp:txXfrm>
        <a:off x="33412" y="120621"/>
        <a:ext cx="5478214" cy="617626"/>
      </dsp:txXfrm>
    </dsp:sp>
    <dsp:sp modelId="{C2B95971-1CEB-4B5F-B97F-9B77081052BA}">
      <dsp:nvSpPr>
        <dsp:cNvPr id="0" name=""/>
        <dsp:cNvSpPr/>
      </dsp:nvSpPr>
      <dsp:spPr>
        <a:xfrm>
          <a:off x="0" y="835276"/>
          <a:ext cx="5545038" cy="6844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Data Collection: Conduct semi-structured interviews with two groups of people.</a:t>
          </a:r>
          <a:endParaRPr lang="en-GB" sz="1300" kern="1200" dirty="0">
            <a:latin typeface="Arial" panose="020B0604020202020204" pitchFamily="34" charset="0"/>
            <a:cs typeface="Arial" panose="020B0604020202020204" pitchFamily="34" charset="0"/>
          </a:endParaRPr>
        </a:p>
      </dsp:txBody>
      <dsp:txXfrm>
        <a:off x="33412" y="868688"/>
        <a:ext cx="5478214" cy="617626"/>
      </dsp:txXfrm>
    </dsp:sp>
    <dsp:sp modelId="{4D3C5939-47F8-4BD1-BCC4-1A401696579E}">
      <dsp:nvSpPr>
        <dsp:cNvPr id="0" name=""/>
        <dsp:cNvSpPr/>
      </dsp:nvSpPr>
      <dsp:spPr>
        <a:xfrm>
          <a:off x="0" y="1557166"/>
          <a:ext cx="5545038" cy="6844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Pickers/packers (≥ 6 months' experience).</a:t>
          </a:r>
          <a:endParaRPr lang="en-GB" sz="1300" kern="1200" dirty="0">
            <a:latin typeface="Arial" panose="020B0604020202020204" pitchFamily="34" charset="0"/>
            <a:cs typeface="Arial" panose="020B0604020202020204" pitchFamily="34" charset="0"/>
          </a:endParaRPr>
        </a:p>
      </dsp:txBody>
      <dsp:txXfrm>
        <a:off x="33412" y="1590578"/>
        <a:ext cx="5478214" cy="617626"/>
      </dsp:txXfrm>
    </dsp:sp>
    <dsp:sp modelId="{D459DD6F-E342-457B-A193-6EE72CA93549}">
      <dsp:nvSpPr>
        <dsp:cNvPr id="0" name=""/>
        <dsp:cNvSpPr/>
      </dsp:nvSpPr>
      <dsp:spPr>
        <a:xfrm>
          <a:off x="0" y="2279056"/>
          <a:ext cx="5545038" cy="6844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Floor managers (≥ 1 year of supervising employees).</a:t>
          </a:r>
          <a:endParaRPr lang="en-GB" sz="1300" kern="1200" dirty="0">
            <a:latin typeface="Arial" panose="020B0604020202020204" pitchFamily="34" charset="0"/>
            <a:cs typeface="Arial" panose="020B0604020202020204" pitchFamily="34" charset="0"/>
          </a:endParaRPr>
        </a:p>
      </dsp:txBody>
      <dsp:txXfrm>
        <a:off x="33412" y="2312468"/>
        <a:ext cx="5478214" cy="617626"/>
      </dsp:txXfrm>
    </dsp:sp>
    <dsp:sp modelId="{6261B782-BC18-45BB-AEEF-664C21F4D118}">
      <dsp:nvSpPr>
        <dsp:cNvPr id="0" name=""/>
        <dsp:cNvSpPr/>
      </dsp:nvSpPr>
      <dsp:spPr>
        <a:xfrm>
          <a:off x="0" y="3000946"/>
          <a:ext cx="5545038" cy="6844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Sampling: purposive sampling of participants with relevant first-hand experience (Saunders, Lewis &amp; Thornhill, 2019; Charmaz, 2014).</a:t>
          </a:r>
          <a:endParaRPr lang="en-GB" sz="1300" kern="1200" dirty="0">
            <a:latin typeface="Arial" panose="020B0604020202020204" pitchFamily="34" charset="0"/>
            <a:cs typeface="Arial" panose="020B0604020202020204" pitchFamily="34" charset="0"/>
          </a:endParaRPr>
        </a:p>
      </dsp:txBody>
      <dsp:txXfrm>
        <a:off x="33412" y="3034358"/>
        <a:ext cx="5478214" cy="617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9AB69-99EB-4743-8F60-2F8C756C9E40}">
      <dsp:nvSpPr>
        <dsp:cNvPr id="0" name=""/>
        <dsp:cNvSpPr/>
      </dsp:nvSpPr>
      <dsp:spPr>
        <a:xfrm>
          <a:off x="0" y="2056"/>
          <a:ext cx="4643201" cy="3634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Black" panose="020B0A04020102020204" pitchFamily="34" charset="0"/>
              <a:cs typeface="Arial" panose="020B0604020202020204" pitchFamily="34" charset="0"/>
            </a:rPr>
            <a:t>Reliability:</a:t>
          </a:r>
        </a:p>
      </dsp:txBody>
      <dsp:txXfrm>
        <a:off x="17741" y="19797"/>
        <a:ext cx="4607719" cy="327937"/>
      </dsp:txXfrm>
    </dsp:sp>
    <dsp:sp modelId="{674FFF91-F10B-4704-AC60-ECFD702F93A5}">
      <dsp:nvSpPr>
        <dsp:cNvPr id="0" name=""/>
        <dsp:cNvSpPr/>
      </dsp:nvSpPr>
      <dsp:spPr>
        <a:xfrm>
          <a:off x="0" y="365476"/>
          <a:ext cx="4643201" cy="982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422"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Standardised interview guide for consistency (Bryman, 2016).Transcript checks by a second researcher.</a:t>
          </a:r>
        </a:p>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Reflexive journal to log decisions and biases (Tracy, 2020).</a:t>
          </a:r>
        </a:p>
      </dsp:txBody>
      <dsp:txXfrm>
        <a:off x="0" y="365476"/>
        <a:ext cx="4643201" cy="982633"/>
      </dsp:txXfrm>
    </dsp:sp>
    <dsp:sp modelId="{121EDE9C-2464-4733-9EFF-417623855622}">
      <dsp:nvSpPr>
        <dsp:cNvPr id="0" name=""/>
        <dsp:cNvSpPr/>
      </dsp:nvSpPr>
      <dsp:spPr>
        <a:xfrm>
          <a:off x="0" y="1348109"/>
          <a:ext cx="4643201" cy="3634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Black" panose="020B0A04020102020204" pitchFamily="34" charset="0"/>
              <a:cs typeface="Arial" panose="020B0604020202020204" pitchFamily="34" charset="0"/>
            </a:rPr>
            <a:t>Validity:</a:t>
          </a:r>
        </a:p>
      </dsp:txBody>
      <dsp:txXfrm>
        <a:off x="17741" y="1365850"/>
        <a:ext cx="4607719" cy="327937"/>
      </dsp:txXfrm>
    </dsp:sp>
    <dsp:sp modelId="{F05C1942-C065-402A-BA60-CB0B00864165}">
      <dsp:nvSpPr>
        <dsp:cNvPr id="0" name=""/>
        <dsp:cNvSpPr/>
      </dsp:nvSpPr>
      <dsp:spPr>
        <a:xfrm>
          <a:off x="0" y="1711528"/>
          <a:ext cx="4643201" cy="140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422"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Triangulation: Contrasting employee and manager perspectives (Charmaz, 2014).</a:t>
          </a:r>
        </a:p>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Member-Checking: Participants verify key themes.</a:t>
          </a:r>
        </a:p>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Thick Description: Detailed context to aid transferability.</a:t>
          </a:r>
        </a:p>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Peer Debriefing: Supervisory review to challenge interpretations (Robson, 2024).</a:t>
          </a:r>
        </a:p>
      </dsp:txBody>
      <dsp:txXfrm>
        <a:off x="0" y="1711528"/>
        <a:ext cx="4643201" cy="14037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12870-56D3-4DD2-B65D-012BAE129C6B}">
      <dsp:nvSpPr>
        <dsp:cNvPr id="0" name=""/>
        <dsp:cNvSpPr/>
      </dsp:nvSpPr>
      <dsp:spPr>
        <a:xfrm>
          <a:off x="0" y="291"/>
          <a:ext cx="4699459" cy="617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Black" panose="020B0A04020102020204" pitchFamily="34" charset="0"/>
              <a:cs typeface="Arial" panose="020B0604020202020204" pitchFamily="34" charset="0"/>
            </a:rPr>
            <a:t>Informed Consent:</a:t>
          </a:r>
        </a:p>
      </dsp:txBody>
      <dsp:txXfrm>
        <a:off x="30157" y="30448"/>
        <a:ext cx="4639145" cy="557446"/>
      </dsp:txXfrm>
    </dsp:sp>
    <dsp:sp modelId="{E83B1662-01E0-4D1C-81ED-E027F1D02CD8}">
      <dsp:nvSpPr>
        <dsp:cNvPr id="0" name=""/>
        <dsp:cNvSpPr/>
      </dsp:nvSpPr>
      <dsp:spPr>
        <a:xfrm>
          <a:off x="0" y="618051"/>
          <a:ext cx="4699459" cy="59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208"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Provide information sheet outlining purpose, procedures, risks and rights (Bryman, 2016).Obtain written consent before interviews.</a:t>
          </a:r>
        </a:p>
      </dsp:txBody>
      <dsp:txXfrm>
        <a:off x="0" y="618051"/>
        <a:ext cx="4699459" cy="597712"/>
      </dsp:txXfrm>
    </dsp:sp>
    <dsp:sp modelId="{D449D268-A70E-49F9-B49F-48EDDE471E97}">
      <dsp:nvSpPr>
        <dsp:cNvPr id="0" name=""/>
        <dsp:cNvSpPr/>
      </dsp:nvSpPr>
      <dsp:spPr>
        <a:xfrm>
          <a:off x="0" y="1215764"/>
          <a:ext cx="4699459" cy="617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Black" panose="020B0A04020102020204" pitchFamily="34" charset="0"/>
              <a:cs typeface="Arial" panose="020B0604020202020204" pitchFamily="34" charset="0"/>
            </a:rPr>
            <a:t>Confidentiality &amp; Anonymity:</a:t>
          </a:r>
        </a:p>
      </dsp:txBody>
      <dsp:txXfrm>
        <a:off x="30157" y="1245921"/>
        <a:ext cx="4639145" cy="557446"/>
      </dsp:txXfrm>
    </dsp:sp>
    <dsp:sp modelId="{8692741E-A181-495A-AAB6-649F16D24BE5}">
      <dsp:nvSpPr>
        <dsp:cNvPr id="0" name=""/>
        <dsp:cNvSpPr/>
      </dsp:nvSpPr>
      <dsp:spPr>
        <a:xfrm>
          <a:off x="0" y="1833524"/>
          <a:ext cx="4699459" cy="631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208"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Use pseudonyms; remove identifying details.</a:t>
          </a:r>
        </a:p>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Store data on encrypted, password-protected drives (Pierson, 2021).</a:t>
          </a:r>
        </a:p>
      </dsp:txBody>
      <dsp:txXfrm>
        <a:off x="0" y="1833524"/>
        <a:ext cx="4699459" cy="631867"/>
      </dsp:txXfrm>
    </dsp:sp>
    <dsp:sp modelId="{EE46058F-0A5D-464F-A681-9CBB2FE2F61A}">
      <dsp:nvSpPr>
        <dsp:cNvPr id="0" name=""/>
        <dsp:cNvSpPr/>
      </dsp:nvSpPr>
      <dsp:spPr>
        <a:xfrm>
          <a:off x="0" y="2465391"/>
          <a:ext cx="4699459" cy="617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Black" panose="020B0A04020102020204" pitchFamily="34" charset="0"/>
              <a:cs typeface="Arial" panose="020B0604020202020204" pitchFamily="34" charset="0"/>
            </a:rPr>
            <a:t>Protecting Participants:</a:t>
          </a:r>
        </a:p>
      </dsp:txBody>
      <dsp:txXfrm>
        <a:off x="30157" y="2495548"/>
        <a:ext cx="4639145" cy="557446"/>
      </dsp:txXfrm>
    </dsp:sp>
    <dsp:sp modelId="{44F9194E-44D2-4C4B-AB4C-8E17D9596A61}">
      <dsp:nvSpPr>
        <dsp:cNvPr id="0" name=""/>
        <dsp:cNvSpPr/>
      </dsp:nvSpPr>
      <dsp:spPr>
        <a:xfrm>
          <a:off x="0" y="3083151"/>
          <a:ext cx="4699459" cy="819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208"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Conduct interviews in neutral locations or via secure video call.</a:t>
          </a:r>
        </a:p>
        <a:p>
          <a:pPr marL="114300" lvl="1" indent="-114300" algn="l" defTabSz="622300">
            <a:lnSpc>
              <a:spcPct val="90000"/>
            </a:lnSpc>
            <a:spcBef>
              <a:spcPct val="0"/>
            </a:spcBef>
            <a:spcAft>
              <a:spcPct val="20000"/>
            </a:spcAft>
            <a:buFont typeface="Wingdings" panose="05000000000000000000" pitchFamily="2" charset="2"/>
            <a:buChar char="§"/>
          </a:pPr>
          <a:r>
            <a:rPr lang="en-GB" sz="1400" kern="1200" dirty="0">
              <a:latin typeface="Arial" panose="020B0604020202020204" pitchFamily="34" charset="0"/>
              <a:cs typeface="Arial" panose="020B0604020202020204" pitchFamily="34" charset="0"/>
            </a:rPr>
            <a:t>Emphasise voluntary participation and right to withdraw.</a:t>
          </a:r>
        </a:p>
      </dsp:txBody>
      <dsp:txXfrm>
        <a:off x="0" y="3083151"/>
        <a:ext cx="4699459" cy="8197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AFFEF-0F90-43DA-A59F-11D2350148AC}">
      <dsp:nvSpPr>
        <dsp:cNvPr id="0" name=""/>
        <dsp:cNvSpPr/>
      </dsp:nvSpPr>
      <dsp:spPr>
        <a:xfrm>
          <a:off x="0" y="1"/>
          <a:ext cx="7485413" cy="41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Black" panose="020B0A04020102020204" pitchFamily="34" charset="0"/>
              <a:cs typeface="Arial" panose="020B0604020202020204" pitchFamily="34" charset="0"/>
            </a:rPr>
            <a:t>Ethics Committee Approval:</a:t>
          </a:r>
          <a:endParaRPr lang="en-GB" sz="1400" kern="1200" dirty="0">
            <a:latin typeface="Arial Black" panose="020B0A04020102020204" pitchFamily="34" charset="0"/>
            <a:cs typeface="Arial" panose="020B0604020202020204" pitchFamily="34" charset="0"/>
          </a:endParaRPr>
        </a:p>
      </dsp:txBody>
      <dsp:txXfrm>
        <a:off x="20104" y="20105"/>
        <a:ext cx="7445205" cy="371632"/>
      </dsp:txXfrm>
    </dsp:sp>
    <dsp:sp modelId="{3A30E448-2932-427C-8536-7AB0E5D6FEAB}">
      <dsp:nvSpPr>
        <dsp:cNvPr id="0" name=""/>
        <dsp:cNvSpPr/>
      </dsp:nvSpPr>
      <dsp:spPr>
        <a:xfrm>
          <a:off x="0" y="422710"/>
          <a:ext cx="7485413" cy="409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7662"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Submit a proposal to the University Ethics Committee prior to commencing data collection.</a:t>
          </a:r>
          <a:endParaRPr lang="en-GB" sz="1400" kern="1200" dirty="0">
            <a:latin typeface="Arial" panose="020B0604020202020204" pitchFamily="34" charset="0"/>
            <a:cs typeface="Arial" panose="020B0604020202020204" pitchFamily="34" charset="0"/>
          </a:endParaRPr>
        </a:p>
      </dsp:txBody>
      <dsp:txXfrm>
        <a:off x="0" y="422710"/>
        <a:ext cx="7485413" cy="409860"/>
      </dsp:txXfrm>
    </dsp:sp>
    <dsp:sp modelId="{59C10A69-32A4-4757-BCCA-E19B45DCE184}">
      <dsp:nvSpPr>
        <dsp:cNvPr id="0" name=""/>
        <dsp:cNvSpPr/>
      </dsp:nvSpPr>
      <dsp:spPr>
        <a:xfrm>
          <a:off x="0" y="832571"/>
          <a:ext cx="7485413" cy="41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Black" panose="020B0A04020102020204" pitchFamily="34" charset="0"/>
              <a:cs typeface="Arial" panose="020B0604020202020204" pitchFamily="34" charset="0"/>
            </a:rPr>
            <a:t>Data Security &amp; GDPR Compliance:</a:t>
          </a:r>
          <a:endParaRPr lang="en-GB" sz="1400" kern="1200" dirty="0">
            <a:latin typeface="Arial Black" panose="020B0A04020102020204" pitchFamily="34" charset="0"/>
            <a:cs typeface="Arial" panose="020B0604020202020204" pitchFamily="34" charset="0"/>
          </a:endParaRPr>
        </a:p>
      </dsp:txBody>
      <dsp:txXfrm>
        <a:off x="20104" y="852675"/>
        <a:ext cx="7445205" cy="371632"/>
      </dsp:txXfrm>
    </dsp:sp>
    <dsp:sp modelId="{7331F9AB-93D3-4594-8542-4E62D21D4198}">
      <dsp:nvSpPr>
        <dsp:cNvPr id="0" name=""/>
        <dsp:cNvSpPr/>
      </dsp:nvSpPr>
      <dsp:spPr>
        <a:xfrm>
          <a:off x="0" y="1244410"/>
          <a:ext cx="7485413"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7662"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Limit access to raw data.</a:t>
          </a:r>
          <a:endParaRPr lang="en-GB" sz="1400" kern="1200" dirty="0">
            <a:latin typeface="Arial" panose="020B0604020202020204" pitchFamily="34" charset="0"/>
            <a:cs typeface="Arial" panose="020B0604020202020204" pitchFamily="34" charset="0"/>
          </a:endParaRPr>
        </a:p>
      </dsp:txBody>
      <dsp:txXfrm>
        <a:off x="0" y="1244410"/>
        <a:ext cx="7485413" cy="364320"/>
      </dsp:txXfrm>
    </dsp:sp>
    <dsp:sp modelId="{22C01B70-2EB1-4AA5-BB87-92A5E2FE0321}">
      <dsp:nvSpPr>
        <dsp:cNvPr id="0" name=""/>
        <dsp:cNvSpPr/>
      </dsp:nvSpPr>
      <dsp:spPr>
        <a:xfrm>
          <a:off x="0" y="1608731"/>
          <a:ext cx="7485413" cy="41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Black" panose="020B0A04020102020204" pitchFamily="34" charset="0"/>
              <a:cs typeface="Arial" panose="020B0604020202020204" pitchFamily="34" charset="0"/>
            </a:rPr>
            <a:t>Minimising Harm:</a:t>
          </a:r>
          <a:endParaRPr lang="en-GB" sz="1400" kern="1200" dirty="0">
            <a:latin typeface="Arial Black" panose="020B0A04020102020204" pitchFamily="34" charset="0"/>
            <a:cs typeface="Arial" panose="020B0604020202020204" pitchFamily="34" charset="0"/>
          </a:endParaRPr>
        </a:p>
      </dsp:txBody>
      <dsp:txXfrm>
        <a:off x="20104" y="1628835"/>
        <a:ext cx="7445205" cy="371632"/>
      </dsp:txXfrm>
    </dsp:sp>
    <dsp:sp modelId="{B7D4AB71-4790-4C12-B9DB-E1513107AB5C}">
      <dsp:nvSpPr>
        <dsp:cNvPr id="0" name=""/>
        <dsp:cNvSpPr/>
      </dsp:nvSpPr>
      <dsp:spPr>
        <a:xfrm>
          <a:off x="0" y="2020571"/>
          <a:ext cx="7485413" cy="421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7662"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Avoid managerial presence and assure respondents their answers will remain confidential</a:t>
          </a:r>
          <a:r>
            <a:rPr lang="en-US" sz="1400" kern="1200" dirty="0"/>
            <a:t>.</a:t>
          </a:r>
          <a:endParaRPr lang="en-GB" sz="1400" kern="1200" dirty="0"/>
        </a:p>
      </dsp:txBody>
      <dsp:txXfrm>
        <a:off x="0" y="2020571"/>
        <a:ext cx="7485413" cy="4212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EC77C-AE4B-4D94-9D7A-D856B6EC922B}">
      <dsp:nvSpPr>
        <dsp:cNvPr id="0" name=""/>
        <dsp:cNvSpPr/>
      </dsp:nvSpPr>
      <dsp:spPr>
        <a:xfrm>
          <a:off x="0" y="20653"/>
          <a:ext cx="4964894" cy="973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Black" panose="020B0A04020102020204" pitchFamily="34" charset="0"/>
              <a:cs typeface="Arial" panose="020B0604020202020204" pitchFamily="34" charset="0"/>
            </a:rPr>
            <a:t>Potential Challenges </a:t>
          </a:r>
          <a:endParaRPr lang="en-GB" sz="1400" kern="1200" dirty="0">
            <a:latin typeface="Arial Black" panose="020B0A04020102020204" pitchFamily="34" charset="0"/>
            <a:cs typeface="Arial" panose="020B0604020202020204" pitchFamily="34" charset="0"/>
          </a:endParaRPr>
        </a:p>
      </dsp:txBody>
      <dsp:txXfrm>
        <a:off x="47519" y="68172"/>
        <a:ext cx="4869856" cy="878402"/>
      </dsp:txXfrm>
    </dsp:sp>
    <dsp:sp modelId="{E42A0EA1-0FDD-4B34-B4FF-5C684A042F1C}">
      <dsp:nvSpPr>
        <dsp:cNvPr id="0" name=""/>
        <dsp:cNvSpPr/>
      </dsp:nvSpPr>
      <dsp:spPr>
        <a:xfrm>
          <a:off x="0" y="994093"/>
          <a:ext cx="496489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635"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The small sample size and non-random sample size may limit generalisability.</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Time limitations as well as access at the site.</a:t>
          </a:r>
          <a:endParaRPr lang="en-GB" sz="1400" kern="1200" dirty="0">
            <a:latin typeface="Arial" panose="020B0604020202020204" pitchFamily="34" charset="0"/>
            <a:cs typeface="Arial" panose="020B0604020202020204" pitchFamily="34" charset="0"/>
          </a:endParaRPr>
        </a:p>
      </dsp:txBody>
      <dsp:txXfrm>
        <a:off x="0" y="994093"/>
        <a:ext cx="4964894" cy="861120"/>
      </dsp:txXfrm>
    </dsp:sp>
    <dsp:sp modelId="{51AB70B0-ABCC-43CB-8A74-390E36B5702B}">
      <dsp:nvSpPr>
        <dsp:cNvPr id="0" name=""/>
        <dsp:cNvSpPr/>
      </dsp:nvSpPr>
      <dsp:spPr>
        <a:xfrm>
          <a:off x="0" y="1855213"/>
          <a:ext cx="4964894" cy="973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Black" panose="020B0A04020102020204" pitchFamily="34" charset="0"/>
              <a:cs typeface="Arial" panose="020B0604020202020204" pitchFamily="34" charset="0"/>
            </a:rPr>
            <a:t>Future Improvements</a:t>
          </a:r>
          <a:endParaRPr lang="en-GB" sz="1400" kern="1200" dirty="0">
            <a:latin typeface="Arial Black" panose="020B0A04020102020204" pitchFamily="34" charset="0"/>
            <a:cs typeface="Arial" panose="020B0604020202020204" pitchFamily="34" charset="0"/>
          </a:endParaRPr>
        </a:p>
      </dsp:txBody>
      <dsp:txXfrm>
        <a:off x="47519" y="1902732"/>
        <a:ext cx="4869856" cy="878402"/>
      </dsp:txXfrm>
    </dsp:sp>
    <dsp:sp modelId="{9AA044F1-4634-490C-A84F-0155BA99CEFB}">
      <dsp:nvSpPr>
        <dsp:cNvPr id="0" name=""/>
        <dsp:cNvSpPr/>
      </dsp:nvSpPr>
      <dsp:spPr>
        <a:xfrm>
          <a:off x="0" y="2828653"/>
          <a:ext cx="496489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635" tIns="17780" rIns="99568" bIns="17780" numCol="1" spcCol="1270" anchor="t" anchorCtr="0">
          <a:noAutofit/>
        </a:bodyPr>
        <a:lstStyle/>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Recruit a larger diverse sample among more sites.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Add mixed methods (e.g. surveys) with quantitative triangulation.</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Font typeface="Wingdings" panose="05000000000000000000" pitchFamily="2" charset="2"/>
            <a:buChar char="§"/>
          </a:pPr>
          <a:r>
            <a:rPr lang="en-US" sz="1400" kern="1200" dirty="0">
              <a:latin typeface="Arial" panose="020B0604020202020204" pitchFamily="34" charset="0"/>
              <a:cs typeface="Arial" panose="020B0604020202020204" pitchFamily="34" charset="0"/>
            </a:rPr>
            <a:t>Longer data collection period and follow-up interviews.</a:t>
          </a:r>
          <a:endParaRPr lang="en-GB" sz="1400" kern="1200" dirty="0">
            <a:latin typeface="Arial" panose="020B0604020202020204" pitchFamily="34" charset="0"/>
            <a:cs typeface="Arial" panose="020B0604020202020204" pitchFamily="34" charset="0"/>
          </a:endParaRPr>
        </a:p>
      </dsp:txBody>
      <dsp:txXfrm>
        <a:off x="0" y="2828653"/>
        <a:ext cx="4964894" cy="861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2AC77F-8561-47A7-BE71-D4FEC72F2AF5}">
      <dsp:nvSpPr>
        <dsp:cNvPr id="0" name=""/>
        <dsp:cNvSpPr/>
      </dsp:nvSpPr>
      <dsp:spPr>
        <a:xfrm>
          <a:off x="211" y="335770"/>
          <a:ext cx="2551881" cy="306225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069" tIns="0" rIns="252069" bIns="33020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Qualitative semi-structured interviews will provide rich insights into managerial motivational practices. </a:t>
          </a:r>
        </a:p>
      </dsp:txBody>
      <dsp:txXfrm>
        <a:off x="211" y="1560673"/>
        <a:ext cx="2551881" cy="1837354"/>
      </dsp:txXfrm>
    </dsp:sp>
    <dsp:sp modelId="{72624CC6-783C-451D-975A-48330B4A2D10}">
      <dsp:nvSpPr>
        <dsp:cNvPr id="0" name=""/>
        <dsp:cNvSpPr/>
      </dsp:nvSpPr>
      <dsp:spPr>
        <a:xfrm>
          <a:off x="211" y="335770"/>
          <a:ext cx="2551881" cy="122490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2069" tIns="165100" rIns="252069" bIns="165100" numCol="1" spcCol="1270" anchor="ctr" anchorCtr="0">
          <a:noAutofit/>
        </a:bodyPr>
        <a:lstStyle/>
        <a:p>
          <a:pPr marL="0" lvl="0" indent="0" algn="l" defTabSz="2800350">
            <a:lnSpc>
              <a:spcPct val="90000"/>
            </a:lnSpc>
            <a:spcBef>
              <a:spcPct val="0"/>
            </a:spcBef>
            <a:spcAft>
              <a:spcPct val="35000"/>
            </a:spcAft>
            <a:buNone/>
          </a:pPr>
          <a:r>
            <a:rPr lang="en-US" sz="6300" kern="1200"/>
            <a:t>01</a:t>
          </a:r>
        </a:p>
      </dsp:txBody>
      <dsp:txXfrm>
        <a:off x="211" y="335770"/>
        <a:ext cx="2551881" cy="1224903"/>
      </dsp:txXfrm>
    </dsp:sp>
    <dsp:sp modelId="{13C3B6BB-A697-4CA5-B9FC-4AE95D7816C2}">
      <dsp:nvSpPr>
        <dsp:cNvPr id="0" name=""/>
        <dsp:cNvSpPr/>
      </dsp:nvSpPr>
      <dsp:spPr>
        <a:xfrm>
          <a:off x="2756243" y="335770"/>
          <a:ext cx="2551881" cy="3062257"/>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069" tIns="0" rIns="252069" bIns="33020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Ethical safeguards (consent, confidentiality, GDPR) will protect the participants. </a:t>
          </a:r>
        </a:p>
      </dsp:txBody>
      <dsp:txXfrm>
        <a:off x="2756243" y="1560673"/>
        <a:ext cx="2551881" cy="1837354"/>
      </dsp:txXfrm>
    </dsp:sp>
    <dsp:sp modelId="{3935B839-4E0A-415F-BEA0-CF1A997D3172}">
      <dsp:nvSpPr>
        <dsp:cNvPr id="0" name=""/>
        <dsp:cNvSpPr/>
      </dsp:nvSpPr>
      <dsp:spPr>
        <a:xfrm>
          <a:off x="2756243" y="335770"/>
          <a:ext cx="2551881" cy="122490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2069" tIns="165100" rIns="252069" bIns="165100" numCol="1" spcCol="1270" anchor="ctr" anchorCtr="0">
          <a:noAutofit/>
        </a:bodyPr>
        <a:lstStyle/>
        <a:p>
          <a:pPr marL="0" lvl="0" indent="0" algn="l" defTabSz="2800350">
            <a:lnSpc>
              <a:spcPct val="90000"/>
            </a:lnSpc>
            <a:spcBef>
              <a:spcPct val="0"/>
            </a:spcBef>
            <a:spcAft>
              <a:spcPct val="35000"/>
            </a:spcAft>
            <a:buNone/>
          </a:pPr>
          <a:r>
            <a:rPr lang="en-US" sz="6300" kern="1200"/>
            <a:t>02</a:t>
          </a:r>
        </a:p>
      </dsp:txBody>
      <dsp:txXfrm>
        <a:off x="2756243" y="335770"/>
        <a:ext cx="2551881" cy="1224903"/>
      </dsp:txXfrm>
    </dsp:sp>
    <dsp:sp modelId="{D215C418-5E34-42B7-973B-26FA62521291}">
      <dsp:nvSpPr>
        <dsp:cNvPr id="0" name=""/>
        <dsp:cNvSpPr/>
      </dsp:nvSpPr>
      <dsp:spPr>
        <a:xfrm>
          <a:off x="5512275" y="335770"/>
          <a:ext cx="2551881" cy="3062257"/>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069" tIns="0" rIns="252069" bIns="33020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Reliability and validity strategies (a standardisation; triangulation; member-checking) will enhance trustworthiness. </a:t>
          </a:r>
        </a:p>
      </dsp:txBody>
      <dsp:txXfrm>
        <a:off x="5512275" y="1560673"/>
        <a:ext cx="2551881" cy="1837354"/>
      </dsp:txXfrm>
    </dsp:sp>
    <dsp:sp modelId="{35945D6A-7C25-49EB-9770-0D1639AA9747}">
      <dsp:nvSpPr>
        <dsp:cNvPr id="0" name=""/>
        <dsp:cNvSpPr/>
      </dsp:nvSpPr>
      <dsp:spPr>
        <a:xfrm>
          <a:off x="5512275" y="335770"/>
          <a:ext cx="2551881" cy="122490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2069" tIns="165100" rIns="252069" bIns="165100" numCol="1" spcCol="1270" anchor="ctr" anchorCtr="0">
          <a:noAutofit/>
        </a:bodyPr>
        <a:lstStyle/>
        <a:p>
          <a:pPr marL="0" lvl="0" indent="0" algn="l" defTabSz="2800350">
            <a:lnSpc>
              <a:spcPct val="90000"/>
            </a:lnSpc>
            <a:spcBef>
              <a:spcPct val="0"/>
            </a:spcBef>
            <a:spcAft>
              <a:spcPct val="35000"/>
            </a:spcAft>
            <a:buNone/>
          </a:pPr>
          <a:r>
            <a:rPr lang="en-US" sz="6300" kern="1200"/>
            <a:t>03</a:t>
          </a:r>
        </a:p>
      </dsp:txBody>
      <dsp:txXfrm>
        <a:off x="5512275" y="335770"/>
        <a:ext cx="2551881" cy="1224903"/>
      </dsp:txXfrm>
    </dsp:sp>
    <dsp:sp modelId="{C464E762-DCE4-414F-A3F1-D2C437A4F2BF}">
      <dsp:nvSpPr>
        <dsp:cNvPr id="0" name=""/>
        <dsp:cNvSpPr/>
      </dsp:nvSpPr>
      <dsp:spPr>
        <a:xfrm>
          <a:off x="8268307" y="335770"/>
          <a:ext cx="2551881" cy="3062257"/>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069" tIns="0" rIns="252069" bIns="33020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Recognise limitations; suggest future endeavours to widen scope, and work to mixed methods. </a:t>
          </a:r>
        </a:p>
      </dsp:txBody>
      <dsp:txXfrm>
        <a:off x="8268307" y="1560673"/>
        <a:ext cx="2551881" cy="1837354"/>
      </dsp:txXfrm>
    </dsp:sp>
    <dsp:sp modelId="{006379EF-3C32-4DD2-AC4E-61D71B09B938}">
      <dsp:nvSpPr>
        <dsp:cNvPr id="0" name=""/>
        <dsp:cNvSpPr/>
      </dsp:nvSpPr>
      <dsp:spPr>
        <a:xfrm>
          <a:off x="8268307" y="335770"/>
          <a:ext cx="2551881" cy="122490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2069" tIns="165100" rIns="252069" bIns="165100" numCol="1" spcCol="1270" anchor="ctr" anchorCtr="0">
          <a:noAutofit/>
        </a:bodyPr>
        <a:lstStyle/>
        <a:p>
          <a:pPr marL="0" lvl="0" indent="0" algn="l" defTabSz="2800350">
            <a:lnSpc>
              <a:spcPct val="90000"/>
            </a:lnSpc>
            <a:spcBef>
              <a:spcPct val="0"/>
            </a:spcBef>
            <a:spcAft>
              <a:spcPct val="35000"/>
            </a:spcAft>
            <a:buNone/>
          </a:pPr>
          <a:r>
            <a:rPr lang="en-US" sz="6300" kern="1200"/>
            <a:t>04</a:t>
          </a:r>
        </a:p>
      </dsp:txBody>
      <dsp:txXfrm>
        <a:off x="8268307" y="335770"/>
        <a:ext cx="2551881" cy="12249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04D88-7F3B-0FE3-E1BB-219363589E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7013D3-CD6C-5496-C099-2ABF10074B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33892D-29F3-777F-0588-39EB8949A5DC}"/>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5" name="Footer Placeholder 4">
            <a:extLst>
              <a:ext uri="{FF2B5EF4-FFF2-40B4-BE49-F238E27FC236}">
                <a16:creationId xmlns:a16="http://schemas.microsoft.com/office/drawing/2014/main" id="{1237116B-0BD4-4E90-E2E5-EB693E10D4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1A64F0-1AAF-76E4-1510-07B3FD27BFC8}"/>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2726810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4FC55-E45E-9412-D43B-855913E3FC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72F740-64D8-DBF9-A0E5-9168BF8F61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7792C6-4F65-5A44-6C81-2DA1B0243EC9}"/>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5" name="Footer Placeholder 4">
            <a:extLst>
              <a:ext uri="{FF2B5EF4-FFF2-40B4-BE49-F238E27FC236}">
                <a16:creationId xmlns:a16="http://schemas.microsoft.com/office/drawing/2014/main" id="{C80024CC-BE56-D578-F512-D6C6F2EE9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3313D-29E2-A073-A32C-B1279B3AF7CA}"/>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321080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4FAFB-A10D-4B46-35D4-B44060F8CB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5BF70C-FA9E-B83B-DBA1-1D995DF91C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DF0AB8-276E-E3CF-03B3-80A766358477}"/>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5" name="Footer Placeholder 4">
            <a:extLst>
              <a:ext uri="{FF2B5EF4-FFF2-40B4-BE49-F238E27FC236}">
                <a16:creationId xmlns:a16="http://schemas.microsoft.com/office/drawing/2014/main" id="{9283A3F3-FF0D-E598-AED8-A4F811292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92BA3F-CBA7-CB2D-EE4F-FEC52E41AA3C}"/>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3864113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D2719-B050-902F-C4D6-4298918BC5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72D845-991F-4913-893B-0FB2910427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F19066-6173-6FB1-089F-E948288307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C9866E-6126-2C2C-224C-30CF96D640B5}"/>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6" name="Footer Placeholder 5">
            <a:extLst>
              <a:ext uri="{FF2B5EF4-FFF2-40B4-BE49-F238E27FC236}">
                <a16:creationId xmlns:a16="http://schemas.microsoft.com/office/drawing/2014/main" id="{392642D3-16D4-9342-BB61-D7A6FF241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CE3761-B24E-4786-77FF-DC5C3CF1116F}"/>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1887097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83C05-C0BB-4158-3B20-52C1613E76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4FBA9F-BBD8-D56C-5C32-E581A5880B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E52A65-2255-51E5-EF4C-90D5E9B39F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60D64A-4B46-420B-A122-8047BA8FB4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9DC51D-A72D-2EF1-5EDC-8C8D802C30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D15C50-DC7A-0634-917B-96E6357FF933}"/>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8" name="Footer Placeholder 7">
            <a:extLst>
              <a:ext uri="{FF2B5EF4-FFF2-40B4-BE49-F238E27FC236}">
                <a16:creationId xmlns:a16="http://schemas.microsoft.com/office/drawing/2014/main" id="{37B23316-EB32-7765-E0BF-0086F6C019C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9F62A5-78CF-2F7F-AEA7-33EB5C08E899}"/>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2292838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5159D-7714-1FDA-09F3-97EEFDB28B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99D8B9-5746-0595-7FC6-2498A85FE3BA}"/>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4" name="Footer Placeholder 3">
            <a:extLst>
              <a:ext uri="{FF2B5EF4-FFF2-40B4-BE49-F238E27FC236}">
                <a16:creationId xmlns:a16="http://schemas.microsoft.com/office/drawing/2014/main" id="{246C3A3C-3E57-B554-827F-908C5A38B0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24B743-6F9B-E80B-D32D-3C07147EBC00}"/>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1427026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B5DA32-22D0-5D72-6F6D-5653A6C9F2DE}"/>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3" name="Footer Placeholder 2">
            <a:extLst>
              <a:ext uri="{FF2B5EF4-FFF2-40B4-BE49-F238E27FC236}">
                <a16:creationId xmlns:a16="http://schemas.microsoft.com/office/drawing/2014/main" id="{520F19D1-A11C-9CF5-5170-2C1E065A10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EB5CCD-B840-17E8-4923-2FDC642F3A6D}"/>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561514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039E5-AD31-8E7D-5B69-21DE2D69AE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49DDD0-75E4-6D49-5075-30446646B7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766F20-06BD-4BAD-8291-2A20F16D1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73722-1633-18FB-7950-7842728A622B}"/>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6" name="Footer Placeholder 5">
            <a:extLst>
              <a:ext uri="{FF2B5EF4-FFF2-40B4-BE49-F238E27FC236}">
                <a16:creationId xmlns:a16="http://schemas.microsoft.com/office/drawing/2014/main" id="{CCD931D0-F43B-B56A-7E89-90BEFB3AFC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85246F-C248-88BC-BC8C-D2F87728D5AA}"/>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4004494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BC3F6-4F5D-8010-CD39-BC229021D1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C053B8-8198-C913-3AC4-752CFD2F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A938CE-D904-D3C9-CB31-3AF2D0A2A2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15F211-302B-02FA-5A5B-F90C8CD93160}"/>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6" name="Footer Placeholder 5">
            <a:extLst>
              <a:ext uri="{FF2B5EF4-FFF2-40B4-BE49-F238E27FC236}">
                <a16:creationId xmlns:a16="http://schemas.microsoft.com/office/drawing/2014/main" id="{695E727E-33B7-0DA5-9E25-D5FEB34EF8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C99BDD-B825-A8D6-5715-99BAA1C853A0}"/>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463570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30363-5B30-E4CD-E586-B432B039D2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A0A051-288A-59BC-CF18-47D91B5758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9F74E4-6C9C-DF63-A1B0-4E8231090E49}"/>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5" name="Footer Placeholder 4">
            <a:extLst>
              <a:ext uri="{FF2B5EF4-FFF2-40B4-BE49-F238E27FC236}">
                <a16:creationId xmlns:a16="http://schemas.microsoft.com/office/drawing/2014/main" id="{E65C092B-51C1-9809-3324-86FF5EE09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56020-BAB7-0DF3-C9F5-9F1B1EF66319}"/>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3627337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CAA5F0-9873-890D-A5BD-E80FAF3D0A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4B230D-6D0A-E70A-1BE2-354F7206AE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BA24F-780A-75A9-6B39-B80E2E411EB5}"/>
              </a:ext>
            </a:extLst>
          </p:cNvPr>
          <p:cNvSpPr>
            <a:spLocks noGrp="1"/>
          </p:cNvSpPr>
          <p:nvPr>
            <p:ph type="dt" sz="half" idx="10"/>
          </p:nvPr>
        </p:nvSpPr>
        <p:spPr/>
        <p:txBody>
          <a:bodyPr/>
          <a:lstStyle/>
          <a:p>
            <a:fld id="{C872C07F-02F0-4C8C-8B43-3B974C463A2F}" type="datetimeFigureOut">
              <a:rPr lang="en-GB" smtClean="0"/>
              <a:t>11/07/2025</a:t>
            </a:fld>
            <a:endParaRPr lang="en-GB"/>
          </a:p>
        </p:txBody>
      </p:sp>
      <p:sp>
        <p:nvSpPr>
          <p:cNvPr id="5" name="Footer Placeholder 4">
            <a:extLst>
              <a:ext uri="{FF2B5EF4-FFF2-40B4-BE49-F238E27FC236}">
                <a16:creationId xmlns:a16="http://schemas.microsoft.com/office/drawing/2014/main" id="{E6664760-9CF7-40CC-5B19-2224F7C92F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C1528E-3BF0-E57C-6FE5-C1430EF411EE}"/>
              </a:ext>
            </a:extLst>
          </p:cNvPr>
          <p:cNvSpPr>
            <a:spLocks noGrp="1"/>
          </p:cNvSpPr>
          <p:nvPr>
            <p:ph type="sldNum" sz="quarter" idx="12"/>
          </p:nvPr>
        </p:nvSpPr>
        <p:spPr/>
        <p:txBody>
          <a:bodyPr/>
          <a:lstStyle/>
          <a:p>
            <a:fld id="{2E862EE7-3AD5-4001-A9EE-77255A916834}" type="slidenum">
              <a:rPr lang="en-GB" smtClean="0"/>
              <a:t>‹#›</a:t>
            </a:fld>
            <a:endParaRPr lang="en-GB"/>
          </a:p>
        </p:txBody>
      </p:sp>
    </p:spTree>
    <p:extLst>
      <p:ext uri="{BB962C8B-B14F-4D97-AF65-F5344CB8AC3E}">
        <p14:creationId xmlns:p14="http://schemas.microsoft.com/office/powerpoint/2010/main" val="2523619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E3DB0E-FDE9-3DF7-053F-FEFA10A6A4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FDC7B-55FA-5C45-288C-DD2D8C527D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46E086-09FA-EA6A-AB9B-E7B67477E3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72C07F-02F0-4C8C-8B43-3B974C463A2F}" type="datetimeFigureOut">
              <a:rPr lang="en-GB" smtClean="0"/>
              <a:t>11/07/2025</a:t>
            </a:fld>
            <a:endParaRPr lang="en-GB"/>
          </a:p>
        </p:txBody>
      </p:sp>
      <p:sp>
        <p:nvSpPr>
          <p:cNvPr id="5" name="Footer Placeholder 4">
            <a:extLst>
              <a:ext uri="{FF2B5EF4-FFF2-40B4-BE49-F238E27FC236}">
                <a16:creationId xmlns:a16="http://schemas.microsoft.com/office/drawing/2014/main" id="{F4642F9E-8427-A15A-5131-DFD7A2675C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4E16569-D0E7-270A-361D-9243C16ABE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862EE7-3AD5-4001-A9EE-77255A916834}" type="slidenum">
              <a:rPr lang="en-GB" smtClean="0"/>
              <a:t>‹#›</a:t>
            </a:fld>
            <a:endParaRPr lang="en-GB"/>
          </a:p>
        </p:txBody>
      </p:sp>
    </p:spTree>
    <p:extLst>
      <p:ext uri="{BB962C8B-B14F-4D97-AF65-F5344CB8AC3E}">
        <p14:creationId xmlns:p14="http://schemas.microsoft.com/office/powerpoint/2010/main" val="3201582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2" Type="http://schemas.openxmlformats.org/officeDocument/2006/relationships/hyperlink" Target="https://www.gallup.com/workplace/349484/state-of-the-global-workplace.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421920E-D853-3D95-A0F6-C1E576919652}"/>
              </a:ext>
            </a:extLst>
          </p:cNvPr>
          <p:cNvSpPr>
            <a:spLocks noGrp="1"/>
          </p:cNvSpPr>
          <p:nvPr>
            <p:ph type="ctrTitle"/>
          </p:nvPr>
        </p:nvSpPr>
        <p:spPr>
          <a:xfrm>
            <a:off x="113513" y="1598246"/>
            <a:ext cx="5278291" cy="3626217"/>
          </a:xfrm>
        </p:spPr>
        <p:txBody>
          <a:bodyPr anchor="t">
            <a:normAutofit/>
          </a:bodyPr>
          <a:lstStyle/>
          <a:p>
            <a:r>
              <a:rPr lang="en-US" sz="26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Black" panose="020B0A04020102020204" pitchFamily="34" charset="0"/>
              </a:rPr>
              <a:t>A Critical Evaluation of How Managers Motivate Employees to Increase Productivity at Work in an Organisation</a:t>
            </a:r>
            <a:endParaRPr lang="en-GB" sz="26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Black" panose="020B0A04020102020204" pitchFamily="34" charset="0"/>
            </a:endParaRPr>
          </a:p>
        </p:txBody>
      </p:sp>
      <p:sp>
        <p:nvSpPr>
          <p:cNvPr id="3" name="Subtitle 2">
            <a:extLst>
              <a:ext uri="{FF2B5EF4-FFF2-40B4-BE49-F238E27FC236}">
                <a16:creationId xmlns:a16="http://schemas.microsoft.com/office/drawing/2014/main" id="{2BD813C8-F4F9-1E5E-95B1-599F8EA24E21}"/>
              </a:ext>
            </a:extLst>
          </p:cNvPr>
          <p:cNvSpPr>
            <a:spLocks noGrp="1"/>
          </p:cNvSpPr>
          <p:nvPr>
            <p:ph type="subTitle" idx="1"/>
          </p:nvPr>
        </p:nvSpPr>
        <p:spPr>
          <a:xfrm>
            <a:off x="273086" y="5108029"/>
            <a:ext cx="4990115" cy="1576420"/>
          </a:xfrm>
        </p:spPr>
        <p:txBody>
          <a:bodyPr>
            <a:normAutofit fontScale="92500" lnSpcReduction="10000"/>
          </a:bodyPr>
          <a:lstStyle/>
          <a:p>
            <a:pPr algn="l"/>
            <a:r>
              <a:rPr lang="en-US" sz="22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Black" panose="020B0A04020102020204" pitchFamily="34" charset="0"/>
              </a:rPr>
              <a:t>Module: Developing a Research Proposal (BMSW5014)</a:t>
            </a:r>
          </a:p>
          <a:p>
            <a:pPr algn="l"/>
            <a:r>
              <a:rPr lang="en-GB" sz="22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Black" panose="020B0A04020102020204" pitchFamily="34" charset="0"/>
              </a:rPr>
              <a:t>Student name:  Ioana - Stefana Lupu</a:t>
            </a:r>
          </a:p>
          <a:p>
            <a:pPr algn="l"/>
            <a:r>
              <a:rPr lang="en-GB" sz="22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Black" panose="020B0A04020102020204" pitchFamily="34" charset="0"/>
              </a:rPr>
              <a:t>Student ID number: 2024878 </a:t>
            </a: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0862D8B-D6D9-D9A5-F4E0-1CB0949FC35E}"/>
              </a:ext>
            </a:extLst>
          </p:cNvPr>
          <p:cNvPicPr>
            <a:picLocks noChangeAspect="1"/>
          </p:cNvPicPr>
          <p:nvPr/>
        </p:nvPicPr>
        <p:blipFill>
          <a:blip r:embed="rId2"/>
          <a:stretch>
            <a:fillRect/>
          </a:stretch>
        </p:blipFill>
        <p:spPr>
          <a:xfrm>
            <a:off x="5631444" y="863950"/>
            <a:ext cx="6249065" cy="5517800"/>
          </a:xfrm>
          <a:prstGeom prst="rect">
            <a:avLst/>
          </a:prstGeom>
          <a:effectLst>
            <a:softEdge rad="317500"/>
          </a:effectLst>
        </p:spPr>
      </p:pic>
      <p:grpSp>
        <p:nvGrpSpPr>
          <p:cNvPr id="15" name="Group 14">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16"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2519710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298C3B-154C-7D0E-79D5-2FA4668DB0CF}"/>
              </a:ext>
            </a:extLst>
          </p:cNvPr>
          <p:cNvSpPr>
            <a:spLocks noGrp="1"/>
          </p:cNvSpPr>
          <p:nvPr>
            <p:ph type="title"/>
          </p:nvPr>
        </p:nvSpPr>
        <p:spPr>
          <a:xfrm>
            <a:off x="6657715" y="467271"/>
            <a:ext cx="4241522" cy="981686"/>
          </a:xfrm>
        </p:spPr>
        <p:txBody>
          <a:bodyPr anchor="b">
            <a:normAutofit/>
          </a:bodyPr>
          <a:lstStyle/>
          <a:p>
            <a:r>
              <a:rPr lang="en-GB" sz="4000" dirty="0">
                <a:latin typeface="Arial Black" panose="020B0A04020102020204" pitchFamily="34" charset="0"/>
              </a:rPr>
              <a:t>Introduction</a:t>
            </a:r>
          </a:p>
        </p:txBody>
      </p:sp>
      <p:sp>
        <p:nvSpPr>
          <p:cNvPr id="18" name="Oval 1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2"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 name="Picture 3">
            <a:extLst>
              <a:ext uri="{FF2B5EF4-FFF2-40B4-BE49-F238E27FC236}">
                <a16:creationId xmlns:a16="http://schemas.microsoft.com/office/drawing/2014/main" id="{50FB2508-E964-493C-EEE1-2E20B3DA9291}"/>
              </a:ext>
            </a:extLst>
          </p:cNvPr>
          <p:cNvPicPr>
            <a:picLocks noChangeAspect="1"/>
          </p:cNvPicPr>
          <p:nvPr/>
        </p:nvPicPr>
        <p:blipFill>
          <a:blip r:embed="rId2"/>
          <a:srcRect l="32990" r="13135"/>
          <a:stretch>
            <a:fillRect/>
          </a:stretch>
        </p:blipFill>
        <p:spPr>
          <a:xfrm>
            <a:off x="845032" y="1185567"/>
            <a:ext cx="4710337" cy="4589515"/>
          </a:xfrm>
          <a:prstGeom prst="rect">
            <a:avLst/>
          </a:prstGeom>
          <a:effectLst>
            <a:softEdge rad="317500"/>
          </a:effectLst>
        </p:spPr>
      </p:pic>
      <p:graphicFrame>
        <p:nvGraphicFramePr>
          <p:cNvPr id="5" name="Content Placeholder 4">
            <a:extLst>
              <a:ext uri="{FF2B5EF4-FFF2-40B4-BE49-F238E27FC236}">
                <a16:creationId xmlns:a16="http://schemas.microsoft.com/office/drawing/2014/main" id="{94A6FD29-2FA4-B6A9-0DE2-BC899FE0A112}"/>
              </a:ext>
            </a:extLst>
          </p:cNvPr>
          <p:cNvGraphicFramePr>
            <a:graphicFrameLocks noGrp="1"/>
          </p:cNvGraphicFramePr>
          <p:nvPr>
            <p:ph idx="1"/>
            <p:extLst>
              <p:ext uri="{D42A27DB-BD31-4B8C-83A1-F6EECF244321}">
                <p14:modId xmlns:p14="http://schemas.microsoft.com/office/powerpoint/2010/main" val="1493720885"/>
              </p:ext>
            </p:extLst>
          </p:nvPr>
        </p:nvGraphicFramePr>
        <p:xfrm>
          <a:off x="6478182" y="1720241"/>
          <a:ext cx="4791005" cy="3988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6" name="Straight Connector 2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678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1"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6C40520A-349C-085A-6BFF-15755E2D04F0}"/>
              </a:ext>
            </a:extLst>
          </p:cNvPr>
          <p:cNvPicPr>
            <a:picLocks noChangeAspect="1"/>
          </p:cNvPicPr>
          <p:nvPr/>
        </p:nvPicPr>
        <p:blipFill>
          <a:blip r:embed="rId2"/>
          <a:stretch>
            <a:fillRect/>
          </a:stretch>
        </p:blipFill>
        <p:spPr>
          <a:xfrm>
            <a:off x="154902" y="1227357"/>
            <a:ext cx="5465893" cy="5465893"/>
          </a:xfrm>
          <a:prstGeom prst="rect">
            <a:avLst/>
          </a:prstGeom>
          <a:effectLst>
            <a:softEdge rad="635000"/>
          </a:effectLst>
        </p:spPr>
      </p:pic>
      <p:grpSp>
        <p:nvGrpSpPr>
          <p:cNvPr id="24" name="Group 2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490F326-8D16-DDBA-C81A-73C37CFD2C36}"/>
              </a:ext>
            </a:extLst>
          </p:cNvPr>
          <p:cNvSpPr>
            <a:spLocks noGrp="1"/>
          </p:cNvSpPr>
          <p:nvPr>
            <p:ph type="title"/>
          </p:nvPr>
        </p:nvSpPr>
        <p:spPr>
          <a:xfrm>
            <a:off x="786384" y="576072"/>
            <a:ext cx="10377484" cy="1546533"/>
          </a:xfrm>
        </p:spPr>
        <p:txBody>
          <a:bodyPr anchor="t">
            <a:normAutofit/>
          </a:bodyPr>
          <a:lstStyle/>
          <a:p>
            <a:r>
              <a:rPr lang="en-GB" sz="4000" dirty="0">
                <a:solidFill>
                  <a:schemeClr val="bg1"/>
                </a:solidFill>
                <a:latin typeface="Arial Black" panose="020B0A04020102020204" pitchFamily="34" charset="0"/>
              </a:rPr>
              <a:t>Methodology (Design &amp; Method)</a:t>
            </a:r>
          </a:p>
        </p:txBody>
      </p:sp>
      <p:graphicFrame>
        <p:nvGraphicFramePr>
          <p:cNvPr id="5" name="Content Placeholder 4">
            <a:extLst>
              <a:ext uri="{FF2B5EF4-FFF2-40B4-BE49-F238E27FC236}">
                <a16:creationId xmlns:a16="http://schemas.microsoft.com/office/drawing/2014/main" id="{5CDE0C18-5F0B-8EDC-5D7E-1FC2D352F163}"/>
              </a:ext>
            </a:extLst>
          </p:cNvPr>
          <p:cNvGraphicFramePr>
            <a:graphicFrameLocks noGrp="1"/>
          </p:cNvGraphicFramePr>
          <p:nvPr>
            <p:ph idx="1"/>
            <p:extLst>
              <p:ext uri="{D42A27DB-BD31-4B8C-83A1-F6EECF244321}">
                <p14:modId xmlns:p14="http://schemas.microsoft.com/office/powerpoint/2010/main" val="1363487997"/>
              </p:ext>
            </p:extLst>
          </p:nvPr>
        </p:nvGraphicFramePr>
        <p:xfrm>
          <a:off x="5618831" y="2301766"/>
          <a:ext cx="5545038" cy="3798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3299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A6D938-6885-5133-2505-5F04EF1BFCA4}"/>
              </a:ext>
            </a:extLst>
          </p:cNvPr>
          <p:cNvSpPr>
            <a:spLocks noGrp="1"/>
          </p:cNvSpPr>
          <p:nvPr>
            <p:ph type="title"/>
          </p:nvPr>
        </p:nvSpPr>
        <p:spPr>
          <a:xfrm>
            <a:off x="5915224" y="467271"/>
            <a:ext cx="6009810" cy="2052522"/>
          </a:xfrm>
        </p:spPr>
        <p:txBody>
          <a:bodyPr anchor="b">
            <a:noAutofit/>
          </a:bodyPr>
          <a:lstStyle/>
          <a:p>
            <a:r>
              <a:rPr lang="en-US" sz="4000" dirty="0">
                <a:latin typeface="Arial Black" panose="020B0A04020102020204" pitchFamily="34" charset="0"/>
              </a:rPr>
              <a:t>Slide 4: Methodology (Reliability &amp; Validity)</a:t>
            </a:r>
            <a:endParaRPr lang="en-GB" sz="4000" dirty="0">
              <a:latin typeface="Arial Black" panose="020B0A04020102020204" pitchFamily="34" charset="0"/>
            </a:endParaRP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 name="Picture 3">
            <a:extLst>
              <a:ext uri="{FF2B5EF4-FFF2-40B4-BE49-F238E27FC236}">
                <a16:creationId xmlns:a16="http://schemas.microsoft.com/office/drawing/2014/main" id="{9F948430-2E9D-36FC-343C-5E674B46A690}"/>
              </a:ext>
            </a:extLst>
          </p:cNvPr>
          <p:cNvPicPr>
            <a:picLocks noChangeAspect="1"/>
          </p:cNvPicPr>
          <p:nvPr/>
        </p:nvPicPr>
        <p:blipFill>
          <a:blip r:embed="rId2"/>
          <a:stretch>
            <a:fillRect/>
          </a:stretch>
        </p:blipFill>
        <p:spPr>
          <a:xfrm>
            <a:off x="498190" y="1204253"/>
            <a:ext cx="5597810" cy="4821817"/>
          </a:xfrm>
          <a:prstGeom prst="rect">
            <a:avLst/>
          </a:prstGeom>
          <a:effectLst>
            <a:softEdge rad="635000"/>
          </a:effectLst>
        </p:spPr>
      </p:pic>
      <p:graphicFrame>
        <p:nvGraphicFramePr>
          <p:cNvPr id="5" name="Content Placeholder 4">
            <a:extLst>
              <a:ext uri="{FF2B5EF4-FFF2-40B4-BE49-F238E27FC236}">
                <a16:creationId xmlns:a16="http://schemas.microsoft.com/office/drawing/2014/main" id="{DCFBA4C5-7812-7BA9-290C-2DB20A59B9D5}"/>
              </a:ext>
            </a:extLst>
          </p:cNvPr>
          <p:cNvGraphicFramePr>
            <a:graphicFrameLocks noGrp="1"/>
          </p:cNvGraphicFramePr>
          <p:nvPr>
            <p:ph idx="1"/>
            <p:extLst>
              <p:ext uri="{D42A27DB-BD31-4B8C-83A1-F6EECF244321}">
                <p14:modId xmlns:p14="http://schemas.microsoft.com/office/powerpoint/2010/main" val="2816538516"/>
              </p:ext>
            </p:extLst>
          </p:nvPr>
        </p:nvGraphicFramePr>
        <p:xfrm>
          <a:off x="6331029" y="2908724"/>
          <a:ext cx="4643201" cy="3117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3433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39EB5E1C-B8A9-AFD4-FEDB-41805DF9D5D9}"/>
              </a:ext>
            </a:extLst>
          </p:cNvPr>
          <p:cNvPicPr>
            <a:picLocks noChangeAspect="1"/>
          </p:cNvPicPr>
          <p:nvPr/>
        </p:nvPicPr>
        <p:blipFill>
          <a:blip r:embed="rId2"/>
          <a:stretch>
            <a:fillRect/>
          </a:stretch>
        </p:blipFill>
        <p:spPr>
          <a:xfrm>
            <a:off x="-60900" y="1423392"/>
            <a:ext cx="6608591" cy="4738235"/>
          </a:xfrm>
          <a:prstGeom prst="rect">
            <a:avLst/>
          </a:prstGeom>
          <a:effectLst>
            <a:softEdge rad="317500"/>
          </a:effectLst>
        </p:spPr>
      </p:pic>
      <p:grpSp>
        <p:nvGrpSpPr>
          <p:cNvPr id="15" name="Group 1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0EFE3CD-0BDE-582F-BEDF-E775F4E29FF3}"/>
              </a:ext>
            </a:extLst>
          </p:cNvPr>
          <p:cNvSpPr>
            <a:spLocks noGrp="1"/>
          </p:cNvSpPr>
          <p:nvPr>
            <p:ph type="title"/>
          </p:nvPr>
        </p:nvSpPr>
        <p:spPr>
          <a:xfrm>
            <a:off x="1992761" y="887537"/>
            <a:ext cx="8955614" cy="980142"/>
          </a:xfrm>
        </p:spPr>
        <p:txBody>
          <a:bodyPr anchor="t">
            <a:normAutofit/>
          </a:bodyPr>
          <a:lstStyle/>
          <a:p>
            <a:r>
              <a:rPr lang="en-GB" sz="4000" dirty="0">
                <a:solidFill>
                  <a:schemeClr val="bg1"/>
                </a:solidFill>
                <a:latin typeface="Arial Black" panose="020B0A04020102020204" pitchFamily="34" charset="0"/>
              </a:rPr>
              <a:t>Ethical Considerations (Part 1)</a:t>
            </a:r>
          </a:p>
        </p:txBody>
      </p:sp>
      <p:graphicFrame>
        <p:nvGraphicFramePr>
          <p:cNvPr id="5" name="Content Placeholder 4">
            <a:extLst>
              <a:ext uri="{FF2B5EF4-FFF2-40B4-BE49-F238E27FC236}">
                <a16:creationId xmlns:a16="http://schemas.microsoft.com/office/drawing/2014/main" id="{35922298-DB87-1131-9FAF-9931E7290F0E}"/>
              </a:ext>
            </a:extLst>
          </p:cNvPr>
          <p:cNvGraphicFramePr>
            <a:graphicFrameLocks noGrp="1"/>
          </p:cNvGraphicFramePr>
          <p:nvPr>
            <p:ph idx="1"/>
            <p:extLst>
              <p:ext uri="{D42A27DB-BD31-4B8C-83A1-F6EECF244321}">
                <p14:modId xmlns:p14="http://schemas.microsoft.com/office/powerpoint/2010/main" val="3541753688"/>
              </p:ext>
            </p:extLst>
          </p:nvPr>
        </p:nvGraphicFramePr>
        <p:xfrm>
          <a:off x="6464409" y="2197386"/>
          <a:ext cx="4699459" cy="3903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9887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D53A1-1AE0-57E2-53AA-20830789B7F7}"/>
              </a:ext>
            </a:extLst>
          </p:cNvPr>
          <p:cNvSpPr>
            <a:spLocks noGrp="1"/>
          </p:cNvSpPr>
          <p:nvPr>
            <p:ph type="title"/>
          </p:nvPr>
        </p:nvSpPr>
        <p:spPr>
          <a:xfrm>
            <a:off x="258555" y="3752849"/>
            <a:ext cx="3513346" cy="2452687"/>
          </a:xfrm>
        </p:spPr>
        <p:txBody>
          <a:bodyPr anchor="ctr">
            <a:normAutofit/>
          </a:bodyPr>
          <a:lstStyle/>
          <a:p>
            <a:r>
              <a:rPr lang="en-GB" sz="4000" dirty="0">
                <a:latin typeface="Arial Black" panose="020B0A04020102020204" pitchFamily="34" charset="0"/>
              </a:rPr>
              <a:t>Ethical Considerations (Part 2)</a:t>
            </a:r>
          </a:p>
        </p:txBody>
      </p:sp>
      <p:pic>
        <p:nvPicPr>
          <p:cNvPr id="4" name="Picture 3">
            <a:extLst>
              <a:ext uri="{FF2B5EF4-FFF2-40B4-BE49-F238E27FC236}">
                <a16:creationId xmlns:a16="http://schemas.microsoft.com/office/drawing/2014/main" id="{0C4E4615-D2F8-623F-88BC-F1CE9FB6F91C}"/>
              </a:ext>
            </a:extLst>
          </p:cNvPr>
          <p:cNvPicPr>
            <a:picLocks noChangeAspect="1"/>
          </p:cNvPicPr>
          <p:nvPr/>
        </p:nvPicPr>
        <p:blipFill>
          <a:blip r:embed="rId2"/>
          <a:srcRect l="1188" r="2" b="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effectLst>
            <a:glow rad="228600">
              <a:schemeClr val="accent5">
                <a:satMod val="175000"/>
                <a:alpha val="40000"/>
              </a:schemeClr>
            </a:glow>
          </a:effectLst>
        </p:spPr>
      </p:pic>
      <p:graphicFrame>
        <p:nvGraphicFramePr>
          <p:cNvPr id="5" name="Content Placeholder 4">
            <a:extLst>
              <a:ext uri="{FF2B5EF4-FFF2-40B4-BE49-F238E27FC236}">
                <a16:creationId xmlns:a16="http://schemas.microsoft.com/office/drawing/2014/main" id="{2D3EB324-051E-00E9-0E81-3781329D449B}"/>
              </a:ext>
            </a:extLst>
          </p:cNvPr>
          <p:cNvGraphicFramePr>
            <a:graphicFrameLocks noGrp="1"/>
          </p:cNvGraphicFramePr>
          <p:nvPr>
            <p:ph idx="1"/>
            <p:extLst>
              <p:ext uri="{D42A27DB-BD31-4B8C-83A1-F6EECF244321}">
                <p14:modId xmlns:p14="http://schemas.microsoft.com/office/powerpoint/2010/main" val="2852900943"/>
              </p:ext>
            </p:extLst>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750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443587-AED7-74A0-85FD-96E279AE367E}"/>
              </a:ext>
            </a:extLst>
          </p:cNvPr>
          <p:cNvSpPr>
            <a:spLocks noGrp="1"/>
          </p:cNvSpPr>
          <p:nvPr>
            <p:ph type="title"/>
          </p:nvPr>
        </p:nvSpPr>
        <p:spPr>
          <a:xfrm>
            <a:off x="6412090" y="501651"/>
            <a:ext cx="5355285" cy="1716255"/>
          </a:xfrm>
        </p:spPr>
        <p:txBody>
          <a:bodyPr anchor="b">
            <a:normAutofit fontScale="90000"/>
          </a:bodyPr>
          <a:lstStyle/>
          <a:p>
            <a:r>
              <a:rPr lang="en-GB" sz="4300" dirty="0"/>
              <a:t> </a:t>
            </a:r>
            <a:r>
              <a:rPr lang="en-GB" dirty="0">
                <a:latin typeface="Arial Black" panose="020B0A04020102020204" pitchFamily="34" charset="0"/>
              </a:rPr>
              <a:t>Limitations &amp; Recommendations</a:t>
            </a:r>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AEB4E8C-055D-ABBC-89E3-6C300344881E}"/>
              </a:ext>
            </a:extLst>
          </p:cNvPr>
          <p:cNvPicPr>
            <a:picLocks noChangeAspect="1"/>
          </p:cNvPicPr>
          <p:nvPr/>
        </p:nvPicPr>
        <p:blipFill>
          <a:blip r:embed="rId2"/>
          <a:stretch>
            <a:fillRect/>
          </a:stretch>
        </p:blipFill>
        <p:spPr>
          <a:xfrm>
            <a:off x="279143" y="454047"/>
            <a:ext cx="5221625" cy="5902302"/>
          </a:xfrm>
          <a:prstGeom prst="rect">
            <a:avLst/>
          </a:prstGeom>
          <a:effectLst>
            <a:softEdge rad="635000"/>
          </a:effectLst>
        </p:spPr>
      </p:pic>
      <p:graphicFrame>
        <p:nvGraphicFramePr>
          <p:cNvPr id="5" name="Content Placeholder 4">
            <a:extLst>
              <a:ext uri="{FF2B5EF4-FFF2-40B4-BE49-F238E27FC236}">
                <a16:creationId xmlns:a16="http://schemas.microsoft.com/office/drawing/2014/main" id="{D8393F38-0F80-2E0B-42CE-0835B9BABA5C}"/>
              </a:ext>
            </a:extLst>
          </p:cNvPr>
          <p:cNvGraphicFramePr>
            <a:graphicFrameLocks noGrp="1"/>
          </p:cNvGraphicFramePr>
          <p:nvPr>
            <p:ph idx="1"/>
            <p:extLst>
              <p:ext uri="{D42A27DB-BD31-4B8C-83A1-F6EECF244321}">
                <p14:modId xmlns:p14="http://schemas.microsoft.com/office/powerpoint/2010/main" val="2876056952"/>
              </p:ext>
            </p:extLst>
          </p:nvPr>
        </p:nvGraphicFramePr>
        <p:xfrm>
          <a:off x="6392583" y="2645922"/>
          <a:ext cx="4964894" cy="37104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0159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78EEBE9-CC9E-89BC-DAB3-50B04970129E}"/>
              </a:ext>
            </a:extLst>
          </p:cNvPr>
          <p:cNvSpPr>
            <a:spLocks noGrp="1"/>
          </p:cNvSpPr>
          <p:nvPr>
            <p:ph type="title"/>
          </p:nvPr>
        </p:nvSpPr>
        <p:spPr>
          <a:xfrm>
            <a:off x="1143000" y="990599"/>
            <a:ext cx="9906000" cy="685800"/>
          </a:xfrm>
        </p:spPr>
        <p:txBody>
          <a:bodyPr anchor="t">
            <a:normAutofit/>
          </a:bodyPr>
          <a:lstStyle/>
          <a:p>
            <a:r>
              <a:rPr lang="en-US" sz="4000" dirty="0">
                <a:latin typeface="Arial Black" panose="020B0A04020102020204" pitchFamily="34" charset="0"/>
              </a:rPr>
              <a:t>Conclusion</a:t>
            </a:r>
            <a:endParaRPr lang="en-GB" sz="4000" dirty="0">
              <a:latin typeface="Arial Black" panose="020B0A04020102020204" pitchFamily="34" charset="0"/>
            </a:endParaRPr>
          </a:p>
        </p:txBody>
      </p:sp>
      <p:graphicFrame>
        <p:nvGraphicFramePr>
          <p:cNvPr id="5" name="Content Placeholder 2">
            <a:extLst>
              <a:ext uri="{FF2B5EF4-FFF2-40B4-BE49-F238E27FC236}">
                <a16:creationId xmlns:a16="http://schemas.microsoft.com/office/drawing/2014/main" id="{309A4094-BC73-78A4-F629-0DD2A3A467DF}"/>
              </a:ext>
            </a:extLst>
          </p:cNvPr>
          <p:cNvGraphicFramePr>
            <a:graphicFrameLocks noGrp="1"/>
          </p:cNvGraphicFramePr>
          <p:nvPr>
            <p:ph idx="1"/>
            <p:extLst>
              <p:ext uri="{D42A27DB-BD31-4B8C-83A1-F6EECF244321}">
                <p14:modId xmlns:p14="http://schemas.microsoft.com/office/powerpoint/2010/main" val="389830285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972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C97E478-1A50-E777-D1AA-0BE21C4F5856}"/>
              </a:ext>
            </a:extLst>
          </p:cNvPr>
          <p:cNvSpPr>
            <a:spLocks noGrp="1"/>
          </p:cNvSpPr>
          <p:nvPr>
            <p:ph type="title"/>
          </p:nvPr>
        </p:nvSpPr>
        <p:spPr>
          <a:xfrm>
            <a:off x="786385" y="841248"/>
            <a:ext cx="3974801" cy="5340097"/>
          </a:xfrm>
        </p:spPr>
        <p:txBody>
          <a:bodyPr anchor="ctr">
            <a:normAutofit/>
          </a:bodyPr>
          <a:lstStyle/>
          <a:p>
            <a:r>
              <a:rPr lang="en-US" sz="4000" dirty="0">
                <a:solidFill>
                  <a:schemeClr val="bg1"/>
                </a:solidFill>
                <a:latin typeface="Arial Black" panose="020B0A04020102020204" pitchFamily="34" charset="0"/>
              </a:rPr>
              <a:t>References </a:t>
            </a:r>
            <a:endParaRPr lang="en-GB" sz="4000" dirty="0">
              <a:solidFill>
                <a:schemeClr val="bg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35103852-688C-CD3E-CF67-D82171B856B0}"/>
              </a:ext>
            </a:extLst>
          </p:cNvPr>
          <p:cNvSpPr>
            <a:spLocks noGrp="1"/>
          </p:cNvSpPr>
          <p:nvPr>
            <p:ph idx="1"/>
          </p:nvPr>
        </p:nvSpPr>
        <p:spPr>
          <a:xfrm>
            <a:off x="6056034" y="605397"/>
            <a:ext cx="5906840" cy="5575948"/>
          </a:xfrm>
        </p:spPr>
        <p:txBody>
          <a:bodyPr anchor="ctr">
            <a:noAutofit/>
          </a:bodyPr>
          <a:lstStyle/>
          <a:p>
            <a:endParaRPr lang="en-GB" sz="1400" dirty="0">
              <a:solidFill>
                <a:schemeClr val="tx2"/>
              </a:solidFill>
              <a:latin typeface="Arial" panose="020B0604020202020204" pitchFamily="34" charset="0"/>
              <a:cs typeface="Arial" panose="020B0604020202020204" pitchFamily="34" charset="0"/>
            </a:endParaRPr>
          </a:p>
          <a:p>
            <a:r>
              <a:rPr lang="en-US" sz="1200" dirty="0">
                <a:solidFill>
                  <a:schemeClr val="tx2"/>
                </a:solidFill>
                <a:latin typeface="Arial" panose="020B0604020202020204" pitchFamily="34" charset="0"/>
                <a:cs typeface="Arial" panose="020B0604020202020204" pitchFamily="34" charset="0"/>
              </a:rPr>
              <a:t>Ali, B.J. and Anwar, G., 2021. An empirical study of employees’ motivation and its influence job satisfaction. </a:t>
            </a:r>
            <a:r>
              <a:rPr lang="en-US" sz="1200" i="1" dirty="0">
                <a:solidFill>
                  <a:schemeClr val="tx2"/>
                </a:solidFill>
                <a:latin typeface="Arial" panose="020B0604020202020204" pitchFamily="34" charset="0"/>
                <a:cs typeface="Arial" panose="020B0604020202020204" pitchFamily="34" charset="0"/>
              </a:rPr>
              <a:t>International Journal of Engineering, Business and Management, 5</a:t>
            </a:r>
            <a:r>
              <a:rPr lang="en-US" sz="1200" dirty="0">
                <a:solidFill>
                  <a:schemeClr val="tx2"/>
                </a:solidFill>
                <a:latin typeface="Arial" panose="020B0604020202020204" pitchFamily="34" charset="0"/>
                <a:cs typeface="Arial" panose="020B0604020202020204" pitchFamily="34" charset="0"/>
              </a:rPr>
              <a:t>(2), pp.21–30.</a:t>
            </a:r>
          </a:p>
          <a:p>
            <a:r>
              <a:rPr lang="en-US" sz="1200" dirty="0">
                <a:solidFill>
                  <a:schemeClr val="tx2"/>
                </a:solidFill>
                <a:latin typeface="Arial" panose="020B0604020202020204" pitchFamily="34" charset="0"/>
                <a:cs typeface="Arial" panose="020B0604020202020204" pitchFamily="34" charset="0"/>
              </a:rPr>
              <a:t>Anwar, G. and Abdullah, N.N., 2021. The impact of human resource management practice on organisational performance. </a:t>
            </a:r>
            <a:r>
              <a:rPr lang="en-US" sz="1200" i="1" dirty="0">
                <a:solidFill>
                  <a:schemeClr val="tx2"/>
                </a:solidFill>
                <a:latin typeface="Arial" panose="020B0604020202020204" pitchFamily="34" charset="0"/>
                <a:cs typeface="Arial" panose="020B0604020202020204" pitchFamily="34" charset="0"/>
              </a:rPr>
              <a:t>International Journal of Engineering, Business and Management</a:t>
            </a:r>
            <a:r>
              <a:rPr lang="en-US" sz="1200" dirty="0">
                <a:solidFill>
                  <a:schemeClr val="tx2"/>
                </a:solidFill>
                <a:latin typeface="Arial" panose="020B0604020202020204" pitchFamily="34" charset="0"/>
                <a:cs typeface="Arial" panose="020B0604020202020204" pitchFamily="34" charset="0"/>
              </a:rPr>
              <a:t>, 5.</a:t>
            </a:r>
          </a:p>
          <a:p>
            <a:r>
              <a:rPr lang="en-US" sz="1200" dirty="0">
                <a:solidFill>
                  <a:schemeClr val="tx2"/>
                </a:solidFill>
                <a:latin typeface="Arial" panose="020B0604020202020204" pitchFamily="34" charset="0"/>
                <a:cs typeface="Arial" panose="020B0604020202020204" pitchFamily="34" charset="0"/>
              </a:rPr>
              <a:t>Bhardwaj, P. and Mittal, K., 2024. </a:t>
            </a:r>
            <a:r>
              <a:rPr lang="en-US" sz="1200" i="1" dirty="0">
                <a:solidFill>
                  <a:schemeClr val="tx2"/>
                </a:solidFill>
                <a:latin typeface="Arial" panose="020B0604020202020204" pitchFamily="34" charset="0"/>
                <a:cs typeface="Arial" panose="020B0604020202020204" pitchFamily="34" charset="0"/>
              </a:rPr>
              <a:t>Ethics in Research Publication: Challenges and Considerations.</a:t>
            </a:r>
            <a:r>
              <a:rPr lang="en-US" sz="1200" dirty="0">
                <a:solidFill>
                  <a:schemeClr val="tx2"/>
                </a:solidFill>
                <a:latin typeface="Arial" panose="020B0604020202020204" pitchFamily="34" charset="0"/>
                <a:cs typeface="Arial" panose="020B0604020202020204" pitchFamily="34" charset="0"/>
              </a:rPr>
              <a:t> Ethical Frameworks in Special Education: A Guide for Researchers (Volume 2nd), p.141.</a:t>
            </a:r>
          </a:p>
          <a:p>
            <a:r>
              <a:rPr lang="en-GB" sz="1200" dirty="0">
                <a:solidFill>
                  <a:schemeClr val="tx2"/>
                </a:solidFill>
                <a:latin typeface="Arial" panose="020B0604020202020204" pitchFamily="34" charset="0"/>
                <a:cs typeface="Arial" panose="020B0604020202020204" pitchFamily="34" charset="0"/>
              </a:rPr>
              <a:t>Bryar, C. and Carr, B., 2021. </a:t>
            </a:r>
            <a:r>
              <a:rPr lang="en-GB" sz="1200" i="1" dirty="0">
                <a:solidFill>
                  <a:schemeClr val="tx2"/>
                </a:solidFill>
                <a:latin typeface="Arial" panose="020B0604020202020204" pitchFamily="34" charset="0"/>
                <a:cs typeface="Arial" panose="020B0604020202020204" pitchFamily="34" charset="0"/>
              </a:rPr>
              <a:t>Working backwards: Insights, stories, and secrets from inside Amazon.</a:t>
            </a:r>
            <a:r>
              <a:rPr lang="en-GB" sz="1200" dirty="0">
                <a:solidFill>
                  <a:schemeClr val="tx2"/>
                </a:solidFill>
                <a:latin typeface="Arial" panose="020B0604020202020204" pitchFamily="34" charset="0"/>
                <a:cs typeface="Arial" panose="020B0604020202020204" pitchFamily="34" charset="0"/>
              </a:rPr>
              <a:t> London: Pan Macmillan.</a:t>
            </a:r>
          </a:p>
          <a:p>
            <a:r>
              <a:rPr lang="en-US" sz="1200" dirty="0">
                <a:solidFill>
                  <a:schemeClr val="tx2"/>
                </a:solidFill>
                <a:latin typeface="Arial" panose="020B0604020202020204" pitchFamily="34" charset="0"/>
                <a:cs typeface="Arial" panose="020B0604020202020204" pitchFamily="34" charset="0"/>
              </a:rPr>
              <a:t>Bryman, A., 2016. </a:t>
            </a:r>
            <a:r>
              <a:rPr lang="en-US" sz="1200" i="1" dirty="0">
                <a:solidFill>
                  <a:schemeClr val="tx2"/>
                </a:solidFill>
                <a:latin typeface="Arial" panose="020B0604020202020204" pitchFamily="34" charset="0"/>
                <a:cs typeface="Arial" panose="020B0604020202020204" pitchFamily="34" charset="0"/>
              </a:rPr>
              <a:t>Social research methods.</a:t>
            </a:r>
            <a:r>
              <a:rPr lang="en-US" sz="1200" dirty="0">
                <a:solidFill>
                  <a:schemeClr val="tx2"/>
                </a:solidFill>
                <a:latin typeface="Arial" panose="020B0604020202020204" pitchFamily="34" charset="0"/>
                <a:cs typeface="Arial" panose="020B0604020202020204" pitchFamily="34" charset="0"/>
              </a:rPr>
              <a:t> 5th ed. Oxford: Oxford University Press.</a:t>
            </a:r>
            <a:endParaRPr lang="en-GB" sz="1200" dirty="0">
              <a:solidFill>
                <a:schemeClr val="tx2"/>
              </a:solidFill>
              <a:latin typeface="Arial" panose="020B0604020202020204" pitchFamily="34" charset="0"/>
              <a:cs typeface="Arial" panose="020B0604020202020204" pitchFamily="34" charset="0"/>
            </a:endParaRPr>
          </a:p>
          <a:p>
            <a:r>
              <a:rPr lang="en-GB" sz="1200" dirty="0">
                <a:solidFill>
                  <a:schemeClr val="tx2"/>
                </a:solidFill>
                <a:latin typeface="Arial" panose="020B0604020202020204" pitchFamily="34" charset="0"/>
                <a:cs typeface="Arial" panose="020B0604020202020204" pitchFamily="34" charset="0"/>
              </a:rPr>
              <a:t>Charmaz, K., 2014. </a:t>
            </a:r>
            <a:r>
              <a:rPr lang="en-GB" sz="1200" i="1" dirty="0">
                <a:solidFill>
                  <a:schemeClr val="tx2"/>
                </a:solidFill>
                <a:latin typeface="Arial" panose="020B0604020202020204" pitchFamily="34" charset="0"/>
                <a:cs typeface="Arial" panose="020B0604020202020204" pitchFamily="34" charset="0"/>
              </a:rPr>
              <a:t>Constructing Grounded Theory</a:t>
            </a:r>
            <a:r>
              <a:rPr lang="en-GB" sz="1200" dirty="0">
                <a:solidFill>
                  <a:schemeClr val="tx2"/>
                </a:solidFill>
                <a:latin typeface="Arial" panose="020B0604020202020204" pitchFamily="34" charset="0"/>
                <a:cs typeface="Arial" panose="020B0604020202020204" pitchFamily="34" charset="0"/>
              </a:rPr>
              <a:t>. 2nd ed. London: SAGE Publications.</a:t>
            </a:r>
          </a:p>
          <a:p>
            <a:r>
              <a:rPr lang="en-GB" sz="1200" dirty="0">
                <a:solidFill>
                  <a:schemeClr val="tx2"/>
                </a:solidFill>
                <a:latin typeface="Arial" panose="020B0604020202020204" pitchFamily="34" charset="0"/>
                <a:cs typeface="Arial" panose="020B0604020202020204" pitchFamily="34" charset="0"/>
              </a:rPr>
              <a:t>Creswell, J.W. and Creswell, J.D., 2018. </a:t>
            </a:r>
            <a:r>
              <a:rPr lang="en-GB" sz="1200" i="1" dirty="0">
                <a:solidFill>
                  <a:schemeClr val="tx2"/>
                </a:solidFill>
                <a:latin typeface="Arial" panose="020B0604020202020204" pitchFamily="34" charset="0"/>
                <a:cs typeface="Arial" panose="020B0604020202020204" pitchFamily="34" charset="0"/>
              </a:rPr>
              <a:t>Research design: Qualitative, quantitative, and mixed methods approach</a:t>
            </a:r>
            <a:r>
              <a:rPr lang="en-GB" sz="1200" dirty="0">
                <a:solidFill>
                  <a:schemeClr val="tx2"/>
                </a:solidFill>
                <a:latin typeface="Arial" panose="020B0604020202020204" pitchFamily="34" charset="0"/>
                <a:cs typeface="Arial" panose="020B0604020202020204" pitchFamily="34" charset="0"/>
              </a:rPr>
              <a:t>. 5th ed. Thousand Oaks, CA: SAGE Publications.</a:t>
            </a:r>
          </a:p>
          <a:p>
            <a:r>
              <a:rPr lang="en-GB" sz="1200" dirty="0">
                <a:solidFill>
                  <a:schemeClr val="tx2"/>
                </a:solidFill>
                <a:latin typeface="Arial" panose="020B0604020202020204" pitchFamily="34" charset="0"/>
                <a:cs typeface="Arial" panose="020B0604020202020204" pitchFamily="34" charset="0"/>
              </a:rPr>
              <a:t>Gallup, 2025. </a:t>
            </a:r>
            <a:r>
              <a:rPr lang="en-GB" sz="1200" i="1" dirty="0">
                <a:solidFill>
                  <a:schemeClr val="tx2"/>
                </a:solidFill>
                <a:latin typeface="Arial" panose="020B0604020202020204" pitchFamily="34" charset="0"/>
                <a:cs typeface="Arial" panose="020B0604020202020204" pitchFamily="34" charset="0"/>
              </a:rPr>
              <a:t>State of the global workplace</a:t>
            </a:r>
            <a:r>
              <a:rPr lang="en-GB" sz="1200" dirty="0">
                <a:solidFill>
                  <a:schemeClr val="tx2"/>
                </a:solidFill>
                <a:latin typeface="Arial" panose="020B0604020202020204" pitchFamily="34" charset="0"/>
                <a:cs typeface="Arial" panose="020B0604020202020204" pitchFamily="34" charset="0"/>
              </a:rPr>
              <a:t>. Available at: </a:t>
            </a:r>
            <a:r>
              <a:rPr lang="en-GB" sz="1200" dirty="0">
                <a:solidFill>
                  <a:schemeClr val="tx2"/>
                </a:solidFill>
                <a:latin typeface="Arial" panose="020B0604020202020204" pitchFamily="34" charset="0"/>
                <a:cs typeface="Arial" panose="020B0604020202020204" pitchFamily="34" charset="0"/>
                <a:hlinkClick r:id="rId2"/>
              </a:rPr>
              <a:t>https://www.gallup.com/workplace/349484/state-of-the-global-workplace.aspx</a:t>
            </a:r>
            <a:endParaRPr lang="en-GB" sz="1200" dirty="0">
              <a:solidFill>
                <a:schemeClr val="tx2"/>
              </a:solidFill>
              <a:latin typeface="Arial" panose="020B0604020202020204" pitchFamily="34" charset="0"/>
              <a:cs typeface="Arial" panose="020B0604020202020204" pitchFamily="34" charset="0"/>
            </a:endParaRPr>
          </a:p>
          <a:p>
            <a:r>
              <a:rPr lang="en-US" sz="1200" dirty="0">
                <a:solidFill>
                  <a:schemeClr val="tx2"/>
                </a:solidFill>
                <a:latin typeface="Arial" panose="020B0604020202020204" pitchFamily="34" charset="0"/>
                <a:cs typeface="Arial" panose="020B0604020202020204" pitchFamily="34" charset="0"/>
              </a:rPr>
              <a:t>Oyewole, O., 2021. </a:t>
            </a:r>
            <a:r>
              <a:rPr lang="en-US" sz="1200" i="1" dirty="0">
                <a:solidFill>
                  <a:schemeClr val="tx2"/>
                </a:solidFill>
                <a:latin typeface="Arial" panose="020B0604020202020204" pitchFamily="34" charset="0"/>
                <a:cs typeface="Arial" panose="020B0604020202020204" pitchFamily="34" charset="0"/>
              </a:rPr>
              <a:t>Analysis of Amazon’s current organisational performance management system</a:t>
            </a:r>
            <a:r>
              <a:rPr lang="en-US" sz="1200" dirty="0">
                <a:solidFill>
                  <a:schemeClr val="tx2"/>
                </a:solidFill>
                <a:latin typeface="Arial" panose="020B0604020202020204" pitchFamily="34" charset="0"/>
                <a:cs typeface="Arial" panose="020B0604020202020204" pitchFamily="34" charset="0"/>
              </a:rPr>
              <a:t>. Unpublished internal report.</a:t>
            </a:r>
            <a:endParaRPr lang="en-GB" sz="1200" dirty="0">
              <a:solidFill>
                <a:schemeClr val="tx2"/>
              </a:solidFill>
              <a:latin typeface="Arial" panose="020B0604020202020204" pitchFamily="34" charset="0"/>
              <a:cs typeface="Arial" panose="020B0604020202020204" pitchFamily="34" charset="0"/>
            </a:endParaRPr>
          </a:p>
          <a:p>
            <a:r>
              <a:rPr lang="en-GB" sz="1200" dirty="0">
                <a:solidFill>
                  <a:schemeClr val="tx2"/>
                </a:solidFill>
                <a:latin typeface="Arial" panose="020B0604020202020204" pitchFamily="34" charset="0"/>
                <a:cs typeface="Arial" panose="020B0604020202020204" pitchFamily="34" charset="0"/>
              </a:rPr>
              <a:t>Pierson, C.A., 2021. Ethical and legal aspects of publishing: avoiding plagiarism and other issues. In: </a:t>
            </a:r>
            <a:r>
              <a:rPr lang="en-GB" sz="1200" i="1" dirty="0">
                <a:solidFill>
                  <a:schemeClr val="tx2"/>
                </a:solidFill>
                <a:latin typeface="Arial" panose="020B0604020202020204" pitchFamily="34" charset="0"/>
                <a:cs typeface="Arial" panose="020B0604020202020204" pitchFamily="34" charset="0"/>
              </a:rPr>
              <a:t>Writing for publication in nursing and healthcare: Getting it right</a:t>
            </a:r>
            <a:r>
              <a:rPr lang="en-GB" sz="1200" dirty="0">
                <a:solidFill>
                  <a:schemeClr val="tx2"/>
                </a:solidFill>
                <a:latin typeface="Arial" panose="020B0604020202020204" pitchFamily="34" charset="0"/>
                <a:cs typeface="Arial" panose="020B0604020202020204" pitchFamily="34" charset="0"/>
              </a:rPr>
              <a:t>, pp.175–190.</a:t>
            </a:r>
          </a:p>
          <a:p>
            <a:r>
              <a:rPr lang="en-GB" sz="1200" dirty="0">
                <a:solidFill>
                  <a:schemeClr val="tx2"/>
                </a:solidFill>
                <a:latin typeface="Arial" panose="020B0604020202020204" pitchFamily="34" charset="0"/>
                <a:cs typeface="Arial" panose="020B0604020202020204" pitchFamily="34" charset="0"/>
              </a:rPr>
              <a:t>Robson, C., 2024. </a:t>
            </a:r>
            <a:r>
              <a:rPr lang="en-GB" sz="1200" i="1" dirty="0">
                <a:solidFill>
                  <a:schemeClr val="tx2"/>
                </a:solidFill>
                <a:latin typeface="Arial" panose="020B0604020202020204" pitchFamily="34" charset="0"/>
                <a:cs typeface="Arial" panose="020B0604020202020204" pitchFamily="34" charset="0"/>
              </a:rPr>
              <a:t>Real world research</a:t>
            </a:r>
            <a:r>
              <a:rPr lang="en-GB" sz="1200" dirty="0">
                <a:solidFill>
                  <a:schemeClr val="tx2"/>
                </a:solidFill>
                <a:latin typeface="Arial" panose="020B0604020202020204" pitchFamily="34" charset="0"/>
                <a:cs typeface="Arial" panose="020B0604020202020204" pitchFamily="34" charset="0"/>
              </a:rPr>
              <a:t>. Oxford: John Wiley &amp; Sons.</a:t>
            </a:r>
          </a:p>
          <a:p>
            <a:r>
              <a:rPr lang="en-GB" sz="1200" dirty="0">
                <a:solidFill>
                  <a:schemeClr val="tx2"/>
                </a:solidFill>
                <a:latin typeface="Arial" panose="020B0604020202020204" pitchFamily="34" charset="0"/>
                <a:cs typeface="Arial" panose="020B0604020202020204" pitchFamily="34" charset="0"/>
              </a:rPr>
              <a:t>Saunders, M.N.K., Lewis, P. and Thornhill, A., 2019. </a:t>
            </a:r>
            <a:r>
              <a:rPr lang="en-GB" sz="1200" i="1" dirty="0">
                <a:solidFill>
                  <a:schemeClr val="tx2"/>
                </a:solidFill>
                <a:latin typeface="Arial" panose="020B0604020202020204" pitchFamily="34" charset="0"/>
                <a:cs typeface="Arial" panose="020B0604020202020204" pitchFamily="34" charset="0"/>
              </a:rPr>
              <a:t>Research methods for business students</a:t>
            </a:r>
            <a:r>
              <a:rPr lang="en-GB" sz="1200" dirty="0">
                <a:solidFill>
                  <a:schemeClr val="tx2"/>
                </a:solidFill>
                <a:latin typeface="Arial" panose="020B0604020202020204" pitchFamily="34" charset="0"/>
                <a:cs typeface="Arial" panose="020B0604020202020204" pitchFamily="34" charset="0"/>
              </a:rPr>
              <a:t>. 8th ed. Harlow: Pearson Education.</a:t>
            </a:r>
          </a:p>
          <a:p>
            <a:r>
              <a:rPr lang="en-GB" sz="1200" dirty="0">
                <a:solidFill>
                  <a:schemeClr val="tx2"/>
                </a:solidFill>
                <a:latin typeface="Arial" panose="020B0604020202020204" pitchFamily="34" charset="0"/>
                <a:cs typeface="Arial" panose="020B0604020202020204" pitchFamily="34" charset="0"/>
              </a:rPr>
              <a:t>Tracy, S.J., 2020. </a:t>
            </a:r>
            <a:r>
              <a:rPr lang="en-GB" sz="1200" i="1" dirty="0">
                <a:solidFill>
                  <a:schemeClr val="tx2"/>
                </a:solidFill>
                <a:latin typeface="Arial" panose="020B0604020202020204" pitchFamily="34" charset="0"/>
                <a:cs typeface="Arial" panose="020B0604020202020204" pitchFamily="34" charset="0"/>
              </a:rPr>
              <a:t>Qualitative Research Methods: Collecting Evidence, Crafting Analysis, Communicating Impact</a:t>
            </a:r>
            <a:r>
              <a:rPr lang="en-GB" sz="1200" dirty="0">
                <a:solidFill>
                  <a:schemeClr val="tx2"/>
                </a:solidFill>
                <a:latin typeface="Arial" panose="020B0604020202020204" pitchFamily="34" charset="0"/>
                <a:cs typeface="Arial" panose="020B0604020202020204" pitchFamily="34" charset="0"/>
              </a:rPr>
              <a:t>. 2nd ed. Oxford: Wiley-Blackwell.</a:t>
            </a:r>
          </a:p>
        </p:txBody>
      </p:sp>
    </p:spTree>
    <p:extLst>
      <p:ext uri="{BB962C8B-B14F-4D97-AF65-F5344CB8AC3E}">
        <p14:creationId xmlns:p14="http://schemas.microsoft.com/office/powerpoint/2010/main" val="23967462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TotalTime>
  <Words>998</Words>
  <Application>Microsoft Office PowerPoint</Application>
  <PresentationFormat>Widescreen</PresentationFormat>
  <Paragraphs>74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Aptos Display</vt:lpstr>
      <vt:lpstr>Arial</vt:lpstr>
      <vt:lpstr>Arial Black</vt:lpstr>
      <vt:lpstr>Calibri</vt:lpstr>
      <vt:lpstr>Wingdings</vt:lpstr>
      <vt:lpstr>Office Theme</vt:lpstr>
      <vt:lpstr>A Critical Evaluation of How Managers Motivate Employees to Increase Productivity at Work in an Organisation</vt:lpstr>
      <vt:lpstr>Introduction</vt:lpstr>
      <vt:lpstr>Methodology (Design &amp; Method)</vt:lpstr>
      <vt:lpstr>Slide 4: Methodology (Reliability &amp; Validity)</vt:lpstr>
      <vt:lpstr>Ethical Considerations (Part 1)</vt:lpstr>
      <vt:lpstr>Ethical Considerations (Part 2)</vt:lpstr>
      <vt:lpstr> Limitations &amp; 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Ioanaaa 7</cp:lastModifiedBy>
  <cp:revision>1</cp:revision>
  <dcterms:created xsi:type="dcterms:W3CDTF">2025-07-06T10:44:49Z</dcterms:created>
  <dcterms:modified xsi:type="dcterms:W3CDTF">2025-07-11T22:55:47Z</dcterms:modified>
</cp:coreProperties>
</file>