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56" r:id="rId2"/>
    <p:sldId id="282" r:id="rId3"/>
    <p:sldId id="268" r:id="rId4"/>
    <p:sldId id="275" r:id="rId5"/>
    <p:sldId id="280" r:id="rId6"/>
    <p:sldId id="259" r:id="rId7"/>
    <p:sldId id="270" r:id="rId8"/>
    <p:sldId id="267" r:id="rId9"/>
    <p:sldId id="278" r:id="rId10"/>
    <p:sldId id="283" r:id="rId11"/>
    <p:sldId id="260" r:id="rId12"/>
    <p:sldId id="261" r:id="rId13"/>
    <p:sldId id="257" r:id="rId14"/>
    <p:sldId id="265" r:id="rId15"/>
    <p:sldId id="273" r:id="rId16"/>
    <p:sldId id="277" r:id="rId17"/>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74" autoAdjust="0"/>
  </p:normalViewPr>
  <p:slideViewPr>
    <p:cSldViewPr snapToGrid="0" snapToObjects="1">
      <p:cViewPr varScale="1">
        <p:scale>
          <a:sx n="101" d="100"/>
          <a:sy n="101" d="100"/>
        </p:scale>
        <p:origin x="191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9.png"/><Relationship Id="rId4"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46D35F-CF92-B743-9A54-F92D1F9EFDE3}" type="doc">
      <dgm:prSet loTypeId="urn:microsoft.com/office/officeart/2005/8/layout/process3" loCatId="" qsTypeId="urn:microsoft.com/office/officeart/2005/8/quickstyle/simple4" qsCatId="simple" csTypeId="urn:microsoft.com/office/officeart/2005/8/colors/accent1_2" csCatId="accent1" phldr="1"/>
      <dgm:spPr/>
      <dgm:t>
        <a:bodyPr/>
        <a:lstStyle/>
        <a:p>
          <a:endParaRPr lang="en-US"/>
        </a:p>
      </dgm:t>
    </dgm:pt>
    <dgm:pt modelId="{9B38152A-5477-674F-BD05-197F32ED97D3}">
      <dgm:prSet phldrT="[Text]" custT="1"/>
      <dgm:spPr/>
      <dgm:t>
        <a:bodyPr/>
        <a:lstStyle/>
        <a:p>
          <a:pPr algn="ctr"/>
          <a:r>
            <a:rPr lang="en-US" sz="1600" dirty="0" smtClean="0">
              <a:solidFill>
                <a:schemeClr val="tx1"/>
              </a:solidFill>
              <a:latin typeface="Arial"/>
              <a:cs typeface="Arial"/>
            </a:rPr>
            <a:t>1. Opportunity</a:t>
          </a:r>
          <a:endParaRPr lang="en-US" sz="1600" dirty="0">
            <a:solidFill>
              <a:schemeClr val="tx1"/>
            </a:solidFill>
            <a:latin typeface="Arial"/>
            <a:cs typeface="Arial"/>
          </a:endParaRPr>
        </a:p>
      </dgm:t>
    </dgm:pt>
    <dgm:pt modelId="{F67AD0FD-525C-6949-B887-238F25907DF2}" type="parTrans" cxnId="{3A4EFDC7-9125-A345-A52D-21AFC15AF572}">
      <dgm:prSet/>
      <dgm:spPr/>
      <dgm:t>
        <a:bodyPr/>
        <a:lstStyle/>
        <a:p>
          <a:endParaRPr lang="en-US"/>
        </a:p>
      </dgm:t>
    </dgm:pt>
    <dgm:pt modelId="{A05913AB-D8A7-B74B-913A-23ACAD20EF1C}" type="sibTrans" cxnId="{3A4EFDC7-9125-A345-A52D-21AFC15AF572}">
      <dgm:prSet/>
      <dgm:spPr/>
      <dgm:t>
        <a:bodyPr/>
        <a:lstStyle/>
        <a:p>
          <a:endParaRPr lang="en-US" dirty="0"/>
        </a:p>
      </dgm:t>
    </dgm:pt>
    <dgm:pt modelId="{34AE5807-3420-3144-A4D3-50336CF5F5D1}">
      <dgm:prSet phldrT="[Text]"/>
      <dgm:spPr/>
      <dgm:t>
        <a:bodyPr/>
        <a:lstStyle/>
        <a:p>
          <a:r>
            <a:rPr lang="en-US" dirty="0" smtClean="0">
              <a:solidFill>
                <a:schemeClr val="tx1"/>
              </a:solidFill>
              <a:latin typeface="Arial"/>
              <a:cs typeface="Arial"/>
            </a:rPr>
            <a:t>3.Motivation</a:t>
          </a:r>
          <a:endParaRPr lang="en-US" dirty="0">
            <a:solidFill>
              <a:schemeClr val="tx1"/>
            </a:solidFill>
            <a:latin typeface="Arial"/>
            <a:cs typeface="Arial"/>
          </a:endParaRPr>
        </a:p>
      </dgm:t>
    </dgm:pt>
    <dgm:pt modelId="{2F86B276-6F65-1140-B6CD-391BB774CB83}" type="parTrans" cxnId="{B161C1E0-96AA-2D41-B250-3D9C5D11863E}">
      <dgm:prSet/>
      <dgm:spPr/>
      <dgm:t>
        <a:bodyPr/>
        <a:lstStyle/>
        <a:p>
          <a:endParaRPr lang="en-US"/>
        </a:p>
      </dgm:t>
    </dgm:pt>
    <dgm:pt modelId="{ED592894-5E8C-A64A-AAAA-576A4834421A}" type="sibTrans" cxnId="{B161C1E0-96AA-2D41-B250-3D9C5D11863E}">
      <dgm:prSet/>
      <dgm:spPr/>
      <dgm:t>
        <a:bodyPr/>
        <a:lstStyle/>
        <a:p>
          <a:endParaRPr lang="en-US" dirty="0"/>
        </a:p>
      </dgm:t>
    </dgm:pt>
    <dgm:pt modelId="{8E91C7D0-32D7-234E-85E2-8D583DFD9A25}">
      <dgm:prSet phldrT="[Text]" custT="1"/>
      <dgm:spPr/>
      <dgm:t>
        <a:bodyPr/>
        <a:lstStyle/>
        <a:p>
          <a:pPr algn="ctr"/>
          <a:r>
            <a:rPr lang="en-US" sz="2000" dirty="0" smtClean="0">
              <a:solidFill>
                <a:schemeClr val="tx1"/>
              </a:solidFill>
              <a:latin typeface="Arial"/>
              <a:cs typeface="Arial"/>
            </a:rPr>
            <a:t>=Innovation</a:t>
          </a:r>
          <a:endParaRPr lang="en-US" sz="2000" dirty="0">
            <a:solidFill>
              <a:schemeClr val="tx1"/>
            </a:solidFill>
            <a:latin typeface="Arial"/>
            <a:cs typeface="Arial"/>
          </a:endParaRPr>
        </a:p>
      </dgm:t>
    </dgm:pt>
    <dgm:pt modelId="{5B85926D-1A67-3B45-8D6E-FB805164AE4D}" type="parTrans" cxnId="{1E1D151E-9EE0-894D-A88F-FD6D7903D8D1}">
      <dgm:prSet/>
      <dgm:spPr/>
      <dgm:t>
        <a:bodyPr/>
        <a:lstStyle/>
        <a:p>
          <a:endParaRPr lang="en-US"/>
        </a:p>
      </dgm:t>
    </dgm:pt>
    <dgm:pt modelId="{E3FD35E4-DEAB-E643-854F-71BB54E0253F}" type="sibTrans" cxnId="{1E1D151E-9EE0-894D-A88F-FD6D7903D8D1}">
      <dgm:prSet/>
      <dgm:spPr/>
      <dgm:t>
        <a:bodyPr/>
        <a:lstStyle/>
        <a:p>
          <a:endParaRPr lang="en-US"/>
        </a:p>
      </dgm:t>
    </dgm:pt>
    <dgm:pt modelId="{7A8D1EF1-EFC9-F24E-A880-FE1EF1E0B3F1}">
      <dgm:prSet phldrT="[Text]" custT="1"/>
      <dgm:spPr/>
      <dgm:t>
        <a:bodyPr/>
        <a:lstStyle/>
        <a:p>
          <a:r>
            <a:rPr lang="en-US" sz="1600" dirty="0" smtClean="0">
              <a:solidFill>
                <a:schemeClr val="tx1"/>
              </a:solidFill>
              <a:latin typeface="Arial"/>
              <a:cs typeface="Arial"/>
            </a:rPr>
            <a:t>2.Resources/skill-knowledge</a:t>
          </a:r>
          <a:endParaRPr lang="en-US" sz="1600" dirty="0">
            <a:solidFill>
              <a:schemeClr val="tx1"/>
            </a:solidFill>
            <a:latin typeface="Arial"/>
            <a:cs typeface="Arial"/>
          </a:endParaRPr>
        </a:p>
      </dgm:t>
    </dgm:pt>
    <dgm:pt modelId="{7FD9EFD0-F37D-724C-B577-B6378C445A4F}" type="parTrans" cxnId="{62A7FAF8-B699-B94B-9B17-A7A6B1DB93F0}">
      <dgm:prSet/>
      <dgm:spPr/>
      <dgm:t>
        <a:bodyPr/>
        <a:lstStyle/>
        <a:p>
          <a:endParaRPr lang="en-US"/>
        </a:p>
      </dgm:t>
    </dgm:pt>
    <dgm:pt modelId="{8AFD0BEC-3EC3-7940-B3DF-FA9D2927BDFF}" type="sibTrans" cxnId="{62A7FAF8-B699-B94B-9B17-A7A6B1DB93F0}">
      <dgm:prSet/>
      <dgm:spPr/>
      <dgm:t>
        <a:bodyPr/>
        <a:lstStyle/>
        <a:p>
          <a:endParaRPr lang="en-US" dirty="0"/>
        </a:p>
      </dgm:t>
    </dgm:pt>
    <dgm:pt modelId="{B78D7AC1-FF60-8D49-9ACD-B35377964C2F}" type="pres">
      <dgm:prSet presAssocID="{0F46D35F-CF92-B743-9A54-F92D1F9EFDE3}" presName="linearFlow" presStyleCnt="0">
        <dgm:presLayoutVars>
          <dgm:dir/>
          <dgm:animLvl val="lvl"/>
          <dgm:resizeHandles val="exact"/>
        </dgm:presLayoutVars>
      </dgm:prSet>
      <dgm:spPr/>
      <dgm:t>
        <a:bodyPr/>
        <a:lstStyle/>
        <a:p>
          <a:endParaRPr lang="en-US"/>
        </a:p>
      </dgm:t>
    </dgm:pt>
    <dgm:pt modelId="{D9AE546A-B51E-2D4E-BDDA-104E6D501AC5}" type="pres">
      <dgm:prSet presAssocID="{9B38152A-5477-674F-BD05-197F32ED97D3}" presName="composite" presStyleCnt="0"/>
      <dgm:spPr/>
    </dgm:pt>
    <dgm:pt modelId="{ECF8C89E-B9C2-5743-8727-6FAABCCB6835}" type="pres">
      <dgm:prSet presAssocID="{9B38152A-5477-674F-BD05-197F32ED97D3}" presName="parTx" presStyleLbl="node1" presStyleIdx="0" presStyleCnt="4">
        <dgm:presLayoutVars>
          <dgm:chMax val="0"/>
          <dgm:chPref val="0"/>
          <dgm:bulletEnabled val="1"/>
        </dgm:presLayoutVars>
      </dgm:prSet>
      <dgm:spPr/>
      <dgm:t>
        <a:bodyPr/>
        <a:lstStyle/>
        <a:p>
          <a:endParaRPr lang="en-US"/>
        </a:p>
      </dgm:t>
    </dgm:pt>
    <dgm:pt modelId="{CF943F16-3F1F-EF4E-8C14-68D9E5C6455C}" type="pres">
      <dgm:prSet presAssocID="{9B38152A-5477-674F-BD05-197F32ED97D3}" presName="parSh" presStyleLbl="node1" presStyleIdx="0" presStyleCnt="4" custScaleX="123289"/>
      <dgm:spPr/>
      <dgm:t>
        <a:bodyPr/>
        <a:lstStyle/>
        <a:p>
          <a:endParaRPr lang="en-US"/>
        </a:p>
      </dgm:t>
    </dgm:pt>
    <dgm:pt modelId="{1A130CB0-CE63-BB4B-A4E8-732372484EA8}" type="pres">
      <dgm:prSet presAssocID="{9B38152A-5477-674F-BD05-197F32ED97D3}" presName="desTx" presStyleLbl="fgAcc1" presStyleIdx="0" presStyleCnt="4" custScaleX="81157" custScaleY="71220" custLinFactNeighborX="7530" custLinFactNeighborY="0">
        <dgm:presLayoutVars>
          <dgm:bulletEnabled val="1"/>
        </dgm:presLayoutVars>
      </dgm:prSet>
      <dgm:spPr>
        <a:blipFill rotWithShape="0">
          <a:blip xmlns:r="http://schemas.openxmlformats.org/officeDocument/2006/relationships" r:embed="rId1"/>
          <a:stretch>
            <a:fillRect/>
          </a:stretch>
        </a:blipFill>
      </dgm:spPr>
    </dgm:pt>
    <dgm:pt modelId="{B123E8C4-9936-4444-9F19-DE0316B5068F}" type="pres">
      <dgm:prSet presAssocID="{A05913AB-D8A7-B74B-913A-23ACAD20EF1C}" presName="sibTrans" presStyleLbl="sibTrans2D1" presStyleIdx="0" presStyleCnt="3"/>
      <dgm:spPr/>
      <dgm:t>
        <a:bodyPr/>
        <a:lstStyle/>
        <a:p>
          <a:endParaRPr lang="en-US"/>
        </a:p>
      </dgm:t>
    </dgm:pt>
    <dgm:pt modelId="{6C952117-B262-F742-BC4D-85C5F07C74C9}" type="pres">
      <dgm:prSet presAssocID="{A05913AB-D8A7-B74B-913A-23ACAD20EF1C}" presName="connTx" presStyleLbl="sibTrans2D1" presStyleIdx="0" presStyleCnt="3"/>
      <dgm:spPr/>
      <dgm:t>
        <a:bodyPr/>
        <a:lstStyle/>
        <a:p>
          <a:endParaRPr lang="en-US"/>
        </a:p>
      </dgm:t>
    </dgm:pt>
    <dgm:pt modelId="{AEC109EA-E074-DD4B-977D-469E50AFAB05}" type="pres">
      <dgm:prSet presAssocID="{7A8D1EF1-EFC9-F24E-A880-FE1EF1E0B3F1}" presName="composite" presStyleCnt="0"/>
      <dgm:spPr/>
    </dgm:pt>
    <dgm:pt modelId="{EDEB6BC6-94B5-AF43-BE4B-2618273E39F5}" type="pres">
      <dgm:prSet presAssocID="{7A8D1EF1-EFC9-F24E-A880-FE1EF1E0B3F1}" presName="parTx" presStyleLbl="node1" presStyleIdx="0" presStyleCnt="4">
        <dgm:presLayoutVars>
          <dgm:chMax val="0"/>
          <dgm:chPref val="0"/>
          <dgm:bulletEnabled val="1"/>
        </dgm:presLayoutVars>
      </dgm:prSet>
      <dgm:spPr/>
      <dgm:t>
        <a:bodyPr/>
        <a:lstStyle/>
        <a:p>
          <a:endParaRPr lang="en-US"/>
        </a:p>
      </dgm:t>
    </dgm:pt>
    <dgm:pt modelId="{24AE0847-2D86-AA46-9277-D51C0140494E}" type="pres">
      <dgm:prSet presAssocID="{7A8D1EF1-EFC9-F24E-A880-FE1EF1E0B3F1}" presName="parSh" presStyleLbl="node1" presStyleIdx="1" presStyleCnt="4" custScaleX="133981"/>
      <dgm:spPr/>
      <dgm:t>
        <a:bodyPr/>
        <a:lstStyle/>
        <a:p>
          <a:endParaRPr lang="en-US"/>
        </a:p>
      </dgm:t>
    </dgm:pt>
    <dgm:pt modelId="{826EEF8F-EB4E-D943-83D5-12AF2B282263}" type="pres">
      <dgm:prSet presAssocID="{7A8D1EF1-EFC9-F24E-A880-FE1EF1E0B3F1}" presName="desTx" presStyleLbl="fgAcc1" presStyleIdx="1" presStyleCnt="4" custScaleX="87750" custScaleY="84663" custLinFactNeighborX="8331" custLinFactNeighborY="2450">
        <dgm:presLayoutVars>
          <dgm:bulletEnabled val="1"/>
        </dgm:presLayoutVars>
      </dgm:prSet>
      <dgm:spPr>
        <a:blipFill rotWithShape="0">
          <a:blip xmlns:r="http://schemas.openxmlformats.org/officeDocument/2006/relationships" r:embed="rId2"/>
          <a:stretch>
            <a:fillRect/>
          </a:stretch>
        </a:blipFill>
      </dgm:spPr>
      <dgm:t>
        <a:bodyPr/>
        <a:lstStyle/>
        <a:p>
          <a:endParaRPr lang="en-US"/>
        </a:p>
      </dgm:t>
    </dgm:pt>
    <dgm:pt modelId="{2A181E45-DC63-BF4E-8D25-EF3BA9590892}" type="pres">
      <dgm:prSet presAssocID="{8AFD0BEC-3EC3-7940-B3DF-FA9D2927BDFF}" presName="sibTrans" presStyleLbl="sibTrans2D1" presStyleIdx="1" presStyleCnt="3"/>
      <dgm:spPr/>
      <dgm:t>
        <a:bodyPr/>
        <a:lstStyle/>
        <a:p>
          <a:endParaRPr lang="en-US"/>
        </a:p>
      </dgm:t>
    </dgm:pt>
    <dgm:pt modelId="{173DC6ED-400D-5D43-9BA6-BFDE8C5E28AC}" type="pres">
      <dgm:prSet presAssocID="{8AFD0BEC-3EC3-7940-B3DF-FA9D2927BDFF}" presName="connTx" presStyleLbl="sibTrans2D1" presStyleIdx="1" presStyleCnt="3"/>
      <dgm:spPr/>
      <dgm:t>
        <a:bodyPr/>
        <a:lstStyle/>
        <a:p>
          <a:endParaRPr lang="en-US"/>
        </a:p>
      </dgm:t>
    </dgm:pt>
    <dgm:pt modelId="{206A563D-A708-F44C-8B4B-61011C11513D}" type="pres">
      <dgm:prSet presAssocID="{34AE5807-3420-3144-A4D3-50336CF5F5D1}" presName="composite" presStyleCnt="0"/>
      <dgm:spPr/>
    </dgm:pt>
    <dgm:pt modelId="{EC31C7D8-1999-E648-A79D-9A98BFEE92D0}" type="pres">
      <dgm:prSet presAssocID="{34AE5807-3420-3144-A4D3-50336CF5F5D1}" presName="parTx" presStyleLbl="node1" presStyleIdx="1" presStyleCnt="4">
        <dgm:presLayoutVars>
          <dgm:chMax val="0"/>
          <dgm:chPref val="0"/>
          <dgm:bulletEnabled val="1"/>
        </dgm:presLayoutVars>
      </dgm:prSet>
      <dgm:spPr/>
      <dgm:t>
        <a:bodyPr/>
        <a:lstStyle/>
        <a:p>
          <a:endParaRPr lang="en-US"/>
        </a:p>
      </dgm:t>
    </dgm:pt>
    <dgm:pt modelId="{AB9DB908-73F0-E741-B7DB-E423FB4D0319}" type="pres">
      <dgm:prSet presAssocID="{34AE5807-3420-3144-A4D3-50336CF5F5D1}" presName="parSh" presStyleLbl="node1" presStyleIdx="2" presStyleCnt="4" custScaleX="112938"/>
      <dgm:spPr/>
      <dgm:t>
        <a:bodyPr/>
        <a:lstStyle/>
        <a:p>
          <a:endParaRPr lang="en-US"/>
        </a:p>
      </dgm:t>
    </dgm:pt>
    <dgm:pt modelId="{CEAC77EF-64C2-C64B-94DC-87E7986B6B76}" type="pres">
      <dgm:prSet presAssocID="{34AE5807-3420-3144-A4D3-50336CF5F5D1}" presName="desTx" presStyleLbl="fgAcc1" presStyleIdx="2" presStyleCnt="4" custScaleX="85456" custScaleY="86423" custLinFactNeighborX="1469" custLinFactNeighborY="1206">
        <dgm:presLayoutVars>
          <dgm:bulletEnabled val="1"/>
        </dgm:presLayoutVars>
      </dgm:prSet>
      <dgm:spPr>
        <a:blipFill rotWithShape="0">
          <a:blip xmlns:r="http://schemas.openxmlformats.org/officeDocument/2006/relationships" r:embed="rId3"/>
          <a:stretch>
            <a:fillRect/>
          </a:stretch>
        </a:blipFill>
      </dgm:spPr>
      <dgm:t>
        <a:bodyPr/>
        <a:lstStyle/>
        <a:p>
          <a:endParaRPr lang="en-US"/>
        </a:p>
      </dgm:t>
    </dgm:pt>
    <dgm:pt modelId="{71066E01-EC27-4948-87FB-0DF398181FD8}" type="pres">
      <dgm:prSet presAssocID="{ED592894-5E8C-A64A-AAAA-576A4834421A}" presName="sibTrans" presStyleLbl="sibTrans2D1" presStyleIdx="2" presStyleCnt="3"/>
      <dgm:spPr/>
      <dgm:t>
        <a:bodyPr/>
        <a:lstStyle/>
        <a:p>
          <a:endParaRPr lang="en-US"/>
        </a:p>
      </dgm:t>
    </dgm:pt>
    <dgm:pt modelId="{2F0EFBD4-9D71-E746-9FFC-9F7F59F21BE7}" type="pres">
      <dgm:prSet presAssocID="{ED592894-5E8C-A64A-AAAA-576A4834421A}" presName="connTx" presStyleLbl="sibTrans2D1" presStyleIdx="2" presStyleCnt="3"/>
      <dgm:spPr/>
      <dgm:t>
        <a:bodyPr/>
        <a:lstStyle/>
        <a:p>
          <a:endParaRPr lang="en-US"/>
        </a:p>
      </dgm:t>
    </dgm:pt>
    <dgm:pt modelId="{575B1447-385F-8E4D-B094-94C2FB4494E2}" type="pres">
      <dgm:prSet presAssocID="{8E91C7D0-32D7-234E-85E2-8D583DFD9A25}" presName="composite" presStyleCnt="0"/>
      <dgm:spPr/>
    </dgm:pt>
    <dgm:pt modelId="{A8B68477-D0B4-1D41-BCDF-EB9A7CA06DBD}" type="pres">
      <dgm:prSet presAssocID="{8E91C7D0-32D7-234E-85E2-8D583DFD9A25}" presName="parTx" presStyleLbl="node1" presStyleIdx="2" presStyleCnt="4">
        <dgm:presLayoutVars>
          <dgm:chMax val="0"/>
          <dgm:chPref val="0"/>
          <dgm:bulletEnabled val="1"/>
        </dgm:presLayoutVars>
      </dgm:prSet>
      <dgm:spPr/>
      <dgm:t>
        <a:bodyPr/>
        <a:lstStyle/>
        <a:p>
          <a:endParaRPr lang="en-US"/>
        </a:p>
      </dgm:t>
    </dgm:pt>
    <dgm:pt modelId="{26019737-34D5-7648-B677-1BE1F20DD6C6}" type="pres">
      <dgm:prSet presAssocID="{8E91C7D0-32D7-234E-85E2-8D583DFD9A25}" presName="parSh" presStyleLbl="node1" presStyleIdx="3" presStyleCnt="4" custScaleX="127948"/>
      <dgm:spPr/>
      <dgm:t>
        <a:bodyPr/>
        <a:lstStyle/>
        <a:p>
          <a:endParaRPr lang="en-US"/>
        </a:p>
      </dgm:t>
    </dgm:pt>
    <dgm:pt modelId="{DD9C8D38-DD8E-B54C-B9CE-04786DFE2B46}" type="pres">
      <dgm:prSet presAssocID="{8E91C7D0-32D7-234E-85E2-8D583DFD9A25}" presName="desTx" presStyleLbl="fgAcc1" presStyleIdx="3" presStyleCnt="4" custScaleX="100521" custScaleY="106417">
        <dgm:presLayoutVars>
          <dgm:bulletEnabled val="1"/>
        </dgm:presLayoutVars>
      </dgm:prSet>
      <dgm:spPr>
        <a:blipFill rotWithShape="0">
          <a:blip xmlns:r="http://schemas.openxmlformats.org/officeDocument/2006/relationships" r:embed="rId4"/>
          <a:stretch>
            <a:fillRect/>
          </a:stretch>
        </a:blipFill>
      </dgm:spPr>
      <dgm:t>
        <a:bodyPr/>
        <a:lstStyle/>
        <a:p>
          <a:endParaRPr lang="en-US"/>
        </a:p>
      </dgm:t>
    </dgm:pt>
  </dgm:ptLst>
  <dgm:cxnLst>
    <dgm:cxn modelId="{DD54C572-E2F8-2543-98AC-CE0DF26A6479}" type="presOf" srcId="{8E91C7D0-32D7-234E-85E2-8D583DFD9A25}" destId="{A8B68477-D0B4-1D41-BCDF-EB9A7CA06DBD}" srcOrd="0" destOrd="0" presId="urn:microsoft.com/office/officeart/2005/8/layout/process3"/>
    <dgm:cxn modelId="{62A7FAF8-B699-B94B-9B17-A7A6B1DB93F0}" srcId="{0F46D35F-CF92-B743-9A54-F92D1F9EFDE3}" destId="{7A8D1EF1-EFC9-F24E-A880-FE1EF1E0B3F1}" srcOrd="1" destOrd="0" parTransId="{7FD9EFD0-F37D-724C-B577-B6378C445A4F}" sibTransId="{8AFD0BEC-3EC3-7940-B3DF-FA9D2927BDFF}"/>
    <dgm:cxn modelId="{19B7DA3B-1750-2F46-A76E-95FDA63A10FC}" type="presOf" srcId="{9B38152A-5477-674F-BD05-197F32ED97D3}" destId="{ECF8C89E-B9C2-5743-8727-6FAABCCB6835}" srcOrd="0" destOrd="0" presId="urn:microsoft.com/office/officeart/2005/8/layout/process3"/>
    <dgm:cxn modelId="{E03928F2-589B-BD47-9A53-0DDEA053242B}" type="presOf" srcId="{34AE5807-3420-3144-A4D3-50336CF5F5D1}" destId="{AB9DB908-73F0-E741-B7DB-E423FB4D0319}" srcOrd="1" destOrd="0" presId="urn:microsoft.com/office/officeart/2005/8/layout/process3"/>
    <dgm:cxn modelId="{C12D83DE-F4C8-164A-BD1D-F2BC37A43D83}" type="presOf" srcId="{A05913AB-D8A7-B74B-913A-23ACAD20EF1C}" destId="{B123E8C4-9936-4444-9F19-DE0316B5068F}" srcOrd="0" destOrd="0" presId="urn:microsoft.com/office/officeart/2005/8/layout/process3"/>
    <dgm:cxn modelId="{B7A75C80-F5FA-9C44-9D68-B2EC93C94A54}" type="presOf" srcId="{0F46D35F-CF92-B743-9A54-F92D1F9EFDE3}" destId="{B78D7AC1-FF60-8D49-9ACD-B35377964C2F}" srcOrd="0" destOrd="0" presId="urn:microsoft.com/office/officeart/2005/8/layout/process3"/>
    <dgm:cxn modelId="{F3C5E030-CC4E-E344-9A43-715C4B310468}" type="presOf" srcId="{7A8D1EF1-EFC9-F24E-A880-FE1EF1E0B3F1}" destId="{24AE0847-2D86-AA46-9277-D51C0140494E}" srcOrd="1" destOrd="0" presId="urn:microsoft.com/office/officeart/2005/8/layout/process3"/>
    <dgm:cxn modelId="{E810FA2A-9312-B445-92CD-C2860DAD9E10}" type="presOf" srcId="{8AFD0BEC-3EC3-7940-B3DF-FA9D2927BDFF}" destId="{173DC6ED-400D-5D43-9BA6-BFDE8C5E28AC}" srcOrd="1" destOrd="0" presId="urn:microsoft.com/office/officeart/2005/8/layout/process3"/>
    <dgm:cxn modelId="{505C9EEB-C319-8743-9C4E-2062B6489313}" type="presOf" srcId="{ED592894-5E8C-A64A-AAAA-576A4834421A}" destId="{2F0EFBD4-9D71-E746-9FFC-9F7F59F21BE7}" srcOrd="1" destOrd="0" presId="urn:microsoft.com/office/officeart/2005/8/layout/process3"/>
    <dgm:cxn modelId="{57D7F6E1-8D41-F548-91AE-7AFB005771B1}" type="presOf" srcId="{7A8D1EF1-EFC9-F24E-A880-FE1EF1E0B3F1}" destId="{EDEB6BC6-94B5-AF43-BE4B-2618273E39F5}" srcOrd="0" destOrd="0" presId="urn:microsoft.com/office/officeart/2005/8/layout/process3"/>
    <dgm:cxn modelId="{206C5E31-3E02-5941-8ABE-50E719650035}" type="presOf" srcId="{8AFD0BEC-3EC3-7940-B3DF-FA9D2927BDFF}" destId="{2A181E45-DC63-BF4E-8D25-EF3BA9590892}" srcOrd="0" destOrd="0" presId="urn:microsoft.com/office/officeart/2005/8/layout/process3"/>
    <dgm:cxn modelId="{39CB833D-BFE7-EC49-9673-4AA7F492DCE5}" type="presOf" srcId="{8E91C7D0-32D7-234E-85E2-8D583DFD9A25}" destId="{26019737-34D5-7648-B677-1BE1F20DD6C6}" srcOrd="1" destOrd="0" presId="urn:microsoft.com/office/officeart/2005/8/layout/process3"/>
    <dgm:cxn modelId="{FE34CAA5-1244-A54B-AA33-686DB810AF47}" type="presOf" srcId="{9B38152A-5477-674F-BD05-197F32ED97D3}" destId="{CF943F16-3F1F-EF4E-8C14-68D9E5C6455C}" srcOrd="1" destOrd="0" presId="urn:microsoft.com/office/officeart/2005/8/layout/process3"/>
    <dgm:cxn modelId="{3A4EFDC7-9125-A345-A52D-21AFC15AF572}" srcId="{0F46D35F-CF92-B743-9A54-F92D1F9EFDE3}" destId="{9B38152A-5477-674F-BD05-197F32ED97D3}" srcOrd="0" destOrd="0" parTransId="{F67AD0FD-525C-6949-B887-238F25907DF2}" sibTransId="{A05913AB-D8A7-B74B-913A-23ACAD20EF1C}"/>
    <dgm:cxn modelId="{B161C1E0-96AA-2D41-B250-3D9C5D11863E}" srcId="{0F46D35F-CF92-B743-9A54-F92D1F9EFDE3}" destId="{34AE5807-3420-3144-A4D3-50336CF5F5D1}" srcOrd="2" destOrd="0" parTransId="{2F86B276-6F65-1140-B6CD-391BB774CB83}" sibTransId="{ED592894-5E8C-A64A-AAAA-576A4834421A}"/>
    <dgm:cxn modelId="{B4E3DD13-787E-2B47-AC6B-F409AFE9624E}" type="presOf" srcId="{ED592894-5E8C-A64A-AAAA-576A4834421A}" destId="{71066E01-EC27-4948-87FB-0DF398181FD8}" srcOrd="0" destOrd="0" presId="urn:microsoft.com/office/officeart/2005/8/layout/process3"/>
    <dgm:cxn modelId="{9C5F6B2B-3ECC-F444-8F51-34545854CF6C}" type="presOf" srcId="{34AE5807-3420-3144-A4D3-50336CF5F5D1}" destId="{EC31C7D8-1999-E648-A79D-9A98BFEE92D0}" srcOrd="0" destOrd="0" presId="urn:microsoft.com/office/officeart/2005/8/layout/process3"/>
    <dgm:cxn modelId="{1E1D151E-9EE0-894D-A88F-FD6D7903D8D1}" srcId="{0F46D35F-CF92-B743-9A54-F92D1F9EFDE3}" destId="{8E91C7D0-32D7-234E-85E2-8D583DFD9A25}" srcOrd="3" destOrd="0" parTransId="{5B85926D-1A67-3B45-8D6E-FB805164AE4D}" sibTransId="{E3FD35E4-DEAB-E643-854F-71BB54E0253F}"/>
    <dgm:cxn modelId="{07E61AC0-939A-914C-BCB8-53C9D5847AC4}" type="presOf" srcId="{A05913AB-D8A7-B74B-913A-23ACAD20EF1C}" destId="{6C952117-B262-F742-BC4D-85C5F07C74C9}" srcOrd="1" destOrd="0" presId="urn:microsoft.com/office/officeart/2005/8/layout/process3"/>
    <dgm:cxn modelId="{66FB8AD1-62A3-034B-879E-CFA4478A3732}" type="presParOf" srcId="{B78D7AC1-FF60-8D49-9ACD-B35377964C2F}" destId="{D9AE546A-B51E-2D4E-BDDA-104E6D501AC5}" srcOrd="0" destOrd="0" presId="urn:microsoft.com/office/officeart/2005/8/layout/process3"/>
    <dgm:cxn modelId="{D4394AD1-7A14-0E49-8578-08CD06011BC2}" type="presParOf" srcId="{D9AE546A-B51E-2D4E-BDDA-104E6D501AC5}" destId="{ECF8C89E-B9C2-5743-8727-6FAABCCB6835}" srcOrd="0" destOrd="0" presId="urn:microsoft.com/office/officeart/2005/8/layout/process3"/>
    <dgm:cxn modelId="{9D869B92-202F-E849-86EC-4443C89D2A2D}" type="presParOf" srcId="{D9AE546A-B51E-2D4E-BDDA-104E6D501AC5}" destId="{CF943F16-3F1F-EF4E-8C14-68D9E5C6455C}" srcOrd="1" destOrd="0" presId="urn:microsoft.com/office/officeart/2005/8/layout/process3"/>
    <dgm:cxn modelId="{FE178901-E830-C046-9A0F-4A568BB5C3BA}" type="presParOf" srcId="{D9AE546A-B51E-2D4E-BDDA-104E6D501AC5}" destId="{1A130CB0-CE63-BB4B-A4E8-732372484EA8}" srcOrd="2" destOrd="0" presId="urn:microsoft.com/office/officeart/2005/8/layout/process3"/>
    <dgm:cxn modelId="{40313617-7DED-694A-B905-6A113104D8C7}" type="presParOf" srcId="{B78D7AC1-FF60-8D49-9ACD-B35377964C2F}" destId="{B123E8C4-9936-4444-9F19-DE0316B5068F}" srcOrd="1" destOrd="0" presId="urn:microsoft.com/office/officeart/2005/8/layout/process3"/>
    <dgm:cxn modelId="{77D11959-3751-B246-89C6-6EC90ACC87BA}" type="presParOf" srcId="{B123E8C4-9936-4444-9F19-DE0316B5068F}" destId="{6C952117-B262-F742-BC4D-85C5F07C74C9}" srcOrd="0" destOrd="0" presId="urn:microsoft.com/office/officeart/2005/8/layout/process3"/>
    <dgm:cxn modelId="{64E6C317-D9CA-1B4F-AC49-F01ABA23949D}" type="presParOf" srcId="{B78D7AC1-FF60-8D49-9ACD-B35377964C2F}" destId="{AEC109EA-E074-DD4B-977D-469E50AFAB05}" srcOrd="2" destOrd="0" presId="urn:microsoft.com/office/officeart/2005/8/layout/process3"/>
    <dgm:cxn modelId="{17F9BB68-2852-D744-B262-0300A40B7483}" type="presParOf" srcId="{AEC109EA-E074-DD4B-977D-469E50AFAB05}" destId="{EDEB6BC6-94B5-AF43-BE4B-2618273E39F5}" srcOrd="0" destOrd="0" presId="urn:microsoft.com/office/officeart/2005/8/layout/process3"/>
    <dgm:cxn modelId="{B8284C4A-B89D-0341-BBCE-82225590952B}" type="presParOf" srcId="{AEC109EA-E074-DD4B-977D-469E50AFAB05}" destId="{24AE0847-2D86-AA46-9277-D51C0140494E}" srcOrd="1" destOrd="0" presId="urn:microsoft.com/office/officeart/2005/8/layout/process3"/>
    <dgm:cxn modelId="{39BF8714-E549-5E47-B1EB-03B1AB5F31D0}" type="presParOf" srcId="{AEC109EA-E074-DD4B-977D-469E50AFAB05}" destId="{826EEF8F-EB4E-D943-83D5-12AF2B282263}" srcOrd="2" destOrd="0" presId="urn:microsoft.com/office/officeart/2005/8/layout/process3"/>
    <dgm:cxn modelId="{1B9027A1-0686-9642-A0AC-1C8D10BCD155}" type="presParOf" srcId="{B78D7AC1-FF60-8D49-9ACD-B35377964C2F}" destId="{2A181E45-DC63-BF4E-8D25-EF3BA9590892}" srcOrd="3" destOrd="0" presId="urn:microsoft.com/office/officeart/2005/8/layout/process3"/>
    <dgm:cxn modelId="{575EEF29-63A9-BC47-A22B-734717F4343C}" type="presParOf" srcId="{2A181E45-DC63-BF4E-8D25-EF3BA9590892}" destId="{173DC6ED-400D-5D43-9BA6-BFDE8C5E28AC}" srcOrd="0" destOrd="0" presId="urn:microsoft.com/office/officeart/2005/8/layout/process3"/>
    <dgm:cxn modelId="{BEE4D3CD-CDC2-5946-918C-86A2B535A8E9}" type="presParOf" srcId="{B78D7AC1-FF60-8D49-9ACD-B35377964C2F}" destId="{206A563D-A708-F44C-8B4B-61011C11513D}" srcOrd="4" destOrd="0" presId="urn:microsoft.com/office/officeart/2005/8/layout/process3"/>
    <dgm:cxn modelId="{5BA3828B-FE43-0F4E-9E24-B14B5EA7DE5F}" type="presParOf" srcId="{206A563D-A708-F44C-8B4B-61011C11513D}" destId="{EC31C7D8-1999-E648-A79D-9A98BFEE92D0}" srcOrd="0" destOrd="0" presId="urn:microsoft.com/office/officeart/2005/8/layout/process3"/>
    <dgm:cxn modelId="{9740A8ED-AB01-9F48-A5F5-10596530425B}" type="presParOf" srcId="{206A563D-A708-F44C-8B4B-61011C11513D}" destId="{AB9DB908-73F0-E741-B7DB-E423FB4D0319}" srcOrd="1" destOrd="0" presId="urn:microsoft.com/office/officeart/2005/8/layout/process3"/>
    <dgm:cxn modelId="{45D521DE-2267-C24F-AAAD-B97849F42CA7}" type="presParOf" srcId="{206A563D-A708-F44C-8B4B-61011C11513D}" destId="{CEAC77EF-64C2-C64B-94DC-87E7986B6B76}" srcOrd="2" destOrd="0" presId="urn:microsoft.com/office/officeart/2005/8/layout/process3"/>
    <dgm:cxn modelId="{FC9BCD1C-20FD-A34D-A0B9-CA5D5BA24B92}" type="presParOf" srcId="{B78D7AC1-FF60-8D49-9ACD-B35377964C2F}" destId="{71066E01-EC27-4948-87FB-0DF398181FD8}" srcOrd="5" destOrd="0" presId="urn:microsoft.com/office/officeart/2005/8/layout/process3"/>
    <dgm:cxn modelId="{B4D84398-4F3B-5845-A9F1-E81081346087}" type="presParOf" srcId="{71066E01-EC27-4948-87FB-0DF398181FD8}" destId="{2F0EFBD4-9D71-E746-9FFC-9F7F59F21BE7}" srcOrd="0" destOrd="0" presId="urn:microsoft.com/office/officeart/2005/8/layout/process3"/>
    <dgm:cxn modelId="{AE95A068-C16C-C54B-B4E2-6FFBFD496005}" type="presParOf" srcId="{B78D7AC1-FF60-8D49-9ACD-B35377964C2F}" destId="{575B1447-385F-8E4D-B094-94C2FB4494E2}" srcOrd="6" destOrd="0" presId="urn:microsoft.com/office/officeart/2005/8/layout/process3"/>
    <dgm:cxn modelId="{4ED39E0C-E18F-414E-890E-AD6649C3047E}" type="presParOf" srcId="{575B1447-385F-8E4D-B094-94C2FB4494E2}" destId="{A8B68477-D0B4-1D41-BCDF-EB9A7CA06DBD}" srcOrd="0" destOrd="0" presId="urn:microsoft.com/office/officeart/2005/8/layout/process3"/>
    <dgm:cxn modelId="{8BEA57B2-8DDF-AE40-ADE7-A6AB918D2F7D}" type="presParOf" srcId="{575B1447-385F-8E4D-B094-94C2FB4494E2}" destId="{26019737-34D5-7648-B677-1BE1F20DD6C6}" srcOrd="1" destOrd="0" presId="urn:microsoft.com/office/officeart/2005/8/layout/process3"/>
    <dgm:cxn modelId="{22C145EF-4656-624C-8363-99FA127BEA37}" type="presParOf" srcId="{575B1447-385F-8E4D-B094-94C2FB4494E2}" destId="{DD9C8D38-DD8E-B54C-B9CE-04786DFE2B46}"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638445-525F-B74B-8CF8-27D8EDE82E6C}" type="doc">
      <dgm:prSet loTypeId="urn:microsoft.com/office/officeart/2005/8/layout/process3" loCatId="" qsTypeId="urn:microsoft.com/office/officeart/2005/8/quickstyle/simple4" qsCatId="simple" csTypeId="urn:microsoft.com/office/officeart/2005/8/colors/accent1_2" csCatId="accent1" phldr="1"/>
      <dgm:spPr/>
      <dgm:t>
        <a:bodyPr/>
        <a:lstStyle/>
        <a:p>
          <a:endParaRPr lang="en-US"/>
        </a:p>
      </dgm:t>
    </dgm:pt>
    <dgm:pt modelId="{C33CAECF-F572-9347-8599-74E976890198}">
      <dgm:prSet phldrT="[Text]" custT="1"/>
      <dgm:spPr/>
      <dgm:t>
        <a:bodyPr/>
        <a:lstStyle/>
        <a:p>
          <a:pPr algn="ctr"/>
          <a:r>
            <a:rPr lang="en-US" sz="1600" dirty="0" smtClean="0">
              <a:solidFill>
                <a:schemeClr val="tx1"/>
              </a:solidFill>
              <a:latin typeface="Arial"/>
              <a:cs typeface="Arial"/>
            </a:rPr>
            <a:t>1.Skills/</a:t>
          </a:r>
        </a:p>
        <a:p>
          <a:pPr algn="ctr"/>
          <a:r>
            <a:rPr lang="en-US" sz="1600" dirty="0" smtClean="0">
              <a:solidFill>
                <a:schemeClr val="tx1"/>
              </a:solidFill>
              <a:latin typeface="Arial"/>
              <a:cs typeface="Arial"/>
            </a:rPr>
            <a:t>knowledge</a:t>
          </a:r>
          <a:endParaRPr lang="en-US" sz="1600" dirty="0">
            <a:solidFill>
              <a:schemeClr val="tx1"/>
            </a:solidFill>
            <a:latin typeface="Arial"/>
            <a:cs typeface="Arial"/>
          </a:endParaRPr>
        </a:p>
      </dgm:t>
    </dgm:pt>
    <dgm:pt modelId="{B5C4CF7F-5AE8-7747-8084-3F9142D13B2C}" type="parTrans" cxnId="{CC8871C4-5490-7045-8037-959C3321127A}">
      <dgm:prSet/>
      <dgm:spPr/>
      <dgm:t>
        <a:bodyPr/>
        <a:lstStyle/>
        <a:p>
          <a:endParaRPr lang="en-US"/>
        </a:p>
      </dgm:t>
    </dgm:pt>
    <dgm:pt modelId="{47D60FB3-3008-2146-A437-891D23E58BDB}" type="sibTrans" cxnId="{CC8871C4-5490-7045-8037-959C3321127A}">
      <dgm:prSet/>
      <dgm:spPr/>
      <dgm:t>
        <a:bodyPr/>
        <a:lstStyle/>
        <a:p>
          <a:endParaRPr lang="en-US" dirty="0"/>
        </a:p>
      </dgm:t>
    </dgm:pt>
    <dgm:pt modelId="{3DCD3B9B-2C1D-184B-8B3A-E05F6ACBA0E2}">
      <dgm:prSet phldrT="[Text]" custT="1"/>
      <dgm:spPr/>
      <dgm:t>
        <a:bodyPr/>
        <a:lstStyle/>
        <a:p>
          <a:pPr algn="ctr"/>
          <a:r>
            <a:rPr lang="en-US" sz="1600" dirty="0" smtClean="0">
              <a:solidFill>
                <a:schemeClr val="tx1"/>
              </a:solidFill>
              <a:latin typeface="Arial"/>
              <a:cs typeface="Arial"/>
            </a:rPr>
            <a:t>2. Creative thinking skills</a:t>
          </a:r>
          <a:endParaRPr lang="en-US" sz="1600" dirty="0">
            <a:solidFill>
              <a:schemeClr val="tx1"/>
            </a:solidFill>
            <a:latin typeface="Arial"/>
            <a:cs typeface="Arial"/>
          </a:endParaRPr>
        </a:p>
      </dgm:t>
    </dgm:pt>
    <dgm:pt modelId="{C000E27C-67C1-9942-88E8-07298FE92323}" type="parTrans" cxnId="{15895EF3-34B6-C044-B644-1027163E063B}">
      <dgm:prSet/>
      <dgm:spPr/>
      <dgm:t>
        <a:bodyPr/>
        <a:lstStyle/>
        <a:p>
          <a:endParaRPr lang="en-US"/>
        </a:p>
      </dgm:t>
    </dgm:pt>
    <dgm:pt modelId="{025F9628-2122-CA45-B5DC-297AA1ECFD87}" type="sibTrans" cxnId="{15895EF3-34B6-C044-B644-1027163E063B}">
      <dgm:prSet/>
      <dgm:spPr/>
      <dgm:t>
        <a:bodyPr/>
        <a:lstStyle/>
        <a:p>
          <a:endParaRPr lang="en-US" dirty="0"/>
        </a:p>
      </dgm:t>
    </dgm:pt>
    <dgm:pt modelId="{7B470CC7-B32E-F94B-B4B1-0D4E2736EF8B}">
      <dgm:prSet phldrT="[Text]"/>
      <dgm:spPr>
        <a:blipFill rotWithShape="0">
          <a:blip xmlns:r="http://schemas.openxmlformats.org/officeDocument/2006/relationships" r:embed="rId1"/>
          <a:stretch>
            <a:fillRect/>
          </a:stretch>
        </a:blipFill>
      </dgm:spPr>
      <dgm:t>
        <a:bodyPr/>
        <a:lstStyle/>
        <a:p>
          <a:endParaRPr lang="en-US" dirty="0"/>
        </a:p>
      </dgm:t>
    </dgm:pt>
    <dgm:pt modelId="{06288B48-007D-8D41-BE06-2B3A1BFA45E7}" type="parTrans" cxnId="{AD504C0D-9ED4-8F4E-B7A0-11EE87F0975A}">
      <dgm:prSet/>
      <dgm:spPr/>
      <dgm:t>
        <a:bodyPr/>
        <a:lstStyle/>
        <a:p>
          <a:endParaRPr lang="en-US"/>
        </a:p>
      </dgm:t>
    </dgm:pt>
    <dgm:pt modelId="{1B328CC3-A5DD-5445-8DCB-78489C9FE68F}" type="sibTrans" cxnId="{AD504C0D-9ED4-8F4E-B7A0-11EE87F0975A}">
      <dgm:prSet/>
      <dgm:spPr/>
      <dgm:t>
        <a:bodyPr/>
        <a:lstStyle/>
        <a:p>
          <a:endParaRPr lang="en-US"/>
        </a:p>
      </dgm:t>
    </dgm:pt>
    <dgm:pt modelId="{2A4E536A-C63B-1B4D-9912-A7A91F324946}">
      <dgm:prSet phldrT="[Text]" custT="1"/>
      <dgm:spPr/>
      <dgm:t>
        <a:bodyPr/>
        <a:lstStyle/>
        <a:p>
          <a:pPr algn="ctr"/>
          <a:r>
            <a:rPr lang="en-US" sz="1600" dirty="0" smtClean="0">
              <a:solidFill>
                <a:schemeClr val="tx1"/>
              </a:solidFill>
              <a:latin typeface="Arial"/>
              <a:cs typeface="Arial"/>
            </a:rPr>
            <a:t>3. Motivation</a:t>
          </a:r>
          <a:endParaRPr lang="en-US" sz="1600" dirty="0">
            <a:solidFill>
              <a:schemeClr val="tx1"/>
            </a:solidFill>
            <a:latin typeface="Arial"/>
            <a:cs typeface="Arial"/>
          </a:endParaRPr>
        </a:p>
      </dgm:t>
    </dgm:pt>
    <dgm:pt modelId="{E4AC13EC-1240-ED4F-9BE2-760A0A51E940}" type="parTrans" cxnId="{4A688522-32C4-5249-848C-F1784B4012B6}">
      <dgm:prSet/>
      <dgm:spPr/>
      <dgm:t>
        <a:bodyPr/>
        <a:lstStyle/>
        <a:p>
          <a:endParaRPr lang="en-US"/>
        </a:p>
      </dgm:t>
    </dgm:pt>
    <dgm:pt modelId="{ECF7AF2E-54F3-5242-8FE6-3776302EF1A2}" type="sibTrans" cxnId="{4A688522-32C4-5249-848C-F1784B4012B6}">
      <dgm:prSet/>
      <dgm:spPr/>
      <dgm:t>
        <a:bodyPr/>
        <a:lstStyle/>
        <a:p>
          <a:endParaRPr lang="en-US" dirty="0"/>
        </a:p>
      </dgm:t>
    </dgm:pt>
    <dgm:pt modelId="{9EE97841-23B8-5E40-B8CC-586C5A006B26}">
      <dgm:prSet phldrT="[Text]"/>
      <dgm:spPr>
        <a:blipFill rotWithShape="0">
          <a:blip xmlns:r="http://schemas.openxmlformats.org/officeDocument/2006/relationships" r:embed="rId2"/>
          <a:stretch>
            <a:fillRect/>
          </a:stretch>
        </a:blipFill>
      </dgm:spPr>
      <dgm:t>
        <a:bodyPr/>
        <a:lstStyle/>
        <a:p>
          <a:endParaRPr lang="en-US" dirty="0"/>
        </a:p>
      </dgm:t>
    </dgm:pt>
    <dgm:pt modelId="{BAABA5FB-F386-D042-B9AC-3B1BCD808617}" type="parTrans" cxnId="{D1B22933-F541-C14F-A84C-D170012AE8D0}">
      <dgm:prSet/>
      <dgm:spPr/>
      <dgm:t>
        <a:bodyPr/>
        <a:lstStyle/>
        <a:p>
          <a:endParaRPr lang="en-US"/>
        </a:p>
      </dgm:t>
    </dgm:pt>
    <dgm:pt modelId="{25B05276-88C5-E742-B74D-D7154C4B5CB9}" type="sibTrans" cxnId="{D1B22933-F541-C14F-A84C-D170012AE8D0}">
      <dgm:prSet/>
      <dgm:spPr/>
      <dgm:t>
        <a:bodyPr/>
        <a:lstStyle/>
        <a:p>
          <a:endParaRPr lang="en-US"/>
        </a:p>
      </dgm:t>
    </dgm:pt>
    <dgm:pt modelId="{8501894B-9398-E84C-9757-76E90EB56E18}">
      <dgm:prSet phldrT="[Text]"/>
      <dgm:spPr/>
      <dgm:t>
        <a:bodyPr/>
        <a:lstStyle/>
        <a:p>
          <a:r>
            <a:rPr lang="en-US" dirty="0" smtClean="0">
              <a:solidFill>
                <a:schemeClr val="tx1"/>
              </a:solidFill>
              <a:latin typeface="Arial"/>
              <a:cs typeface="Arial"/>
            </a:rPr>
            <a:t>=Creativity</a:t>
          </a:r>
          <a:endParaRPr lang="en-US" dirty="0">
            <a:solidFill>
              <a:schemeClr val="tx1"/>
            </a:solidFill>
            <a:latin typeface="Arial"/>
            <a:cs typeface="Arial"/>
          </a:endParaRPr>
        </a:p>
      </dgm:t>
    </dgm:pt>
    <dgm:pt modelId="{A8EB3F04-BBA5-074D-BEF7-0D52A1424382}" type="parTrans" cxnId="{B8B77117-FC7D-4747-9352-5FC4549E951D}">
      <dgm:prSet/>
      <dgm:spPr/>
      <dgm:t>
        <a:bodyPr/>
        <a:lstStyle/>
        <a:p>
          <a:endParaRPr lang="en-US"/>
        </a:p>
      </dgm:t>
    </dgm:pt>
    <dgm:pt modelId="{6246A01A-3707-FD42-A756-7AFD6CED2F36}" type="sibTrans" cxnId="{B8B77117-FC7D-4747-9352-5FC4549E951D}">
      <dgm:prSet/>
      <dgm:spPr/>
      <dgm:t>
        <a:bodyPr/>
        <a:lstStyle/>
        <a:p>
          <a:endParaRPr lang="en-US"/>
        </a:p>
      </dgm:t>
    </dgm:pt>
    <dgm:pt modelId="{40D8FD97-C249-8343-BBFC-D7E0378140EE}">
      <dgm:prSet phldrT="[Text]"/>
      <dgm:spPr>
        <a:blipFill rotWithShape="0">
          <a:blip xmlns:r="http://schemas.openxmlformats.org/officeDocument/2006/relationships" r:embed="rId3"/>
          <a:stretch>
            <a:fillRect/>
          </a:stretch>
        </a:blipFill>
      </dgm:spPr>
      <dgm:t>
        <a:bodyPr/>
        <a:lstStyle/>
        <a:p>
          <a:endParaRPr lang="en-US" dirty="0"/>
        </a:p>
      </dgm:t>
    </dgm:pt>
    <dgm:pt modelId="{911A8AFE-9C95-0B47-A769-27155B90EA6F}" type="sibTrans" cxnId="{0F9F0F2B-195D-134F-BDA4-EC8B355768FD}">
      <dgm:prSet/>
      <dgm:spPr/>
      <dgm:t>
        <a:bodyPr/>
        <a:lstStyle/>
        <a:p>
          <a:endParaRPr lang="en-US"/>
        </a:p>
      </dgm:t>
    </dgm:pt>
    <dgm:pt modelId="{3840496D-21E8-F64B-AE50-DCC431E9CC3E}" type="parTrans" cxnId="{0F9F0F2B-195D-134F-BDA4-EC8B355768FD}">
      <dgm:prSet/>
      <dgm:spPr/>
      <dgm:t>
        <a:bodyPr/>
        <a:lstStyle/>
        <a:p>
          <a:endParaRPr lang="en-US"/>
        </a:p>
      </dgm:t>
    </dgm:pt>
    <dgm:pt modelId="{7031EB9A-D940-5447-B484-B8DDB99F46AA}" type="pres">
      <dgm:prSet presAssocID="{ED638445-525F-B74B-8CF8-27D8EDE82E6C}" presName="linearFlow" presStyleCnt="0">
        <dgm:presLayoutVars>
          <dgm:dir/>
          <dgm:animLvl val="lvl"/>
          <dgm:resizeHandles val="exact"/>
        </dgm:presLayoutVars>
      </dgm:prSet>
      <dgm:spPr/>
      <dgm:t>
        <a:bodyPr/>
        <a:lstStyle/>
        <a:p>
          <a:endParaRPr lang="en-US"/>
        </a:p>
      </dgm:t>
    </dgm:pt>
    <dgm:pt modelId="{34593AA4-DA7C-0B47-8CED-3A8475A5691E}" type="pres">
      <dgm:prSet presAssocID="{C33CAECF-F572-9347-8599-74E976890198}" presName="composite" presStyleCnt="0"/>
      <dgm:spPr/>
    </dgm:pt>
    <dgm:pt modelId="{F73AF1B3-AF21-944F-BD4E-C072FEB146C3}" type="pres">
      <dgm:prSet presAssocID="{C33CAECF-F572-9347-8599-74E976890198}" presName="parTx" presStyleLbl="node1" presStyleIdx="0" presStyleCnt="4">
        <dgm:presLayoutVars>
          <dgm:chMax val="0"/>
          <dgm:chPref val="0"/>
          <dgm:bulletEnabled val="1"/>
        </dgm:presLayoutVars>
      </dgm:prSet>
      <dgm:spPr/>
      <dgm:t>
        <a:bodyPr/>
        <a:lstStyle/>
        <a:p>
          <a:endParaRPr lang="en-US"/>
        </a:p>
      </dgm:t>
    </dgm:pt>
    <dgm:pt modelId="{32F16E18-2DE7-804B-AC42-8F7612CB9A23}" type="pres">
      <dgm:prSet presAssocID="{C33CAECF-F572-9347-8599-74E976890198}" presName="parSh" presStyleLbl="node1" presStyleIdx="0" presStyleCnt="4" custScaleX="102006" custScaleY="157941"/>
      <dgm:spPr/>
      <dgm:t>
        <a:bodyPr/>
        <a:lstStyle/>
        <a:p>
          <a:endParaRPr lang="en-US"/>
        </a:p>
      </dgm:t>
    </dgm:pt>
    <dgm:pt modelId="{87771D26-A8D3-A04F-BC87-25C683217E30}" type="pres">
      <dgm:prSet presAssocID="{C33CAECF-F572-9347-8599-74E976890198}" presName="desTx" presStyleLbl="fgAcc1" presStyleIdx="0" presStyleCnt="4" custScaleX="69428" custScaleY="56856" custLinFactNeighborX="4257" custLinFactNeighborY="-9434">
        <dgm:presLayoutVars>
          <dgm:bulletEnabled val="1"/>
        </dgm:presLayoutVars>
      </dgm:prSet>
      <dgm:spPr/>
      <dgm:t>
        <a:bodyPr/>
        <a:lstStyle/>
        <a:p>
          <a:endParaRPr lang="en-US"/>
        </a:p>
      </dgm:t>
    </dgm:pt>
    <dgm:pt modelId="{095B594D-8017-724A-A21E-A2D771449AFE}" type="pres">
      <dgm:prSet presAssocID="{47D60FB3-3008-2146-A437-891D23E58BDB}" presName="sibTrans" presStyleLbl="sibTrans2D1" presStyleIdx="0" presStyleCnt="3"/>
      <dgm:spPr/>
      <dgm:t>
        <a:bodyPr/>
        <a:lstStyle/>
        <a:p>
          <a:endParaRPr lang="en-US"/>
        </a:p>
      </dgm:t>
    </dgm:pt>
    <dgm:pt modelId="{B0F933B3-30AE-7746-8241-4F74C318D20D}" type="pres">
      <dgm:prSet presAssocID="{47D60FB3-3008-2146-A437-891D23E58BDB}" presName="connTx" presStyleLbl="sibTrans2D1" presStyleIdx="0" presStyleCnt="3"/>
      <dgm:spPr/>
      <dgm:t>
        <a:bodyPr/>
        <a:lstStyle/>
        <a:p>
          <a:endParaRPr lang="en-US"/>
        </a:p>
      </dgm:t>
    </dgm:pt>
    <dgm:pt modelId="{AB011041-96B4-8248-A12C-C9AC092038E4}" type="pres">
      <dgm:prSet presAssocID="{3DCD3B9B-2C1D-184B-8B3A-E05F6ACBA0E2}" presName="composite" presStyleCnt="0"/>
      <dgm:spPr/>
    </dgm:pt>
    <dgm:pt modelId="{64A40578-77FF-5647-9F83-1E244B4AB3C2}" type="pres">
      <dgm:prSet presAssocID="{3DCD3B9B-2C1D-184B-8B3A-E05F6ACBA0E2}" presName="parTx" presStyleLbl="node1" presStyleIdx="0" presStyleCnt="4">
        <dgm:presLayoutVars>
          <dgm:chMax val="0"/>
          <dgm:chPref val="0"/>
          <dgm:bulletEnabled val="1"/>
        </dgm:presLayoutVars>
      </dgm:prSet>
      <dgm:spPr/>
      <dgm:t>
        <a:bodyPr/>
        <a:lstStyle/>
        <a:p>
          <a:endParaRPr lang="en-US"/>
        </a:p>
      </dgm:t>
    </dgm:pt>
    <dgm:pt modelId="{CEC97640-F32A-024C-81F6-02240AAEBF50}" type="pres">
      <dgm:prSet presAssocID="{3DCD3B9B-2C1D-184B-8B3A-E05F6ACBA0E2}" presName="parSh" presStyleLbl="node1" presStyleIdx="1" presStyleCnt="4" custScaleX="111988" custScaleY="148117"/>
      <dgm:spPr/>
      <dgm:t>
        <a:bodyPr/>
        <a:lstStyle/>
        <a:p>
          <a:endParaRPr lang="en-US"/>
        </a:p>
      </dgm:t>
    </dgm:pt>
    <dgm:pt modelId="{6C878306-0C6B-5A41-BF3D-B05FAD13F80B}" type="pres">
      <dgm:prSet presAssocID="{3DCD3B9B-2C1D-184B-8B3A-E05F6ACBA0E2}" presName="desTx" presStyleLbl="fgAcc1" presStyleIdx="1" presStyleCnt="4" custScaleX="77852" custScaleY="65756" custLinFactNeighborX="4300" custLinFactNeighborY="-13726">
        <dgm:presLayoutVars>
          <dgm:bulletEnabled val="1"/>
        </dgm:presLayoutVars>
      </dgm:prSet>
      <dgm:spPr/>
      <dgm:t>
        <a:bodyPr/>
        <a:lstStyle/>
        <a:p>
          <a:endParaRPr lang="en-US"/>
        </a:p>
      </dgm:t>
    </dgm:pt>
    <dgm:pt modelId="{DE2A8E34-7F55-2243-B157-D8F89FCA89E8}" type="pres">
      <dgm:prSet presAssocID="{025F9628-2122-CA45-B5DC-297AA1ECFD87}" presName="sibTrans" presStyleLbl="sibTrans2D1" presStyleIdx="1" presStyleCnt="3"/>
      <dgm:spPr/>
      <dgm:t>
        <a:bodyPr/>
        <a:lstStyle/>
        <a:p>
          <a:endParaRPr lang="en-US"/>
        </a:p>
      </dgm:t>
    </dgm:pt>
    <dgm:pt modelId="{E76E7D06-66A0-2449-9349-C2F1F2D413EB}" type="pres">
      <dgm:prSet presAssocID="{025F9628-2122-CA45-B5DC-297AA1ECFD87}" presName="connTx" presStyleLbl="sibTrans2D1" presStyleIdx="1" presStyleCnt="3"/>
      <dgm:spPr/>
      <dgm:t>
        <a:bodyPr/>
        <a:lstStyle/>
        <a:p>
          <a:endParaRPr lang="en-US"/>
        </a:p>
      </dgm:t>
    </dgm:pt>
    <dgm:pt modelId="{FE232341-9278-374A-8FA6-CDD66C446A2A}" type="pres">
      <dgm:prSet presAssocID="{2A4E536A-C63B-1B4D-9912-A7A91F324946}" presName="composite" presStyleCnt="0"/>
      <dgm:spPr/>
    </dgm:pt>
    <dgm:pt modelId="{E0E7A8CF-26CC-B54B-9026-D430C102CE74}" type="pres">
      <dgm:prSet presAssocID="{2A4E536A-C63B-1B4D-9912-A7A91F324946}" presName="parTx" presStyleLbl="node1" presStyleIdx="1" presStyleCnt="4">
        <dgm:presLayoutVars>
          <dgm:chMax val="0"/>
          <dgm:chPref val="0"/>
          <dgm:bulletEnabled val="1"/>
        </dgm:presLayoutVars>
      </dgm:prSet>
      <dgm:spPr/>
      <dgm:t>
        <a:bodyPr/>
        <a:lstStyle/>
        <a:p>
          <a:endParaRPr lang="en-US"/>
        </a:p>
      </dgm:t>
    </dgm:pt>
    <dgm:pt modelId="{D44E5F2E-B480-E946-AD16-5F9672C03E3D}" type="pres">
      <dgm:prSet presAssocID="{2A4E536A-C63B-1B4D-9912-A7A91F324946}" presName="parSh" presStyleLbl="node1" presStyleIdx="2" presStyleCnt="4" custScaleX="99236" custScaleY="159711" custLinFactNeighborX="8409"/>
      <dgm:spPr/>
      <dgm:t>
        <a:bodyPr/>
        <a:lstStyle/>
        <a:p>
          <a:endParaRPr lang="en-US"/>
        </a:p>
      </dgm:t>
    </dgm:pt>
    <dgm:pt modelId="{5E167642-95A8-9A47-A759-59F697C3102E}" type="pres">
      <dgm:prSet presAssocID="{2A4E536A-C63B-1B4D-9912-A7A91F324946}" presName="desTx" presStyleLbl="fgAcc1" presStyleIdx="2" presStyleCnt="4" custScaleX="76460" custScaleY="66443" custLinFactNeighborX="5924" custLinFactNeighborY="-13802">
        <dgm:presLayoutVars>
          <dgm:bulletEnabled val="1"/>
        </dgm:presLayoutVars>
      </dgm:prSet>
      <dgm:spPr/>
      <dgm:t>
        <a:bodyPr/>
        <a:lstStyle/>
        <a:p>
          <a:endParaRPr lang="en-US"/>
        </a:p>
      </dgm:t>
    </dgm:pt>
    <dgm:pt modelId="{4ED3826F-EC33-B445-8D7D-2B9AC5DA350C}" type="pres">
      <dgm:prSet presAssocID="{ECF7AF2E-54F3-5242-8FE6-3776302EF1A2}" presName="sibTrans" presStyleLbl="sibTrans2D1" presStyleIdx="2" presStyleCnt="3"/>
      <dgm:spPr/>
      <dgm:t>
        <a:bodyPr/>
        <a:lstStyle/>
        <a:p>
          <a:endParaRPr lang="en-US"/>
        </a:p>
      </dgm:t>
    </dgm:pt>
    <dgm:pt modelId="{9AE9DD01-8050-A446-B572-B22F5C1BE85B}" type="pres">
      <dgm:prSet presAssocID="{ECF7AF2E-54F3-5242-8FE6-3776302EF1A2}" presName="connTx" presStyleLbl="sibTrans2D1" presStyleIdx="2" presStyleCnt="3"/>
      <dgm:spPr/>
      <dgm:t>
        <a:bodyPr/>
        <a:lstStyle/>
        <a:p>
          <a:endParaRPr lang="en-US"/>
        </a:p>
      </dgm:t>
    </dgm:pt>
    <dgm:pt modelId="{BE9CF315-AC61-004F-8821-F5845FDDD7BB}" type="pres">
      <dgm:prSet presAssocID="{8501894B-9398-E84C-9757-76E90EB56E18}" presName="composite" presStyleCnt="0"/>
      <dgm:spPr/>
    </dgm:pt>
    <dgm:pt modelId="{4BFD3FBD-6B23-D84F-AA1F-726EFF2F4BFD}" type="pres">
      <dgm:prSet presAssocID="{8501894B-9398-E84C-9757-76E90EB56E18}" presName="parTx" presStyleLbl="node1" presStyleIdx="2" presStyleCnt="4">
        <dgm:presLayoutVars>
          <dgm:chMax val="0"/>
          <dgm:chPref val="0"/>
          <dgm:bulletEnabled val="1"/>
        </dgm:presLayoutVars>
      </dgm:prSet>
      <dgm:spPr/>
      <dgm:t>
        <a:bodyPr/>
        <a:lstStyle/>
        <a:p>
          <a:endParaRPr lang="en-US"/>
        </a:p>
      </dgm:t>
    </dgm:pt>
    <dgm:pt modelId="{DFB2E73B-C396-4840-B265-0F1D2A7207D4}" type="pres">
      <dgm:prSet presAssocID="{8501894B-9398-E84C-9757-76E90EB56E18}" presName="parSh" presStyleLbl="node1" presStyleIdx="3" presStyleCnt="4" custScaleX="98241" custScaleY="135903" custLinFactNeighborX="9670" custLinFactNeighborY="2740"/>
      <dgm:spPr/>
      <dgm:t>
        <a:bodyPr/>
        <a:lstStyle/>
        <a:p>
          <a:endParaRPr lang="en-US"/>
        </a:p>
      </dgm:t>
    </dgm:pt>
    <dgm:pt modelId="{8FDA8C63-29AA-5046-BAD6-55ECAF67EBA1}" type="pres">
      <dgm:prSet presAssocID="{8501894B-9398-E84C-9757-76E90EB56E18}" presName="desTx" presStyleLbl="fgAcc1" presStyleIdx="3" presStyleCnt="4" custScaleX="87826" custScaleY="78318" custLinFactNeighborX="167" custLinFactNeighborY="-11812">
        <dgm:presLayoutVars>
          <dgm:bulletEnabled val="1"/>
        </dgm:presLayoutVars>
      </dgm:prSet>
      <dgm:spPr>
        <a:blipFill rotWithShape="0">
          <a:blip xmlns:r="http://schemas.openxmlformats.org/officeDocument/2006/relationships" r:embed="rId4"/>
          <a:stretch>
            <a:fillRect/>
          </a:stretch>
        </a:blipFill>
      </dgm:spPr>
    </dgm:pt>
  </dgm:ptLst>
  <dgm:cxnLst>
    <dgm:cxn modelId="{15895EF3-34B6-C044-B644-1027163E063B}" srcId="{ED638445-525F-B74B-8CF8-27D8EDE82E6C}" destId="{3DCD3B9B-2C1D-184B-8B3A-E05F6ACBA0E2}" srcOrd="1" destOrd="0" parTransId="{C000E27C-67C1-9942-88E8-07298FE92323}" sibTransId="{025F9628-2122-CA45-B5DC-297AA1ECFD87}"/>
    <dgm:cxn modelId="{1A9FA885-B0AE-934E-AEA9-4D2D4193682E}" type="presOf" srcId="{3DCD3B9B-2C1D-184B-8B3A-E05F6ACBA0E2}" destId="{CEC97640-F32A-024C-81F6-02240AAEBF50}" srcOrd="1" destOrd="0" presId="urn:microsoft.com/office/officeart/2005/8/layout/process3"/>
    <dgm:cxn modelId="{9345DE6F-6017-9649-8F1F-610418282AE9}" type="presOf" srcId="{2A4E536A-C63B-1B4D-9912-A7A91F324946}" destId="{D44E5F2E-B480-E946-AD16-5F9672C03E3D}" srcOrd="1" destOrd="0" presId="urn:microsoft.com/office/officeart/2005/8/layout/process3"/>
    <dgm:cxn modelId="{0F9F0F2B-195D-134F-BDA4-EC8B355768FD}" srcId="{C33CAECF-F572-9347-8599-74E976890198}" destId="{40D8FD97-C249-8343-BBFC-D7E0378140EE}" srcOrd="0" destOrd="0" parTransId="{3840496D-21E8-F64B-AE50-DCC431E9CC3E}" sibTransId="{911A8AFE-9C95-0B47-A769-27155B90EA6F}"/>
    <dgm:cxn modelId="{C2FA5ABE-6FB5-4F4F-8DD5-CE56CE2965DD}" type="presOf" srcId="{025F9628-2122-CA45-B5DC-297AA1ECFD87}" destId="{E76E7D06-66A0-2449-9349-C2F1F2D413EB}" srcOrd="1" destOrd="0" presId="urn:microsoft.com/office/officeart/2005/8/layout/process3"/>
    <dgm:cxn modelId="{64750ADA-6C8D-D943-B57A-364D4FC1197A}" type="presOf" srcId="{8501894B-9398-E84C-9757-76E90EB56E18}" destId="{4BFD3FBD-6B23-D84F-AA1F-726EFF2F4BFD}" srcOrd="0" destOrd="0" presId="urn:microsoft.com/office/officeart/2005/8/layout/process3"/>
    <dgm:cxn modelId="{B8B77117-FC7D-4747-9352-5FC4549E951D}" srcId="{ED638445-525F-B74B-8CF8-27D8EDE82E6C}" destId="{8501894B-9398-E84C-9757-76E90EB56E18}" srcOrd="3" destOrd="0" parTransId="{A8EB3F04-BBA5-074D-BEF7-0D52A1424382}" sibTransId="{6246A01A-3707-FD42-A756-7AFD6CED2F36}"/>
    <dgm:cxn modelId="{9C4268B7-1146-BD45-A42B-A5658C52FA0D}" type="presOf" srcId="{ECF7AF2E-54F3-5242-8FE6-3776302EF1A2}" destId="{9AE9DD01-8050-A446-B572-B22F5C1BE85B}" srcOrd="1" destOrd="0" presId="urn:microsoft.com/office/officeart/2005/8/layout/process3"/>
    <dgm:cxn modelId="{9E09FE57-668A-2941-96B5-2D4DC07F4D66}" type="presOf" srcId="{025F9628-2122-CA45-B5DC-297AA1ECFD87}" destId="{DE2A8E34-7F55-2243-B157-D8F89FCA89E8}" srcOrd="0" destOrd="0" presId="urn:microsoft.com/office/officeart/2005/8/layout/process3"/>
    <dgm:cxn modelId="{AD504C0D-9ED4-8F4E-B7A0-11EE87F0975A}" srcId="{3DCD3B9B-2C1D-184B-8B3A-E05F6ACBA0E2}" destId="{7B470CC7-B32E-F94B-B4B1-0D4E2736EF8B}" srcOrd="0" destOrd="0" parTransId="{06288B48-007D-8D41-BE06-2B3A1BFA45E7}" sibTransId="{1B328CC3-A5DD-5445-8DCB-78489C9FE68F}"/>
    <dgm:cxn modelId="{68CA9634-7A3E-BB4C-A2A3-9636B930373A}" type="presOf" srcId="{9EE97841-23B8-5E40-B8CC-586C5A006B26}" destId="{5E167642-95A8-9A47-A759-59F697C3102E}" srcOrd="0" destOrd="0" presId="urn:microsoft.com/office/officeart/2005/8/layout/process3"/>
    <dgm:cxn modelId="{1AFB25A8-03F2-A14B-B3B1-BF4FD95A1497}" type="presOf" srcId="{2A4E536A-C63B-1B4D-9912-A7A91F324946}" destId="{E0E7A8CF-26CC-B54B-9026-D430C102CE74}" srcOrd="0" destOrd="0" presId="urn:microsoft.com/office/officeart/2005/8/layout/process3"/>
    <dgm:cxn modelId="{7F1EE590-49CA-F343-8F57-998A93BC5CCA}" type="presOf" srcId="{3DCD3B9B-2C1D-184B-8B3A-E05F6ACBA0E2}" destId="{64A40578-77FF-5647-9F83-1E244B4AB3C2}" srcOrd="0" destOrd="0" presId="urn:microsoft.com/office/officeart/2005/8/layout/process3"/>
    <dgm:cxn modelId="{55844A2D-246C-2E4E-8C6D-C13D28A27984}" type="presOf" srcId="{C33CAECF-F572-9347-8599-74E976890198}" destId="{F73AF1B3-AF21-944F-BD4E-C072FEB146C3}" srcOrd="0" destOrd="0" presId="urn:microsoft.com/office/officeart/2005/8/layout/process3"/>
    <dgm:cxn modelId="{4A688522-32C4-5249-848C-F1784B4012B6}" srcId="{ED638445-525F-B74B-8CF8-27D8EDE82E6C}" destId="{2A4E536A-C63B-1B4D-9912-A7A91F324946}" srcOrd="2" destOrd="0" parTransId="{E4AC13EC-1240-ED4F-9BE2-760A0A51E940}" sibTransId="{ECF7AF2E-54F3-5242-8FE6-3776302EF1A2}"/>
    <dgm:cxn modelId="{F696D8DC-49FE-6748-BCF7-9159DE8CEBE6}" type="presOf" srcId="{7B470CC7-B32E-F94B-B4B1-0D4E2736EF8B}" destId="{6C878306-0C6B-5A41-BF3D-B05FAD13F80B}" srcOrd="0" destOrd="0" presId="urn:microsoft.com/office/officeart/2005/8/layout/process3"/>
    <dgm:cxn modelId="{C6A18B2B-53DA-C64C-A2C6-7E64BDFB08A3}" type="presOf" srcId="{ED638445-525F-B74B-8CF8-27D8EDE82E6C}" destId="{7031EB9A-D940-5447-B484-B8DDB99F46AA}" srcOrd="0" destOrd="0" presId="urn:microsoft.com/office/officeart/2005/8/layout/process3"/>
    <dgm:cxn modelId="{C7564F4A-DFD3-794F-A635-32B9955FF9E3}" type="presOf" srcId="{C33CAECF-F572-9347-8599-74E976890198}" destId="{32F16E18-2DE7-804B-AC42-8F7612CB9A23}" srcOrd="1" destOrd="0" presId="urn:microsoft.com/office/officeart/2005/8/layout/process3"/>
    <dgm:cxn modelId="{F741CC24-6376-0740-B53F-0535999CFE90}" type="presOf" srcId="{40D8FD97-C249-8343-BBFC-D7E0378140EE}" destId="{87771D26-A8D3-A04F-BC87-25C683217E30}" srcOrd="0" destOrd="0" presId="urn:microsoft.com/office/officeart/2005/8/layout/process3"/>
    <dgm:cxn modelId="{D1B22933-F541-C14F-A84C-D170012AE8D0}" srcId="{2A4E536A-C63B-1B4D-9912-A7A91F324946}" destId="{9EE97841-23B8-5E40-B8CC-586C5A006B26}" srcOrd="0" destOrd="0" parTransId="{BAABA5FB-F386-D042-B9AC-3B1BCD808617}" sibTransId="{25B05276-88C5-E742-B74D-D7154C4B5CB9}"/>
    <dgm:cxn modelId="{603C4DB1-E223-B246-8565-2AEAC597C3AE}" type="presOf" srcId="{47D60FB3-3008-2146-A437-891D23E58BDB}" destId="{095B594D-8017-724A-A21E-A2D771449AFE}" srcOrd="0" destOrd="0" presId="urn:microsoft.com/office/officeart/2005/8/layout/process3"/>
    <dgm:cxn modelId="{1A28DBF3-F333-4243-AF73-E6B1F8C55CFD}" type="presOf" srcId="{8501894B-9398-E84C-9757-76E90EB56E18}" destId="{DFB2E73B-C396-4840-B265-0F1D2A7207D4}" srcOrd="1" destOrd="0" presId="urn:microsoft.com/office/officeart/2005/8/layout/process3"/>
    <dgm:cxn modelId="{3408B418-A2A3-884F-A3E9-767EF377AD9E}" type="presOf" srcId="{ECF7AF2E-54F3-5242-8FE6-3776302EF1A2}" destId="{4ED3826F-EC33-B445-8D7D-2B9AC5DA350C}" srcOrd="0" destOrd="0" presId="urn:microsoft.com/office/officeart/2005/8/layout/process3"/>
    <dgm:cxn modelId="{CC8871C4-5490-7045-8037-959C3321127A}" srcId="{ED638445-525F-B74B-8CF8-27D8EDE82E6C}" destId="{C33CAECF-F572-9347-8599-74E976890198}" srcOrd="0" destOrd="0" parTransId="{B5C4CF7F-5AE8-7747-8084-3F9142D13B2C}" sibTransId="{47D60FB3-3008-2146-A437-891D23E58BDB}"/>
    <dgm:cxn modelId="{8A0046CE-69A8-E143-BB15-08ED1A90392D}" type="presOf" srcId="{47D60FB3-3008-2146-A437-891D23E58BDB}" destId="{B0F933B3-30AE-7746-8241-4F74C318D20D}" srcOrd="1" destOrd="0" presId="urn:microsoft.com/office/officeart/2005/8/layout/process3"/>
    <dgm:cxn modelId="{400CBFE0-19C0-804D-99AC-229831AA8AC9}" type="presParOf" srcId="{7031EB9A-D940-5447-B484-B8DDB99F46AA}" destId="{34593AA4-DA7C-0B47-8CED-3A8475A5691E}" srcOrd="0" destOrd="0" presId="urn:microsoft.com/office/officeart/2005/8/layout/process3"/>
    <dgm:cxn modelId="{5CFF510C-FDF8-374C-89CC-F636FF69A463}" type="presParOf" srcId="{34593AA4-DA7C-0B47-8CED-3A8475A5691E}" destId="{F73AF1B3-AF21-944F-BD4E-C072FEB146C3}" srcOrd="0" destOrd="0" presId="urn:microsoft.com/office/officeart/2005/8/layout/process3"/>
    <dgm:cxn modelId="{9FB95C94-39DE-BE44-AF32-27DBB8682547}" type="presParOf" srcId="{34593AA4-DA7C-0B47-8CED-3A8475A5691E}" destId="{32F16E18-2DE7-804B-AC42-8F7612CB9A23}" srcOrd="1" destOrd="0" presId="urn:microsoft.com/office/officeart/2005/8/layout/process3"/>
    <dgm:cxn modelId="{A58C6DC3-DDDB-324E-B383-85E3C71F820C}" type="presParOf" srcId="{34593AA4-DA7C-0B47-8CED-3A8475A5691E}" destId="{87771D26-A8D3-A04F-BC87-25C683217E30}" srcOrd="2" destOrd="0" presId="urn:microsoft.com/office/officeart/2005/8/layout/process3"/>
    <dgm:cxn modelId="{C50F16E5-E723-FC4A-8042-1DCCB3843DA8}" type="presParOf" srcId="{7031EB9A-D940-5447-B484-B8DDB99F46AA}" destId="{095B594D-8017-724A-A21E-A2D771449AFE}" srcOrd="1" destOrd="0" presId="urn:microsoft.com/office/officeart/2005/8/layout/process3"/>
    <dgm:cxn modelId="{DBC452D7-A129-1A42-8751-3BED84D3841A}" type="presParOf" srcId="{095B594D-8017-724A-A21E-A2D771449AFE}" destId="{B0F933B3-30AE-7746-8241-4F74C318D20D}" srcOrd="0" destOrd="0" presId="urn:microsoft.com/office/officeart/2005/8/layout/process3"/>
    <dgm:cxn modelId="{3D5A8C6B-5B18-E042-9289-FE6BB01BC4B1}" type="presParOf" srcId="{7031EB9A-D940-5447-B484-B8DDB99F46AA}" destId="{AB011041-96B4-8248-A12C-C9AC092038E4}" srcOrd="2" destOrd="0" presId="urn:microsoft.com/office/officeart/2005/8/layout/process3"/>
    <dgm:cxn modelId="{5F9FA458-DA78-CD46-A818-B76501A46594}" type="presParOf" srcId="{AB011041-96B4-8248-A12C-C9AC092038E4}" destId="{64A40578-77FF-5647-9F83-1E244B4AB3C2}" srcOrd="0" destOrd="0" presId="urn:microsoft.com/office/officeart/2005/8/layout/process3"/>
    <dgm:cxn modelId="{18E48192-0646-A543-A516-18A3B983DDD4}" type="presParOf" srcId="{AB011041-96B4-8248-A12C-C9AC092038E4}" destId="{CEC97640-F32A-024C-81F6-02240AAEBF50}" srcOrd="1" destOrd="0" presId="urn:microsoft.com/office/officeart/2005/8/layout/process3"/>
    <dgm:cxn modelId="{73BA2C3C-B520-8247-83A0-D5540343431F}" type="presParOf" srcId="{AB011041-96B4-8248-A12C-C9AC092038E4}" destId="{6C878306-0C6B-5A41-BF3D-B05FAD13F80B}" srcOrd="2" destOrd="0" presId="urn:microsoft.com/office/officeart/2005/8/layout/process3"/>
    <dgm:cxn modelId="{C37CFBAC-A44A-074A-871D-8ED2919305A4}" type="presParOf" srcId="{7031EB9A-D940-5447-B484-B8DDB99F46AA}" destId="{DE2A8E34-7F55-2243-B157-D8F89FCA89E8}" srcOrd="3" destOrd="0" presId="urn:microsoft.com/office/officeart/2005/8/layout/process3"/>
    <dgm:cxn modelId="{8CCA5B16-A015-3F44-A163-075DA975EF07}" type="presParOf" srcId="{DE2A8E34-7F55-2243-B157-D8F89FCA89E8}" destId="{E76E7D06-66A0-2449-9349-C2F1F2D413EB}" srcOrd="0" destOrd="0" presId="urn:microsoft.com/office/officeart/2005/8/layout/process3"/>
    <dgm:cxn modelId="{C351AD2C-79C3-0847-A114-F6B6E0F9EA70}" type="presParOf" srcId="{7031EB9A-D940-5447-B484-B8DDB99F46AA}" destId="{FE232341-9278-374A-8FA6-CDD66C446A2A}" srcOrd="4" destOrd="0" presId="urn:microsoft.com/office/officeart/2005/8/layout/process3"/>
    <dgm:cxn modelId="{ED1B62D2-224A-BF47-A0C0-145725B73F8E}" type="presParOf" srcId="{FE232341-9278-374A-8FA6-CDD66C446A2A}" destId="{E0E7A8CF-26CC-B54B-9026-D430C102CE74}" srcOrd="0" destOrd="0" presId="urn:microsoft.com/office/officeart/2005/8/layout/process3"/>
    <dgm:cxn modelId="{AE68D312-38D5-5A45-BB84-2F729A649987}" type="presParOf" srcId="{FE232341-9278-374A-8FA6-CDD66C446A2A}" destId="{D44E5F2E-B480-E946-AD16-5F9672C03E3D}" srcOrd="1" destOrd="0" presId="urn:microsoft.com/office/officeart/2005/8/layout/process3"/>
    <dgm:cxn modelId="{1B8C8AFF-052E-C541-9032-8658BA5BEB78}" type="presParOf" srcId="{FE232341-9278-374A-8FA6-CDD66C446A2A}" destId="{5E167642-95A8-9A47-A759-59F697C3102E}" srcOrd="2" destOrd="0" presId="urn:microsoft.com/office/officeart/2005/8/layout/process3"/>
    <dgm:cxn modelId="{ECF905C7-A7F9-DC49-B3BF-76A19D32BA68}" type="presParOf" srcId="{7031EB9A-D940-5447-B484-B8DDB99F46AA}" destId="{4ED3826F-EC33-B445-8D7D-2B9AC5DA350C}" srcOrd="5" destOrd="0" presId="urn:microsoft.com/office/officeart/2005/8/layout/process3"/>
    <dgm:cxn modelId="{A2E03DC0-2454-964A-A6FD-AD7E3131CA12}" type="presParOf" srcId="{4ED3826F-EC33-B445-8D7D-2B9AC5DA350C}" destId="{9AE9DD01-8050-A446-B572-B22F5C1BE85B}" srcOrd="0" destOrd="0" presId="urn:microsoft.com/office/officeart/2005/8/layout/process3"/>
    <dgm:cxn modelId="{1145C80F-93C7-5046-9515-CC451D670D9F}" type="presParOf" srcId="{7031EB9A-D940-5447-B484-B8DDB99F46AA}" destId="{BE9CF315-AC61-004F-8821-F5845FDDD7BB}" srcOrd="6" destOrd="0" presId="urn:microsoft.com/office/officeart/2005/8/layout/process3"/>
    <dgm:cxn modelId="{B257E3DC-7FAF-DF46-ABC4-CCBC1173877D}" type="presParOf" srcId="{BE9CF315-AC61-004F-8821-F5845FDDD7BB}" destId="{4BFD3FBD-6B23-D84F-AA1F-726EFF2F4BFD}" srcOrd="0" destOrd="0" presId="urn:microsoft.com/office/officeart/2005/8/layout/process3"/>
    <dgm:cxn modelId="{20B6DB70-4081-7643-BB1A-6A3C07569883}" type="presParOf" srcId="{BE9CF315-AC61-004F-8821-F5845FDDD7BB}" destId="{DFB2E73B-C396-4840-B265-0F1D2A7207D4}" srcOrd="1" destOrd="0" presId="urn:microsoft.com/office/officeart/2005/8/layout/process3"/>
    <dgm:cxn modelId="{1D9C584C-2244-674B-B4B1-7AEE0E3163F8}" type="presParOf" srcId="{BE9CF315-AC61-004F-8821-F5845FDDD7BB}" destId="{8FDA8C63-29AA-5046-BAD6-55ECAF67EBA1}" srcOrd="2" destOrd="0" presId="urn:microsoft.com/office/officeart/2005/8/layout/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43F16-3F1F-EF4E-8C14-68D9E5C6455C}">
      <dsp:nvSpPr>
        <dsp:cNvPr id="0" name=""/>
        <dsp:cNvSpPr/>
      </dsp:nvSpPr>
      <dsp:spPr>
        <a:xfrm>
          <a:off x="3771" y="1833776"/>
          <a:ext cx="1692766" cy="691200"/>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a:cs typeface="Arial"/>
            </a:rPr>
            <a:t>1. Opportunity</a:t>
          </a:r>
          <a:endParaRPr lang="en-US" sz="1600" kern="1200" dirty="0">
            <a:solidFill>
              <a:schemeClr val="tx1"/>
            </a:solidFill>
            <a:latin typeface="Arial"/>
            <a:cs typeface="Arial"/>
          </a:endParaRPr>
        </a:p>
      </dsp:txBody>
      <dsp:txXfrm>
        <a:off x="3771" y="1833776"/>
        <a:ext cx="1692766" cy="460800"/>
      </dsp:txXfrm>
    </dsp:sp>
    <dsp:sp modelId="{1A130CB0-CE63-BB4B-A4E8-732372484EA8}">
      <dsp:nvSpPr>
        <dsp:cNvPr id="0" name=""/>
        <dsp:cNvSpPr/>
      </dsp:nvSpPr>
      <dsp:spPr>
        <a:xfrm>
          <a:off x="677614" y="2427194"/>
          <a:ext cx="1114291" cy="656363"/>
        </a:xfrm>
        <a:prstGeom prst="roundRect">
          <a:avLst>
            <a:gd name="adj" fmla="val 10000"/>
          </a:avLst>
        </a:prstGeom>
        <a:blipFill rotWithShape="0">
          <a:blip xmlns:r="http://schemas.openxmlformats.org/officeDocument/2006/relationships" r:embed="rId1"/>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123E8C4-9936-4444-9F19-DE0316B5068F}">
      <dsp:nvSpPr>
        <dsp:cNvPr id="0" name=""/>
        <dsp:cNvSpPr/>
      </dsp:nvSpPr>
      <dsp:spPr>
        <a:xfrm rot="21554059">
          <a:off x="1834362" y="1878150"/>
          <a:ext cx="292243" cy="341838"/>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dirty="0"/>
        </a:p>
      </dsp:txBody>
      <dsp:txXfrm>
        <a:off x="1834366" y="1947104"/>
        <a:ext cx="204570" cy="205102"/>
      </dsp:txXfrm>
    </dsp:sp>
    <dsp:sp modelId="{24AE0847-2D86-AA46-9277-D51C0140494E}">
      <dsp:nvSpPr>
        <dsp:cNvPr id="0" name=""/>
        <dsp:cNvSpPr/>
      </dsp:nvSpPr>
      <dsp:spPr>
        <a:xfrm>
          <a:off x="2247890" y="1802803"/>
          <a:ext cx="1839568" cy="691200"/>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l" defTabSz="711200">
            <a:lnSpc>
              <a:spcPct val="90000"/>
            </a:lnSpc>
            <a:spcBef>
              <a:spcPct val="0"/>
            </a:spcBef>
            <a:spcAft>
              <a:spcPct val="35000"/>
            </a:spcAft>
          </a:pPr>
          <a:r>
            <a:rPr lang="en-US" sz="1600" kern="1200" dirty="0" smtClean="0">
              <a:solidFill>
                <a:schemeClr val="tx1"/>
              </a:solidFill>
              <a:latin typeface="Arial"/>
              <a:cs typeface="Arial"/>
            </a:rPr>
            <a:t>2.Resources/skill-knowledge</a:t>
          </a:r>
          <a:endParaRPr lang="en-US" sz="1600" kern="1200" dirty="0">
            <a:solidFill>
              <a:schemeClr val="tx1"/>
            </a:solidFill>
            <a:latin typeface="Arial"/>
            <a:cs typeface="Arial"/>
          </a:endParaRPr>
        </a:p>
      </dsp:txBody>
      <dsp:txXfrm>
        <a:off x="2247890" y="1802803"/>
        <a:ext cx="1839568" cy="460800"/>
      </dsp:txXfrm>
    </dsp:sp>
    <dsp:sp modelId="{826EEF8F-EB4E-D943-83D5-12AF2B282263}">
      <dsp:nvSpPr>
        <dsp:cNvPr id="0" name=""/>
        <dsp:cNvSpPr/>
      </dsp:nvSpPr>
      <dsp:spPr>
        <a:xfrm>
          <a:off x="2960871" y="2356855"/>
          <a:ext cx="1204813" cy="780254"/>
        </a:xfrm>
        <a:prstGeom prst="roundRect">
          <a:avLst>
            <a:gd name="adj" fmla="val 10000"/>
          </a:avLst>
        </a:prstGeom>
        <a:blipFill rotWithShape="0">
          <a:blip xmlns:r="http://schemas.openxmlformats.org/officeDocument/2006/relationships" r:embed="rId2"/>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A181E45-DC63-BF4E-8D25-EF3BA9590892}">
      <dsp:nvSpPr>
        <dsp:cNvPr id="0" name=""/>
        <dsp:cNvSpPr/>
      </dsp:nvSpPr>
      <dsp:spPr>
        <a:xfrm rot="21593795">
          <a:off x="4225296" y="1860111"/>
          <a:ext cx="292217" cy="341838"/>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dirty="0"/>
        </a:p>
      </dsp:txBody>
      <dsp:txXfrm>
        <a:off x="4225296" y="1928558"/>
        <a:ext cx="204552" cy="205102"/>
      </dsp:txXfrm>
    </dsp:sp>
    <dsp:sp modelId="{AB9DB908-73F0-E741-B7DB-E423FB4D0319}">
      <dsp:nvSpPr>
        <dsp:cNvPr id="0" name=""/>
        <dsp:cNvSpPr/>
      </dsp:nvSpPr>
      <dsp:spPr>
        <a:xfrm>
          <a:off x="4638812" y="1798748"/>
          <a:ext cx="1550646" cy="691200"/>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l" defTabSz="711200">
            <a:lnSpc>
              <a:spcPct val="90000"/>
            </a:lnSpc>
            <a:spcBef>
              <a:spcPct val="0"/>
            </a:spcBef>
            <a:spcAft>
              <a:spcPct val="35000"/>
            </a:spcAft>
          </a:pPr>
          <a:r>
            <a:rPr lang="en-US" sz="1600" kern="1200" dirty="0" smtClean="0">
              <a:solidFill>
                <a:schemeClr val="tx1"/>
              </a:solidFill>
              <a:latin typeface="Arial"/>
              <a:cs typeface="Arial"/>
            </a:rPr>
            <a:t>3.Motivation</a:t>
          </a:r>
          <a:endParaRPr lang="en-US" sz="1600" kern="1200" dirty="0">
            <a:solidFill>
              <a:schemeClr val="tx1"/>
            </a:solidFill>
            <a:latin typeface="Arial"/>
            <a:cs typeface="Arial"/>
          </a:endParaRPr>
        </a:p>
      </dsp:txBody>
      <dsp:txXfrm>
        <a:off x="4638812" y="1798748"/>
        <a:ext cx="1550646" cy="460800"/>
      </dsp:txXfrm>
    </dsp:sp>
    <dsp:sp modelId="{CEAC77EF-64C2-C64B-94DC-87E7986B6B76}">
      <dsp:nvSpPr>
        <dsp:cNvPr id="0" name=""/>
        <dsp:cNvSpPr/>
      </dsp:nvSpPr>
      <dsp:spPr>
        <a:xfrm>
          <a:off x="5128864" y="2333225"/>
          <a:ext cx="1173316" cy="796474"/>
        </a:xfrm>
        <a:prstGeom prst="roundRect">
          <a:avLst>
            <a:gd name="adj" fmla="val 10000"/>
          </a:avLst>
        </a:prstGeom>
        <a:blipFill rotWithShape="0">
          <a:blip xmlns:r="http://schemas.openxmlformats.org/officeDocument/2006/relationships" r:embed="rId3"/>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1066E01-EC27-4948-87FB-0DF398181FD8}">
      <dsp:nvSpPr>
        <dsp:cNvPr id="0" name=""/>
        <dsp:cNvSpPr/>
      </dsp:nvSpPr>
      <dsp:spPr>
        <a:xfrm rot="21531083">
          <a:off x="6350400" y="1836035"/>
          <a:ext cx="341339" cy="341838"/>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dirty="0"/>
        </a:p>
      </dsp:txBody>
      <dsp:txXfrm>
        <a:off x="6350410" y="1905429"/>
        <a:ext cx="238937" cy="205102"/>
      </dsp:txXfrm>
    </dsp:sp>
    <dsp:sp modelId="{26019737-34D5-7648-B677-1BE1F20DD6C6}">
      <dsp:nvSpPr>
        <dsp:cNvPr id="0" name=""/>
        <dsp:cNvSpPr/>
      </dsp:nvSpPr>
      <dsp:spPr>
        <a:xfrm>
          <a:off x="6833365" y="1752682"/>
          <a:ext cx="1756734" cy="691200"/>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76200" numCol="1" spcCol="1270" anchor="t" anchorCtr="0">
          <a:noAutofit/>
        </a:bodyPr>
        <a:lstStyle/>
        <a:p>
          <a:pPr lvl="0" algn="ctr" defTabSz="889000">
            <a:lnSpc>
              <a:spcPct val="90000"/>
            </a:lnSpc>
            <a:spcBef>
              <a:spcPct val="0"/>
            </a:spcBef>
            <a:spcAft>
              <a:spcPct val="35000"/>
            </a:spcAft>
          </a:pPr>
          <a:r>
            <a:rPr lang="en-US" sz="2000" kern="1200" dirty="0" smtClean="0">
              <a:solidFill>
                <a:schemeClr val="tx1"/>
              </a:solidFill>
              <a:latin typeface="Arial"/>
              <a:cs typeface="Arial"/>
            </a:rPr>
            <a:t>=Innovation</a:t>
          </a:r>
          <a:endParaRPr lang="en-US" sz="2000" kern="1200" dirty="0">
            <a:solidFill>
              <a:schemeClr val="tx1"/>
            </a:solidFill>
            <a:latin typeface="Arial"/>
            <a:cs typeface="Arial"/>
          </a:endParaRPr>
        </a:p>
      </dsp:txBody>
      <dsp:txXfrm>
        <a:off x="6833365" y="1752682"/>
        <a:ext cx="1756734" cy="460800"/>
      </dsp:txXfrm>
    </dsp:sp>
    <dsp:sp modelId="{DD9C8D38-DD8E-B54C-B9CE-04786DFE2B46}">
      <dsp:nvSpPr>
        <dsp:cNvPr id="0" name=""/>
        <dsp:cNvSpPr/>
      </dsp:nvSpPr>
      <dsp:spPr>
        <a:xfrm>
          <a:off x="7302870" y="2183912"/>
          <a:ext cx="1380160" cy="980739"/>
        </a:xfrm>
        <a:prstGeom prst="roundRect">
          <a:avLst>
            <a:gd name="adj" fmla="val 10000"/>
          </a:avLst>
        </a:prstGeom>
        <a:blipFill rotWithShape="0">
          <a:blip xmlns:r="http://schemas.openxmlformats.org/officeDocument/2006/relationships" r:embed="rId4"/>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16E18-2DE7-804B-AC42-8F7612CB9A23}">
      <dsp:nvSpPr>
        <dsp:cNvPr id="0" name=""/>
        <dsp:cNvSpPr/>
      </dsp:nvSpPr>
      <dsp:spPr>
        <a:xfrm>
          <a:off x="593" y="1875061"/>
          <a:ext cx="1571128" cy="913897"/>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a:cs typeface="Arial"/>
            </a:rPr>
            <a:t>1.Skills/</a:t>
          </a:r>
        </a:p>
        <a:p>
          <a:pPr lvl="0" algn="ctr" defTabSz="711200">
            <a:lnSpc>
              <a:spcPct val="90000"/>
            </a:lnSpc>
            <a:spcBef>
              <a:spcPct val="0"/>
            </a:spcBef>
            <a:spcAft>
              <a:spcPct val="35000"/>
            </a:spcAft>
          </a:pPr>
          <a:r>
            <a:rPr lang="en-US" sz="1600" kern="1200" dirty="0" smtClean="0">
              <a:solidFill>
                <a:schemeClr val="tx1"/>
              </a:solidFill>
              <a:latin typeface="Arial"/>
              <a:cs typeface="Arial"/>
            </a:rPr>
            <a:t>knowledge</a:t>
          </a:r>
          <a:endParaRPr lang="en-US" sz="1600" kern="1200" dirty="0">
            <a:solidFill>
              <a:schemeClr val="tx1"/>
            </a:solidFill>
            <a:latin typeface="Arial"/>
            <a:cs typeface="Arial"/>
          </a:endParaRPr>
        </a:p>
      </dsp:txBody>
      <dsp:txXfrm>
        <a:off x="593" y="1875061"/>
        <a:ext cx="1571128" cy="609264"/>
      </dsp:txXfrm>
    </dsp:sp>
    <dsp:sp modelId="{87771D26-A8D3-A04F-BC87-25C683217E30}">
      <dsp:nvSpPr>
        <dsp:cNvPr id="0" name=""/>
        <dsp:cNvSpPr/>
      </dsp:nvSpPr>
      <dsp:spPr>
        <a:xfrm>
          <a:off x="632518" y="2568278"/>
          <a:ext cx="1069352" cy="654981"/>
        </a:xfrm>
        <a:prstGeom prst="roundRect">
          <a:avLst>
            <a:gd name="adj" fmla="val 10000"/>
          </a:avLst>
        </a:prstGeom>
        <a:blipFill rotWithShape="0">
          <a:blip xmlns:r="http://schemas.openxmlformats.org/officeDocument/2006/relationships" r:embed="rId1"/>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dsp:txBody>
      <dsp:txXfrm>
        <a:off x="651702" y="2587462"/>
        <a:ext cx="1030984" cy="616613"/>
      </dsp:txXfrm>
    </dsp:sp>
    <dsp:sp modelId="{095B594D-8017-724A-A21E-A2D771449AFE}">
      <dsp:nvSpPr>
        <dsp:cNvPr id="0" name=""/>
        <dsp:cNvSpPr/>
      </dsp:nvSpPr>
      <dsp:spPr>
        <a:xfrm rot="21555216">
          <a:off x="1742478" y="1973139"/>
          <a:ext cx="362066" cy="383473"/>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dirty="0"/>
        </a:p>
      </dsp:txBody>
      <dsp:txXfrm>
        <a:off x="1742483" y="2050541"/>
        <a:ext cx="253446" cy="230083"/>
      </dsp:txXfrm>
    </dsp:sp>
    <dsp:sp modelId="{CEC97640-F32A-024C-81F6-02240AAEBF50}">
      <dsp:nvSpPr>
        <dsp:cNvPr id="0" name=""/>
        <dsp:cNvSpPr/>
      </dsp:nvSpPr>
      <dsp:spPr>
        <a:xfrm>
          <a:off x="2254807" y="1863640"/>
          <a:ext cx="1724874" cy="857052"/>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a:cs typeface="Arial"/>
            </a:rPr>
            <a:t>2. Creative thinking skills</a:t>
          </a:r>
          <a:endParaRPr lang="en-US" sz="1600" kern="1200" dirty="0">
            <a:solidFill>
              <a:schemeClr val="tx1"/>
            </a:solidFill>
            <a:latin typeface="Arial"/>
            <a:cs typeface="Arial"/>
          </a:endParaRPr>
        </a:p>
      </dsp:txBody>
      <dsp:txXfrm>
        <a:off x="2254807" y="1863640"/>
        <a:ext cx="1724874" cy="571368"/>
      </dsp:txXfrm>
    </dsp:sp>
    <dsp:sp modelId="{6C878306-0C6B-5A41-BF3D-B05FAD13F80B}">
      <dsp:nvSpPr>
        <dsp:cNvPr id="0" name=""/>
        <dsp:cNvSpPr/>
      </dsp:nvSpPr>
      <dsp:spPr>
        <a:xfrm>
          <a:off x="2899393" y="2427727"/>
          <a:ext cx="1199101" cy="757509"/>
        </a:xfrm>
        <a:prstGeom prst="roundRect">
          <a:avLst>
            <a:gd name="adj" fmla="val 10000"/>
          </a:avLst>
        </a:prstGeom>
        <a:blipFill rotWithShape="0">
          <a:blip xmlns:r="http://schemas.openxmlformats.org/officeDocument/2006/relationships" r:embed="rId2"/>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dsp:txBody>
      <dsp:txXfrm>
        <a:off x="2921580" y="2449914"/>
        <a:ext cx="1154727" cy="713135"/>
      </dsp:txXfrm>
    </dsp:sp>
    <dsp:sp modelId="{DE2A8E34-7F55-2243-B157-D8F89FCA89E8}">
      <dsp:nvSpPr>
        <dsp:cNvPr id="0" name=""/>
        <dsp:cNvSpPr/>
      </dsp:nvSpPr>
      <dsp:spPr>
        <a:xfrm rot="5116">
          <a:off x="4179833" y="1959484"/>
          <a:ext cx="424321" cy="383473"/>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dirty="0"/>
        </a:p>
      </dsp:txBody>
      <dsp:txXfrm>
        <a:off x="4179833" y="2036093"/>
        <a:ext cx="309279" cy="230083"/>
      </dsp:txXfrm>
    </dsp:sp>
    <dsp:sp modelId="{D44E5F2E-B480-E946-AD16-5F9672C03E3D}">
      <dsp:nvSpPr>
        <dsp:cNvPr id="0" name=""/>
        <dsp:cNvSpPr/>
      </dsp:nvSpPr>
      <dsp:spPr>
        <a:xfrm>
          <a:off x="4780288" y="1844890"/>
          <a:ext cx="1528464" cy="924139"/>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a:cs typeface="Arial"/>
            </a:rPr>
            <a:t>3. Motivation</a:t>
          </a:r>
          <a:endParaRPr lang="en-US" sz="1600" kern="1200" dirty="0">
            <a:solidFill>
              <a:schemeClr val="tx1"/>
            </a:solidFill>
            <a:latin typeface="Arial"/>
            <a:cs typeface="Arial"/>
          </a:endParaRPr>
        </a:p>
      </dsp:txBody>
      <dsp:txXfrm>
        <a:off x="4780288" y="1844890"/>
        <a:ext cx="1528464" cy="616092"/>
      </dsp:txXfrm>
    </dsp:sp>
    <dsp:sp modelId="{5E167642-95A8-9A47-A759-59F697C3102E}">
      <dsp:nvSpPr>
        <dsp:cNvPr id="0" name=""/>
        <dsp:cNvSpPr/>
      </dsp:nvSpPr>
      <dsp:spPr>
        <a:xfrm>
          <a:off x="5232884" y="2437687"/>
          <a:ext cx="1177661" cy="765423"/>
        </a:xfrm>
        <a:prstGeom prst="roundRect">
          <a:avLst>
            <a:gd name="adj" fmla="val 10000"/>
          </a:avLst>
        </a:prstGeom>
        <a:blipFill rotWithShape="0">
          <a:blip xmlns:r="http://schemas.openxmlformats.org/officeDocument/2006/relationships" r:embed="rId3"/>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dsp:txBody>
      <dsp:txXfrm>
        <a:off x="5255302" y="2460105"/>
        <a:ext cx="1132825" cy="720587"/>
      </dsp:txXfrm>
    </dsp:sp>
    <dsp:sp modelId="{4ED3826F-EC33-B445-8D7D-2B9AC5DA350C}">
      <dsp:nvSpPr>
        <dsp:cNvPr id="0" name=""/>
        <dsp:cNvSpPr/>
      </dsp:nvSpPr>
      <dsp:spPr>
        <a:xfrm rot="21555400">
          <a:off x="6503233" y="1946085"/>
          <a:ext cx="412372" cy="383473"/>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dirty="0"/>
        </a:p>
      </dsp:txBody>
      <dsp:txXfrm>
        <a:off x="6503238" y="2023526"/>
        <a:ext cx="297330" cy="230083"/>
      </dsp:txXfrm>
    </dsp:sp>
    <dsp:sp modelId="{DFB2E73B-C396-4840-B265-0F1D2A7207D4}">
      <dsp:nvSpPr>
        <dsp:cNvPr id="0" name=""/>
        <dsp:cNvSpPr/>
      </dsp:nvSpPr>
      <dsp:spPr>
        <a:xfrm>
          <a:off x="7086747" y="1860984"/>
          <a:ext cx="1513139" cy="786378"/>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kern="1200" dirty="0" smtClean="0">
              <a:solidFill>
                <a:schemeClr val="tx1"/>
              </a:solidFill>
              <a:latin typeface="Arial"/>
              <a:cs typeface="Arial"/>
            </a:rPr>
            <a:t>=Creativity</a:t>
          </a:r>
          <a:endParaRPr lang="en-US" sz="2000" kern="1200" dirty="0">
            <a:solidFill>
              <a:schemeClr val="tx1"/>
            </a:solidFill>
            <a:latin typeface="Arial"/>
            <a:cs typeface="Arial"/>
          </a:endParaRPr>
        </a:p>
      </dsp:txBody>
      <dsp:txXfrm>
        <a:off x="7086747" y="1860984"/>
        <a:ext cx="1513139" cy="524252"/>
      </dsp:txXfrm>
    </dsp:sp>
    <dsp:sp modelId="{8FDA8C63-29AA-5046-BAD6-55ECAF67EBA1}">
      <dsp:nvSpPr>
        <dsp:cNvPr id="0" name=""/>
        <dsp:cNvSpPr/>
      </dsp:nvSpPr>
      <dsp:spPr>
        <a:xfrm>
          <a:off x="7334077" y="2323572"/>
          <a:ext cx="1352723" cy="902223"/>
        </a:xfrm>
        <a:prstGeom prst="roundRect">
          <a:avLst>
            <a:gd name="adj" fmla="val 10000"/>
          </a:avLst>
        </a:prstGeom>
        <a:blipFill rotWithShape="0">
          <a:blip xmlns:r="http://schemas.openxmlformats.org/officeDocument/2006/relationships" r:embed="rId4"/>
          <a:stretch>
            <a:fillRect/>
          </a:stretch>
        </a:blip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dirty="0"/>
          </a:p>
        </p:txBody>
      </p:sp>
      <p:sp>
        <p:nvSpPr>
          <p:cNvPr id="3" name="Date Placeholder 2"/>
          <p:cNvSpPr>
            <a:spLocks noGrp="1"/>
          </p:cNvSpPr>
          <p:nvPr>
            <p:ph type="dt" sz="quarter" idx="1"/>
          </p:nvPr>
        </p:nvSpPr>
        <p:spPr>
          <a:xfrm>
            <a:off x="3809079" y="0"/>
            <a:ext cx="2914015" cy="490409"/>
          </a:xfrm>
          <a:prstGeom prst="rect">
            <a:avLst/>
          </a:prstGeom>
        </p:spPr>
        <p:txBody>
          <a:bodyPr vert="horz" lIns="91861" tIns="45930" rIns="91861" bIns="45930" rtlCol="0"/>
          <a:lstStyle>
            <a:lvl1pPr algn="r">
              <a:defRPr sz="1200"/>
            </a:lvl1pPr>
          </a:lstStyle>
          <a:p>
            <a:fld id="{115CC38E-4678-4A74-BBF2-CA7FA6822D55}" type="datetimeFigureOut">
              <a:rPr lang="en-GB" smtClean="0"/>
              <a:t>16/03/2018</a:t>
            </a:fld>
            <a:endParaRPr lang="en-GB" dirty="0"/>
          </a:p>
        </p:txBody>
      </p:sp>
      <p:sp>
        <p:nvSpPr>
          <p:cNvPr id="4" name="Footer Placeholder 3"/>
          <p:cNvSpPr>
            <a:spLocks noGrp="1"/>
          </p:cNvSpPr>
          <p:nvPr>
            <p:ph type="ftr" sz="quarter" idx="2"/>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79" y="9283831"/>
            <a:ext cx="2914015" cy="490408"/>
          </a:xfrm>
          <a:prstGeom prst="rect">
            <a:avLst/>
          </a:prstGeom>
        </p:spPr>
        <p:txBody>
          <a:bodyPr vert="horz" lIns="91861" tIns="45930" rIns="91861" bIns="45930" rtlCol="0" anchor="b"/>
          <a:lstStyle>
            <a:lvl1pPr algn="r">
              <a:defRPr sz="1200"/>
            </a:lvl1pPr>
          </a:lstStyle>
          <a:p>
            <a:fld id="{264A5F41-589F-421F-BE5E-70B9559CDC23}" type="slidenum">
              <a:rPr lang="en-GB" smtClean="0"/>
              <a:t>‹#›</a:t>
            </a:fld>
            <a:endParaRPr lang="en-GB" dirty="0"/>
          </a:p>
        </p:txBody>
      </p:sp>
    </p:spTree>
    <p:extLst>
      <p:ext uri="{BB962C8B-B14F-4D97-AF65-F5344CB8AC3E}">
        <p14:creationId xmlns:p14="http://schemas.microsoft.com/office/powerpoint/2010/main" val="22546166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861" tIns="45930" rIns="91861" bIns="45930" rtlCol="0"/>
          <a:lstStyle>
            <a:lvl1pPr algn="l">
              <a:defRPr sz="1200"/>
            </a:lvl1pPr>
          </a:lstStyle>
          <a:p>
            <a:endParaRPr lang="en-US" dirty="0"/>
          </a:p>
        </p:txBody>
      </p:sp>
      <p:sp>
        <p:nvSpPr>
          <p:cNvPr id="3" name="Date Placeholder 2"/>
          <p:cNvSpPr>
            <a:spLocks noGrp="1"/>
          </p:cNvSpPr>
          <p:nvPr>
            <p:ph type="dt" idx="1"/>
          </p:nvPr>
        </p:nvSpPr>
        <p:spPr>
          <a:xfrm>
            <a:off x="3809079" y="0"/>
            <a:ext cx="2914015" cy="488712"/>
          </a:xfrm>
          <a:prstGeom prst="rect">
            <a:avLst/>
          </a:prstGeom>
        </p:spPr>
        <p:txBody>
          <a:bodyPr vert="horz" lIns="91861" tIns="45930" rIns="91861" bIns="45930" rtlCol="0"/>
          <a:lstStyle>
            <a:lvl1pPr algn="r">
              <a:defRPr sz="1200"/>
            </a:lvl1pPr>
          </a:lstStyle>
          <a:p>
            <a:fld id="{A1CA3968-C53F-A04A-B2C8-411BC6190CB9}" type="datetimeFigureOut">
              <a:rPr lang="en-US" smtClean="0"/>
              <a:t>3/16/2018</a:t>
            </a:fld>
            <a:endParaRPr lang="en-US"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861" tIns="45930" rIns="91861" bIns="45930" rtlCol="0" anchor="ctr"/>
          <a:lstStyle/>
          <a:p>
            <a:endParaRPr lang="en-US" dirty="0"/>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861" tIns="45930" rIns="91861" bIns="4593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83829"/>
            <a:ext cx="2914015" cy="488712"/>
          </a:xfrm>
          <a:prstGeom prst="rect">
            <a:avLst/>
          </a:prstGeom>
        </p:spPr>
        <p:txBody>
          <a:bodyPr vert="horz" lIns="91861" tIns="45930" rIns="91861" bIns="4593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1861" tIns="45930" rIns="91861" bIns="45930" rtlCol="0" anchor="b"/>
          <a:lstStyle>
            <a:lvl1pPr algn="r">
              <a:defRPr sz="1200"/>
            </a:lvl1pPr>
          </a:lstStyle>
          <a:p>
            <a:fld id="{CE072E36-FE12-1D44-84AD-7EE00FD3CCC5}" type="slidenum">
              <a:rPr lang="en-US" smtClean="0"/>
              <a:t>‹#›</a:t>
            </a:fld>
            <a:endParaRPr lang="en-US" dirty="0"/>
          </a:p>
        </p:txBody>
      </p:sp>
    </p:spTree>
    <p:extLst>
      <p:ext uri="{BB962C8B-B14F-4D97-AF65-F5344CB8AC3E}">
        <p14:creationId xmlns:p14="http://schemas.microsoft.com/office/powerpoint/2010/main" val="15958465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https://www.youtube.com/watch?v=frLvw5CRpWA</a:t>
            </a:r>
            <a:endParaRPr lang="en-US" dirty="0"/>
          </a:p>
        </p:txBody>
      </p:sp>
      <p:sp>
        <p:nvSpPr>
          <p:cNvPr id="4" name="Slide Number Placeholder 3"/>
          <p:cNvSpPr>
            <a:spLocks noGrp="1"/>
          </p:cNvSpPr>
          <p:nvPr>
            <p:ph type="sldNum" sz="quarter" idx="10"/>
          </p:nvPr>
        </p:nvSpPr>
        <p:spPr/>
        <p:txBody>
          <a:bodyPr/>
          <a:lstStyle/>
          <a:p>
            <a:fld id="{CE072E36-FE12-1D44-84AD-7EE00FD3CCC5}" type="slidenum">
              <a:rPr lang="en-US" smtClean="0"/>
              <a:t>6</a:t>
            </a:fld>
            <a:endParaRPr lang="en-US" dirty="0"/>
          </a:p>
        </p:txBody>
      </p:sp>
    </p:spTree>
    <p:extLst>
      <p:ext uri="{BB962C8B-B14F-4D97-AF65-F5344CB8AC3E}">
        <p14:creationId xmlns:p14="http://schemas.microsoft.com/office/powerpoint/2010/main" val="4168544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3380557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2920409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432185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3627025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666848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1288220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1911722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3066386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1558012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215933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3E70A29-86B0-A840-B3F2-DF7870C4C6D8}" type="datetimeFigureOut">
              <a:rPr lang="en-US" smtClean="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FA8A7E7-AEEF-C740-90E4-46803F7BB4E2}" type="slidenum">
              <a:rPr lang="en-US" smtClean="0"/>
              <a:t>‹#›</a:t>
            </a:fld>
            <a:endParaRPr lang="en-US" dirty="0"/>
          </a:p>
        </p:txBody>
      </p:sp>
    </p:spTree>
    <p:extLst>
      <p:ext uri="{BB962C8B-B14F-4D97-AF65-F5344CB8AC3E}">
        <p14:creationId xmlns:p14="http://schemas.microsoft.com/office/powerpoint/2010/main" val="102160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E70A29-86B0-A840-B3F2-DF7870C4C6D8}" type="datetimeFigureOut">
              <a:rPr lang="en-US" smtClean="0"/>
              <a:t>3/16/2018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A8A7E7-AEEF-C740-90E4-46803F7BB4E2}" type="slidenum">
              <a:rPr lang="en-US" smtClean="0"/>
              <a:t>‹#›</a:t>
            </a:fld>
            <a:endParaRPr lang="en-US" dirty="0"/>
          </a:p>
        </p:txBody>
      </p:sp>
    </p:spTree>
    <p:extLst>
      <p:ext uri="{BB962C8B-B14F-4D97-AF65-F5344CB8AC3E}">
        <p14:creationId xmlns:p14="http://schemas.microsoft.com/office/powerpoint/2010/main" val="21725578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frLvw5CRpW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gif"/><Relationship Id="rId1" Type="http://schemas.openxmlformats.org/officeDocument/2006/relationships/slideLayout" Target="../slideLayouts/slideLayout2.xml"/><Relationship Id="rId5" Type="http://schemas.openxmlformats.org/officeDocument/2006/relationships/image" Target="../media/image14.gif"/><Relationship Id="rId4" Type="http://schemas.openxmlformats.org/officeDocument/2006/relationships/image" Target="../media/image13.gif"/></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usinesswales.gov.wales/bigideas/video/whats-entrepreneur" TargetMode="External"/><Relationship Id="rId2" Type="http://schemas.openxmlformats.org/officeDocument/2006/relationships/hyperlink" Target="http://www.bbc.co.uk/news/uk-wales-24934667" TargetMode="External"/><Relationship Id="rId1" Type="http://schemas.openxmlformats.org/officeDocument/2006/relationships/slideLayout" Target="../slideLayouts/slideLayout2.xml"/><Relationship Id="rId5" Type="http://schemas.openxmlformats.org/officeDocument/2006/relationships/hyperlink" Target="http://enterprisetroopers.com/the-enterprise-troopers/" TargetMode="External"/><Relationship Id="rId4" Type="http://schemas.openxmlformats.org/officeDocument/2006/relationships/hyperlink" Target="http://gov.wales/docs/dcells/publications/150317-suddessful-futures-en.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jyhejOwcvZAhVHB8AKHV2wB_4QjRx6BAgAEAY&amp;url=https://innovationdevelopment.org/&amp;psig=AOvVaw0H5qonOGdjrrFw3t0CDZ3q&amp;ust=1520006977728692" TargetMode="External"/><Relationship Id="rId2" Type="http://schemas.openxmlformats.org/officeDocument/2006/relationships/hyperlink" Target="https://www.google.co.uk/url?sa=i&amp;rct=j&amp;q=&amp;esrc=s&amp;source=images&amp;cd=&amp;cad=rja&amp;uact=8&amp;ved=2ahUKEwiZuuGIzL_ZAhUmD8AKHVEwCgMQjRx6BAgAEAY&amp;url=http://enterprisetroopers.com/&amp;psig=AOvVaw2sAf1FhM9U5VKYqMT9bdTg&amp;ust=1519597329647695" TargetMode="External"/><Relationship Id="rId1" Type="http://schemas.openxmlformats.org/officeDocument/2006/relationships/slideLayout" Target="../slideLayouts/slideLayout2.xml"/><Relationship Id="rId5" Type="http://schemas.openxmlformats.org/officeDocument/2006/relationships/hyperlink" Target="http://www.bbc.co.uk/news/uk-wales-38208738" TargetMode="External"/><Relationship Id="rId4" Type="http://schemas.openxmlformats.org/officeDocument/2006/relationships/hyperlink" Target="https://www.google.co.uk/url?sa=i&amp;rct=j&amp;q=&amp;esrc=s&amp;source=images&amp;cd=&amp;cad=rja&amp;uact=8&amp;ved=2ahUKEwjr3be9wsvZAhWMW8AKHZ4VDKQQjRx6staff&amp;psig=AOvVaw0Dpo_l8N4zHCuv7lFaZlbX&amp;ust=1520007172131247"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tatswales.gov.wales/Catalogue/Education-and-Skills/Post-16-Education-and-Training/Lifelong-Learning/Participation-of-Adults-and-young-People/estimated1624neet-by-gender-economicactivity-agegroup" TargetMode="External"/><Relationship Id="rId2" Type="http://schemas.openxmlformats.org/officeDocument/2006/relationships/hyperlink" Target="https://www.walesonline.co.uk/news/local-news/superheroes-encourage-primary-school-pupils-7963656"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30425-personal-and-social-education-framework-en.pdf" TargetMode="External"/><Relationship Id="rId5" Type="http://schemas.openxmlformats.org/officeDocument/2006/relationships/hyperlink" Target="http://wasacre.org.uk/publications/wag/E-developingthecurriculumcymreig.pdf" TargetMode="External"/><Relationship Id="rId4" Type="http://schemas.openxmlformats.org/officeDocument/2006/relationships/hyperlink" Target="https://www.ted.com/talks/ken_robinson_says_schools_kill_creativit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learning.gov.wales/resources/collections/national-reading-and-numeracy-tests?lang=en" TargetMode="External"/><Relationship Id="rId3" Type="http://schemas.openxmlformats.org/officeDocument/2006/relationships/hyperlink" Target="http://gov.wales/docs/dcells/publications/170711-cymraeg-2050-work-programme-eng-v2.pdf" TargetMode="External"/><Relationship Id="rId7" Type="http://schemas.openxmlformats.org/officeDocument/2006/relationships/hyperlink" Target="http://learning.gov.wales/resources/browse-all/nlnf/?lang=en" TargetMode="External"/><Relationship Id="rId2" Type="http://schemas.openxmlformats.org/officeDocument/2006/relationships/hyperlink" Target="https://businesswales.gov.wales/bigideas/sites/bigideas/files/documents/pdf/YES-%20An%20Action%20Plan%20for%20Wales%202010-15%20_Eng_1.pdf"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40626-careers-and-the-world-of-work-learning-and-progression-en.pdf" TargetMode="External"/><Relationship Id="rId5" Type="http://schemas.openxmlformats.org/officeDocument/2006/relationships/hyperlink" Target="http://gov.wales/docs/statistics/2018/180223-key-economic-statistics-february-2018-en.pdf" TargetMode="External"/><Relationship Id="rId10" Type="http://schemas.openxmlformats.org/officeDocument/2006/relationships/hyperlink" Target="http://www.walesonline.co.uk/" TargetMode="External"/><Relationship Id="rId4" Type="http://schemas.openxmlformats.org/officeDocument/2006/relationships/hyperlink" Target="http://learning.gov.wales/resources/browse-all/digital-competence-framework/?skip=1&amp;lang=en" TargetMode="External"/><Relationship Id="rId9" Type="http://schemas.openxmlformats.org/officeDocument/2006/relationships/hyperlink" Target="http://gov.wales/docs/dcells/publications/151021-a-curriculum-for-wales-post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60248" y="2168504"/>
            <a:ext cx="7341577" cy="3133258"/>
          </a:xfrm>
          <a:prstGeom prst="rect">
            <a:avLst/>
          </a:prstGeom>
        </p:spPr>
      </p:pic>
      <p:pic>
        <p:nvPicPr>
          <p:cNvPr id="5" name="Picture 4"/>
          <p:cNvPicPr>
            <a:picLocks noChangeAspect="1"/>
          </p:cNvPicPr>
          <p:nvPr/>
        </p:nvPicPr>
        <p:blipFill>
          <a:blip r:embed="rId3"/>
          <a:stretch>
            <a:fillRect/>
          </a:stretch>
        </p:blipFill>
        <p:spPr>
          <a:xfrm>
            <a:off x="2412999" y="251267"/>
            <a:ext cx="5036077" cy="1981200"/>
          </a:xfrm>
          <a:prstGeom prst="rect">
            <a:avLst/>
          </a:prstGeom>
        </p:spPr>
      </p:pic>
      <p:sp>
        <p:nvSpPr>
          <p:cNvPr id="6" name="TextBox 5"/>
          <p:cNvSpPr txBox="1"/>
          <p:nvPr/>
        </p:nvSpPr>
        <p:spPr>
          <a:xfrm>
            <a:off x="635060" y="6350168"/>
            <a:ext cx="8255773" cy="276999"/>
          </a:xfrm>
          <a:prstGeom prst="rect">
            <a:avLst/>
          </a:prstGeom>
          <a:noFill/>
        </p:spPr>
        <p:txBody>
          <a:bodyPr wrap="square" rtlCol="0">
            <a:spAutoFit/>
          </a:bodyPr>
          <a:lstStyle/>
          <a:p>
            <a:pPr algn="r"/>
            <a:r>
              <a:rPr lang="en-US" sz="1200" dirty="0" smtClean="0">
                <a:latin typeface="Arial"/>
                <a:cs typeface="Arial"/>
              </a:rPr>
              <a:t>Big Ideas Wales (2018) Enterprise Troopers (2016) Google Images (2018) Welsh Assembly Government (2010) </a:t>
            </a:r>
            <a:endParaRPr lang="en-US" sz="1200" dirty="0">
              <a:latin typeface="Arial"/>
              <a:cs typeface="Arial"/>
            </a:endParaRPr>
          </a:p>
        </p:txBody>
      </p:sp>
    </p:spTree>
    <p:extLst>
      <p:ext uri="{BB962C8B-B14F-4D97-AF65-F5344CB8AC3E}">
        <p14:creationId xmlns:p14="http://schemas.microsoft.com/office/powerpoint/2010/main" val="6111986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2046" y="185328"/>
            <a:ext cx="8741954" cy="6247864"/>
          </a:xfrm>
          <a:prstGeom prst="rect">
            <a:avLst/>
          </a:prstGeom>
          <a:noFill/>
        </p:spPr>
        <p:txBody>
          <a:bodyPr wrap="square" rtlCol="0">
            <a:spAutoFit/>
          </a:bodyPr>
          <a:lstStyle/>
          <a:p>
            <a:pPr algn="ctr"/>
            <a:r>
              <a:rPr lang="en-US" sz="2400" dirty="0" smtClean="0">
                <a:latin typeface="Arial"/>
                <a:cs typeface="Arial"/>
              </a:rPr>
              <a:t>Objectives</a:t>
            </a: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Terminology</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The key role of creativity</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Enterprise Troopers initiative</a:t>
            </a:r>
          </a:p>
          <a:p>
            <a:pPr marL="342900" indent="-342900">
              <a:buFont typeface="Arial"/>
              <a:buChar char="•"/>
            </a:pPr>
            <a:endParaRPr lang="en-US" sz="2000" dirty="0" smtClean="0">
              <a:latin typeface="Arial"/>
              <a:cs typeface="Arial"/>
            </a:endParaRPr>
          </a:p>
          <a:p>
            <a:pPr marL="342900" indent="-342900">
              <a:buFont typeface="Arial"/>
              <a:buChar char="•"/>
            </a:pPr>
            <a:r>
              <a:rPr lang="en-US" sz="2000" dirty="0" smtClean="0">
                <a:latin typeface="Arial"/>
                <a:cs typeface="Arial"/>
              </a:rPr>
              <a:t>Rationale</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How enterprise Troopers encourages entrepreneurial thinking</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Other skills that can be developed as part of the initiative</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Limitations</a:t>
            </a:r>
          </a:p>
          <a:p>
            <a:endParaRPr lang="en-US" sz="2000" dirty="0">
              <a:latin typeface="Arial"/>
              <a:cs typeface="Arial"/>
            </a:endParaRPr>
          </a:p>
          <a:p>
            <a:pPr marL="342900" indent="-342900">
              <a:buFont typeface="Arial"/>
              <a:buChar char="•"/>
            </a:pPr>
            <a:r>
              <a:rPr lang="en-US" sz="2000" dirty="0" smtClean="0">
                <a:latin typeface="Arial"/>
                <a:cs typeface="Arial"/>
              </a:rPr>
              <a:t>Conclusion/ recommendations </a:t>
            </a:r>
          </a:p>
          <a:p>
            <a:endParaRPr lang="en-US" dirty="0"/>
          </a:p>
          <a:p>
            <a:endParaRPr lang="en-US" dirty="0"/>
          </a:p>
        </p:txBody>
      </p:sp>
      <p:pic>
        <p:nvPicPr>
          <p:cNvPr id="6" name="Picture 5"/>
          <p:cNvPicPr>
            <a:picLocks noChangeAspect="1"/>
          </p:cNvPicPr>
          <p:nvPr/>
        </p:nvPicPr>
        <p:blipFill>
          <a:blip r:embed="rId2"/>
          <a:stretch>
            <a:fillRect/>
          </a:stretch>
        </p:blipFill>
        <p:spPr>
          <a:xfrm>
            <a:off x="6804147" y="181450"/>
            <a:ext cx="2079929" cy="818247"/>
          </a:xfrm>
          <a:prstGeom prst="rect">
            <a:avLst/>
          </a:prstGeom>
        </p:spPr>
      </p:pic>
      <p:pic>
        <p:nvPicPr>
          <p:cNvPr id="7" name="Picture 6"/>
          <p:cNvPicPr>
            <a:picLocks noChangeAspect="1"/>
          </p:cNvPicPr>
          <p:nvPr/>
        </p:nvPicPr>
        <p:blipFill>
          <a:blip r:embed="rId3"/>
          <a:stretch>
            <a:fillRect/>
          </a:stretch>
        </p:blipFill>
        <p:spPr>
          <a:xfrm>
            <a:off x="7037147" y="919102"/>
            <a:ext cx="1664886" cy="710544"/>
          </a:xfrm>
          <a:prstGeom prst="rect">
            <a:avLst/>
          </a:prstGeom>
        </p:spPr>
      </p:pic>
    </p:spTree>
    <p:extLst>
      <p:ext uri="{BB962C8B-B14F-4D97-AF65-F5344CB8AC3E}">
        <p14:creationId xmlns:p14="http://schemas.microsoft.com/office/powerpoint/2010/main" val="15023380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457509" y="0"/>
            <a:ext cx="2686492" cy="1287082"/>
          </a:xfrm>
          <a:prstGeom prst="rect">
            <a:avLst/>
          </a:prstGeom>
        </p:spPr>
      </p:pic>
      <p:sp>
        <p:nvSpPr>
          <p:cNvPr id="2" name="TextBox 1"/>
          <p:cNvSpPr txBox="1"/>
          <p:nvPr/>
        </p:nvSpPr>
        <p:spPr>
          <a:xfrm>
            <a:off x="154475" y="274577"/>
            <a:ext cx="8805332" cy="6463308"/>
          </a:xfrm>
          <a:prstGeom prst="rect">
            <a:avLst/>
          </a:prstGeom>
          <a:noFill/>
        </p:spPr>
        <p:txBody>
          <a:bodyPr wrap="square" rtlCol="0">
            <a:spAutoFit/>
          </a:bodyPr>
          <a:lstStyle/>
          <a:p>
            <a:pPr algn="ctr"/>
            <a:r>
              <a:rPr lang="en-US" sz="2400" b="1" dirty="0" smtClean="0">
                <a:latin typeface="Arial"/>
                <a:cs typeface="Arial"/>
              </a:rPr>
              <a:t>What is…</a:t>
            </a:r>
          </a:p>
          <a:p>
            <a:pPr algn="ctr"/>
            <a:endParaRPr lang="en-US" sz="2400" b="1" dirty="0" smtClean="0">
              <a:latin typeface="Arial"/>
              <a:cs typeface="Arial"/>
            </a:endParaRPr>
          </a:p>
          <a:p>
            <a:endParaRPr lang="en-US" b="1" dirty="0">
              <a:latin typeface="Arial"/>
              <a:cs typeface="Arial"/>
            </a:endParaRPr>
          </a:p>
          <a:p>
            <a:r>
              <a:rPr lang="en-US" sz="2000" b="1" dirty="0">
                <a:latin typeface="Arial"/>
                <a:cs typeface="Arial"/>
              </a:rPr>
              <a:t>A</a:t>
            </a:r>
            <a:r>
              <a:rPr lang="en-US" sz="2000" b="1" dirty="0" smtClean="0">
                <a:latin typeface="Arial"/>
                <a:cs typeface="Arial"/>
              </a:rPr>
              <a:t>n entrepreneur?</a:t>
            </a:r>
            <a:endParaRPr lang="en-US" sz="2000" dirty="0" smtClean="0">
              <a:latin typeface="Arial"/>
              <a:cs typeface="Arial"/>
            </a:endParaRPr>
          </a:p>
          <a:p>
            <a:r>
              <a:rPr lang="en-US" sz="2000" dirty="0" smtClean="0">
                <a:latin typeface="Arial"/>
                <a:cs typeface="Arial"/>
              </a:rPr>
              <a:t>‘Someone who starts a new business’ (Big Ideas Wales, 2018).</a:t>
            </a:r>
          </a:p>
          <a:p>
            <a:endParaRPr lang="en-US" sz="2000" dirty="0" smtClean="0">
              <a:latin typeface="Arial"/>
              <a:cs typeface="Arial"/>
            </a:endParaRPr>
          </a:p>
          <a:p>
            <a:endParaRPr lang="en-US" sz="2000" dirty="0" smtClean="0">
              <a:latin typeface="Arial"/>
              <a:cs typeface="Arial"/>
            </a:endParaRPr>
          </a:p>
          <a:p>
            <a:r>
              <a:rPr lang="en-US" sz="2000" b="1" dirty="0">
                <a:latin typeface="Arial"/>
                <a:cs typeface="Arial"/>
              </a:rPr>
              <a:t>Entrepreneurship </a:t>
            </a:r>
            <a:r>
              <a:rPr lang="en-US" sz="2000" b="1" dirty="0" smtClean="0">
                <a:latin typeface="Arial"/>
                <a:cs typeface="Arial"/>
              </a:rPr>
              <a:t>education?</a:t>
            </a:r>
            <a:endParaRPr lang="en-US" sz="2000" b="1" dirty="0">
              <a:latin typeface="Arial"/>
              <a:cs typeface="Arial"/>
            </a:endParaRPr>
          </a:p>
          <a:p>
            <a:r>
              <a:rPr lang="en-US" sz="2000" dirty="0" smtClean="0">
                <a:latin typeface="Arial"/>
                <a:cs typeface="Arial"/>
              </a:rPr>
              <a:t>Encourages entrepreneurial thinking by equipping pupils with necessary skills and knowledge.</a:t>
            </a:r>
            <a:endParaRPr lang="en-US" sz="2000" dirty="0">
              <a:latin typeface="Arial"/>
              <a:cs typeface="Arial"/>
            </a:endParaRPr>
          </a:p>
          <a:p>
            <a:endParaRPr lang="en-US" sz="2000" dirty="0" smtClean="0">
              <a:latin typeface="Arial"/>
              <a:cs typeface="Arial"/>
            </a:endParaRPr>
          </a:p>
          <a:p>
            <a:r>
              <a:rPr lang="en-US" sz="2000" b="1" dirty="0" smtClean="0">
                <a:latin typeface="Arial"/>
                <a:cs typeface="Arial"/>
              </a:rPr>
              <a:t>Enterprise?</a:t>
            </a:r>
          </a:p>
          <a:p>
            <a:r>
              <a:rPr lang="en-US" sz="2000" dirty="0" smtClean="0">
                <a:latin typeface="Arial"/>
                <a:cs typeface="Arial"/>
              </a:rPr>
              <a:t>A business organization.</a:t>
            </a:r>
          </a:p>
          <a:p>
            <a:endParaRPr lang="en-US" sz="2000" dirty="0">
              <a:latin typeface="Arial"/>
              <a:cs typeface="Arial"/>
            </a:endParaRPr>
          </a:p>
          <a:p>
            <a:endParaRPr lang="en-US" sz="2000" dirty="0">
              <a:latin typeface="Arial"/>
              <a:cs typeface="Arial"/>
            </a:endParaRPr>
          </a:p>
          <a:p>
            <a:r>
              <a:rPr lang="en-US" sz="2000" b="1" dirty="0" smtClean="0">
                <a:latin typeface="Arial"/>
                <a:cs typeface="Arial"/>
              </a:rPr>
              <a:t>Entrepreneurial thinking?</a:t>
            </a:r>
          </a:p>
          <a:p>
            <a:r>
              <a:rPr lang="en-US" sz="2000" dirty="0" smtClean="0">
                <a:latin typeface="Arial"/>
                <a:cs typeface="Arial"/>
              </a:rPr>
              <a:t>Recognizing opportunities/view things differently/ take risks/</a:t>
            </a:r>
            <a:r>
              <a:rPr lang="en-US" sz="2000" b="1" dirty="0" smtClean="0">
                <a:latin typeface="Arial"/>
                <a:cs typeface="Arial"/>
              </a:rPr>
              <a:t>NOT </a:t>
            </a:r>
            <a:r>
              <a:rPr lang="en-US" sz="2000" dirty="0" smtClean="0">
                <a:latin typeface="Arial"/>
                <a:cs typeface="Arial"/>
              </a:rPr>
              <a:t>necessarily innate, these skills can be learned.</a:t>
            </a:r>
            <a:endParaRPr lang="en-US" sz="2000" dirty="0">
              <a:latin typeface="Arial"/>
              <a:cs typeface="Arial"/>
            </a:endParaRPr>
          </a:p>
          <a:p>
            <a:endParaRPr lang="en-US" dirty="0" smtClean="0">
              <a:latin typeface="Arial"/>
              <a:cs typeface="Arial"/>
            </a:endParaRPr>
          </a:p>
          <a:p>
            <a:endParaRPr lang="en-US" dirty="0">
              <a:latin typeface="Arial"/>
              <a:cs typeface="Arial"/>
            </a:endParaRPr>
          </a:p>
          <a:p>
            <a:pPr algn="r"/>
            <a:r>
              <a:rPr lang="en-US" sz="1200" dirty="0" smtClean="0">
                <a:latin typeface="Arial"/>
                <a:cs typeface="Arial"/>
              </a:rPr>
              <a:t>Enterprise Troopers (2016) Savoiu </a:t>
            </a:r>
            <a:r>
              <a:rPr lang="en-US" sz="1200" dirty="0">
                <a:latin typeface="Arial"/>
                <a:cs typeface="Arial"/>
              </a:rPr>
              <a:t>(2010</a:t>
            </a:r>
            <a:r>
              <a:rPr lang="en-US" sz="1200" dirty="0" smtClean="0">
                <a:latin typeface="Arial"/>
                <a:cs typeface="Arial"/>
              </a:rPr>
              <a:t>)  (Stokes, Wilson and Mador, 2010). </a:t>
            </a:r>
          </a:p>
        </p:txBody>
      </p:sp>
      <p:sp>
        <p:nvSpPr>
          <p:cNvPr id="3" name="Rectangle 2"/>
          <p:cNvSpPr/>
          <p:nvPr/>
        </p:nvSpPr>
        <p:spPr>
          <a:xfrm>
            <a:off x="9312550" y="0"/>
            <a:ext cx="4572000" cy="923330"/>
          </a:xfrm>
          <a:prstGeom prst="rect">
            <a:avLst/>
          </a:prstGeom>
        </p:spPr>
        <p:txBody>
          <a:bodyPr>
            <a:spAutoFit/>
          </a:bodyPr>
          <a:lstStyle/>
          <a:p>
            <a:endParaRPr lang="en-US" dirty="0"/>
          </a:p>
          <a:p>
            <a:endParaRPr lang="en-US" dirty="0"/>
          </a:p>
          <a:p>
            <a:endParaRPr lang="en-US" dirty="0"/>
          </a:p>
        </p:txBody>
      </p:sp>
    </p:spTree>
    <p:extLst>
      <p:ext uri="{BB962C8B-B14F-4D97-AF65-F5344CB8AC3E}">
        <p14:creationId xmlns:p14="http://schemas.microsoft.com/office/powerpoint/2010/main" val="1683985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68264" y="0"/>
            <a:ext cx="1475736" cy="707017"/>
          </a:xfrm>
          <a:prstGeom prst="rect">
            <a:avLst/>
          </a:prstGeom>
        </p:spPr>
      </p:pic>
      <p:sp>
        <p:nvSpPr>
          <p:cNvPr id="6" name="TextBox 5"/>
          <p:cNvSpPr txBox="1"/>
          <p:nvPr/>
        </p:nvSpPr>
        <p:spPr>
          <a:xfrm>
            <a:off x="228599" y="3646584"/>
            <a:ext cx="8712201" cy="646331"/>
          </a:xfrm>
          <a:prstGeom prst="rect">
            <a:avLst/>
          </a:prstGeom>
          <a:noFill/>
        </p:spPr>
        <p:txBody>
          <a:bodyPr wrap="square" rtlCol="0">
            <a:spAutoFit/>
          </a:bodyPr>
          <a:lstStyle/>
          <a:p>
            <a:r>
              <a:rPr lang="en-US" dirty="0" smtClean="0">
                <a:latin typeface="Arial"/>
                <a:cs typeface="Arial"/>
              </a:rPr>
              <a:t>According to Stokes</a:t>
            </a:r>
            <a:r>
              <a:rPr lang="en-US" dirty="0">
                <a:latin typeface="Arial"/>
                <a:cs typeface="Arial"/>
              </a:rPr>
              <a:t>, Wilson and </a:t>
            </a:r>
            <a:r>
              <a:rPr lang="en-US" dirty="0" smtClean="0">
                <a:latin typeface="Arial"/>
                <a:cs typeface="Arial"/>
              </a:rPr>
              <a:t>Mador</a:t>
            </a:r>
            <a:r>
              <a:rPr lang="en-US" dirty="0">
                <a:latin typeface="Arial"/>
                <a:cs typeface="Arial"/>
              </a:rPr>
              <a:t> </a:t>
            </a:r>
            <a:r>
              <a:rPr lang="en-US" dirty="0" smtClean="0">
                <a:latin typeface="Arial"/>
                <a:cs typeface="Arial"/>
              </a:rPr>
              <a:t>(2010</a:t>
            </a:r>
            <a:r>
              <a:rPr lang="en-US" dirty="0">
                <a:latin typeface="Arial"/>
                <a:cs typeface="Arial"/>
              </a:rPr>
              <a:t>, </a:t>
            </a:r>
            <a:r>
              <a:rPr lang="en-US" dirty="0" smtClean="0">
                <a:latin typeface="Arial"/>
                <a:cs typeface="Arial"/>
              </a:rPr>
              <a:t>p.62), for individuals to engage in the process of innovation, 3 conditions must first be met;</a:t>
            </a:r>
            <a:endParaRPr lang="en-US" dirty="0">
              <a:latin typeface="Arial"/>
              <a:cs typeface="Arial"/>
            </a:endParaRPr>
          </a:p>
        </p:txBody>
      </p:sp>
      <p:graphicFrame>
        <p:nvGraphicFramePr>
          <p:cNvPr id="19" name="Diagram 18"/>
          <p:cNvGraphicFramePr/>
          <p:nvPr>
            <p:extLst>
              <p:ext uri="{D42A27DB-BD31-4B8C-83A1-F6EECF244321}">
                <p14:modId xmlns:p14="http://schemas.microsoft.com/office/powerpoint/2010/main" val="2632261432"/>
              </p:ext>
            </p:extLst>
          </p:nvPr>
        </p:nvGraphicFramePr>
        <p:xfrm>
          <a:off x="222752" y="2869089"/>
          <a:ext cx="8686802" cy="4917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p:cNvSpPr txBox="1"/>
          <p:nvPr/>
        </p:nvSpPr>
        <p:spPr>
          <a:xfrm>
            <a:off x="5181600" y="6412299"/>
            <a:ext cx="3759200" cy="276999"/>
          </a:xfrm>
          <a:prstGeom prst="rect">
            <a:avLst/>
          </a:prstGeom>
          <a:noFill/>
        </p:spPr>
        <p:txBody>
          <a:bodyPr wrap="square" rtlCol="0">
            <a:spAutoFit/>
          </a:bodyPr>
          <a:lstStyle/>
          <a:p>
            <a:pPr algn="r"/>
            <a:r>
              <a:rPr lang="en-US" sz="1200" dirty="0" smtClean="0">
                <a:latin typeface="Arial"/>
                <a:cs typeface="Arial"/>
              </a:rPr>
              <a:t>Dweck (2002) Craft (2002) Google Images (2018)</a:t>
            </a:r>
            <a:endParaRPr lang="en-US" sz="1200" dirty="0">
              <a:latin typeface="Arial"/>
              <a:cs typeface="Arial"/>
            </a:endParaRPr>
          </a:p>
        </p:txBody>
      </p:sp>
      <p:sp>
        <p:nvSpPr>
          <p:cNvPr id="3" name="TextBox 2"/>
          <p:cNvSpPr txBox="1"/>
          <p:nvPr/>
        </p:nvSpPr>
        <p:spPr>
          <a:xfrm>
            <a:off x="228599" y="707017"/>
            <a:ext cx="8902700" cy="923330"/>
          </a:xfrm>
          <a:prstGeom prst="rect">
            <a:avLst/>
          </a:prstGeom>
          <a:noFill/>
        </p:spPr>
        <p:txBody>
          <a:bodyPr wrap="square" rtlCol="0">
            <a:spAutoFit/>
          </a:bodyPr>
          <a:lstStyle/>
          <a:p>
            <a:r>
              <a:rPr lang="en-US" dirty="0" smtClean="0">
                <a:latin typeface="Arial"/>
                <a:cs typeface="Arial"/>
              </a:rPr>
              <a:t>For Amabile (cited in Silton, 2017, p.268), the ability to to be creative depends on 3 components;</a:t>
            </a:r>
          </a:p>
          <a:p>
            <a:endParaRPr lang="en-US" dirty="0"/>
          </a:p>
        </p:txBody>
      </p:sp>
      <p:graphicFrame>
        <p:nvGraphicFramePr>
          <p:cNvPr id="4" name="Diagram 3"/>
          <p:cNvGraphicFramePr/>
          <p:nvPr>
            <p:extLst>
              <p:ext uri="{D42A27DB-BD31-4B8C-83A1-F6EECF244321}">
                <p14:modId xmlns:p14="http://schemas.microsoft.com/office/powerpoint/2010/main" val="1783220669"/>
              </p:ext>
            </p:extLst>
          </p:nvPr>
        </p:nvGraphicFramePr>
        <p:xfrm>
          <a:off x="222753" y="-102338"/>
          <a:ext cx="8686801" cy="5207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497829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1839" y="6141468"/>
            <a:ext cx="8387861" cy="553998"/>
          </a:xfrm>
          <a:prstGeom prst="rect">
            <a:avLst/>
          </a:prstGeom>
          <a:noFill/>
        </p:spPr>
        <p:txBody>
          <a:bodyPr wrap="square" rtlCol="0">
            <a:spAutoFit/>
          </a:bodyPr>
          <a:lstStyle/>
          <a:p>
            <a:endParaRPr lang="en-GB" dirty="0"/>
          </a:p>
          <a:p>
            <a:pPr algn="r"/>
            <a:r>
              <a:rPr lang="en-GB" sz="1200" dirty="0" smtClean="0">
                <a:latin typeface="Arial" panose="020B0604020202020204" pitchFamily="34" charset="0"/>
                <a:cs typeface="Arial" panose="020B0604020202020204" pitchFamily="34" charset="0"/>
              </a:rPr>
              <a:t>Big Ideas Wales (2018) Enterprise Troopers (2016) Welsh Assembly Government (2010)</a:t>
            </a:r>
            <a:endParaRPr lang="en-GB" sz="1200" dirty="0">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054527842"/>
              </p:ext>
            </p:extLst>
          </p:nvPr>
        </p:nvGraphicFramePr>
        <p:xfrm>
          <a:off x="418368" y="1944804"/>
          <a:ext cx="8288216" cy="4023360"/>
        </p:xfrm>
        <a:graphic>
          <a:graphicData uri="http://schemas.openxmlformats.org/drawingml/2006/table">
            <a:tbl>
              <a:tblPr firstRow="1" bandRow="1">
                <a:tableStyleId>{5C22544A-7EE6-4342-B048-85BDC9FD1C3A}</a:tableStyleId>
              </a:tblPr>
              <a:tblGrid>
                <a:gridCol w="4144108">
                  <a:extLst>
                    <a:ext uri="{9D8B030D-6E8A-4147-A177-3AD203B41FA5}">
                      <a16:colId xmlns:a16="http://schemas.microsoft.com/office/drawing/2014/main" val="3037190283"/>
                    </a:ext>
                  </a:extLst>
                </a:gridCol>
                <a:gridCol w="4144108">
                  <a:extLst>
                    <a:ext uri="{9D8B030D-6E8A-4147-A177-3AD203B41FA5}">
                      <a16:colId xmlns:a16="http://schemas.microsoft.com/office/drawing/2014/main" val="2673996441"/>
                    </a:ext>
                  </a:extLst>
                </a:gridCol>
              </a:tblGrid>
              <a:tr h="666262">
                <a:tc>
                  <a:txBody>
                    <a:bodyPr/>
                    <a:lstStyle/>
                    <a:p>
                      <a:pPr algn="ctr"/>
                      <a:r>
                        <a:rPr lang="en-GB" sz="2000" dirty="0" smtClean="0">
                          <a:solidFill>
                            <a:schemeClr val="bg1"/>
                          </a:solidFill>
                          <a:latin typeface="Arial" panose="020B0604020202020204" pitchFamily="34" charset="0"/>
                          <a:cs typeface="Arial" panose="020B0604020202020204" pitchFamily="34" charset="0"/>
                        </a:rPr>
                        <a:t>Youth Entrepreneurship Strategy (three themes)</a:t>
                      </a:r>
                    </a:p>
                    <a:p>
                      <a:pPr algn="ctr"/>
                      <a:endParaRPr lang="en-GB" sz="2000" dirty="0">
                        <a:solidFill>
                          <a:schemeClr val="bg1"/>
                        </a:solidFill>
                        <a:latin typeface="Arial" panose="020B0604020202020204" pitchFamily="34" charset="0"/>
                        <a:cs typeface="Arial" panose="020B0604020202020204" pitchFamily="34" charset="0"/>
                      </a:endParaRPr>
                    </a:p>
                  </a:txBody>
                  <a:tcPr/>
                </a:tc>
                <a:tc>
                  <a:txBody>
                    <a:bodyPr/>
                    <a:lstStyle/>
                    <a:p>
                      <a:pPr algn="ctr"/>
                      <a:endParaRPr lang="en-GB" sz="2000" dirty="0" smtClean="0">
                        <a:solidFill>
                          <a:schemeClr val="bg1"/>
                        </a:solidFill>
                        <a:latin typeface="Arial" panose="020B0604020202020204" pitchFamily="34" charset="0"/>
                        <a:cs typeface="Arial" panose="020B0604020202020204" pitchFamily="34" charset="0"/>
                      </a:endParaRPr>
                    </a:p>
                    <a:p>
                      <a:pPr algn="ctr"/>
                      <a:r>
                        <a:rPr lang="en-GB" sz="2000" dirty="0" smtClean="0">
                          <a:solidFill>
                            <a:schemeClr val="bg1"/>
                          </a:solidFill>
                          <a:latin typeface="Arial" panose="020B0604020202020204" pitchFamily="34" charset="0"/>
                          <a:cs typeface="Arial" panose="020B0604020202020204" pitchFamily="34" charset="0"/>
                        </a:rPr>
                        <a:t>Enterprise Troopers</a:t>
                      </a:r>
                      <a:endParaRPr lang="en-GB" sz="2000" dirty="0">
                        <a:solidFill>
                          <a:schemeClr val="bg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94866418"/>
                  </a:ext>
                </a:extLst>
              </a:tr>
              <a:tr h="666262">
                <a:tc>
                  <a:txBody>
                    <a:bodyPr/>
                    <a:lstStyle/>
                    <a:p>
                      <a:pPr algn="ctr"/>
                      <a:endParaRPr lang="en-GB" sz="2000" dirty="0" smtClean="0">
                        <a:latin typeface="Arial" panose="020B0604020202020204" pitchFamily="34" charset="0"/>
                        <a:cs typeface="Arial" panose="020B0604020202020204" pitchFamily="34" charset="0"/>
                      </a:endParaRPr>
                    </a:p>
                    <a:p>
                      <a:pPr algn="ctr"/>
                      <a:r>
                        <a:rPr lang="en-GB" sz="2000" dirty="0" smtClean="0">
                          <a:latin typeface="Arial" panose="020B0604020202020204" pitchFamily="34" charset="0"/>
                          <a:cs typeface="Arial" panose="020B0604020202020204" pitchFamily="34" charset="0"/>
                        </a:rPr>
                        <a:t>Engaging</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Provides schools/pupils with opportunities to engage in enterprising competition.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0951702"/>
                  </a:ext>
                </a:extLst>
              </a:tr>
              <a:tr h="666262">
                <a:tc>
                  <a:txBody>
                    <a:bodyPr/>
                    <a:lstStyle/>
                    <a:p>
                      <a:pPr algn="ctr"/>
                      <a:endParaRPr lang="en-GB" sz="2000" dirty="0" smtClean="0">
                        <a:latin typeface="Arial" panose="020B0604020202020204" pitchFamily="34" charset="0"/>
                        <a:cs typeface="Arial" panose="020B0604020202020204" pitchFamily="34" charset="0"/>
                      </a:endParaRPr>
                    </a:p>
                    <a:p>
                      <a:pPr algn="ctr"/>
                      <a:r>
                        <a:rPr lang="en-GB" sz="2000" dirty="0" smtClean="0">
                          <a:latin typeface="Arial" panose="020B0604020202020204" pitchFamily="34" charset="0"/>
                          <a:cs typeface="Arial" panose="020B0604020202020204" pitchFamily="34" charset="0"/>
                        </a:rPr>
                        <a:t>Empowering</a:t>
                      </a:r>
                    </a:p>
                    <a:p>
                      <a:pPr algn="ctr"/>
                      <a:endParaRPr lang="en-GB" sz="2000" dirty="0">
                        <a:latin typeface="Arial" panose="020B0604020202020204" pitchFamily="34" charset="0"/>
                        <a:cs typeface="Arial" panose="020B0604020202020204" pitchFamily="34" charset="0"/>
                      </a:endParaRPr>
                    </a:p>
                  </a:txBody>
                  <a:tcPr/>
                </a:tc>
                <a:tc>
                  <a:txBody>
                    <a:bodyPr/>
                    <a:lstStyle/>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Learning opportunities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4961229"/>
                  </a:ext>
                </a:extLst>
              </a:tr>
              <a:tr h="666262">
                <a:tc>
                  <a:txBody>
                    <a:bodyPr/>
                    <a:lstStyle/>
                    <a:p>
                      <a:pPr algn="ctr"/>
                      <a:endParaRPr lang="en-GB" sz="2000" dirty="0" smtClean="0">
                        <a:latin typeface="Arial" panose="020B0604020202020204" pitchFamily="34" charset="0"/>
                        <a:cs typeface="Arial" panose="020B0604020202020204" pitchFamily="34" charset="0"/>
                      </a:endParaRPr>
                    </a:p>
                    <a:p>
                      <a:pPr algn="ctr"/>
                      <a:r>
                        <a:rPr lang="en-GB" sz="2000" dirty="0" smtClean="0">
                          <a:latin typeface="Arial" panose="020B0604020202020204" pitchFamily="34" charset="0"/>
                          <a:cs typeface="Arial" panose="020B0604020202020204" pitchFamily="34" charset="0"/>
                        </a:rPr>
                        <a:t>Equipping</a:t>
                      </a:r>
                      <a:endParaRPr lang="en-GB" sz="2000" dirty="0">
                        <a:latin typeface="Arial" panose="020B0604020202020204" pitchFamily="34" charset="0"/>
                        <a:cs typeface="Arial" panose="020B0604020202020204" pitchFamily="34" charset="0"/>
                      </a:endParaRPr>
                    </a:p>
                  </a:txBody>
                  <a:tcPr/>
                </a:tc>
                <a:tc>
                  <a:txBody>
                    <a:bodyPr/>
                    <a:lstStyle/>
                    <a:p>
                      <a:pPr algn="l"/>
                      <a:r>
                        <a:rPr lang="en-GB" sz="2000" dirty="0" smtClean="0">
                          <a:latin typeface="Arial" panose="020B0604020202020204" pitchFamily="34" charset="0"/>
                          <a:cs typeface="Arial" panose="020B0604020202020204" pitchFamily="34" charset="0"/>
                        </a:rPr>
                        <a:t>Develops/ supports entrepreneurial thinking and skills to enable </a:t>
                      </a:r>
                      <a:r>
                        <a:rPr lang="en-GB" sz="2000" baseline="0" dirty="0" smtClean="0">
                          <a:latin typeface="Arial" panose="020B0604020202020204" pitchFamily="34" charset="0"/>
                          <a:cs typeface="Arial" panose="020B0604020202020204" pitchFamily="34" charset="0"/>
                        </a:rPr>
                        <a:t>enterprising ideas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99422531"/>
                  </a:ext>
                </a:extLst>
              </a:tr>
            </a:tbl>
          </a:graphicData>
        </a:graphic>
      </p:graphicFrame>
      <p:sp>
        <p:nvSpPr>
          <p:cNvPr id="6" name="TextBox 5"/>
          <p:cNvSpPr txBox="1"/>
          <p:nvPr/>
        </p:nvSpPr>
        <p:spPr>
          <a:xfrm>
            <a:off x="95251" y="590602"/>
            <a:ext cx="8934450" cy="707886"/>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Youth Entrepreneurship Strategy     Big Ideas Wales      Enterprise Troopers</a:t>
            </a:r>
          </a:p>
          <a:p>
            <a:r>
              <a:rPr lang="en-GB" sz="2000" dirty="0" smtClean="0">
                <a:latin typeface="Arial" panose="020B0604020202020204" pitchFamily="34" charset="0"/>
                <a:cs typeface="Arial" panose="020B0604020202020204" pitchFamily="34" charset="0"/>
              </a:rPr>
              <a:t>                   (5-25)  									             (5-11)</a:t>
            </a:r>
            <a:endParaRPr lang="en-GB" sz="2000" dirty="0">
              <a:latin typeface="Arial" panose="020B0604020202020204" pitchFamily="34" charset="0"/>
              <a:cs typeface="Arial" panose="020B0604020202020204" pitchFamily="34" charset="0"/>
            </a:endParaRPr>
          </a:p>
        </p:txBody>
      </p:sp>
      <p:cxnSp>
        <p:nvCxnSpPr>
          <p:cNvPr id="8" name="Straight Arrow Connector 7"/>
          <p:cNvCxnSpPr/>
          <p:nvPr/>
        </p:nvCxnSpPr>
        <p:spPr>
          <a:xfrm>
            <a:off x="3883269" y="818564"/>
            <a:ext cx="29014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p:cNvCxnSpPr/>
          <p:nvPr/>
        </p:nvCxnSpPr>
        <p:spPr>
          <a:xfrm>
            <a:off x="6098268" y="818564"/>
            <a:ext cx="29014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46130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91783" y="211876"/>
            <a:ext cx="8702033" cy="4493538"/>
          </a:xfrm>
          <a:prstGeom prst="rect">
            <a:avLst/>
          </a:prstGeom>
        </p:spPr>
        <p:txBody>
          <a:bodyPr wrap="square">
            <a:spAutoFit/>
          </a:bodyPr>
          <a:lstStyle/>
          <a:p>
            <a:pPr lvl="0"/>
            <a:endParaRPr lang="en-GB" dirty="0" smtClean="0"/>
          </a:p>
          <a:p>
            <a:pPr lvl="0"/>
            <a:endParaRPr lang="en-GB" dirty="0"/>
          </a:p>
          <a:p>
            <a:pPr lvl="0"/>
            <a:endParaRPr lang="en-GB" dirty="0" smtClean="0"/>
          </a:p>
          <a:p>
            <a:pPr lvl="0"/>
            <a:endParaRPr lang="en-GB" dirty="0"/>
          </a:p>
          <a:p>
            <a:pPr lvl="0"/>
            <a:endParaRPr lang="en-GB" dirty="0" smtClean="0"/>
          </a:p>
          <a:p>
            <a:pPr lvl="0"/>
            <a:endParaRPr lang="en-GB" dirty="0"/>
          </a:p>
          <a:p>
            <a:pPr lvl="0"/>
            <a:endParaRPr lang="en-GB" dirty="0" smtClean="0"/>
          </a:p>
          <a:p>
            <a:pPr lvl="0" algn="ctr"/>
            <a:endParaRPr lang="en-GB" sz="3200" dirty="0">
              <a:latin typeface="Arial"/>
              <a:cs typeface="Arial"/>
            </a:endParaRPr>
          </a:p>
          <a:p>
            <a:pPr lvl="0" algn="ctr"/>
            <a:r>
              <a:rPr lang="en-US" sz="2800" dirty="0" smtClean="0">
                <a:latin typeface="Arial"/>
                <a:cs typeface="Arial"/>
              </a:rPr>
              <a:t>Enterprise Troopers (2017)</a:t>
            </a:r>
            <a:endParaRPr lang="en-GB" sz="2800" dirty="0" smtClean="0">
              <a:latin typeface="Arial"/>
              <a:cs typeface="Arial"/>
            </a:endParaRPr>
          </a:p>
          <a:p>
            <a:pPr lvl="0" algn="ctr"/>
            <a:r>
              <a:rPr lang="en-GB" sz="2800" dirty="0" smtClean="0">
                <a:latin typeface="Arial"/>
                <a:cs typeface="Arial"/>
                <a:hlinkClick r:id="rId3"/>
              </a:rPr>
              <a:t>https://www.youtube.com/watch?v=frLvw5CRpWA</a:t>
            </a:r>
            <a:endParaRPr lang="en-GB" sz="2800" dirty="0" smtClean="0">
              <a:latin typeface="Arial"/>
              <a:cs typeface="Arial"/>
            </a:endParaRPr>
          </a:p>
          <a:p>
            <a:pPr lvl="0"/>
            <a:endParaRPr lang="en-GB" dirty="0"/>
          </a:p>
          <a:p>
            <a:pPr lvl="0"/>
            <a:endParaRPr lang="en-GB" dirty="0"/>
          </a:p>
          <a:p>
            <a:pPr lvl="0"/>
            <a:endParaRPr lang="en-GB" dirty="0" smtClean="0"/>
          </a:p>
          <a:p>
            <a:pPr lvl="0"/>
            <a:endParaRPr lang="en-GB" dirty="0" smtClean="0"/>
          </a:p>
        </p:txBody>
      </p:sp>
      <p:pic>
        <p:nvPicPr>
          <p:cNvPr id="6" name="Picture 5"/>
          <p:cNvPicPr>
            <a:picLocks noChangeAspect="1"/>
          </p:cNvPicPr>
          <p:nvPr/>
        </p:nvPicPr>
        <p:blipFill>
          <a:blip r:embed="rId4"/>
          <a:stretch>
            <a:fillRect/>
          </a:stretch>
        </p:blipFill>
        <p:spPr>
          <a:xfrm>
            <a:off x="5454553" y="0"/>
            <a:ext cx="3689447" cy="1767592"/>
          </a:xfrm>
          <a:prstGeom prst="rect">
            <a:avLst/>
          </a:prstGeom>
        </p:spPr>
      </p:pic>
    </p:spTree>
    <p:extLst>
      <p:ext uri="{BB962C8B-B14F-4D97-AF65-F5344CB8AC3E}">
        <p14:creationId xmlns:p14="http://schemas.microsoft.com/office/powerpoint/2010/main" val="41107242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94084"/>
            <a:ext cx="9143999" cy="7017306"/>
          </a:xfrm>
          <a:prstGeom prst="rect">
            <a:avLst/>
          </a:prstGeom>
          <a:noFill/>
        </p:spPr>
        <p:txBody>
          <a:bodyPr wrap="square" rtlCol="0">
            <a:spAutoFit/>
          </a:bodyPr>
          <a:lstStyle/>
          <a:p>
            <a:pPr algn="ctr"/>
            <a:endParaRPr lang="en-US" sz="2400" b="1" dirty="0" smtClean="0">
              <a:latin typeface="Arial"/>
              <a:cs typeface="Arial"/>
            </a:endParaRPr>
          </a:p>
          <a:p>
            <a:pPr algn="ctr"/>
            <a:r>
              <a:rPr lang="en-US" sz="2400" b="1" dirty="0" smtClean="0">
                <a:latin typeface="Arial"/>
                <a:cs typeface="Arial"/>
              </a:rPr>
              <a:t>Rationale for Enterprise Troopers</a:t>
            </a:r>
          </a:p>
          <a:p>
            <a:endParaRPr lang="en-US" sz="2400" dirty="0" smtClean="0">
              <a:latin typeface="Arial"/>
              <a:cs typeface="Arial"/>
            </a:endParaRPr>
          </a:p>
          <a:p>
            <a:endParaRPr lang="en-US" sz="2400" dirty="0" smtClean="0">
              <a:latin typeface="Arial"/>
              <a:cs typeface="Arial"/>
            </a:endParaRPr>
          </a:p>
          <a:p>
            <a:pPr marL="342900" indent="-342900">
              <a:buFont typeface="Arial"/>
              <a:buChar char="•"/>
            </a:pPr>
            <a:r>
              <a:rPr lang="en-US" sz="2000" dirty="0" smtClean="0">
                <a:latin typeface="Arial"/>
                <a:cs typeface="Arial"/>
              </a:rPr>
              <a:t>Youth Entrepreneurship Strategy (YES)</a:t>
            </a:r>
          </a:p>
          <a:p>
            <a:r>
              <a:rPr lang="en-US" sz="2000" dirty="0">
                <a:latin typeface="Arial"/>
                <a:cs typeface="Arial"/>
              </a:rPr>
              <a:t> </a:t>
            </a:r>
            <a:r>
              <a:rPr lang="en-US" sz="2000" dirty="0" smtClean="0">
                <a:latin typeface="Arial"/>
                <a:cs typeface="Arial"/>
              </a:rPr>
              <a:t>    (Raise aspirations/equip individuals with entrepreneurial skills).</a:t>
            </a:r>
            <a:endParaRPr lang="en-US" sz="2000" dirty="0">
              <a:latin typeface="Arial"/>
              <a:cs typeface="Arial"/>
            </a:endParaRPr>
          </a:p>
          <a:p>
            <a:endParaRPr lang="en-US" sz="2000" dirty="0">
              <a:latin typeface="Arial"/>
              <a:cs typeface="Arial"/>
            </a:endParaRPr>
          </a:p>
          <a:p>
            <a:pPr marL="342900" indent="-342900">
              <a:buFont typeface="Arial"/>
              <a:buChar char="•"/>
            </a:pPr>
            <a:r>
              <a:rPr lang="en-US" sz="2000" dirty="0">
                <a:latin typeface="Arial"/>
                <a:cs typeface="Arial"/>
              </a:rPr>
              <a:t>PISA </a:t>
            </a:r>
            <a:endParaRPr lang="en-US" sz="2000" dirty="0" smtClean="0">
              <a:latin typeface="Arial"/>
              <a:cs typeface="Arial"/>
            </a:endParaRPr>
          </a:p>
          <a:p>
            <a:r>
              <a:rPr lang="en-US" sz="2000" dirty="0">
                <a:latin typeface="Arial"/>
                <a:cs typeface="Arial"/>
              </a:rPr>
              <a:t> </a:t>
            </a:r>
            <a:r>
              <a:rPr lang="en-US" sz="2000" dirty="0" smtClean="0">
                <a:latin typeface="Arial"/>
                <a:cs typeface="Arial"/>
              </a:rPr>
              <a:t>   </a:t>
            </a:r>
            <a:r>
              <a:rPr lang="en-US" sz="2000" dirty="0">
                <a:latin typeface="Arial"/>
                <a:cs typeface="Arial"/>
              </a:rPr>
              <a:t>(</a:t>
            </a:r>
            <a:r>
              <a:rPr lang="en-US" sz="2000" dirty="0" smtClean="0">
                <a:latin typeface="Arial"/>
                <a:cs typeface="Arial"/>
              </a:rPr>
              <a:t>highest </a:t>
            </a:r>
            <a:r>
              <a:rPr lang="en-US" sz="2000" dirty="0">
                <a:latin typeface="Arial"/>
                <a:cs typeface="Arial"/>
              </a:rPr>
              <a:t>scoring </a:t>
            </a:r>
            <a:r>
              <a:rPr lang="en-US" sz="2000" dirty="0" smtClean="0">
                <a:latin typeface="Arial"/>
                <a:cs typeface="Arial"/>
              </a:rPr>
              <a:t>countries </a:t>
            </a:r>
            <a:r>
              <a:rPr lang="en-US" sz="2000" dirty="0">
                <a:latin typeface="Arial"/>
                <a:cs typeface="Arial"/>
              </a:rPr>
              <a:t>are </a:t>
            </a:r>
            <a:r>
              <a:rPr lang="en-US" sz="2000" dirty="0" smtClean="0">
                <a:latin typeface="Arial"/>
                <a:cs typeface="Arial"/>
              </a:rPr>
              <a:t>problem-solving, </a:t>
            </a:r>
            <a:r>
              <a:rPr lang="en-US" sz="2000" dirty="0">
                <a:latin typeface="Arial"/>
                <a:cs typeface="Arial"/>
              </a:rPr>
              <a:t>creative</a:t>
            </a:r>
            <a:r>
              <a:rPr lang="en-US" sz="2000" dirty="0" smtClean="0">
                <a:latin typeface="Arial"/>
                <a:cs typeface="Arial"/>
              </a:rPr>
              <a:t>, critical thinking).</a:t>
            </a:r>
            <a:endParaRPr lang="en-US" sz="2000" dirty="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Not in Education, Employment, or Education (NEET).</a:t>
            </a:r>
            <a:endParaRPr lang="en-US" sz="2000" dirty="0">
              <a:latin typeface="Arial"/>
              <a:cs typeface="Arial"/>
            </a:endParaRPr>
          </a:p>
          <a:p>
            <a:endParaRPr lang="en-US" sz="2000" dirty="0">
              <a:latin typeface="Arial"/>
              <a:cs typeface="Arial"/>
            </a:endParaRPr>
          </a:p>
          <a:p>
            <a:pPr marL="342900" indent="-342900">
              <a:buFont typeface="Arial"/>
              <a:buChar char="•"/>
            </a:pPr>
            <a:r>
              <a:rPr lang="en-US" sz="2000" dirty="0">
                <a:latin typeface="Arial"/>
                <a:cs typeface="Arial"/>
              </a:rPr>
              <a:t>Welsh </a:t>
            </a:r>
            <a:r>
              <a:rPr lang="en-US" sz="2000" dirty="0" smtClean="0">
                <a:latin typeface="Arial"/>
                <a:cs typeface="Arial"/>
              </a:rPr>
              <a:t>economy</a:t>
            </a:r>
          </a:p>
          <a:p>
            <a:r>
              <a:rPr lang="en-US" sz="2000" dirty="0">
                <a:latin typeface="Arial"/>
                <a:cs typeface="Arial"/>
              </a:rPr>
              <a:t> </a:t>
            </a:r>
            <a:r>
              <a:rPr lang="en-US" sz="2000" dirty="0" smtClean="0">
                <a:latin typeface="Arial"/>
                <a:cs typeface="Arial"/>
              </a:rPr>
              <a:t>   (Transferable skills relevant to the 21</a:t>
            </a:r>
            <a:r>
              <a:rPr lang="en-US" sz="2000" baseline="30000" dirty="0" smtClean="0">
                <a:latin typeface="Arial"/>
                <a:cs typeface="Arial"/>
              </a:rPr>
              <a:t>st</a:t>
            </a:r>
            <a:r>
              <a:rPr lang="en-US" sz="2000" dirty="0" smtClean="0">
                <a:latin typeface="Arial"/>
                <a:cs typeface="Arial"/>
              </a:rPr>
              <a:t> century).</a:t>
            </a:r>
          </a:p>
          <a:p>
            <a:endParaRPr lang="en-US" sz="2000" dirty="0" smtClean="0">
              <a:latin typeface="Arial"/>
              <a:cs typeface="Arial"/>
            </a:endParaRPr>
          </a:p>
          <a:p>
            <a:pPr marL="342900" indent="-342900">
              <a:buFont typeface="Arial"/>
              <a:buChar char="•"/>
            </a:pPr>
            <a:r>
              <a:rPr lang="en-US" sz="2000" dirty="0">
                <a:latin typeface="Arial"/>
                <a:cs typeface="Arial"/>
              </a:rPr>
              <a:t>Successful Futures/A curriculum for Wales</a:t>
            </a:r>
          </a:p>
          <a:p>
            <a:r>
              <a:rPr lang="en-US" sz="2000" dirty="0">
                <a:latin typeface="Arial"/>
                <a:cs typeface="Arial"/>
              </a:rPr>
              <a:t>    (creativity/ problem solving).</a:t>
            </a:r>
          </a:p>
          <a:p>
            <a:endParaRPr lang="en-US" sz="2000" dirty="0">
              <a:latin typeface="Arial"/>
              <a:cs typeface="Arial"/>
            </a:endParaRPr>
          </a:p>
          <a:p>
            <a:endParaRPr lang="en-US" sz="2000" dirty="0">
              <a:latin typeface="Arial"/>
              <a:cs typeface="Arial"/>
            </a:endParaRPr>
          </a:p>
          <a:p>
            <a:pPr algn="r"/>
            <a:endParaRPr lang="en-US" sz="1200" dirty="0">
              <a:latin typeface="Arial"/>
              <a:cs typeface="Arial"/>
            </a:endParaRPr>
          </a:p>
          <a:p>
            <a:pPr algn="r"/>
            <a:r>
              <a:rPr lang="en-US" sz="1200" dirty="0" smtClean="0">
                <a:latin typeface="Arial"/>
                <a:cs typeface="Arial"/>
              </a:rPr>
              <a:t>Ramsey (cited in BBC News, 2013) Donaldson </a:t>
            </a:r>
            <a:r>
              <a:rPr lang="en-US" sz="1200" dirty="0">
                <a:latin typeface="Arial"/>
                <a:cs typeface="Arial"/>
              </a:rPr>
              <a:t>(2015) Hume (2016) </a:t>
            </a:r>
            <a:r>
              <a:rPr lang="en-US" sz="1200" dirty="0" smtClean="0">
                <a:latin typeface="Arial"/>
                <a:cs typeface="Arial"/>
              </a:rPr>
              <a:t>Stats </a:t>
            </a:r>
            <a:r>
              <a:rPr lang="en-US" sz="1200" dirty="0">
                <a:latin typeface="Arial"/>
                <a:cs typeface="Arial"/>
              </a:rPr>
              <a:t>Wales (2016</a:t>
            </a:r>
            <a:r>
              <a:rPr lang="en-US" sz="1200" dirty="0" smtClean="0">
                <a:latin typeface="Arial"/>
                <a:cs typeface="Arial"/>
              </a:rPr>
              <a:t>) Welsh Government (2015) </a:t>
            </a:r>
            <a:r>
              <a:rPr lang="en-US" sz="1200" dirty="0">
                <a:latin typeface="Arial"/>
                <a:cs typeface="Arial"/>
              </a:rPr>
              <a:t>Welsh Government (</a:t>
            </a:r>
            <a:r>
              <a:rPr lang="en-US" sz="1200" dirty="0" smtClean="0">
                <a:latin typeface="Arial"/>
                <a:cs typeface="Arial"/>
              </a:rPr>
              <a:t>2018)  Wightwick (2016) </a:t>
            </a:r>
            <a:endParaRPr lang="en-US" sz="1200" dirty="0">
              <a:latin typeface="Arial"/>
              <a:cs typeface="Arial"/>
            </a:endParaRPr>
          </a:p>
          <a:p>
            <a:endParaRPr lang="en-US" dirty="0"/>
          </a:p>
        </p:txBody>
      </p:sp>
      <p:pic>
        <p:nvPicPr>
          <p:cNvPr id="5" name="Picture 4"/>
          <p:cNvPicPr>
            <a:picLocks noChangeAspect="1"/>
          </p:cNvPicPr>
          <p:nvPr/>
        </p:nvPicPr>
        <p:blipFill>
          <a:blip r:embed="rId2"/>
          <a:stretch>
            <a:fillRect/>
          </a:stretch>
        </p:blipFill>
        <p:spPr>
          <a:xfrm>
            <a:off x="7603550" y="72784"/>
            <a:ext cx="1540449" cy="827491"/>
          </a:xfrm>
          <a:prstGeom prst="rect">
            <a:avLst/>
          </a:prstGeom>
        </p:spPr>
      </p:pic>
    </p:spTree>
    <p:extLst>
      <p:ext uri="{BB962C8B-B14F-4D97-AF65-F5344CB8AC3E}">
        <p14:creationId xmlns:p14="http://schemas.microsoft.com/office/powerpoint/2010/main" val="2894950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9300" y="1759622"/>
            <a:ext cx="8127986" cy="5324534"/>
          </a:xfrm>
          <a:prstGeom prst="rect">
            <a:avLst/>
          </a:prstGeom>
          <a:noFill/>
        </p:spPr>
        <p:txBody>
          <a:bodyPr wrap="square" rtlCol="0">
            <a:spAutoFit/>
          </a:bodyPr>
          <a:lstStyle/>
          <a:p>
            <a:endParaRPr lang="en-GB" sz="2400"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Attitude    </a:t>
            </a:r>
            <a:r>
              <a:rPr lang="en-GB" sz="2000" dirty="0">
                <a:latin typeface="Arial" panose="020B0604020202020204" pitchFamily="34" charset="0"/>
                <a:cs typeface="Arial" panose="020B0604020202020204" pitchFamily="34" charset="0"/>
              </a:rPr>
              <a:t>g</a:t>
            </a:r>
            <a:r>
              <a:rPr lang="en-GB" sz="2000" dirty="0" smtClean="0">
                <a:latin typeface="Arial" panose="020B0604020202020204" pitchFamily="34" charset="0"/>
                <a:cs typeface="Arial" panose="020B0604020202020204" pitchFamily="34" charset="0"/>
              </a:rPr>
              <a:t>rowth mind-set/ self-efficacy-I can attitude/resilience.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Creativity    </a:t>
            </a:r>
            <a:r>
              <a:rPr lang="en-GB" sz="2000" dirty="0">
                <a:latin typeface="Arial" panose="020B0604020202020204" pitchFamily="34" charset="0"/>
                <a:cs typeface="Arial" panose="020B0604020202020204" pitchFamily="34" charset="0"/>
              </a:rPr>
              <a:t>i</a:t>
            </a:r>
            <a:r>
              <a:rPr lang="en-GB" sz="2000" dirty="0" smtClean="0">
                <a:latin typeface="Arial" panose="020B0604020202020204" pitchFamily="34" charset="0"/>
                <a:cs typeface="Arial" panose="020B0604020202020204" pitchFamily="34" charset="0"/>
              </a:rPr>
              <a:t>nnovation/ problem solving/ creative-critical thinking/			          sustainability. </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Relationships    c</a:t>
            </a:r>
            <a:r>
              <a:rPr lang="en-GB" sz="2000" dirty="0" smtClean="0">
                <a:latin typeface="Arial" panose="020B0604020202020204" pitchFamily="34" charset="0"/>
                <a:cs typeface="Arial" panose="020B0604020202020204" pitchFamily="34" charset="0"/>
              </a:rPr>
              <a:t>ollaboration/ negotiating/ persuasion/ listening.</a:t>
            </a:r>
          </a:p>
          <a:p>
            <a:endParaRPr lang="en-GB" sz="2400"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Organisation    </a:t>
            </a:r>
            <a:r>
              <a:rPr lang="en-GB" sz="2000" dirty="0" smtClean="0">
                <a:latin typeface="Arial" panose="020B0604020202020204" pitchFamily="34" charset="0"/>
                <a:cs typeface="Arial" panose="020B0604020202020204" pitchFamily="34" charset="0"/>
              </a:rPr>
              <a:t>team work/ delegating/ focus/ time-management.    					 </a:t>
            </a: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algn="r"/>
            <a:r>
              <a:rPr lang="en-GB" sz="1200" dirty="0" smtClean="0">
                <a:latin typeface="Arial" panose="020B0604020202020204" pitchFamily="34" charset="0"/>
                <a:cs typeface="Arial" panose="020B0604020202020204" pitchFamily="34" charset="0"/>
              </a:rPr>
              <a:t>Dweck (2012) Enterprise Troopers (2016) Google Images (2018) Owens (2014) Welsh Government (2012)        </a:t>
            </a:r>
            <a:endParaRPr lang="en-GB" sz="12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248" y="2363200"/>
            <a:ext cx="652983" cy="84338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006" y="3370669"/>
            <a:ext cx="660294" cy="946343"/>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9006" y="4452667"/>
            <a:ext cx="711661" cy="1019961"/>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06" y="5550835"/>
            <a:ext cx="606681" cy="869503"/>
          </a:xfrm>
          <a:prstGeom prst="rect">
            <a:avLst/>
          </a:prstGeom>
        </p:spPr>
      </p:pic>
      <p:cxnSp>
        <p:nvCxnSpPr>
          <p:cNvPr id="12" name="Straight Arrow Connector 11"/>
          <p:cNvCxnSpPr/>
          <p:nvPr/>
        </p:nvCxnSpPr>
        <p:spPr>
          <a:xfrm>
            <a:off x="2128712" y="2764784"/>
            <a:ext cx="23153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2360242" y="3845352"/>
            <a:ext cx="20906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p:nvPr/>
        </p:nvCxnSpPr>
        <p:spPr>
          <a:xfrm>
            <a:off x="2886801" y="4937526"/>
            <a:ext cx="2286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a:off x="2792035" y="6046178"/>
            <a:ext cx="2286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9" name="TextBox 28"/>
          <p:cNvSpPr txBox="1"/>
          <p:nvPr/>
        </p:nvSpPr>
        <p:spPr>
          <a:xfrm>
            <a:off x="96716" y="74993"/>
            <a:ext cx="8950570" cy="2215991"/>
          </a:xfrm>
          <a:prstGeom prst="rect">
            <a:avLst/>
          </a:prstGeom>
          <a:noFill/>
        </p:spPr>
        <p:txBody>
          <a:bodyPr wrap="square" rtlCol="0">
            <a:spAutoFit/>
          </a:bodyPr>
          <a:lstStyle/>
          <a:p>
            <a:pPr algn="ctr"/>
            <a:r>
              <a:rPr lang="en-GB" sz="2000" b="1" dirty="0" smtClean="0">
                <a:latin typeface="Arial" panose="020B0604020202020204" pitchFamily="34" charset="0"/>
                <a:cs typeface="Arial" panose="020B0604020202020204" pitchFamily="34" charset="0"/>
              </a:rPr>
              <a:t>How Enterprise Troopers encourages entrepreneurial thinking?</a:t>
            </a:r>
          </a:p>
          <a:p>
            <a:pPr algn="ctr"/>
            <a:endParaRPr lang="en-GB" sz="2000" dirty="0" smtClean="0">
              <a:latin typeface="Arial" panose="020B0604020202020204" pitchFamily="34" charset="0"/>
              <a:cs typeface="Arial" panose="020B0604020202020204" pitchFamily="34" charset="0"/>
            </a:endParaRPr>
          </a:p>
          <a:p>
            <a:pPr algn="ctr"/>
            <a:r>
              <a:rPr lang="en-GB" sz="2000" dirty="0" smtClean="0">
                <a:latin typeface="Arial" panose="020B0604020202020204" pitchFamily="34" charset="0"/>
                <a:cs typeface="Arial" panose="020B0604020202020204" pitchFamily="34" charset="0"/>
              </a:rPr>
              <a:t> The ACRO model of entrepreneurship</a:t>
            </a:r>
            <a:endParaRPr lang="en-GB" sz="2400" dirty="0" smtClean="0">
              <a:latin typeface="Arial" panose="020B0604020202020204" pitchFamily="34" charset="0"/>
              <a:cs typeface="Arial" panose="020B0604020202020204" pitchFamily="34" charset="0"/>
            </a:endParaRPr>
          </a:p>
          <a:p>
            <a:pPr algn="ctr"/>
            <a:r>
              <a:rPr lang="en-GB" sz="2400" dirty="0" smtClean="0">
                <a:latin typeface="Arial" panose="020B0604020202020204" pitchFamily="34" charset="0"/>
                <a:cs typeface="Arial" panose="020B0604020202020204" pitchFamily="34" charset="0"/>
              </a:rPr>
              <a:t>‘</a:t>
            </a:r>
            <a:r>
              <a:rPr lang="en-GB" sz="2000" i="1" dirty="0" smtClean="0">
                <a:latin typeface="Arial" panose="020B0604020202020204" pitchFamily="34" charset="0"/>
                <a:cs typeface="Arial" panose="020B0604020202020204" pitchFamily="34" charset="0"/>
              </a:rPr>
              <a:t>Developed to define what entrepreneurship education means in practice and to provide structure for curriculum development and planning</a:t>
            </a:r>
            <a:r>
              <a:rPr lang="en-GB" sz="2000"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Welsh Government, 2012, p. 3).</a:t>
            </a:r>
            <a:endParaRPr lang="en-GB" sz="24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32229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2400" y="46179"/>
            <a:ext cx="8890000" cy="6617196"/>
          </a:xfrm>
          <a:prstGeom prst="rect">
            <a:avLst/>
          </a:prstGeom>
          <a:noFill/>
        </p:spPr>
        <p:txBody>
          <a:bodyPr wrap="square" rtlCol="0">
            <a:spAutoFit/>
          </a:bodyPr>
          <a:lstStyle/>
          <a:p>
            <a:pPr algn="ctr"/>
            <a:endParaRPr lang="en-US" sz="2400" b="1" dirty="0" smtClean="0">
              <a:latin typeface="Arial"/>
              <a:cs typeface="Arial"/>
            </a:endParaRPr>
          </a:p>
          <a:p>
            <a:pPr algn="ctr"/>
            <a:r>
              <a:rPr lang="en-US" sz="2400" b="1" dirty="0" smtClean="0">
                <a:latin typeface="Arial"/>
                <a:cs typeface="Arial"/>
              </a:rPr>
              <a:t>How </a:t>
            </a:r>
            <a:r>
              <a:rPr lang="en-US" sz="2400" b="1" dirty="0">
                <a:latin typeface="Arial"/>
                <a:cs typeface="Arial"/>
              </a:rPr>
              <a:t>Enterprise Troopers </a:t>
            </a:r>
            <a:r>
              <a:rPr lang="en-US" sz="2400" b="1" dirty="0" smtClean="0">
                <a:latin typeface="Arial"/>
                <a:cs typeface="Arial"/>
              </a:rPr>
              <a:t>encourages entrepreneurial thinking</a:t>
            </a:r>
            <a:r>
              <a:rPr lang="en-US" sz="2400" b="1" dirty="0">
                <a:latin typeface="Arial"/>
                <a:cs typeface="Arial"/>
              </a:rPr>
              <a:t>?</a:t>
            </a:r>
          </a:p>
          <a:p>
            <a:endParaRPr lang="en-US" dirty="0" smtClean="0"/>
          </a:p>
          <a:p>
            <a:endParaRPr lang="en-US" dirty="0" smtClean="0"/>
          </a:p>
          <a:p>
            <a:endParaRPr lang="en-US" dirty="0"/>
          </a:p>
          <a:p>
            <a:pPr marL="342900" indent="-342900">
              <a:buFont typeface="Arial"/>
              <a:buChar char="•"/>
            </a:pPr>
            <a:r>
              <a:rPr lang="en-US" sz="2000" dirty="0" smtClean="0">
                <a:latin typeface="Arial"/>
                <a:cs typeface="Arial"/>
              </a:rPr>
              <a:t>Opportunity- set up enterprise/research/apply knowledge/pitch idea.</a:t>
            </a:r>
          </a:p>
          <a:p>
            <a:endParaRPr lang="en-US" sz="2000" dirty="0">
              <a:latin typeface="Arial"/>
              <a:cs typeface="Arial"/>
            </a:endParaRPr>
          </a:p>
          <a:p>
            <a:pPr marL="342900" indent="-342900">
              <a:buFont typeface="Arial"/>
              <a:buChar char="•"/>
            </a:pPr>
            <a:r>
              <a:rPr lang="en-US" sz="2000" dirty="0" smtClean="0">
                <a:latin typeface="Arial"/>
                <a:cs typeface="Arial"/>
              </a:rPr>
              <a:t>Motivational-no set theme/develop ideas/more meaningful.</a:t>
            </a:r>
          </a:p>
          <a:p>
            <a:endParaRPr lang="en-US" sz="2000" dirty="0">
              <a:latin typeface="Arial"/>
              <a:cs typeface="Arial"/>
            </a:endParaRPr>
          </a:p>
          <a:p>
            <a:pPr marL="342900" indent="-342900">
              <a:buFont typeface="Arial"/>
              <a:buChar char="•"/>
            </a:pPr>
            <a:r>
              <a:rPr lang="en-US" sz="2000" dirty="0" smtClean="0">
                <a:latin typeface="Arial"/>
                <a:cs typeface="Arial"/>
              </a:rPr>
              <a:t>Support/ resources-exploration and development of ideas.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Allows community links to be forged with local businesses/visits/school visitors.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Characters visit schools – provides hands on workshops.</a:t>
            </a:r>
          </a:p>
          <a:p>
            <a:pPr marL="342900" indent="-342900">
              <a:buFont typeface="Arial"/>
              <a:buChar char="•"/>
            </a:pPr>
            <a:endParaRPr lang="en-US" sz="2000" dirty="0">
              <a:latin typeface="Arial"/>
              <a:cs typeface="Arial"/>
            </a:endParaRPr>
          </a:p>
          <a:p>
            <a:pPr algn="r"/>
            <a:endParaRPr lang="en-US" dirty="0" smtClean="0"/>
          </a:p>
          <a:p>
            <a:pPr algn="r"/>
            <a:endParaRPr lang="en-US" dirty="0"/>
          </a:p>
          <a:p>
            <a:pPr algn="r"/>
            <a:endParaRPr lang="en-US" dirty="0"/>
          </a:p>
          <a:p>
            <a:pPr algn="r"/>
            <a:r>
              <a:rPr lang="en-US" sz="1200" dirty="0" smtClean="0">
                <a:latin typeface="Arial"/>
                <a:cs typeface="Arial"/>
              </a:rPr>
              <a:t>Enterprise Troopers (2016) Google Image (2018) Owen (2014) Welsh Assembly Government (2003) Welsh Assembly Government (2008) Welsh Government (2012) Welsh Government (2017) Welsh Government (2018)</a:t>
            </a:r>
            <a:endParaRPr lang="en-US" sz="1200" dirty="0">
              <a:latin typeface="Arial"/>
              <a:cs typeface="Arial"/>
            </a:endParaRPr>
          </a:p>
        </p:txBody>
      </p:sp>
      <p:pic>
        <p:nvPicPr>
          <p:cNvPr id="7" name="Picture 6"/>
          <p:cNvPicPr>
            <a:picLocks noChangeAspect="1"/>
          </p:cNvPicPr>
          <p:nvPr/>
        </p:nvPicPr>
        <p:blipFill>
          <a:blip r:embed="rId2"/>
          <a:stretch>
            <a:fillRect/>
          </a:stretch>
        </p:blipFill>
        <p:spPr>
          <a:xfrm>
            <a:off x="7752298" y="956738"/>
            <a:ext cx="1290102" cy="618080"/>
          </a:xfrm>
          <a:prstGeom prst="rect">
            <a:avLst/>
          </a:prstGeom>
        </p:spPr>
      </p:pic>
    </p:spTree>
    <p:extLst>
      <p:ext uri="{BB962C8B-B14F-4D97-AF65-F5344CB8AC3E}">
        <p14:creationId xmlns:p14="http://schemas.microsoft.com/office/powerpoint/2010/main" val="6303311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0732" y="308899"/>
            <a:ext cx="8441668" cy="8156077"/>
          </a:xfrm>
          <a:prstGeom prst="rect">
            <a:avLst/>
          </a:prstGeom>
          <a:noFill/>
        </p:spPr>
        <p:txBody>
          <a:bodyPr wrap="square" rtlCol="0">
            <a:spAutoFit/>
          </a:bodyPr>
          <a:lstStyle/>
          <a:p>
            <a:pPr algn="ctr"/>
            <a:r>
              <a:rPr lang="en-US" sz="2400" b="1" dirty="0" smtClean="0">
                <a:latin typeface="Arial"/>
                <a:cs typeface="Arial"/>
              </a:rPr>
              <a:t>Possible limitations </a:t>
            </a:r>
          </a:p>
          <a:p>
            <a:pPr marL="342900" indent="-342900">
              <a:buFont typeface="Arial"/>
              <a:buChar char="•"/>
            </a:pPr>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Time.</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Accountability/entry submission deadline clashes with National Reading and Numeracy Tests.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Teachers mindset.</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Motivation-needs meaningful enterprise.</a:t>
            </a:r>
          </a:p>
          <a:p>
            <a:endParaRPr lang="en-US" sz="2000" dirty="0">
              <a:latin typeface="Arial"/>
              <a:cs typeface="Arial"/>
            </a:endParaRPr>
          </a:p>
          <a:p>
            <a:pPr marL="342900" indent="-342900">
              <a:buFont typeface="Arial"/>
              <a:buChar char="•"/>
            </a:pPr>
            <a:r>
              <a:rPr lang="en-US" sz="2000" dirty="0" smtClean="0">
                <a:latin typeface="Arial"/>
                <a:cs typeface="Arial"/>
              </a:rPr>
              <a:t>Cost.</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Only 4 pupils/beyond school level of competition.</a:t>
            </a:r>
          </a:p>
          <a:p>
            <a:endParaRPr lang="en-US" sz="2000" dirty="0">
              <a:latin typeface="Arial"/>
              <a:cs typeface="Arial"/>
            </a:endParaRPr>
          </a:p>
          <a:p>
            <a:pPr marL="342900" indent="-342900">
              <a:buFont typeface="Arial"/>
              <a:buChar char="•"/>
            </a:pPr>
            <a:r>
              <a:rPr lang="en-US" sz="2000" dirty="0" smtClean="0">
                <a:latin typeface="Arial"/>
                <a:cs typeface="Arial"/>
              </a:rPr>
              <a:t>Only applies to pupils aged 5-11.</a:t>
            </a:r>
          </a:p>
          <a:p>
            <a:endParaRPr lang="en-US" sz="2000" dirty="0">
              <a:latin typeface="Arial"/>
              <a:cs typeface="Arial"/>
            </a:endParaRPr>
          </a:p>
          <a:p>
            <a:pPr marL="342900" indent="-342900">
              <a:buFont typeface="Arial"/>
              <a:buChar char="•"/>
            </a:pPr>
            <a:endParaRPr lang="en-US" sz="2000" dirty="0" smtClean="0">
              <a:latin typeface="Arial"/>
              <a:cs typeface="Arial"/>
            </a:endParaRPr>
          </a:p>
          <a:p>
            <a:endParaRPr lang="en-US" sz="2000" dirty="0" smtClean="0">
              <a:latin typeface="Arial"/>
              <a:cs typeface="Arial"/>
            </a:endParaRPr>
          </a:p>
          <a:p>
            <a:pPr algn="r"/>
            <a:r>
              <a:rPr lang="en-US" sz="1200" dirty="0" smtClean="0">
                <a:latin typeface="Arial"/>
                <a:cs typeface="Arial"/>
              </a:rPr>
              <a:t>Dweck (2002) Enterprise Troopers (2016) Welsh Government (2014) Welsh Government (2017)</a:t>
            </a:r>
          </a:p>
          <a:p>
            <a:endParaRPr lang="en-US" dirty="0" smtClean="0"/>
          </a:p>
          <a:p>
            <a:endParaRPr lang="en-US" dirty="0"/>
          </a:p>
          <a:p>
            <a:endParaRPr lang="en-US" dirty="0" smtClean="0"/>
          </a:p>
          <a:p>
            <a:endParaRPr lang="en-US" dirty="0"/>
          </a:p>
          <a:p>
            <a:endParaRPr lang="en-US" dirty="0" smtClean="0"/>
          </a:p>
          <a:p>
            <a:endParaRPr lang="en-US" dirty="0"/>
          </a:p>
        </p:txBody>
      </p:sp>
      <p:pic>
        <p:nvPicPr>
          <p:cNvPr id="6" name="Picture 5"/>
          <p:cNvPicPr>
            <a:picLocks noChangeAspect="1"/>
          </p:cNvPicPr>
          <p:nvPr/>
        </p:nvPicPr>
        <p:blipFill>
          <a:blip r:embed="rId2"/>
          <a:stretch>
            <a:fillRect/>
          </a:stretch>
        </p:blipFill>
        <p:spPr>
          <a:xfrm>
            <a:off x="6539397" y="60687"/>
            <a:ext cx="2503003" cy="1199174"/>
          </a:xfrm>
          <a:prstGeom prst="rect">
            <a:avLst/>
          </a:prstGeom>
        </p:spPr>
      </p:pic>
    </p:spTree>
    <p:extLst>
      <p:ext uri="{BB962C8B-B14F-4D97-AF65-F5344CB8AC3E}">
        <p14:creationId xmlns:p14="http://schemas.microsoft.com/office/powerpoint/2010/main" val="26409940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4473" y="150257"/>
            <a:ext cx="8856507" cy="9233294"/>
          </a:xfrm>
          <a:prstGeom prst="rect">
            <a:avLst/>
          </a:prstGeom>
        </p:spPr>
        <p:txBody>
          <a:bodyPr wrap="square">
            <a:spAutoFit/>
          </a:bodyPr>
          <a:lstStyle/>
          <a:p>
            <a:pPr lvl="0" algn="ctr"/>
            <a:endParaRPr lang="en-GB" sz="2400" b="1" dirty="0" smtClean="0">
              <a:latin typeface="Arial"/>
              <a:cs typeface="Arial"/>
            </a:endParaRPr>
          </a:p>
          <a:p>
            <a:pPr lvl="0" algn="ctr"/>
            <a:endParaRPr lang="en-GB" sz="2400" b="1" dirty="0" smtClean="0">
              <a:latin typeface="Arial"/>
              <a:cs typeface="Arial"/>
            </a:endParaRPr>
          </a:p>
          <a:p>
            <a:pPr lvl="0" algn="ctr"/>
            <a:r>
              <a:rPr lang="en-GB" sz="2400" b="1" dirty="0" smtClean="0">
                <a:latin typeface="Arial"/>
                <a:cs typeface="Arial"/>
              </a:rPr>
              <a:t>Conclusion</a:t>
            </a:r>
          </a:p>
          <a:p>
            <a:pPr lvl="0" algn="ctr"/>
            <a:endParaRPr lang="en-GB" sz="2400" b="1" dirty="0" smtClean="0">
              <a:latin typeface="Arial"/>
              <a:cs typeface="Arial"/>
            </a:endParaRPr>
          </a:p>
          <a:p>
            <a:r>
              <a:rPr lang="en-GB" sz="2400" dirty="0"/>
              <a:t>In conclusion, all pupils have the potential to be creative. This is important, as creativity is such a key element to entrepreneurial thinking. However, pupils need effective opportunities. Enterprise Troopers offer such opportunities. Although, future recommendations include widening participation to more than 4 pupils at levels beyond school and in to secondary school to maintain motivation and provide continuity and further development of skills. On the whole, the initiative has the potential to engage pupils and raise aspirations. Moreover, it encourages pupils to develop entrepreneurial thinking and other essential transferable skills relevant to education, the future workforce, lifelong learning and ultimately the 21</a:t>
            </a:r>
            <a:r>
              <a:rPr lang="en-GB" sz="2400" baseline="30000" dirty="0"/>
              <a:t>st</a:t>
            </a:r>
            <a:r>
              <a:rPr lang="en-GB" sz="2400" dirty="0"/>
              <a:t> century.</a:t>
            </a:r>
          </a:p>
          <a:p>
            <a:pPr lvl="0" algn="ctr"/>
            <a:endParaRPr lang="en-GB" sz="2400" b="1" dirty="0" smtClean="0">
              <a:latin typeface="Arial"/>
              <a:cs typeface="Arial"/>
            </a:endParaRPr>
          </a:p>
          <a:p>
            <a:pPr lvl="0" algn="ctr"/>
            <a:endParaRPr lang="en-GB" sz="2400" b="1" dirty="0">
              <a:latin typeface="Arial"/>
              <a:cs typeface="Arial"/>
            </a:endParaRPr>
          </a:p>
          <a:p>
            <a:pPr lvl="0" algn="ctr"/>
            <a:endParaRPr lang="en-GB" sz="2400" b="1" dirty="0" smtClean="0">
              <a:latin typeface="Arial"/>
              <a:cs typeface="Arial"/>
            </a:endParaRPr>
          </a:p>
          <a:p>
            <a:pPr lvl="0" algn="ctr"/>
            <a:endParaRPr lang="en-GB" sz="2400" b="1" dirty="0">
              <a:latin typeface="Arial"/>
              <a:cs typeface="Arial"/>
            </a:endParaRPr>
          </a:p>
          <a:p>
            <a:pPr lvl="0" algn="ctr"/>
            <a:endParaRPr lang="en-GB" sz="2400" b="1" dirty="0" smtClean="0">
              <a:latin typeface="Arial"/>
              <a:cs typeface="Arial"/>
            </a:endParaRPr>
          </a:p>
          <a:p>
            <a:pPr lvl="0" algn="ctr"/>
            <a:endParaRPr lang="en-GB" dirty="0" smtClean="0">
              <a:latin typeface="Arial"/>
              <a:cs typeface="Arial"/>
            </a:endParaRPr>
          </a:p>
          <a:p>
            <a:pPr lvl="0"/>
            <a:endParaRPr lang="en-GB" b="1" dirty="0" smtClean="0">
              <a:latin typeface="Arial"/>
              <a:cs typeface="Arial"/>
            </a:endParaRPr>
          </a:p>
          <a:p>
            <a:pPr lvl="0"/>
            <a:endParaRPr lang="en-GB" b="1" dirty="0">
              <a:latin typeface="Arial"/>
              <a:cs typeface="Arial"/>
            </a:endParaRPr>
          </a:p>
          <a:p>
            <a:pPr lvl="0"/>
            <a:endParaRPr lang="en-GB" b="1" dirty="0">
              <a:latin typeface="Arial"/>
              <a:cs typeface="Arial"/>
            </a:endParaRPr>
          </a:p>
          <a:p>
            <a:pPr lvl="0"/>
            <a:endParaRPr lang="en-GB" dirty="0"/>
          </a:p>
        </p:txBody>
      </p:sp>
      <p:pic>
        <p:nvPicPr>
          <p:cNvPr id="6" name="Picture 5"/>
          <p:cNvPicPr>
            <a:picLocks noChangeAspect="1"/>
          </p:cNvPicPr>
          <p:nvPr/>
        </p:nvPicPr>
        <p:blipFill>
          <a:blip r:embed="rId2"/>
          <a:stretch>
            <a:fillRect/>
          </a:stretch>
        </p:blipFill>
        <p:spPr>
          <a:xfrm>
            <a:off x="6099311" y="-1"/>
            <a:ext cx="3044689" cy="1458693"/>
          </a:xfrm>
          <a:prstGeom prst="rect">
            <a:avLst/>
          </a:prstGeom>
        </p:spPr>
      </p:pic>
    </p:spTree>
    <p:extLst>
      <p:ext uri="{BB962C8B-B14F-4D97-AF65-F5344CB8AC3E}">
        <p14:creationId xmlns:p14="http://schemas.microsoft.com/office/powerpoint/2010/main" val="23811684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5353" y="1113311"/>
            <a:ext cx="7397586" cy="2123658"/>
          </a:xfrm>
          <a:prstGeom prst="rect">
            <a:avLst/>
          </a:prstGeom>
          <a:noFill/>
        </p:spPr>
        <p:txBody>
          <a:bodyPr wrap="square" rtlCol="0">
            <a:spAutoFit/>
          </a:bodyPr>
          <a:lstStyle/>
          <a:p>
            <a:pPr algn="ctr"/>
            <a:r>
              <a:rPr lang="en-US" sz="4400" dirty="0" smtClean="0">
                <a:latin typeface="Arial"/>
                <a:cs typeface="Arial"/>
              </a:rPr>
              <a:t>Thank you for listening</a:t>
            </a:r>
          </a:p>
          <a:p>
            <a:pPr algn="ctr"/>
            <a:endParaRPr lang="en-US" sz="4400" dirty="0">
              <a:latin typeface="Arial"/>
              <a:cs typeface="Arial"/>
            </a:endParaRPr>
          </a:p>
          <a:p>
            <a:pPr algn="ctr"/>
            <a:r>
              <a:rPr lang="en-US" sz="4400" dirty="0" smtClean="0">
                <a:latin typeface="Arial"/>
                <a:cs typeface="Arial"/>
              </a:rPr>
              <a:t>Any Questions?</a:t>
            </a:r>
            <a:endParaRPr lang="en-US" sz="4400" dirty="0">
              <a:latin typeface="Arial"/>
              <a:cs typeface="Arial"/>
            </a:endParaRPr>
          </a:p>
        </p:txBody>
      </p:sp>
      <p:pic>
        <p:nvPicPr>
          <p:cNvPr id="5" name="Picture 4"/>
          <p:cNvPicPr>
            <a:picLocks noChangeAspect="1"/>
          </p:cNvPicPr>
          <p:nvPr/>
        </p:nvPicPr>
        <p:blipFill>
          <a:blip r:embed="rId2"/>
          <a:stretch>
            <a:fillRect/>
          </a:stretch>
        </p:blipFill>
        <p:spPr>
          <a:xfrm>
            <a:off x="2061781" y="3688152"/>
            <a:ext cx="5383006" cy="2578966"/>
          </a:xfrm>
          <a:prstGeom prst="rect">
            <a:avLst/>
          </a:prstGeom>
        </p:spPr>
      </p:pic>
      <p:sp>
        <p:nvSpPr>
          <p:cNvPr id="6" name="TextBox 5"/>
          <p:cNvSpPr txBox="1"/>
          <p:nvPr/>
        </p:nvSpPr>
        <p:spPr>
          <a:xfrm>
            <a:off x="6723908" y="6581001"/>
            <a:ext cx="2711876" cy="276999"/>
          </a:xfrm>
          <a:prstGeom prst="rect">
            <a:avLst/>
          </a:prstGeom>
          <a:noFill/>
        </p:spPr>
        <p:txBody>
          <a:bodyPr wrap="square" rtlCol="0">
            <a:spAutoFit/>
          </a:bodyPr>
          <a:lstStyle/>
          <a:p>
            <a:pPr algn="ctr"/>
            <a:r>
              <a:rPr lang="en-US" sz="1200" dirty="0" smtClean="0">
                <a:latin typeface="Arial"/>
                <a:cs typeface="Arial"/>
              </a:rPr>
              <a:t>Google Images (2018)</a:t>
            </a:r>
            <a:endParaRPr lang="en-US" sz="1200" dirty="0">
              <a:latin typeface="Arial"/>
              <a:cs typeface="Arial"/>
            </a:endParaRPr>
          </a:p>
        </p:txBody>
      </p:sp>
      <p:pic>
        <p:nvPicPr>
          <p:cNvPr id="7" name="Picture 6"/>
          <p:cNvPicPr>
            <a:picLocks noChangeAspect="1"/>
          </p:cNvPicPr>
          <p:nvPr/>
        </p:nvPicPr>
        <p:blipFill>
          <a:blip r:embed="rId3"/>
          <a:stretch>
            <a:fillRect/>
          </a:stretch>
        </p:blipFill>
        <p:spPr>
          <a:xfrm>
            <a:off x="6670483" y="74995"/>
            <a:ext cx="2448466" cy="963230"/>
          </a:xfrm>
          <a:prstGeom prst="rect">
            <a:avLst/>
          </a:prstGeom>
        </p:spPr>
      </p:pic>
    </p:spTree>
    <p:extLst>
      <p:ext uri="{BB962C8B-B14F-4D97-AF65-F5344CB8AC3E}">
        <p14:creationId xmlns:p14="http://schemas.microsoft.com/office/powerpoint/2010/main" val="16089123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51483"/>
            <a:ext cx="8974667" cy="8217635"/>
          </a:xfrm>
          <a:prstGeom prst="rect">
            <a:avLst/>
          </a:prstGeom>
          <a:noFill/>
        </p:spPr>
        <p:txBody>
          <a:bodyPr wrap="square" rtlCol="0">
            <a:spAutoFit/>
          </a:bodyPr>
          <a:lstStyle/>
          <a:p>
            <a:r>
              <a:rPr lang="en-US" sz="1200" dirty="0" smtClean="0">
                <a:latin typeface="Arial"/>
                <a:cs typeface="Arial"/>
              </a:rPr>
              <a:t>Reference List</a:t>
            </a:r>
          </a:p>
          <a:p>
            <a:endParaRPr lang="en-US" sz="1200" dirty="0" smtClean="0">
              <a:latin typeface="Arial"/>
              <a:cs typeface="Arial"/>
            </a:endParaRPr>
          </a:p>
          <a:p>
            <a:r>
              <a:rPr lang="en-US" sz="1200" dirty="0">
                <a:latin typeface="Arial"/>
                <a:cs typeface="Arial"/>
              </a:rPr>
              <a:t>BBC News. (2013) </a:t>
            </a:r>
            <a:r>
              <a:rPr lang="en-US" sz="1200" i="1" dirty="0">
                <a:latin typeface="Arial"/>
                <a:cs typeface="Arial"/>
              </a:rPr>
              <a:t>Call to encourage entrepreneurship from primary school age</a:t>
            </a:r>
            <a:r>
              <a:rPr lang="en-US" sz="1200" dirty="0">
                <a:latin typeface="Arial"/>
                <a:cs typeface="Arial"/>
              </a:rPr>
              <a:t>. </a:t>
            </a:r>
            <a:r>
              <a:rPr lang="en-US" sz="1200" dirty="0">
                <a:latin typeface="Arial"/>
                <a:cs typeface="Arial"/>
                <a:hlinkClick r:id="rId2"/>
              </a:rPr>
              <a:t>http://www.bbc.co.uk/news/uk-wales-24934667</a:t>
            </a:r>
            <a:r>
              <a:rPr lang="en-US" sz="1200" dirty="0">
                <a:latin typeface="Arial"/>
                <a:cs typeface="Arial"/>
              </a:rPr>
              <a:t> (Accessed: 27 February 2018).</a:t>
            </a:r>
          </a:p>
          <a:p>
            <a:endParaRPr lang="en-US" sz="1200" dirty="0" smtClean="0">
              <a:latin typeface="Arial"/>
              <a:cs typeface="Arial"/>
            </a:endParaRPr>
          </a:p>
          <a:p>
            <a:r>
              <a:rPr lang="en-US" sz="1200" dirty="0" smtClean="0">
                <a:latin typeface="Arial"/>
                <a:cs typeface="Arial"/>
              </a:rPr>
              <a:t>Big Ideas Wales. (2018) </a:t>
            </a:r>
            <a:r>
              <a:rPr lang="en-US" sz="1200" i="1" dirty="0" smtClean="0">
                <a:latin typeface="Arial"/>
                <a:cs typeface="Arial"/>
              </a:rPr>
              <a:t>What’s an entrepreneur. </a:t>
            </a:r>
            <a:r>
              <a:rPr lang="en-US" sz="1200" dirty="0" smtClean="0">
                <a:latin typeface="Arial"/>
                <a:cs typeface="Arial"/>
              </a:rPr>
              <a:t> </a:t>
            </a:r>
            <a:r>
              <a:rPr lang="en-US" sz="1200" dirty="0" smtClean="0">
                <a:latin typeface="Arial"/>
                <a:cs typeface="Arial"/>
                <a:hlinkClick r:id="rId3"/>
              </a:rPr>
              <a:t>https://businesswales.gov.wales/bigideas/video/whats-entrepreneur</a:t>
            </a:r>
            <a:r>
              <a:rPr lang="en-US" sz="1200" dirty="0" smtClean="0">
                <a:latin typeface="Arial"/>
                <a:cs typeface="Arial"/>
              </a:rPr>
              <a:t> (Accessed: 1 March 2018).</a:t>
            </a:r>
          </a:p>
          <a:p>
            <a:endParaRPr lang="en-US" sz="1200" dirty="0" smtClean="0">
              <a:latin typeface="Arial"/>
              <a:cs typeface="Arial"/>
            </a:endParaRPr>
          </a:p>
          <a:p>
            <a:r>
              <a:rPr lang="en-US" sz="1200" dirty="0">
                <a:latin typeface="Arial"/>
                <a:cs typeface="Arial"/>
              </a:rPr>
              <a:t>Craft, A. (2002) </a:t>
            </a:r>
            <a:r>
              <a:rPr lang="en-US" sz="1200" i="1" dirty="0">
                <a:latin typeface="Arial"/>
                <a:cs typeface="Arial"/>
              </a:rPr>
              <a:t>Creativity and Early Years Education</a:t>
            </a:r>
            <a:r>
              <a:rPr lang="en-US" sz="1200" dirty="0">
                <a:latin typeface="Arial"/>
                <a:cs typeface="Arial"/>
              </a:rPr>
              <a:t>. London: Continuum. </a:t>
            </a:r>
          </a:p>
          <a:p>
            <a:endParaRPr lang="en-US" sz="1200" dirty="0" smtClean="0">
              <a:latin typeface="Arial"/>
              <a:cs typeface="Arial"/>
            </a:endParaRPr>
          </a:p>
          <a:p>
            <a:r>
              <a:rPr lang="en-US" sz="1200" dirty="0" smtClean="0">
                <a:latin typeface="Arial"/>
                <a:cs typeface="Arial"/>
              </a:rPr>
              <a:t>Donaldson, G. (2015) </a:t>
            </a:r>
            <a:r>
              <a:rPr lang="en-US" sz="1200" i="1" dirty="0" smtClean="0">
                <a:latin typeface="Arial"/>
                <a:cs typeface="Arial"/>
              </a:rPr>
              <a:t>Successful Futures</a:t>
            </a:r>
            <a:r>
              <a:rPr lang="en-US" sz="1200" dirty="0" smtClean="0">
                <a:latin typeface="Arial"/>
                <a:cs typeface="Arial"/>
              </a:rPr>
              <a:t>. </a:t>
            </a:r>
            <a:r>
              <a:rPr lang="en-US" sz="1200" dirty="0" smtClean="0">
                <a:latin typeface="Arial"/>
                <a:cs typeface="Arial"/>
                <a:hlinkClick r:id="rId4"/>
              </a:rPr>
              <a:t>http://gov.wales/docs/dcells/publications/150317-suddessful-futures-en.pdf</a:t>
            </a:r>
            <a:r>
              <a:rPr lang="en-US" sz="1200" dirty="0" smtClean="0">
                <a:latin typeface="Arial"/>
                <a:cs typeface="Arial"/>
              </a:rPr>
              <a:t> (Accessed: 1 March 2018).</a:t>
            </a:r>
            <a:endParaRPr lang="en-US" sz="1200" dirty="0">
              <a:latin typeface="Arial"/>
              <a:cs typeface="Arial"/>
            </a:endParaRPr>
          </a:p>
          <a:p>
            <a:endParaRPr lang="en-US" sz="1200" dirty="0" smtClean="0">
              <a:latin typeface="Arial"/>
              <a:cs typeface="Arial"/>
            </a:endParaRPr>
          </a:p>
          <a:p>
            <a:r>
              <a:rPr lang="en-US" sz="1200" dirty="0" smtClean="0">
                <a:latin typeface="Arial"/>
                <a:cs typeface="Arial"/>
              </a:rPr>
              <a:t>Dweck, C. (2012) </a:t>
            </a:r>
            <a:r>
              <a:rPr lang="en-US" sz="1200" i="1" dirty="0" smtClean="0">
                <a:latin typeface="Arial"/>
                <a:cs typeface="Arial"/>
              </a:rPr>
              <a:t>Mindset</a:t>
            </a:r>
            <a:r>
              <a:rPr lang="en-US" sz="1200" dirty="0" smtClean="0">
                <a:latin typeface="Arial"/>
                <a:cs typeface="Arial"/>
              </a:rPr>
              <a:t>. </a:t>
            </a:r>
            <a:r>
              <a:rPr lang="en-US" sz="1200" dirty="0" smtClean="0">
                <a:latin typeface="Arial"/>
                <a:cs typeface="Arial"/>
              </a:rPr>
              <a:t>London</a:t>
            </a:r>
            <a:r>
              <a:rPr lang="en-US" sz="1200" smtClean="0">
                <a:latin typeface="Arial"/>
                <a:cs typeface="Arial"/>
              </a:rPr>
              <a:t>: Robinson.</a:t>
            </a:r>
            <a:endParaRPr lang="en-US" sz="1200" dirty="0">
              <a:latin typeface="Arial"/>
              <a:cs typeface="Arial"/>
            </a:endParaRPr>
          </a:p>
          <a:p>
            <a:endParaRPr lang="en-US" sz="1200" dirty="0" smtClean="0">
              <a:latin typeface="Arial"/>
              <a:cs typeface="Arial"/>
            </a:endParaRPr>
          </a:p>
          <a:p>
            <a:r>
              <a:rPr lang="en-US" sz="1200" dirty="0">
                <a:latin typeface="Arial"/>
                <a:cs typeface="Arial"/>
              </a:rPr>
              <a:t>Enterprise Troopers. (2017) </a:t>
            </a:r>
            <a:r>
              <a:rPr lang="en-US" sz="1200" u="sng" dirty="0">
                <a:latin typeface="Arial"/>
                <a:cs typeface="Arial"/>
              </a:rPr>
              <a:t>https://www.youtube.com/watch?v=frLvw5CRpWA </a:t>
            </a:r>
          </a:p>
          <a:p>
            <a:r>
              <a:rPr lang="en-US" sz="1200" dirty="0">
                <a:latin typeface="Arial"/>
                <a:cs typeface="Arial"/>
              </a:rPr>
              <a:t>(Accessed: 25 February 2018).</a:t>
            </a:r>
          </a:p>
          <a:p>
            <a:endParaRPr lang="en-US" sz="1200" dirty="0" smtClean="0">
              <a:latin typeface="Arial"/>
              <a:cs typeface="Arial"/>
            </a:endParaRPr>
          </a:p>
          <a:p>
            <a:r>
              <a:rPr lang="en-US" sz="1200" dirty="0" smtClean="0">
                <a:latin typeface="Arial"/>
                <a:cs typeface="Arial"/>
              </a:rPr>
              <a:t>Enterprise Troopers. (2016) </a:t>
            </a:r>
            <a:r>
              <a:rPr lang="en-US" sz="1200" i="1" dirty="0" smtClean="0">
                <a:latin typeface="Arial"/>
                <a:cs typeface="Arial"/>
              </a:rPr>
              <a:t>The Enterprise Troopers</a:t>
            </a:r>
            <a:r>
              <a:rPr lang="en-US" sz="1200" dirty="0" smtClean="0">
                <a:latin typeface="Arial"/>
                <a:cs typeface="Arial"/>
              </a:rPr>
              <a:t>. </a:t>
            </a:r>
            <a:r>
              <a:rPr lang="en-US" sz="1200" dirty="0" smtClean="0">
                <a:latin typeface="Arial"/>
                <a:cs typeface="Arial"/>
                <a:hlinkClick r:id="rId5"/>
              </a:rPr>
              <a:t>http://enterprisetroopers.com/the-enterprise-troopers/</a:t>
            </a:r>
            <a:r>
              <a:rPr lang="en-US" sz="1200" dirty="0" smtClean="0">
                <a:latin typeface="Arial"/>
                <a:cs typeface="Arial"/>
              </a:rPr>
              <a:t> (Accessed: 27 February 2018).</a:t>
            </a:r>
            <a:endParaRPr lang="en-US" sz="1200" dirty="0">
              <a:latin typeface="Arial"/>
              <a:cs typeface="Arial"/>
            </a:endParaRPr>
          </a:p>
          <a:p>
            <a:endParaRPr lang="en-US" sz="1200" dirty="0" smtClean="0">
              <a:latin typeface="Arial"/>
              <a:cs typeface="Arial"/>
            </a:endParaRPr>
          </a:p>
          <a:p>
            <a:r>
              <a:rPr lang="en-US" sz="1200" dirty="0">
                <a:latin typeface="Arial"/>
                <a:cs typeface="Arial"/>
              </a:rPr>
              <a:t>Google Image. (2018) </a:t>
            </a:r>
            <a:r>
              <a:rPr lang="en-US" sz="1200" i="1" dirty="0">
                <a:latin typeface="Arial"/>
                <a:cs typeface="Arial"/>
              </a:rPr>
              <a:t>Are we creative for the sake of creativity</a:t>
            </a:r>
            <a:r>
              <a:rPr lang="en-US" sz="1200" dirty="0">
                <a:latin typeface="Arial"/>
                <a:cs typeface="Arial"/>
              </a:rPr>
              <a:t>. </a:t>
            </a:r>
            <a:r>
              <a:rPr lang="en-US" sz="1200" u="sng" dirty="0">
                <a:latin typeface="Arial"/>
                <a:cs typeface="Arial"/>
              </a:rPr>
              <a:t>https://www.google.co.uk/url?sa=i&amp;rct=j&amp;q=&amp;esrc=s&amp;source=images&amp;cd=&amp;cad=rja&amp;uact=8&amp;ved=2ahUKEwi11--11tDZAhWTF8AKHfPmD2sQjRx6BAgAEAY&amp;url=http%3A%2F%2Fsomethingbig.co.uk%2Fare-we-creative-for-the-sake-of-creativity%2F&amp;psig=AOvVaw2iidggwMyRKvfzxUEyjecY&amp;ust=1520184410525390</a:t>
            </a:r>
            <a:r>
              <a:rPr lang="en-US" sz="1200" dirty="0">
                <a:latin typeface="Arial"/>
                <a:cs typeface="Arial"/>
              </a:rPr>
              <a:t> (Accessed 27 February 2018</a:t>
            </a:r>
            <a:r>
              <a:rPr lang="en-US" sz="1200" dirty="0" smtClean="0">
                <a:latin typeface="Arial"/>
                <a:cs typeface="Arial"/>
              </a:rPr>
              <a:t>).</a:t>
            </a:r>
          </a:p>
          <a:p>
            <a:endParaRPr lang="en-US" sz="1200" dirty="0">
              <a:latin typeface="Arial"/>
              <a:cs typeface="Arial"/>
            </a:endParaRPr>
          </a:p>
          <a:p>
            <a:r>
              <a:rPr lang="en-US" sz="1200" dirty="0">
                <a:latin typeface="Arial"/>
                <a:cs typeface="Arial"/>
              </a:rPr>
              <a:t>Google Image. (2018) </a:t>
            </a:r>
            <a:r>
              <a:rPr lang="en-US" sz="1200" i="1" dirty="0">
                <a:latin typeface="Arial"/>
                <a:cs typeface="Arial"/>
              </a:rPr>
              <a:t>Creative thinking skills</a:t>
            </a:r>
            <a:r>
              <a:rPr lang="en-US" sz="1200" dirty="0">
                <a:latin typeface="Arial"/>
                <a:cs typeface="Arial"/>
              </a:rPr>
              <a:t>. </a:t>
            </a:r>
            <a:r>
              <a:rPr lang="en-US" sz="1200" u="sng" dirty="0">
                <a:latin typeface="Arial"/>
                <a:cs typeface="Arial"/>
              </a:rPr>
              <a:t>https://www.google.co.uk/url?sa=i&amp;rct=j&amp;q=&amp;esrc=s&amp;source=images&amp;cd=&amp;cad=rja&amp;uact=8&amp;ved=2ahUKEwihvl6S1dDZAhWrDcAKHZc-APsQjRx6BAgAEAY&amp;url=http%3A%2Ffnbe0413parham.blogspot.com%2Fp%2Fcreative-thinking.html&amp;psig=AOvVaw0uTSnnx_b2covthin4x53Z&amp;ust=1520184010356940 </a:t>
            </a:r>
            <a:r>
              <a:rPr lang="en-US" sz="1200" dirty="0">
                <a:latin typeface="Arial"/>
                <a:cs typeface="Arial"/>
              </a:rPr>
              <a:t>(Accessed: 27 February 2018).</a:t>
            </a:r>
          </a:p>
          <a:p>
            <a:endParaRPr lang="en-US" sz="1200" dirty="0">
              <a:latin typeface="Arial"/>
              <a:cs typeface="Arial"/>
            </a:endParaRPr>
          </a:p>
          <a:p>
            <a:r>
              <a:rPr lang="en-US" sz="1200" dirty="0">
                <a:latin typeface="Arial"/>
                <a:cs typeface="Arial"/>
              </a:rPr>
              <a:t>Google Image (2018) </a:t>
            </a:r>
            <a:r>
              <a:rPr lang="en-US" sz="1200" i="1" dirty="0">
                <a:latin typeface="Arial"/>
                <a:cs typeface="Arial"/>
              </a:rPr>
              <a:t>Enterprise Troopers</a:t>
            </a:r>
            <a:r>
              <a:rPr lang="en-US" sz="1200" dirty="0">
                <a:latin typeface="Arial"/>
                <a:cs typeface="Arial"/>
              </a:rPr>
              <a:t>. </a:t>
            </a:r>
            <a:r>
              <a:rPr lang="en-US" sz="1200" u="sng" dirty="0">
                <a:latin typeface="Arial"/>
                <a:cs typeface="Arial"/>
              </a:rPr>
              <a:t>https://www.google.co.uk/url?sa=i&amp;rct=j&amp;q=&amp;esrc=s&amp;source=images&amp;cd=&amp;cad=rj&amp;uact=8&amp;ved=2ahUKEwjBzejEy7_ZAhXKJ8AKHY9rCLgQJRx6BAgAEAY&amp;url=http%3A%2F%2Fmartadlugolecka.blogpost.com%2F2013%2F06%2Fenterprise-troopers.html&amp;psig=AOvVaw2Af1FhM9U5VKYqMT9bdTg&amp;ust=1519597329647695  </a:t>
            </a:r>
          </a:p>
          <a:p>
            <a:r>
              <a:rPr lang="en-US" sz="1200" dirty="0">
                <a:latin typeface="Arial"/>
                <a:cs typeface="Arial"/>
              </a:rPr>
              <a:t>(Accessed: 24 February 2018).</a:t>
            </a: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p:txBody>
      </p:sp>
    </p:spTree>
    <p:extLst>
      <p:ext uri="{BB962C8B-B14F-4D97-AF65-F5344CB8AC3E}">
        <p14:creationId xmlns:p14="http://schemas.microsoft.com/office/powerpoint/2010/main" val="40982933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9382" y="9083"/>
            <a:ext cx="8737918" cy="9694962"/>
          </a:xfrm>
          <a:prstGeom prst="rect">
            <a:avLst/>
          </a:prstGeom>
          <a:noFill/>
        </p:spPr>
        <p:txBody>
          <a:bodyPr wrap="square" rtlCol="0">
            <a:spAutoFit/>
          </a:bodyPr>
          <a:lstStyle/>
          <a:p>
            <a:endParaRPr lang="en-US" sz="1200" dirty="0" smtClean="0">
              <a:latin typeface="Arial"/>
              <a:cs typeface="Arial"/>
            </a:endParaRPr>
          </a:p>
          <a:p>
            <a:r>
              <a:rPr lang="en-US" sz="1200" dirty="0" smtClean="0">
                <a:latin typeface="Arial"/>
                <a:cs typeface="Arial"/>
              </a:rPr>
              <a:t>Google </a:t>
            </a:r>
            <a:r>
              <a:rPr lang="en-US" sz="1200" dirty="0">
                <a:latin typeface="Arial"/>
                <a:cs typeface="Arial"/>
              </a:rPr>
              <a:t>Image (2018) </a:t>
            </a:r>
            <a:r>
              <a:rPr lang="en-US" sz="1200" i="1" dirty="0">
                <a:latin typeface="Arial"/>
                <a:cs typeface="Arial"/>
              </a:rPr>
              <a:t>Enterprise Troopers- Big Ideas Wales</a:t>
            </a:r>
            <a:r>
              <a:rPr lang="en-US" sz="1200" dirty="0">
                <a:latin typeface="Arial"/>
                <a:cs typeface="Arial"/>
              </a:rPr>
              <a:t>. </a:t>
            </a:r>
            <a:r>
              <a:rPr lang="en-US" sz="1200" dirty="0">
                <a:latin typeface="Arial"/>
                <a:cs typeface="Arial"/>
                <a:hlinkClick r:id="rId2"/>
              </a:rPr>
              <a:t>https://www.google.co.uk/url?sa=i&amp;rct=j&amp;q=&amp;esrc=s&amp;source=images&amp;cd=&amp;cad=rja&amp;uact=8&amp;ved=2ahUKEwiZuuGIzL_ZAhUmD8AKHVEwCgMQjRx6BAgAEAY&amp;url=http%3A%2F%2Fenterprisetroopers.com%2F&amp;psig=AOvVaw2sAf1FhM9U5VKYqMT9bdTg&amp;ust=1519597329647695</a:t>
            </a:r>
            <a:r>
              <a:rPr lang="en-US" sz="1200" dirty="0">
                <a:latin typeface="Arial"/>
                <a:cs typeface="Arial"/>
              </a:rPr>
              <a:t> (Accessed: 24 February 2018)</a:t>
            </a:r>
            <a:r>
              <a:rPr lang="en-US" sz="1200" dirty="0" smtClean="0">
                <a:latin typeface="Arial"/>
                <a:cs typeface="Arial"/>
              </a:rPr>
              <a:t>.</a:t>
            </a:r>
            <a:endParaRPr lang="en-US" sz="1200" dirty="0">
              <a:latin typeface="Arial"/>
              <a:cs typeface="Arial"/>
            </a:endParaRPr>
          </a:p>
          <a:p>
            <a:endParaRPr lang="en-US" sz="1200" dirty="0">
              <a:latin typeface="Arial"/>
              <a:cs typeface="Arial"/>
            </a:endParaRPr>
          </a:p>
          <a:p>
            <a:r>
              <a:rPr lang="en-US" sz="1200" dirty="0" smtClean="0">
                <a:latin typeface="Arial"/>
                <a:cs typeface="Arial"/>
              </a:rPr>
              <a:t>Google </a:t>
            </a:r>
            <a:r>
              <a:rPr lang="en-US" sz="1200" dirty="0">
                <a:latin typeface="Arial"/>
                <a:cs typeface="Arial"/>
              </a:rPr>
              <a:t>Image. (2018) </a:t>
            </a:r>
            <a:r>
              <a:rPr lang="en-US" sz="1200" i="1" dirty="0">
                <a:latin typeface="Arial"/>
                <a:cs typeface="Arial"/>
              </a:rPr>
              <a:t>Innovation development</a:t>
            </a:r>
            <a:r>
              <a:rPr lang="en-US" sz="1200" dirty="0">
                <a:latin typeface="Arial"/>
                <a:cs typeface="Arial"/>
              </a:rPr>
              <a:t>. </a:t>
            </a:r>
            <a:r>
              <a:rPr lang="en-US" sz="1200" dirty="0" smtClean="0">
                <a:latin typeface="Arial"/>
                <a:cs typeface="Arial"/>
                <a:hlinkClick r:id="rId3"/>
              </a:rPr>
              <a:t>https://www.google.co.uk/url?sa=i&amp;rct=j&amp;q=&amp;esrc=s&amp;source=images&amp;cd=&amp;cad=rja&amp;uact=8&amp;ved=2ahUKEwjyhejOwcvZAhVHB8AKHV2wB_4QjRx6BAgAEAY&amp;url=https%3A%2F%2Finnovationdevelopment.org%2F&amp;psig=AOvVaw0H5qonOGdjrrFw3t0CDZ3q&amp;ust=1520006977728692</a:t>
            </a:r>
            <a:r>
              <a:rPr lang="en-US" sz="1200" dirty="0" smtClean="0">
                <a:latin typeface="Arial"/>
                <a:cs typeface="Arial"/>
              </a:rPr>
              <a:t> (Accessed: 27 February 2018).</a:t>
            </a:r>
          </a:p>
          <a:p>
            <a:endParaRPr lang="en-US" sz="1200" dirty="0">
              <a:latin typeface="Arial"/>
              <a:cs typeface="Arial"/>
            </a:endParaRPr>
          </a:p>
          <a:p>
            <a:r>
              <a:rPr lang="en-US" sz="1200" dirty="0">
                <a:latin typeface="Arial"/>
                <a:cs typeface="Arial"/>
              </a:rPr>
              <a:t>Google Image. (2018) </a:t>
            </a:r>
            <a:r>
              <a:rPr lang="en-US" sz="1200" i="1" dirty="0">
                <a:latin typeface="Arial"/>
                <a:cs typeface="Arial"/>
              </a:rPr>
              <a:t>Intrinsic motivation in education</a:t>
            </a:r>
            <a:r>
              <a:rPr lang="en-US" sz="1200" dirty="0" smtClean="0">
                <a:latin typeface="Arial"/>
                <a:cs typeface="Arial"/>
              </a:rPr>
              <a:t>. </a:t>
            </a:r>
            <a:r>
              <a:rPr lang="en-US" sz="1200" u="sng" dirty="0" smtClean="0">
                <a:latin typeface="Arial"/>
                <a:cs typeface="Arial"/>
              </a:rPr>
              <a:t>https://www.google.co.uk/url?sa=i&amp;rct=j&amp;q=&amp;esrc=s&amp;source=images&amp;cd=&amp;cad=rja&amp;uact=8&amp;ved=2ahUKEwjc2q_Sv8vZAhVjDMAKHT7hAQkQjRx6BAgAEAY&amp;url=https%3A%2F%2Fuptrain.net%2F2016%2F11%2F06%2Fhow-intrinsic-motivation-in-education-is-undermined-by-extrinsic-motivation%2F&amp;psig=AOvVaw0hRISgzT72liffy19wQVto&amp;ust=1520006396034180 </a:t>
            </a:r>
            <a:r>
              <a:rPr lang="en-US" sz="1200" dirty="0" smtClean="0">
                <a:latin typeface="Arial"/>
                <a:cs typeface="Arial"/>
              </a:rPr>
              <a:t>(Accessed: 27 February 2018).</a:t>
            </a:r>
          </a:p>
          <a:p>
            <a:endParaRPr lang="en-US" sz="1200" dirty="0" smtClean="0">
              <a:latin typeface="Arial"/>
              <a:cs typeface="Arial"/>
            </a:endParaRPr>
          </a:p>
          <a:p>
            <a:r>
              <a:rPr lang="en-US" sz="1200" dirty="0">
                <a:latin typeface="Arial"/>
                <a:cs typeface="Arial"/>
              </a:rPr>
              <a:t>Google Image. (2018) </a:t>
            </a:r>
            <a:r>
              <a:rPr lang="en-US" sz="1200" i="1" dirty="0">
                <a:latin typeface="Arial"/>
                <a:cs typeface="Arial"/>
              </a:rPr>
              <a:t>Motivation Techniques</a:t>
            </a:r>
            <a:r>
              <a:rPr lang="en-US" sz="1200" dirty="0">
                <a:latin typeface="Arial"/>
                <a:cs typeface="Arial"/>
              </a:rPr>
              <a:t>. </a:t>
            </a:r>
            <a:r>
              <a:rPr lang="en-US" sz="1200" u="sng" dirty="0">
                <a:latin typeface="Arial"/>
                <a:cs typeface="Arial"/>
              </a:rPr>
              <a:t>https://www.google.co.uk/url?sa=i&amp;rct=j&amp;q=&amp;esrc=s&amp;source=images&amp;cd=&amp;cad=rja&amp;uact=8&amp;ved=2ahUKEwiZ0sbs1dDZAhUhJcAKHScvAWEQjRx6BAgAEAY&amp;url=https%3A%2F%2Fwww.fundesem.es%2Fbt%2Fpublication-motivation-techniques-for-personnel-management&amp;psig=AOvVaw3DBzr4yf9zQCOtFIiHZjOj&amp;ust=1520184263215648 </a:t>
            </a:r>
            <a:r>
              <a:rPr lang="en-US" sz="1200" dirty="0">
                <a:latin typeface="Arial"/>
                <a:cs typeface="Arial"/>
              </a:rPr>
              <a:t>(Accessed: 27 February 2018).</a:t>
            </a:r>
          </a:p>
          <a:p>
            <a:endParaRPr lang="en-US" sz="1200" dirty="0" smtClean="0">
              <a:latin typeface="Arial"/>
              <a:cs typeface="Arial"/>
            </a:endParaRPr>
          </a:p>
          <a:p>
            <a:r>
              <a:rPr lang="en-GB" sz="1200" dirty="0">
                <a:latin typeface="Arial" panose="020B0604020202020204" pitchFamily="34" charset="0"/>
                <a:cs typeface="Arial" panose="020B0604020202020204" pitchFamily="34" charset="0"/>
              </a:rPr>
              <a:t>Google Image. (2018) </a:t>
            </a:r>
            <a:r>
              <a:rPr lang="en-GB" sz="1200" i="1" dirty="0">
                <a:latin typeface="Arial" panose="020B0604020202020204" pitchFamily="34" charset="0"/>
                <a:cs typeface="Arial" panose="020B0604020202020204" pitchFamily="34" charset="0"/>
              </a:rPr>
              <a:t>Online assignment</a:t>
            </a:r>
            <a:r>
              <a:rPr lang="en-GB" sz="1200" dirty="0">
                <a:latin typeface="Arial" panose="020B0604020202020204" pitchFamily="34" charset="0"/>
                <a:cs typeface="Arial" panose="020B0604020202020204" pitchFamily="34" charset="0"/>
              </a:rPr>
              <a:t>.</a:t>
            </a:r>
          </a:p>
          <a:p>
            <a:r>
              <a:rPr lang="en-GB" sz="1200" u="sng" dirty="0">
                <a:latin typeface="Arial" panose="020B0604020202020204" pitchFamily="34" charset="0"/>
                <a:cs typeface="Arial" panose="020B0604020202020204" pitchFamily="34" charset="0"/>
              </a:rPr>
              <a:t>https://www.google.co.uk/search?tbm=isch&amp;source=hp&amp;biw=1920&amp;bih=963&amp;ei=6_aoWuXzK8fiU92FqbgB&amp;q=skills+knowledge&amp;oq=skills+knowledge&amp;gs_l=img.3..0l6j0i30k1j0i5i30k1j0i8i30k1l2.2130.5068.0.5357.16.15.0.1.1.0.148.992.9j4.13.0....0...1ac.164.img..2.14.995....0.Hgvwyg8Um10#imgrc=pxGrhWeHc4gZmM:&amp;spf=1521022705423</a:t>
            </a:r>
            <a:r>
              <a:rPr lang="en-GB" sz="1200" dirty="0">
                <a:latin typeface="Arial" panose="020B0604020202020204" pitchFamily="34" charset="0"/>
                <a:cs typeface="Arial" panose="020B0604020202020204" pitchFamily="34" charset="0"/>
              </a:rPr>
              <a:t> (Accessed: 27 February 2018).</a:t>
            </a:r>
          </a:p>
          <a:p>
            <a:endParaRPr lang="en-US" sz="1200" dirty="0">
              <a:latin typeface="Arial"/>
              <a:cs typeface="Arial"/>
            </a:endParaRPr>
          </a:p>
          <a:p>
            <a:r>
              <a:rPr lang="en-US" sz="1200" dirty="0">
                <a:latin typeface="Arial"/>
                <a:cs typeface="Arial"/>
              </a:rPr>
              <a:t>Google Image. (2018) </a:t>
            </a:r>
            <a:r>
              <a:rPr lang="en-US" sz="1200" i="1" dirty="0">
                <a:latin typeface="Arial"/>
                <a:cs typeface="Arial"/>
              </a:rPr>
              <a:t>Resources for support</a:t>
            </a:r>
            <a:r>
              <a:rPr lang="en-US" sz="1200" dirty="0">
                <a:latin typeface="Arial"/>
                <a:cs typeface="Arial"/>
              </a:rPr>
              <a:t>. </a:t>
            </a:r>
            <a:r>
              <a:rPr lang="en-US" sz="1200" dirty="0">
                <a:latin typeface="Arial"/>
                <a:cs typeface="Arial"/>
                <a:hlinkClick r:id="rId4"/>
              </a:rPr>
              <a:t>https://www.google.co.uk/url?sa=i&amp;rct=j&amp;q=&amp;esrc=s&amp;source=images&amp;cd=&amp;cad=rja&amp;uact=8&amp;ved=2ahUKEwjr3be9wsvZAhWMW8AKHZ4VDKQQjRx6staff&amp;psig=AOvVaw0Dpo_l8N4zHCuv7lFaZlbX&amp;ust=1520007172131247</a:t>
            </a:r>
            <a:r>
              <a:rPr lang="en-US" sz="1200" dirty="0">
                <a:latin typeface="Arial"/>
                <a:cs typeface="Arial"/>
              </a:rPr>
              <a:t> (Accessed: 27 February 2018).</a:t>
            </a:r>
          </a:p>
          <a:p>
            <a:endParaRPr lang="en-US" sz="1200" dirty="0" smtClean="0">
              <a:latin typeface="Arial" panose="020B0604020202020204" pitchFamily="34" charset="0"/>
              <a:cs typeface="Arial" panose="020B0604020202020204" pitchFamily="34" charset="0"/>
            </a:endParaRPr>
          </a:p>
          <a:p>
            <a:r>
              <a:rPr lang="en-US" sz="1200" dirty="0">
                <a:latin typeface="Arial"/>
                <a:cs typeface="Arial"/>
              </a:rPr>
              <a:t>Hume, C. (2016) </a:t>
            </a:r>
            <a:r>
              <a:rPr lang="en-US" sz="1200" i="1" dirty="0">
                <a:latin typeface="Arial"/>
                <a:cs typeface="Arial"/>
              </a:rPr>
              <a:t>Pisa: Wales still worst in UK in world education tests</a:t>
            </a:r>
            <a:r>
              <a:rPr lang="en-US" sz="1200" dirty="0">
                <a:latin typeface="Arial"/>
                <a:cs typeface="Arial"/>
              </a:rPr>
              <a:t>. </a:t>
            </a:r>
            <a:r>
              <a:rPr lang="en-US" sz="1200" dirty="0">
                <a:latin typeface="Arial"/>
                <a:cs typeface="Arial"/>
                <a:hlinkClick r:id="rId5"/>
              </a:rPr>
              <a:t>http://www.bbc.co.uk/news/uk-wales-38208738</a:t>
            </a:r>
            <a:r>
              <a:rPr lang="en-US" sz="1200" dirty="0">
                <a:latin typeface="Arial"/>
                <a:cs typeface="Arial"/>
              </a:rPr>
              <a:t> </a:t>
            </a:r>
          </a:p>
          <a:p>
            <a:r>
              <a:rPr lang="en-US" sz="1200" dirty="0">
                <a:latin typeface="Arial"/>
                <a:cs typeface="Arial"/>
              </a:rPr>
              <a:t>(Accessed: 1 March 2018).</a:t>
            </a:r>
          </a:p>
          <a:p>
            <a:endParaRPr lang="en-US" sz="1200" dirty="0">
              <a:latin typeface="Arial" panose="020B0604020202020204" pitchFamily="34" charset="0"/>
              <a:cs typeface="Arial" panose="020B0604020202020204" pitchFamily="34" charset="0"/>
            </a:endParaRPr>
          </a:p>
          <a:p>
            <a:endParaRPr lang="en-US" sz="1200" dirty="0" smtClean="0">
              <a:latin typeface="Arial"/>
              <a:cs typeface="Arial"/>
            </a:endParaRPr>
          </a:p>
          <a:p>
            <a:endParaRPr lang="en-US" sz="1200" b="1" dirty="0">
              <a:latin typeface="Arial"/>
              <a:cs typeface="Arial"/>
            </a:endParaRPr>
          </a:p>
          <a:p>
            <a:endParaRPr lang="en-US" sz="1200" dirty="0">
              <a:latin typeface="Arial"/>
              <a:cs typeface="Arial"/>
            </a:endParaRPr>
          </a:p>
          <a:p>
            <a:endParaRPr lang="en-US" sz="1200" b="1" dirty="0" smtClean="0">
              <a:latin typeface="Arial"/>
              <a:cs typeface="Arial"/>
            </a:endParaRPr>
          </a:p>
          <a:p>
            <a:endParaRPr lang="en-US" sz="1200" b="1" dirty="0">
              <a:latin typeface="Arial"/>
              <a:cs typeface="Arial"/>
            </a:endParaRPr>
          </a:p>
          <a:p>
            <a:endParaRPr lang="en-US" sz="1200" dirty="0" smtClean="0">
              <a:latin typeface="Arial"/>
              <a:cs typeface="Arial"/>
            </a:endParaRPr>
          </a:p>
          <a:p>
            <a:endParaRPr lang="en-US" sz="1200" dirty="0">
              <a:latin typeface="Arial" panose="020B0604020202020204" pitchFamily="34" charset="0"/>
              <a:cs typeface="Arial" panose="020B0604020202020204" pitchFamily="34" charset="0"/>
            </a:endParaRP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8244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9700" y="44802"/>
            <a:ext cx="9004300" cy="7201970"/>
          </a:xfrm>
          <a:prstGeom prst="rect">
            <a:avLst/>
          </a:prstGeom>
          <a:noFill/>
        </p:spPr>
        <p:txBody>
          <a:bodyPr wrap="square" rtlCol="0">
            <a:spAutoFit/>
          </a:bodyPr>
          <a:lstStyle/>
          <a:p>
            <a:endParaRPr lang="en-US" sz="1200" dirty="0" smtClean="0">
              <a:latin typeface="Arial" panose="020B0604020202020204" pitchFamily="34" charset="0"/>
              <a:cs typeface="Arial" panose="020B0604020202020204" pitchFamily="34" charset="0"/>
            </a:endParaRPr>
          </a:p>
          <a:p>
            <a:r>
              <a:rPr lang="en-US" sz="1200" dirty="0" smtClean="0">
                <a:latin typeface="Arial" panose="020B0604020202020204" pitchFamily="34" charset="0"/>
                <a:cs typeface="Arial" panose="020B0604020202020204" pitchFamily="34" charset="0"/>
              </a:rPr>
              <a:t>Owens</a:t>
            </a:r>
            <a:r>
              <a:rPr lang="en-US" sz="1200" dirty="0">
                <a:latin typeface="Arial" panose="020B0604020202020204" pitchFamily="34" charset="0"/>
                <a:cs typeface="Arial" panose="020B0604020202020204" pitchFamily="34" charset="0"/>
              </a:rPr>
              <a:t>, D. (2014) </a:t>
            </a:r>
            <a:r>
              <a:rPr lang="en-US" sz="1200" i="1" dirty="0">
                <a:latin typeface="Arial" panose="020B0604020202020204" pitchFamily="34" charset="0"/>
                <a:cs typeface="Arial" panose="020B0604020202020204" pitchFamily="34" charset="0"/>
              </a:rPr>
              <a:t>Superheroes encourage primary school pupils to become entrepreneurs</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2"/>
              </a:rPr>
              <a:t>https://www.walesonline.co.uk/news/local-news/superheroes-encourage-primary-school-pupils-7963656</a:t>
            </a:r>
            <a:r>
              <a:rPr lang="en-US" sz="1200" dirty="0">
                <a:latin typeface="Arial" panose="020B0604020202020204" pitchFamily="34" charset="0"/>
                <a:cs typeface="Arial" panose="020B0604020202020204" pitchFamily="34" charset="0"/>
              </a:rPr>
              <a:t> (Accessed: 5 March 2019).</a:t>
            </a:r>
          </a:p>
          <a:p>
            <a:endParaRPr lang="en-US" sz="1200" dirty="0">
              <a:latin typeface="Arial" panose="020B0604020202020204" pitchFamily="34" charset="0"/>
              <a:cs typeface="Arial" panose="020B0604020202020204" pitchFamily="34" charset="0"/>
            </a:endParaRPr>
          </a:p>
          <a:p>
            <a:r>
              <a:rPr lang="en-US" sz="1200" dirty="0" err="1" smtClean="0">
                <a:latin typeface="Arial" panose="020B0604020202020204" pitchFamily="34" charset="0"/>
                <a:cs typeface="Arial" panose="020B0604020202020204" pitchFamily="34" charset="0"/>
              </a:rPr>
              <a:t>Saviou</a:t>
            </a:r>
            <a:r>
              <a:rPr lang="en-US" sz="1200" dirty="0">
                <a:latin typeface="Arial" panose="020B0604020202020204" pitchFamily="34" charset="0"/>
                <a:cs typeface="Arial" panose="020B0604020202020204" pitchFamily="34" charset="0"/>
              </a:rPr>
              <a:t>, G. (2010) </a:t>
            </a:r>
            <a:r>
              <a:rPr lang="en-US" sz="1200" dirty="0" smtClean="0">
                <a:latin typeface="Arial" panose="020B0604020202020204" pitchFamily="34" charset="0"/>
                <a:cs typeface="Arial" panose="020B0604020202020204" pitchFamily="34" charset="0"/>
              </a:rPr>
              <a:t>‘ENTERPRISE</a:t>
            </a:r>
            <a:r>
              <a:rPr lang="en-US" sz="1200" dirty="0">
                <a:latin typeface="Arial" panose="020B0604020202020204" pitchFamily="34" charset="0"/>
                <a:cs typeface="Arial" panose="020B0604020202020204" pitchFamily="34" charset="0"/>
              </a:rPr>
              <a:t>, ENTREPRENEUR AND ENTREPRENEURSHIP - THE MAIN SEMANTIC CHAIN IN CONTEMPORARY </a:t>
            </a:r>
            <a:r>
              <a:rPr lang="en-US" sz="1200" dirty="0" smtClean="0">
                <a:latin typeface="Arial" panose="020B0604020202020204" pitchFamily="34" charset="0"/>
                <a:cs typeface="Arial" panose="020B0604020202020204" pitchFamily="34" charset="0"/>
              </a:rPr>
              <a:t>ECONOMICS’, </a:t>
            </a:r>
            <a:r>
              <a:rPr lang="en-US" sz="1200" i="1" dirty="0" smtClean="0">
                <a:latin typeface="Arial" panose="020B0604020202020204" pitchFamily="34" charset="0"/>
                <a:cs typeface="Arial" panose="020B0604020202020204" pitchFamily="34" charset="0"/>
              </a:rPr>
              <a:t>Limbaj si Context</a:t>
            </a:r>
            <a:r>
              <a:rPr lang="en-US" sz="1200" dirty="0" smtClean="0">
                <a:latin typeface="Arial" panose="020B0604020202020204" pitchFamily="34" charset="0"/>
                <a:cs typeface="Arial" panose="020B0604020202020204" pitchFamily="34" charset="0"/>
              </a:rPr>
              <a:t>, 2 (1), pp. 65-74,129. [Online]. Available at: </a:t>
            </a:r>
            <a:r>
              <a:rPr lang="en-US" sz="1200" u="sng" dirty="0" smtClean="0">
                <a:latin typeface="Arial" panose="020B0604020202020204" pitchFamily="34" charset="0"/>
                <a:cs typeface="Arial" panose="020B0604020202020204" pitchFamily="34" charset="0"/>
              </a:rPr>
              <a:t>http://librarycateloguw.uwtsd.ac.uk/primo_library/libweb/action/display.do?tabs=detailsTab&amp;ct=display&amp;fn=search&amp;doc=TN_proquest1018159424&amp;indx=1&amp;reclds=TN_proquest1018159424&amp;recldxs=0&amp;elementld=0&amp;renderMode=poppedOut&amp;displayMode=full&amp;frbrVersion=&amp;fbrq=&amp;&amp;dscnt=0&amp;scp.scps=scope%3A%2844WHELF_UWTSD%29%2C44WHELF_UWTSD_Ebsco%2Cprimo_central_multiple_fe&amp;tb=tt&amp;mode=Basic&amp;vid=44WHELF_UWTSD_VU1&amp;srt=rank&amp;tab=tab1&amp;dum=true&amp;vl(freeText0)=enterprise%2C%20entrepreneur-the%20main%20semantic%20chain%20in%20contemporary%20ecomics&amp;dstmp=1519992123186 </a:t>
            </a:r>
            <a:r>
              <a:rPr lang="en-US" sz="1200" dirty="0" smtClean="0">
                <a:latin typeface="Arial" panose="020B0604020202020204" pitchFamily="34" charset="0"/>
                <a:cs typeface="Arial" panose="020B0604020202020204" pitchFamily="34" charset="0"/>
              </a:rPr>
              <a:t>(Accessed: 27 February 2018).</a:t>
            </a:r>
            <a:endParaRPr lang="en-US" sz="1200" dirty="0">
              <a:latin typeface="Arial" panose="020B0604020202020204" pitchFamily="34" charset="0"/>
              <a:cs typeface="Arial" panose="020B0604020202020204" pitchFamily="34" charset="0"/>
            </a:endParaRPr>
          </a:p>
          <a:p>
            <a:r>
              <a:rPr lang="en-US" sz="1200" dirty="0"/>
              <a:t>	</a:t>
            </a:r>
          </a:p>
          <a:p>
            <a:r>
              <a:rPr lang="en-US" sz="1200" dirty="0">
                <a:latin typeface="Arial"/>
                <a:cs typeface="Arial"/>
              </a:rPr>
              <a:t>Silton, R. N. (ed) (2017) </a:t>
            </a:r>
            <a:r>
              <a:rPr lang="en-US" sz="1200" i="1" dirty="0">
                <a:latin typeface="Arial"/>
                <a:cs typeface="Arial"/>
              </a:rPr>
              <a:t>Exploring the Benefits of Creativity in Education, Media, and the Arts</a:t>
            </a:r>
            <a:r>
              <a:rPr lang="en-US" sz="1200" dirty="0">
                <a:latin typeface="Arial"/>
                <a:cs typeface="Arial"/>
              </a:rPr>
              <a:t>. United States of America: Information Science Reference.</a:t>
            </a:r>
          </a:p>
          <a:p>
            <a:endParaRPr lang="en-US" sz="1200" dirty="0">
              <a:latin typeface="Arial"/>
              <a:cs typeface="Arial"/>
            </a:endParaRPr>
          </a:p>
          <a:p>
            <a:r>
              <a:rPr lang="en-US" sz="1200" dirty="0">
                <a:latin typeface="Arial"/>
                <a:cs typeface="Arial"/>
              </a:rPr>
              <a:t>Stats Wales. (2016) </a:t>
            </a:r>
            <a:r>
              <a:rPr lang="en-US" sz="1200" i="1" dirty="0">
                <a:latin typeface="Arial"/>
                <a:cs typeface="Arial"/>
              </a:rPr>
              <a:t>Estimated 16-24 year olds not in education, training or employment by gender, economic activity and age groups</a:t>
            </a:r>
            <a:r>
              <a:rPr lang="en-US" sz="1200" dirty="0">
                <a:latin typeface="Arial"/>
                <a:cs typeface="Arial"/>
                <a:hlinkClick r:id="rId3"/>
              </a:rPr>
              <a:t>https://statswales.gov.wales/Catalogue/Education-and-Skills/Post-16-Education-and-Training/Lifelong-Learning/Participation-of-Adults-and-young-People/estimated1624neet-by-gender-economicactivity-agegroup</a:t>
            </a:r>
            <a:r>
              <a:rPr lang="en-US" sz="1200" dirty="0">
                <a:latin typeface="Arial"/>
                <a:cs typeface="Arial"/>
              </a:rPr>
              <a:t> (Accessed: 1 March 2018).</a:t>
            </a:r>
          </a:p>
          <a:p>
            <a:endParaRPr lang="en-US" sz="1200" dirty="0">
              <a:latin typeface="Arial"/>
              <a:cs typeface="Arial"/>
            </a:endParaRPr>
          </a:p>
          <a:p>
            <a:r>
              <a:rPr lang="en-US" sz="1200" dirty="0">
                <a:latin typeface="Arial"/>
                <a:cs typeface="Arial"/>
              </a:rPr>
              <a:t>Stokes, D., Wilson, N. and Mador, M. (2010) </a:t>
            </a:r>
            <a:r>
              <a:rPr lang="en-US" sz="1200" i="1" dirty="0">
                <a:latin typeface="Arial"/>
                <a:cs typeface="Arial"/>
              </a:rPr>
              <a:t>Entrepreneurship</a:t>
            </a:r>
            <a:r>
              <a:rPr lang="en-US" sz="1200" dirty="0">
                <a:latin typeface="Arial"/>
                <a:cs typeface="Arial"/>
              </a:rPr>
              <a:t>. United Kingdom: Cengage Learning EMEA.</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TED. (2006) </a:t>
            </a:r>
            <a:r>
              <a:rPr lang="en-US" sz="1200" i="1" dirty="0">
                <a:latin typeface="Arial" panose="020B0604020202020204" pitchFamily="34" charset="0"/>
                <a:cs typeface="Arial" panose="020B0604020202020204" pitchFamily="34" charset="0"/>
              </a:rPr>
              <a:t>Ken Robinson: Do Schools Kill Creativity</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4"/>
              </a:rPr>
              <a:t>https://www.ted.com/talks/ken_robinson_says_schools_kill_creativity</a:t>
            </a:r>
            <a:r>
              <a:rPr lang="en-US" sz="1200" dirty="0">
                <a:latin typeface="Arial" panose="020B0604020202020204" pitchFamily="34" charset="0"/>
                <a:cs typeface="Arial" panose="020B0604020202020204" pitchFamily="34" charset="0"/>
              </a:rPr>
              <a:t> (Accessed: 7 March 2018). </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Assembly Government. (2003) </a:t>
            </a:r>
            <a:r>
              <a:rPr lang="en-GB" sz="1200" i="1" dirty="0">
                <a:latin typeface="Arial" panose="020B0604020202020204" pitchFamily="34" charset="0"/>
                <a:cs typeface="Arial" panose="020B0604020202020204" pitchFamily="34" charset="0"/>
              </a:rPr>
              <a:t>Developing the Curriculum Cymreig</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5"/>
              </a:rPr>
              <a:t>http://wasacre.org.uk/publications/wag/E-developingthecurriculumcymreig.pdf</a:t>
            </a:r>
            <a:r>
              <a:rPr lang="en-GB" sz="1200" dirty="0">
                <a:latin typeface="Arial" panose="020B0604020202020204" pitchFamily="34" charset="0"/>
                <a:cs typeface="Arial" panose="020B0604020202020204" pitchFamily="34" charset="0"/>
              </a:rPr>
              <a:t> (Accessed: 7 March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Assembly Government. (2008) </a:t>
            </a:r>
            <a:r>
              <a:rPr lang="en-GB" sz="1200" i="1" dirty="0">
                <a:latin typeface="Arial" panose="020B0604020202020204" pitchFamily="34" charset="0"/>
                <a:cs typeface="Arial" panose="020B0604020202020204" pitchFamily="34" charset="0"/>
              </a:rPr>
              <a:t>Personal and social education framework for 7 to19- year-olds in Wales</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6"/>
              </a:rPr>
              <a:t>http://learning.gov.wales/docs/learningwales/publications/130425-personal-and-social-education-framework-en.pdf</a:t>
            </a:r>
            <a:r>
              <a:rPr lang="en-GB" sz="1200" dirty="0">
                <a:latin typeface="Arial" panose="020B0604020202020204" pitchFamily="34" charset="0"/>
                <a:cs typeface="Arial" panose="020B0604020202020204" pitchFamily="34" charset="0"/>
              </a:rPr>
              <a:t> (Accessed: 7 March 2018).</a:t>
            </a:r>
          </a:p>
          <a:p>
            <a:endParaRPr lang="en-US" sz="1200" dirty="0" smtClean="0">
              <a:latin typeface="Arial"/>
              <a:cs typeface="Arial"/>
            </a:endParaRPr>
          </a:p>
          <a:p>
            <a:endParaRPr lang="en-US" sz="1200" dirty="0">
              <a:latin typeface="Arial"/>
              <a:cs typeface="Arial"/>
            </a:endParaRPr>
          </a:p>
          <a:p>
            <a:endParaRPr lang="en-US" dirty="0" smtClean="0"/>
          </a:p>
          <a:p>
            <a:endParaRPr lang="en-US" sz="1200" dirty="0" smtClean="0"/>
          </a:p>
        </p:txBody>
      </p:sp>
    </p:spTree>
    <p:extLst>
      <p:ext uri="{BB962C8B-B14F-4D97-AF65-F5344CB8AC3E}">
        <p14:creationId xmlns:p14="http://schemas.microsoft.com/office/powerpoint/2010/main" val="33344245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2875" y="204373"/>
            <a:ext cx="9001125" cy="775596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Welsh Assembly Government. (2010) </a:t>
            </a:r>
            <a:r>
              <a:rPr lang="en-US" sz="1200" i="1" dirty="0">
                <a:latin typeface="Arial" panose="020B0604020202020204" pitchFamily="34" charset="0"/>
                <a:cs typeface="Arial" panose="020B0604020202020204" pitchFamily="34" charset="0"/>
              </a:rPr>
              <a:t>Youth Entrepreneurship Strategy: An Action Plan for Wales 2010-2015. </a:t>
            </a:r>
            <a:r>
              <a:rPr lang="en-US" sz="1200" dirty="0">
                <a:latin typeface="Arial" panose="020B0604020202020204" pitchFamily="34" charset="0"/>
                <a:cs typeface="Arial" panose="020B0604020202020204" pitchFamily="34" charset="0"/>
                <a:hlinkClick r:id="rId2"/>
              </a:rPr>
              <a:t>https://businesswales.gov.wales/bigideas/sites/bigideas/files/documents/pdf/YES-%20An%20Action%20Plan%20for%20Wales%202010-15%20_Eng_1.pdf</a:t>
            </a:r>
            <a:r>
              <a:rPr lang="en-US" sz="1200" dirty="0">
                <a:latin typeface="Arial" panose="020B0604020202020204" pitchFamily="34" charset="0"/>
                <a:cs typeface="Arial" panose="020B0604020202020204" pitchFamily="34" charset="0"/>
              </a:rPr>
              <a:t> (Accessed: 7 March 2018).</a:t>
            </a:r>
          </a:p>
          <a:p>
            <a:endParaRPr lang="en-US" sz="1200" dirty="0" smtClean="0">
              <a:latin typeface="Arial" panose="020B0604020202020204" pitchFamily="34" charset="0"/>
              <a:cs typeface="Arial" panose="020B0604020202020204" pitchFamily="34" charset="0"/>
            </a:endParaRPr>
          </a:p>
          <a:p>
            <a:r>
              <a:rPr lang="en-US" sz="1200" dirty="0" smtClean="0">
                <a:latin typeface="Arial" panose="020B0604020202020204" pitchFamily="34" charset="0"/>
                <a:cs typeface="Arial" panose="020B0604020202020204" pitchFamily="34" charset="0"/>
              </a:rPr>
              <a:t>Welsh </a:t>
            </a:r>
            <a:r>
              <a:rPr lang="en-US" sz="1200" dirty="0">
                <a:latin typeface="Arial" panose="020B0604020202020204" pitchFamily="34" charset="0"/>
                <a:cs typeface="Arial" panose="020B0604020202020204" pitchFamily="34" charset="0"/>
              </a:rPr>
              <a:t>Government. (2017) </a:t>
            </a:r>
            <a:r>
              <a:rPr lang="en-US" sz="1200" i="1" dirty="0">
                <a:latin typeface="Arial" panose="020B0604020202020204" pitchFamily="34" charset="0"/>
                <a:cs typeface="Arial" panose="020B0604020202020204" pitchFamily="34" charset="0"/>
              </a:rPr>
              <a:t>Cymraeg 2050: A million Welsh speakers-work programme 2017-2021</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3"/>
              </a:rPr>
              <a:t>http://gov.wales/docs/dcells/publications/170711-cymraeg-2050-work-programme-eng-v2.pdf</a:t>
            </a:r>
            <a:r>
              <a:rPr lang="en-US" sz="1200" dirty="0">
                <a:latin typeface="Arial" panose="020B0604020202020204" pitchFamily="34" charset="0"/>
                <a:cs typeface="Arial" panose="020B0604020202020204" pitchFamily="34" charset="0"/>
              </a:rPr>
              <a:t> (Accessed: 7 March 2018).</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Government. (2018) </a:t>
            </a:r>
            <a:r>
              <a:rPr lang="en-US" sz="1200" i="1" dirty="0">
                <a:latin typeface="Arial" panose="020B0604020202020204" pitchFamily="34" charset="0"/>
                <a:cs typeface="Arial" panose="020B0604020202020204" pitchFamily="34" charset="0"/>
              </a:rPr>
              <a:t>Digital Competence Framework</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4"/>
              </a:rPr>
              <a:t>http://learning.gov.wales/resources/browse-all/digital-competence-framework/?skip=1&amp;lang=en</a:t>
            </a:r>
            <a:r>
              <a:rPr lang="en-US" sz="1200" dirty="0">
                <a:latin typeface="Arial" panose="020B0604020202020204" pitchFamily="34" charset="0"/>
                <a:cs typeface="Arial" panose="020B0604020202020204" pitchFamily="34" charset="0"/>
              </a:rPr>
              <a:t> (Accessed: 7 March 2018).</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Government. (2018) </a:t>
            </a:r>
            <a:r>
              <a:rPr lang="en-US" sz="1200" i="1" dirty="0">
                <a:latin typeface="Arial" panose="020B0604020202020204" pitchFamily="34" charset="0"/>
                <a:cs typeface="Arial" panose="020B0604020202020204" pitchFamily="34" charset="0"/>
              </a:rPr>
              <a:t>Key Economic Statistics-February 2018</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5"/>
              </a:rPr>
              <a:t>http://gov.wales/docs/statistics/2018/180223-key-economic-statistics-february-2018-en.pdf</a:t>
            </a:r>
            <a:r>
              <a:rPr lang="en-US" sz="1200" dirty="0">
                <a:latin typeface="Arial" panose="020B0604020202020204" pitchFamily="34" charset="0"/>
                <a:cs typeface="Arial" panose="020B0604020202020204" pitchFamily="34" charset="0"/>
              </a:rPr>
              <a:t> (Accessed: 1 March 2018).</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Government. (2012) </a:t>
            </a:r>
            <a:r>
              <a:rPr lang="en-US" sz="1200" i="1" dirty="0">
                <a:latin typeface="Arial" panose="020B0604020202020204" pitchFamily="34" charset="0"/>
                <a:cs typeface="Arial" panose="020B0604020202020204" pitchFamily="34" charset="0"/>
              </a:rPr>
              <a:t>Learning and progression in entrepreneurship education</a:t>
            </a:r>
            <a:r>
              <a:rPr lang="en-US"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hlinkClick r:id="rId6"/>
              </a:rPr>
              <a:t>http://learning.gov.wales/docs/learningwales/publications/140626-careers-and-the-world-of-work-learning-and-progression-en.pdf</a:t>
            </a:r>
            <a:r>
              <a:rPr lang="en-US" sz="1200" dirty="0">
                <a:latin typeface="Arial" panose="020B0604020202020204" pitchFamily="34" charset="0"/>
                <a:cs typeface="Arial" panose="020B0604020202020204" pitchFamily="34" charset="0"/>
              </a:rPr>
              <a:t> (Accessed: 27 February 2018).</a:t>
            </a:r>
          </a:p>
          <a:p>
            <a:endParaRPr lang="en-US" sz="1200" dirty="0" smtClean="0">
              <a:latin typeface="Arial" panose="020B0604020202020204" pitchFamily="34" charset="0"/>
              <a:cs typeface="Arial" panose="020B0604020202020204" pitchFamily="34" charset="0"/>
            </a:endParaRPr>
          </a:p>
          <a:p>
            <a:r>
              <a:rPr lang="en-US" sz="1200" dirty="0">
                <a:latin typeface="Arial"/>
                <a:cs typeface="Arial"/>
              </a:rPr>
              <a:t>Welsh Government. (2014) </a:t>
            </a:r>
            <a:r>
              <a:rPr lang="en-US" sz="1200" i="1" dirty="0">
                <a:latin typeface="Arial"/>
                <a:cs typeface="Arial"/>
              </a:rPr>
              <a:t>National Literacy and Numeracy Framework</a:t>
            </a:r>
            <a:r>
              <a:rPr lang="en-US" sz="1200" dirty="0">
                <a:latin typeface="Arial"/>
                <a:cs typeface="Arial"/>
              </a:rPr>
              <a:t>. </a:t>
            </a:r>
            <a:r>
              <a:rPr lang="en-US" sz="1200" dirty="0">
                <a:latin typeface="Arial"/>
                <a:cs typeface="Arial"/>
                <a:hlinkClick r:id="rId7"/>
              </a:rPr>
              <a:t>http://learning.gov.wales/resources/browse-all/nlnf/?lang=en</a:t>
            </a:r>
            <a:r>
              <a:rPr lang="en-US" sz="1200" dirty="0">
                <a:latin typeface="Arial"/>
                <a:cs typeface="Arial"/>
              </a:rPr>
              <a:t> (Accessed: 7 March 2018).</a:t>
            </a:r>
          </a:p>
          <a:p>
            <a:endParaRPr lang="en-US" sz="1200" dirty="0">
              <a:latin typeface="Arial"/>
              <a:cs typeface="Arial"/>
            </a:endParaRPr>
          </a:p>
          <a:p>
            <a:r>
              <a:rPr lang="en-GB" sz="1200" dirty="0">
                <a:latin typeface="Arial"/>
                <a:cs typeface="Arial"/>
              </a:rPr>
              <a:t>Welsh Government (2017) </a:t>
            </a:r>
            <a:r>
              <a:rPr lang="en-GB" sz="1200" i="1" dirty="0">
                <a:latin typeface="Arial"/>
                <a:cs typeface="Arial"/>
              </a:rPr>
              <a:t>National Reading and Numeracy Tests. </a:t>
            </a:r>
            <a:r>
              <a:rPr lang="en-GB" sz="1200" dirty="0">
                <a:latin typeface="Arial"/>
                <a:cs typeface="Arial"/>
                <a:hlinkClick r:id="rId8"/>
              </a:rPr>
              <a:t>http://learning.gov.wales/resources/collections/national-reading-and-numeracy-tests?lang=en</a:t>
            </a:r>
            <a:r>
              <a:rPr lang="en-GB" sz="1200" dirty="0">
                <a:latin typeface="Arial"/>
                <a:cs typeface="Arial"/>
              </a:rPr>
              <a:t> (Accessed: 12 March 2018).</a:t>
            </a:r>
          </a:p>
          <a:p>
            <a:endParaRPr lang="en-US" sz="1200" dirty="0" smtClean="0">
              <a:latin typeface="Arial" panose="020B0604020202020204" pitchFamily="34" charset="0"/>
              <a:cs typeface="Arial" panose="020B0604020202020204" pitchFamily="34" charset="0"/>
            </a:endParaRPr>
          </a:p>
          <a:p>
            <a:r>
              <a:rPr lang="en-US" sz="1200" dirty="0">
                <a:latin typeface="Arial"/>
                <a:cs typeface="Arial"/>
              </a:rPr>
              <a:t>Welsh Government. (2015) </a:t>
            </a:r>
            <a:r>
              <a:rPr lang="en-US" sz="1200" i="1" dirty="0">
                <a:latin typeface="Arial"/>
                <a:cs typeface="Arial"/>
              </a:rPr>
              <a:t>The four purposes of the curriculum for Wales</a:t>
            </a:r>
            <a:r>
              <a:rPr lang="en-US" sz="1200" dirty="0">
                <a:latin typeface="Arial"/>
                <a:cs typeface="Arial"/>
              </a:rPr>
              <a:t>. </a:t>
            </a:r>
            <a:r>
              <a:rPr lang="en-US" sz="1200" dirty="0">
                <a:latin typeface="Arial"/>
                <a:cs typeface="Arial"/>
                <a:hlinkClick r:id="rId9"/>
              </a:rPr>
              <a:t>http://gov.wales/docs/dcells/publications/151021-a-curriculum-for-wales-poster.pdf</a:t>
            </a:r>
            <a:r>
              <a:rPr lang="en-US" sz="1200" dirty="0">
                <a:latin typeface="Arial"/>
                <a:cs typeface="Arial"/>
              </a:rPr>
              <a:t> </a:t>
            </a:r>
          </a:p>
          <a:p>
            <a:r>
              <a:rPr lang="en-US" sz="1200" dirty="0">
                <a:latin typeface="Arial"/>
                <a:cs typeface="Arial"/>
              </a:rPr>
              <a:t>(Accessed: 7 March 2018).</a:t>
            </a:r>
          </a:p>
          <a:p>
            <a:endParaRPr lang="en-US" sz="1200" dirty="0">
              <a:latin typeface="Arial" panose="020B0604020202020204" pitchFamily="34" charset="0"/>
              <a:cs typeface="Arial" panose="020B0604020202020204" pitchFamily="34" charset="0"/>
            </a:endParaRPr>
          </a:p>
          <a:p>
            <a:r>
              <a:rPr lang="en-GB" sz="1200" dirty="0">
                <a:latin typeface="Arial"/>
                <a:cs typeface="Arial"/>
              </a:rPr>
              <a:t>Wightwick, A. (2016) </a:t>
            </a:r>
            <a:r>
              <a:rPr lang="en-GB" sz="1200" i="1" dirty="0">
                <a:latin typeface="Arial"/>
                <a:cs typeface="Arial"/>
              </a:rPr>
              <a:t>Full Pisa results 2016 show Wales’ schools are still adrift of the rest of the UK</a:t>
            </a:r>
            <a:r>
              <a:rPr lang="en-GB" sz="1200" dirty="0">
                <a:latin typeface="Arial"/>
                <a:cs typeface="Arial"/>
              </a:rPr>
              <a:t>. </a:t>
            </a:r>
            <a:r>
              <a:rPr lang="en-GB" sz="1200" dirty="0">
                <a:latin typeface="Arial"/>
                <a:cs typeface="Arial"/>
                <a:hlinkClick r:id="rId10"/>
              </a:rPr>
              <a:t>http://www.walesonline.co.uk</a:t>
            </a:r>
            <a:r>
              <a:rPr lang="en-GB" sz="1200" dirty="0">
                <a:latin typeface="Arial"/>
                <a:cs typeface="Arial"/>
              </a:rPr>
              <a:t> (Accessed: 7 March 2018).</a:t>
            </a: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smtClean="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p>
          <a:p>
            <a:endParaRPr lang="en-US" sz="1200" dirty="0" smtClean="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21709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3509</TotalTime>
  <Words>1436</Words>
  <Application>Microsoft Office PowerPoint</Application>
  <PresentationFormat>On-screen Show (4:3)</PresentationFormat>
  <Paragraphs>283</Paragraphs>
  <Slides>16</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Hockin</dc:creator>
  <cp:lastModifiedBy>Julie Hockin (P090180)</cp:lastModifiedBy>
  <cp:revision>185</cp:revision>
  <cp:lastPrinted>2018-03-14T10:08:10Z</cp:lastPrinted>
  <dcterms:created xsi:type="dcterms:W3CDTF">2018-02-24T22:23:44Z</dcterms:created>
  <dcterms:modified xsi:type="dcterms:W3CDTF">2018-03-16T11:21:43Z</dcterms:modified>
</cp:coreProperties>
</file>