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51"/>
  </p:notesMasterIdLst>
  <p:sldIdLst>
    <p:sldId id="259" r:id="rId4"/>
    <p:sldId id="348" r:id="rId5"/>
    <p:sldId id="355" r:id="rId6"/>
    <p:sldId id="356" r:id="rId7"/>
    <p:sldId id="357" r:id="rId8"/>
    <p:sldId id="358" r:id="rId9"/>
    <p:sldId id="359" r:id="rId10"/>
    <p:sldId id="360" r:id="rId11"/>
    <p:sldId id="351" r:id="rId12"/>
    <p:sldId id="361" r:id="rId13"/>
    <p:sldId id="363" r:id="rId14"/>
    <p:sldId id="347" r:id="rId15"/>
    <p:sldId id="364" r:id="rId16"/>
    <p:sldId id="349" r:id="rId17"/>
    <p:sldId id="350" r:id="rId18"/>
    <p:sldId id="365" r:id="rId19"/>
    <p:sldId id="352" r:id="rId20"/>
    <p:sldId id="353" r:id="rId21"/>
    <p:sldId id="354" r:id="rId22"/>
    <p:sldId id="366" r:id="rId23"/>
    <p:sldId id="367" r:id="rId24"/>
    <p:sldId id="368" r:id="rId25"/>
    <p:sldId id="369" r:id="rId26"/>
    <p:sldId id="370" r:id="rId27"/>
    <p:sldId id="371" r:id="rId28"/>
    <p:sldId id="372" r:id="rId29"/>
    <p:sldId id="373" r:id="rId30"/>
    <p:sldId id="374" r:id="rId31"/>
    <p:sldId id="375" r:id="rId32"/>
    <p:sldId id="376" r:id="rId33"/>
    <p:sldId id="377" r:id="rId34"/>
    <p:sldId id="378" r:id="rId35"/>
    <p:sldId id="362" r:id="rId36"/>
    <p:sldId id="307" r:id="rId37"/>
    <p:sldId id="279" r:id="rId38"/>
    <p:sldId id="298" r:id="rId39"/>
    <p:sldId id="265" r:id="rId40"/>
    <p:sldId id="283" r:id="rId41"/>
    <p:sldId id="284" r:id="rId42"/>
    <p:sldId id="323" r:id="rId43"/>
    <p:sldId id="303" r:id="rId44"/>
    <p:sldId id="324" r:id="rId45"/>
    <p:sldId id="326" r:id="rId46"/>
    <p:sldId id="327" r:id="rId47"/>
    <p:sldId id="328" r:id="rId48"/>
    <p:sldId id="312" r:id="rId49"/>
    <p:sldId id="38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3AA9E2-CB24-4A4B-ADEB-323DAE29E125}" v="15" dt="2023-01-26T23:39:29.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139"/>
    <p:restoredTop sz="94674"/>
  </p:normalViewPr>
  <p:slideViewPr>
    <p:cSldViewPr snapToGrid="0" snapToObjects="1">
      <p:cViewPr varScale="1">
        <p:scale>
          <a:sx n="115" d="100"/>
          <a:sy n="115" d="100"/>
        </p:scale>
        <p:origin x="78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5/10/relationships/revisionInfo" Target="revisionInfo.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44DC6A-BD6E-6F4D-BC7B-C8643A5D498A}" type="datetimeFigureOut">
              <a:rPr lang="en-US" smtClean="0"/>
              <a:t>1/24/25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0D62A-B6EB-CE44-B497-51DFB21D36ED}" type="slidenum">
              <a:rPr lang="en-US" smtClean="0"/>
              <a:t>‹#›</a:t>
            </a:fld>
            <a:endParaRPr lang="en-US"/>
          </a:p>
        </p:txBody>
      </p:sp>
    </p:spTree>
    <p:extLst>
      <p:ext uri="{BB962C8B-B14F-4D97-AF65-F5344CB8AC3E}">
        <p14:creationId xmlns:p14="http://schemas.microsoft.com/office/powerpoint/2010/main" val="1971954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846C1A-FA1B-E448-9E9D-5CC5C5F25656}" type="slidenum">
              <a:rPr lang="en-GB" smtClean="0"/>
              <a:t>1</a:t>
            </a:fld>
            <a:endParaRPr lang="en-GB"/>
          </a:p>
        </p:txBody>
      </p:sp>
    </p:spTree>
    <p:extLst>
      <p:ext uri="{BB962C8B-B14F-4D97-AF65-F5344CB8AC3E}">
        <p14:creationId xmlns:p14="http://schemas.microsoft.com/office/powerpoint/2010/main" val="530291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Nomothetic is relating to the discovery of scientific laws –that are general </a:t>
            </a:r>
          </a:p>
          <a:p>
            <a:r>
              <a:rPr lang="en-US" dirty="0"/>
              <a:t>Ideographic is relating to study or discovery of particular facts and processes, not </a:t>
            </a:r>
            <a:r>
              <a:rPr lang="en-US" dirty="0" err="1"/>
              <a:t>generalisable</a:t>
            </a:r>
            <a:r>
              <a:rPr lang="en-US" dirty="0"/>
              <a:t> </a:t>
            </a:r>
          </a:p>
        </p:txBody>
      </p:sp>
      <p:sp>
        <p:nvSpPr>
          <p:cNvPr id="4" name="Slide Number Placeholder 3"/>
          <p:cNvSpPr>
            <a:spLocks noGrp="1"/>
          </p:cNvSpPr>
          <p:nvPr>
            <p:ph type="sldNum" sz="quarter" idx="5"/>
          </p:nvPr>
        </p:nvSpPr>
        <p:spPr/>
        <p:txBody>
          <a:bodyPr/>
          <a:lstStyle/>
          <a:p>
            <a:fld id="{B590D62A-B6EB-CE44-B497-51DFB21D36ED}" type="slidenum">
              <a:rPr lang="en-US" smtClean="0"/>
              <a:t>12</a:t>
            </a:fld>
            <a:endParaRPr lang="en-US"/>
          </a:p>
        </p:txBody>
      </p:sp>
    </p:spTree>
    <p:extLst>
      <p:ext uri="{BB962C8B-B14F-4D97-AF65-F5344CB8AC3E}">
        <p14:creationId xmlns:p14="http://schemas.microsoft.com/office/powerpoint/2010/main" val="3988139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90D62A-B6EB-CE44-B497-51DFB21D36ED}" type="slidenum">
              <a:rPr lang="en-US" smtClean="0"/>
              <a:t>14</a:t>
            </a:fld>
            <a:endParaRPr lang="en-US"/>
          </a:p>
        </p:txBody>
      </p:sp>
    </p:spTree>
    <p:extLst>
      <p:ext uri="{BB962C8B-B14F-4D97-AF65-F5344CB8AC3E}">
        <p14:creationId xmlns:p14="http://schemas.microsoft.com/office/powerpoint/2010/main" val="3118115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90D62A-B6EB-CE44-B497-51DFB21D36ED}" type="slidenum">
              <a:rPr lang="en-US" smtClean="0"/>
              <a:t>27</a:t>
            </a:fld>
            <a:endParaRPr lang="en-US"/>
          </a:p>
        </p:txBody>
      </p:sp>
    </p:spTree>
    <p:extLst>
      <p:ext uri="{BB962C8B-B14F-4D97-AF65-F5344CB8AC3E}">
        <p14:creationId xmlns:p14="http://schemas.microsoft.com/office/powerpoint/2010/main" val="3473569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questions are important because the way we phrase our questions and what we want to find out from them informs the research design.</a:t>
            </a:r>
          </a:p>
        </p:txBody>
      </p:sp>
      <p:sp>
        <p:nvSpPr>
          <p:cNvPr id="4" name="Slide Number Placeholder 3"/>
          <p:cNvSpPr>
            <a:spLocks noGrp="1"/>
          </p:cNvSpPr>
          <p:nvPr>
            <p:ph type="sldNum" sz="quarter" idx="5"/>
          </p:nvPr>
        </p:nvSpPr>
        <p:spPr/>
        <p:txBody>
          <a:bodyPr/>
          <a:lstStyle/>
          <a:p>
            <a:fld id="{F139A356-B91D-3C44-8DAA-D3606CD97308}" type="slidenum">
              <a:rPr lang="en-US" smtClean="0"/>
              <a:t>34</a:t>
            </a:fld>
            <a:endParaRPr lang="en-US"/>
          </a:p>
        </p:txBody>
      </p:sp>
    </p:spTree>
    <p:extLst>
      <p:ext uri="{BB962C8B-B14F-4D97-AF65-F5344CB8AC3E}">
        <p14:creationId xmlns:p14="http://schemas.microsoft.com/office/powerpoint/2010/main" val="1954977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reading you have been doing should be identifying a research problem. This research problem will generate some issues that you want to find out more about, questions that need to be answered and as identified on the last slide these will inform the choice of methodology. </a:t>
            </a:r>
          </a:p>
        </p:txBody>
      </p:sp>
      <p:sp>
        <p:nvSpPr>
          <p:cNvPr id="4" name="Slide Number Placeholder 3"/>
          <p:cNvSpPr>
            <a:spLocks noGrp="1"/>
          </p:cNvSpPr>
          <p:nvPr>
            <p:ph type="sldNum" sz="quarter" idx="5"/>
          </p:nvPr>
        </p:nvSpPr>
        <p:spPr/>
        <p:txBody>
          <a:bodyPr/>
          <a:lstStyle/>
          <a:p>
            <a:fld id="{F139A356-B91D-3C44-8DAA-D3606CD97308}" type="slidenum">
              <a:rPr lang="en-US" smtClean="0"/>
              <a:t>35</a:t>
            </a:fld>
            <a:endParaRPr lang="en-US"/>
          </a:p>
        </p:txBody>
      </p:sp>
    </p:spTree>
    <p:extLst>
      <p:ext uri="{BB962C8B-B14F-4D97-AF65-F5344CB8AC3E}">
        <p14:creationId xmlns:p14="http://schemas.microsoft.com/office/powerpoint/2010/main" val="649693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Your reading will start as a broad topic that hopefully you are narrowing  to your research problem and then your questions or question needs to be quite specific (or hypotheses). Write down what you think your research problem is then think about what you want to find out about more specifically about the problem</a:t>
            </a:r>
          </a:p>
          <a:p>
            <a:r>
              <a:rPr lang="en-US" dirty="0"/>
              <a:t>Your research question may focus on one part of the problem or address the problem in one specific context. </a:t>
            </a:r>
          </a:p>
          <a:p>
            <a:r>
              <a:rPr lang="en-US" dirty="0"/>
              <a:t>Make sure that you consider the scope of the study when you are thinking about potential research questions.</a:t>
            </a:r>
          </a:p>
          <a:p>
            <a:r>
              <a:rPr lang="en-US" dirty="0"/>
              <a:t>Write down the question or questions. Think about different ways you can ask the question or questions.</a:t>
            </a:r>
          </a:p>
        </p:txBody>
      </p:sp>
      <p:sp>
        <p:nvSpPr>
          <p:cNvPr id="4" name="Slide Number Placeholder 3"/>
          <p:cNvSpPr>
            <a:spLocks noGrp="1"/>
          </p:cNvSpPr>
          <p:nvPr>
            <p:ph type="sldNum" sz="quarter" idx="5"/>
          </p:nvPr>
        </p:nvSpPr>
        <p:spPr/>
        <p:txBody>
          <a:bodyPr/>
          <a:lstStyle/>
          <a:p>
            <a:fld id="{F139A356-B91D-3C44-8DAA-D3606CD97308}" type="slidenum">
              <a:rPr lang="en-US" smtClean="0"/>
              <a:t>36</a:t>
            </a:fld>
            <a:endParaRPr lang="en-US"/>
          </a:p>
        </p:txBody>
      </p:sp>
    </p:spTree>
    <p:extLst>
      <p:ext uri="{BB962C8B-B14F-4D97-AF65-F5344CB8AC3E}">
        <p14:creationId xmlns:p14="http://schemas.microsoft.com/office/powerpoint/2010/main" val="1930161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Remind them of </a:t>
            </a:r>
            <a:r>
              <a:rPr lang="en-US" dirty="0" err="1"/>
              <a:t>ch</a:t>
            </a:r>
            <a:r>
              <a:rPr lang="en-US" dirty="0"/>
              <a:t> 1 in Cohen et al. and see chapter 6 for more on research questions </a:t>
            </a:r>
          </a:p>
        </p:txBody>
      </p:sp>
      <p:sp>
        <p:nvSpPr>
          <p:cNvPr id="4" name="Slide Number Placeholder 3"/>
          <p:cNvSpPr>
            <a:spLocks noGrp="1"/>
          </p:cNvSpPr>
          <p:nvPr>
            <p:ph type="sldNum" sz="quarter" idx="5"/>
          </p:nvPr>
        </p:nvSpPr>
        <p:spPr/>
        <p:txBody>
          <a:bodyPr/>
          <a:lstStyle/>
          <a:p>
            <a:fld id="{F139A356-B91D-3C44-8DAA-D3606CD97308}" type="slidenum">
              <a:rPr lang="en-US" smtClean="0"/>
              <a:t>37</a:t>
            </a:fld>
            <a:endParaRPr lang="en-US"/>
          </a:p>
        </p:txBody>
      </p:sp>
    </p:spTree>
    <p:extLst>
      <p:ext uri="{BB962C8B-B14F-4D97-AF65-F5344CB8AC3E}">
        <p14:creationId xmlns:p14="http://schemas.microsoft.com/office/powerpoint/2010/main" val="3363576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1/24/25</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1/24/25</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1/24/25</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33.png"/><Relationship Id="rId4" Type="http://schemas.openxmlformats.org/officeDocument/2006/relationships/image" Target="../media/image32.png"/></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g"/><Relationship Id="rId1" Type="http://schemas.openxmlformats.org/officeDocument/2006/relationships/slideLayout" Target="../slideLayouts/slideLayout13.xml"/><Relationship Id="rId5" Type="http://schemas.openxmlformats.org/officeDocument/2006/relationships/image" Target="../media/image38.png"/><Relationship Id="rId4" Type="http://schemas.openxmlformats.org/officeDocument/2006/relationships/image" Target="../media/image37.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72996" y="4011979"/>
            <a:ext cx="7992888" cy="1470025"/>
          </a:xfrm>
        </p:spPr>
        <p:txBody>
          <a:bodyPr>
            <a:normAutofit fontScale="90000"/>
          </a:bodyPr>
          <a:lstStyle/>
          <a:p>
            <a:r>
              <a:rPr lang="en-US" dirty="0">
                <a:solidFill>
                  <a:schemeClr val="bg1"/>
                </a:solidFill>
              </a:rPr>
              <a:t>BMOE7008</a:t>
            </a:r>
            <a:br>
              <a:rPr lang="en-US" dirty="0">
                <a:solidFill>
                  <a:schemeClr val="bg1"/>
                </a:solidFill>
              </a:rPr>
            </a:br>
            <a:r>
              <a:rPr lang="en-US" dirty="0">
                <a:solidFill>
                  <a:schemeClr val="bg1"/>
                </a:solidFill>
              </a:rPr>
              <a:t>Quantitative and Qualitative research </a:t>
            </a:r>
            <a:br>
              <a:rPr lang="en-US" dirty="0">
                <a:solidFill>
                  <a:schemeClr val="bg1"/>
                </a:solidFill>
              </a:rPr>
            </a:br>
            <a:endParaRPr lang="en-GB" dirty="0">
              <a:solidFill>
                <a:schemeClr val="bg1"/>
              </a:solidFill>
            </a:endParaRPr>
          </a:p>
        </p:txBody>
      </p:sp>
      <p:sp>
        <p:nvSpPr>
          <p:cNvPr id="3" name="TextBox 2"/>
          <p:cNvSpPr txBox="1"/>
          <p:nvPr/>
        </p:nvSpPr>
        <p:spPr>
          <a:xfrm>
            <a:off x="4761571" y="5263177"/>
            <a:ext cx="3248272" cy="830997"/>
          </a:xfrm>
          <a:prstGeom prst="rect">
            <a:avLst/>
          </a:prstGeom>
          <a:noFill/>
        </p:spPr>
        <p:txBody>
          <a:bodyPr wrap="square" rtlCol="0">
            <a:spAutoFit/>
          </a:bodyPr>
          <a:lstStyle/>
          <a:p>
            <a:r>
              <a:rPr lang="en-US" sz="2400" dirty="0">
                <a:solidFill>
                  <a:schemeClr val="bg1"/>
                </a:solidFill>
              </a:rPr>
              <a:t>   Dr </a:t>
            </a:r>
            <a:r>
              <a:rPr lang="en-US" sz="2400" dirty="0" err="1">
                <a:solidFill>
                  <a:schemeClr val="bg1"/>
                </a:solidFill>
              </a:rPr>
              <a:t>Nalda</a:t>
            </a:r>
            <a:r>
              <a:rPr lang="en-US" sz="2400" dirty="0">
                <a:solidFill>
                  <a:schemeClr val="bg1"/>
                </a:solidFill>
              </a:rPr>
              <a:t> Wainwright</a:t>
            </a:r>
          </a:p>
          <a:p>
            <a:r>
              <a:rPr lang="en-US" sz="2400" dirty="0">
                <a:solidFill>
                  <a:schemeClr val="bg1"/>
                </a:solidFill>
              </a:rPr>
              <a:t>          </a:t>
            </a:r>
          </a:p>
        </p:txBody>
      </p:sp>
      <p:sp>
        <p:nvSpPr>
          <p:cNvPr id="5" name="AutoShape 2" descr="data:image/jpg;base64,%20/9j/4AAQSkZJRgABAQEAYABgAAD/2wBDAAUDBAQEAwUEBAQFBQUGBwwIBwcHBw8LCwkMEQ8SEhEPERETFhwXExQaFRERGCEYGh0dHx8fExciJCIeJBweHx7/2wBDAQUFBQcGBw4ICA4eFBEUHh4eHh4eHh4eHh4eHh4eHh4eHh4eHh4eHh4eHh4eHh4eHh4eHh4eHh4eHh4eHh4eHh7/wAARCABOAMw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3z4jfGCw8H+IJdDOj3V5cxIrlxIqJ8wyPU/pXPeHfjhqWva5Dptn4btYfMOWeS7JIUH5jjbyQMn8K8/8A2j/+SrX3/XvD/wCg1xXhi7+w+IbC63bVSdd/OMqThh+RNfQ1MthLL5TpL944tp67200v3PDeOqLE8sn7t/wuezy/tB3lvfzQSeHLaaKOQqHjuyCwB6/dIrr/AAj8bPCWtzpa3vnaRcOQF+04MZP++OB+OK8AvvBmqN4yvPD+mw+c0JMiMx2qIj91ifxArM8Q+HNY0GRE1SzaEPnY4IZW/EVnR/sjE+zpU6q55RUkr+801dPlv8wdfG0nKUovlTs9NPvPuBGV0DowZWGQQcgilrwD9mnx1dNef8Idqk7SxlC9g7nJUjkx59Mcj6Gvf68vF4aWGqunI9XD1414KaCiiiuY3CiiigAooooAKKKKACiiigAooooAKKKKACiiigAooooAKKKKAPk/9o//AJKtff8AXvD/AOg15zXo37R//JVr7/r3h/8AQa88t4/OuIof77hfzNfdYNqOGg32X5HyeJV68vVn0B4AmjXwfZ67qnlw3BtBHLcOcZiQnaSfxrz34x+I9P1uexi02dLiGJWYuoPUmvX7uHTbLQWtb3yk0+OEROH+7swF5r598deHpfDmvSWfL20n7y2k7Oh6fiOlfivAEcDmOd1cbNuNROTpr7PL1S84prTt0PrM7dahg40Y2cbJN9b/APBE+Hl5Jp/jvQ7uNiGS/iBx6Fgp/Qmvtmvij4cWT6j4+0K0jUkvfRMforBj+gNfa9fp2fW9pDvY8jKb8kvUKKwvGniKLw3YW91JGknmzhCrSBcIAWdhnqQoPHc4FRDX7kxajqhhtk0ix85S7SHzZGjzkgdACQRyc14J650VFcXaeL9QvrK3uLKwtHZbOW4u42nJwY3KOiMBg8g4J46VWbx/ILK71BbWGS3guFjEalxJs3fM5JG3hQTgE9KAO9orltJ8W/2h4hm01LVRCl1JCk2/O9ViD7h+JI/Cm/8ACTX8WjR+IrqxgXR5SjjY7NMkTZAdhjHdTgdAT6UAdXRXC3Pjy4tBfw3eliO8tntgkQk++JQC/OP4MnP4etTaV41mvNWayNnAV+2fZw0bnMY8yRPmBHU+XnjjmgDtKK5XWPF39n+FX1o2qNILqSBIjKFDbJGBOT32oxx68Uth4qa78XNo8cdvJBztdHPmBRGr+YRjG07gODnJFAHU0VyKeLLj7CdUkgtFszCt2kIkY3H2bdhpSMY4U7sD6VSm8b30f252srSIW1qtwsTs5dlYZUnC4HGMjrQB3dFcZb+MLltbsdOeGzl+0iPPlNIrNvLDKhlHChSTnBxnFdnQAUUUUAFFFFABRRRQB8n/ALR//JVr7/r3h/8AQa88gfy545P7rhvyNeh/tH/8lWvv+veH/wBBqH4R+DhrN5/bGoxZ0+3b92jDiZx/QV9Pjc1w2U5V9axL91RXq3bRLzf/AAT5yOGqYnGOnT3bf/Dnq3irTj4j8JXNjBII2u4Q0bN0zwRmvKtL1XTbnT38HeN1eGa0kaO2vOptz0wT6e/TFe8W2n3dxbvNDCWjT07/AE9a53T/AIf+E9Q8ZPrGsQSyySkEQM2IWkHdh1PbjpX4ZwjmFGgng8dzU4TfPTmtJRntdS7NaO+j2e59jmeGnUaq0bNrSSezXmjK+Afw9k0jxJc67qc9vMIQYtPMbhvNDDJl9hjj8TXulUJ9JtHljliDW7xgKvknaMDoMVfr9HhisbiJyeLtdWSa6r06Pv07HnwoUqMVGkZmtafpN3NHNqnknZFIiLK4C7WA3nB74HXtWQmg+HI7QKupOLCdlUxG9zDK4x74JJUZ9TmsT41aDq2uW9sul2b3JSxvo2C44Z4gFHPqaw9A0G8s9T0W+1LwjNqNhHaNbJbvZwRmzn87cZvKU7ACuPnHPy89a2Gdzc+HfDr3D3C3jW6XW8PHDd+WkoYqGXAPQkDIHc+9OTQ/DyXjQG/LB7hpVs2uhsEnOQqZ9zxXnOkeAvEEkFvDqvnzW39m6ikcBjRfskrTh4sMOSSVDAnpioNV8Ear9mtrVfDcmoXt5oKxG7k2A21+8xkeZnPKkE5yvPGKAPVdN8O6HpF3ZtbZiljTy4EaYksAm08HqcdfzpI9B0i30+90/wC1zCxZNr273J2QKTnC5+6PT26VxnjnQvFV74z0nV7G1W5i0GK3KM7EPO7yfvig6fcUZzjrTPGen65JeeN7G10G9uk1m1h+y3Ee3y9yRYKnJznPHSgDstS0Hw1cXU17ePGJsyK7tcY2mRVDDrwcIuKiXQ/DNyP9GvF8wEsskF18ysJDLuBB6hmP4HHSudsvDra547stb1DQ7q10+SwZrq0u1Qo1zH+7jZl5BPlu/wCAFc/b+Atag07RYtKtV0aeOLVPtUsFtGS3mN+6Vh33LgA9gKAPS4tN8OiG1szPBMlkryqkk4fIcHdIwJ5zknJ9c0zR9J8OWbW8tjdRsbctJG32kNwI/LIznlQoH5A15CPAXiZRNdNpJYtYfZljWNRKH/s4Rg785K7wVK9MkGnXfgnxLdaLazaZpNxaXthpFxGiPbxW4mkdkVoysfB3IXwTycZNAHrEPh3w7H5+26cwvDJarEbvKQrJ8zIgz8vAyB2HSpZrPw7cWl3D9vh8vUFSF2W6AJKKAoU56gY6V5RJ4F8Uw6ibu3spWgur12uYSw+XZabI5B9SzKfoKj03wrqkWjaJBeeCp78W9rd281vJZwRASyRRKj/KcEZU/vD83FAHrsOjaN9uEcl69xfo0UmZbndKPLJZT64+Y/UGtl7q2juFt5LiFZnBZYy4DEDqQOteL6R4L8QQavBa3GkNJqMd7YT/ANtkriOOKFFlUP8AebJDLt6HOTWl4m8M6vcXni21Xw+11qOqOZdP1f5CEh2KPs+4ndHwrrxwd9AHqX9paf5C3H2+18lm2rJ5y7S3oDnGaWTULCOR45L62R4xudWlUFR6kZ46ivEda8D63rEk8+k+Ho9FsJ7rfDYTwRusRW0kRnMYO0b2KqD14BqU+Adan8PeJJ109Yp7uG1htraa2jkmwI7cMfOPzEDYwK9DigD2oX1kRCReW5ExxFiUfvD/ALPr+FLHeWkjSrHdQM0P+tAkBKf73p+NeQeK/A+rR3FzZQ6NDqr3WnwW2m3sEEdvHp0yyszuEH+r6q2V64xWXceAfEwvdWuP7NE63Uly5RFWNpoxeJI0bt/H5kYO3OAOR3oC57pDd2syxtDcwyCUExlHB3gdcY61NXjejaTrejeLbbxFbeFLyLS5Lu5aHTbcIHtUeKNNxXO1dzKzYHSvZKQz5Q/aNBb4sXiqCSYIAAO/y1u/EjxJdeE9I0zRdEhjtDNbZLgcxAYGFHrknmovivZf2h+0LDalcqxti30C5P8AKuP+Luq/2p41ulRsxWgFunpkfe/Un8q3xuDp5pmmBwtaPNCnCVSSe2toxutnrd6+Z5Sqyw1GvUi7OUlFfmz6V+CUss3wu0OaaRpJHhLM7HJJ3nkmt/VNGtr0+Yv7mb++o6/UVzvwM/5JRoP/AF7n/wBCNdrXLmuBw+LlOjWgnG70/wAu3yPTwlSUKcZRetkc75Os6XJ5iO15B3XqcfStWx1O0vAqxyBZD/yzbhgau1k6lYMt/BqFooEiuBIAPvA96+eeDxGVLnwsnOndXjLVpX1cXvp2dzs9pGtpNWff/Mm1fWtN0lXa/uPJVIHuCSpPyJjceOvUcVGPEOkG/gsReKZ55WiiXacMyqGIz06MPxOKq+LfD/8AbkunHzljS3n3TgjPmRHkoPqyp+ANYFh4EvoIrSSTVgbqyCNCVHyM/m73LZGeVCDj+7X0hynTv4h01YrGRGmmF+C1uIoWYsBjJIA4AyOtT6Zq1nqUMs9qZDDGSPNeMqrgZ5UnqODzXLw+GdaWPRkmh0yUaWJEQC7lTerbcNkJwRt+7yOetW4fDupfYdbtVltrCPUVEccNvK7pFksJJBuA2syt0AxlQecmgDSi8UaPNZ2V1azTXSXql4FhhZmZQcFiMZAB4ycU+58SaTA19G1wzyWMkUU6JGzMry42KBjkncOnrWNpXhnVdD1NrrTLm2u4juj8q7coRGzB8hlUgENu4xggjkYqrL4O1SOZ763v4prueZbi4imYrEXW5WZQpCkgYBXJz2oA6G38TaTcXFvbwPcSTTFxsW3fdHtYK28Y+XBYdfWoh4v8Pmzs7tb7dFeRSTQERsdyR/fOMcY9/Q1kL4W1Rdfi1pzYz3EhladfOkjWJnMe3ZgHfhYwPmxk88VHoHgWTTbq2kku4Z44AEEZU4VDAyOo+sjbvzoEdJc+INNhtzP5ksqfafsq+TEzlpAMkAAc4weenBqGXxTo0M8kUs8qeWGDOYW2BlXcybsY3BQePw68VUj8LL/wjui6O7qE0+ZJJDG7JvwrA4Iwcktn86o6j4T1K6tLjSVuLRdNaeS6ikJYzb2VsIRjGAzZ3ZJI4x3oGdNo+q2erQPNaNJ+7fY6yRlGU4BGQfYg/jV6sbwrop0OC6txL5sUswlQs7O4+RVIZmyTypxknAIHatmgAooooAKKKKACiiigAooooA8J8cyaZovxb1jxRrMhigt7eCC2wMs8jJztHfA/nXguozQzahczQuzRPKzIZD8xBPGfevuW80zTrxw93Y207DoZIwx/WoP7A0P/AKA9h/4Dr/hXXl1eGExFTEzvKU1GO+ijHZLTu23ruzgxWElWioJpJNvzuz4stPEOt2lulva65qFvCgwkcd06qo9gDgVL/wAJV4k/6GPVf/A2T/Gvs7+wND/6A9h/4Dr/AIUf2Bof/QHsP/Adf8K9f+26X/Pv8v8AI5P7Lqfzny/8GfEOuXfxP0O2utc1G4hedg8cl07Kw2N1BPNfWVUbfR9Jt5lmt9Ms4pUOVdIVBH0OKvV5ePxUcTNSjG2h6GEw8qEHGTucR8R9a13Stc0KHRYDdG4S7Mtv5qxhwkQIbcQfunnHevPvC3jvWY7y6v8AVtbeWK00WK5WB7iJBJI1vu/1eNzZbHIOBXuzRxswZkVmXOCRyM9agNhYlgxsrYsBtB8pc49OlcJ1Hj3hPxrqySaJpviXW5rKZLy7tr+S7VIWYG3EkJIPAILceuBT9K1rxZYyaZJbare6/Jca3eWf2eeSOMPFCsm35gvHQMfpXsE1naTEtNawSEnOXjB5/GnrBCu3bDGNpLLhRwT1NMVjxTxJ441yz+GvhC+/tWSC8vVe4vbjCgmNOG6jDEFlOwcsAa2fFeveKdX1PwyvheS6tpNQ017wQq8ewHfHhpSQcqFY5C8816fJZ2kkaRyWsDpGcorRghT7DtUiQwoVKRIpRdq4UDaPQe1ILHjFp4j8bapcW2nJdvZiWTVRBeiRG85oWOxSmPlC4x7g0qeKPEEb+Gta1PXHFrq5886fayxiWMyPiIbSMyRheDjkEk17KsEKkbYYxjOMKOM9fzphs7QvHJ9lg3xDEbeWMoPQelAWPJfA/iq91HULRvEfimTTktbCC4ggJRBqO7eZGJI+YDbtwuMdazvDvxC1ryYW1rUprMS6zaXO+6jWICxnDkJ7oCuN3WvansrOTy99pbt5YwmYwdo9vSlls7SVdstrA4wFw0YPA6CgDjta8UxWnjeC1OswRWN3ojz2qmRQs0xkAUqe5x0rhE1jxQdL/tM+KtR3f8IkdW8vbHs87O3+707/AFr2x7Ozcxl7WBjGMR5jB2D29Kd9nt9u3yIsbNmNg+76fT2oA8IuvFniaIaM1rr11KhthPcyrcwzxoTcxoWkKqMqAxG0YIzVq8+IXiBNQ8RtHdXEdldN/wAS2d7cGO3hjuBDLKn98BTvOeh9q9rSys40KJaW6qRggRgDHWnfZrfaF+zxbVBUDYMAHqPxp3Cx5rdXGsRar4ds9C8YS6pp2ryPBLdu8bshibzWZCowSUDJjtxXp9Qw2trCiJDbwxqhJQIgAUnrj0qakMKKKKACiiigD//Z"/>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34383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AC8426-B299-B21E-2EB9-3D91B4DACD29}"/>
              </a:ext>
            </a:extLst>
          </p:cNvPr>
          <p:cNvSpPr>
            <a:spLocks noGrp="1"/>
          </p:cNvSpPr>
          <p:nvPr>
            <p:ph type="title"/>
          </p:nvPr>
        </p:nvSpPr>
        <p:spPr>
          <a:xfrm>
            <a:off x="2668588" y="-153013"/>
            <a:ext cx="10515600" cy="1325563"/>
          </a:xfrm>
        </p:spPr>
        <p:txBody>
          <a:bodyPr/>
          <a:lstStyle/>
          <a:p>
            <a:r>
              <a:rPr lang="en-US" b="1" dirty="0">
                <a:solidFill>
                  <a:schemeClr val="bg1"/>
                </a:solidFill>
              </a:rPr>
              <a:t>Quantitative and qualitative  </a:t>
            </a:r>
          </a:p>
        </p:txBody>
      </p:sp>
      <p:sp>
        <p:nvSpPr>
          <p:cNvPr id="8" name="Content Placeholder 7">
            <a:extLst>
              <a:ext uri="{FF2B5EF4-FFF2-40B4-BE49-F238E27FC236}">
                <a16:creationId xmlns:a16="http://schemas.microsoft.com/office/drawing/2014/main" id="{97151511-7141-0041-CA4A-3CD5C6D5F1FF}"/>
              </a:ext>
            </a:extLst>
          </p:cNvPr>
          <p:cNvSpPr>
            <a:spLocks noGrp="1"/>
          </p:cNvSpPr>
          <p:nvPr>
            <p:ph sz="half" idx="2"/>
          </p:nvPr>
        </p:nvSpPr>
        <p:spPr>
          <a:xfrm>
            <a:off x="645671" y="1211261"/>
            <a:ext cx="5157787" cy="3684588"/>
          </a:xfrm>
        </p:spPr>
        <p:txBody>
          <a:bodyPr/>
          <a:lstStyle/>
          <a:p>
            <a:r>
              <a:rPr lang="en-US" dirty="0"/>
              <a:t>Quantitative data is about quantities, and therefore numbers </a:t>
            </a:r>
          </a:p>
          <a:p>
            <a:endParaRPr lang="en-US" dirty="0"/>
          </a:p>
        </p:txBody>
      </p:sp>
      <p:sp>
        <p:nvSpPr>
          <p:cNvPr id="10" name="Content Placeholder 9">
            <a:extLst>
              <a:ext uri="{FF2B5EF4-FFF2-40B4-BE49-F238E27FC236}">
                <a16:creationId xmlns:a16="http://schemas.microsoft.com/office/drawing/2014/main" id="{3AC0E1D6-1070-853C-1EF8-59600228C723}"/>
              </a:ext>
            </a:extLst>
          </p:cNvPr>
          <p:cNvSpPr>
            <a:spLocks noGrp="1"/>
          </p:cNvSpPr>
          <p:nvPr>
            <p:ph sz="quarter" idx="4"/>
          </p:nvPr>
        </p:nvSpPr>
        <p:spPr>
          <a:xfrm>
            <a:off x="6914383" y="1111921"/>
            <a:ext cx="5183188" cy="3684588"/>
          </a:xfrm>
        </p:spPr>
        <p:txBody>
          <a:bodyPr/>
          <a:lstStyle/>
          <a:p>
            <a:r>
              <a:rPr lang="en-US" dirty="0"/>
              <a:t>Qualitative data is about the nature of the thing investigated, and tends to be words rather than numbers</a:t>
            </a:r>
          </a:p>
          <a:p>
            <a:endParaRPr lang="en-US" dirty="0"/>
          </a:p>
        </p:txBody>
      </p:sp>
      <p:pic>
        <p:nvPicPr>
          <p:cNvPr id="16" name="Picture 15" descr="Diagram&#10;&#10;Description automatically generated">
            <a:extLst>
              <a:ext uri="{FF2B5EF4-FFF2-40B4-BE49-F238E27FC236}">
                <a16:creationId xmlns:a16="http://schemas.microsoft.com/office/drawing/2014/main" id="{43BA2B45-E141-F2F5-8D52-35DFDF830FD3}"/>
              </a:ext>
            </a:extLst>
          </p:cNvPr>
          <p:cNvPicPr>
            <a:picLocks noChangeAspect="1"/>
          </p:cNvPicPr>
          <p:nvPr/>
        </p:nvPicPr>
        <p:blipFill>
          <a:blip r:embed="rId2"/>
          <a:stretch>
            <a:fillRect/>
          </a:stretch>
        </p:blipFill>
        <p:spPr>
          <a:xfrm>
            <a:off x="3224565" y="2825261"/>
            <a:ext cx="5742869" cy="2930769"/>
          </a:xfrm>
          <a:prstGeom prst="rect">
            <a:avLst/>
          </a:prstGeom>
        </p:spPr>
      </p:pic>
    </p:spTree>
    <p:extLst>
      <p:ext uri="{BB962C8B-B14F-4D97-AF65-F5344CB8AC3E}">
        <p14:creationId xmlns:p14="http://schemas.microsoft.com/office/powerpoint/2010/main" val="2531420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66467514-0E33-8EB0-B00B-345DE486B6D5}"/>
              </a:ext>
            </a:extLst>
          </p:cNvPr>
          <p:cNvSpPr>
            <a:spLocks noGrp="1"/>
          </p:cNvSpPr>
          <p:nvPr>
            <p:ph type="title"/>
          </p:nvPr>
        </p:nvSpPr>
        <p:spPr>
          <a:xfrm>
            <a:off x="1137034" y="609597"/>
            <a:ext cx="9392421" cy="1330841"/>
          </a:xfrm>
        </p:spPr>
        <p:txBody>
          <a:bodyPr>
            <a:normAutofit/>
          </a:bodyPr>
          <a:lstStyle/>
          <a:p>
            <a:r>
              <a:rPr lang="en-GB">
                <a:latin typeface="+mj-lt"/>
              </a:rPr>
              <a:t>Quantitative approaches</a:t>
            </a:r>
            <a:br>
              <a:rPr lang="en-US">
                <a:latin typeface="+mj-lt"/>
              </a:rPr>
            </a:br>
            <a:endParaRPr lang="en-US" dirty="0"/>
          </a:p>
        </p:txBody>
      </p:sp>
      <p:sp>
        <p:nvSpPr>
          <p:cNvPr id="8" name="Content Placeholder 7">
            <a:extLst>
              <a:ext uri="{FF2B5EF4-FFF2-40B4-BE49-F238E27FC236}">
                <a16:creationId xmlns:a16="http://schemas.microsoft.com/office/drawing/2014/main" id="{97363C88-FC1A-2BE1-A61D-F4675E67D062}"/>
              </a:ext>
            </a:extLst>
          </p:cNvPr>
          <p:cNvSpPr>
            <a:spLocks noGrp="1"/>
          </p:cNvSpPr>
          <p:nvPr>
            <p:ph idx="1"/>
          </p:nvPr>
        </p:nvSpPr>
        <p:spPr>
          <a:xfrm>
            <a:off x="581891" y="2061836"/>
            <a:ext cx="5835534" cy="4311534"/>
          </a:xfrm>
        </p:spPr>
        <p:txBody>
          <a:bodyPr>
            <a:normAutofit/>
          </a:bodyPr>
          <a:lstStyle/>
          <a:p>
            <a:pPr>
              <a:spcBef>
                <a:spcPts val="0"/>
              </a:spcBef>
              <a:spcAft>
                <a:spcPts val="200"/>
              </a:spcAft>
            </a:pPr>
            <a:r>
              <a:rPr lang="en-GB" sz="2000" dirty="0"/>
              <a:t>Attempts to explain phenomena by collecting and analysing numerical data</a:t>
            </a:r>
          </a:p>
          <a:p>
            <a:pPr>
              <a:spcBef>
                <a:spcPts val="0"/>
              </a:spcBef>
              <a:spcAft>
                <a:spcPts val="200"/>
              </a:spcAft>
            </a:pPr>
            <a:r>
              <a:rPr lang="en-GB" sz="2000" dirty="0"/>
              <a:t>Tells you if there is a “difference” but not necessarily why</a:t>
            </a:r>
          </a:p>
          <a:p>
            <a:pPr>
              <a:spcBef>
                <a:spcPts val="0"/>
              </a:spcBef>
              <a:spcAft>
                <a:spcPts val="200"/>
              </a:spcAft>
            </a:pPr>
            <a:r>
              <a:rPr lang="en-GB" sz="2000" dirty="0"/>
              <a:t>Data collected are always numerical and analysed using statistical methods</a:t>
            </a:r>
          </a:p>
          <a:p>
            <a:pPr>
              <a:spcBef>
                <a:spcPts val="0"/>
              </a:spcBef>
              <a:spcAft>
                <a:spcPts val="200"/>
              </a:spcAft>
            </a:pPr>
            <a:r>
              <a:rPr lang="en-GB" sz="2000" dirty="0"/>
              <a:t>Variables are controlled as much as possible (RCD as the gold standard) so we can eliminate interference and measure the effect of any change</a:t>
            </a:r>
          </a:p>
          <a:p>
            <a:pPr>
              <a:spcBef>
                <a:spcPts val="0"/>
              </a:spcBef>
              <a:spcAft>
                <a:spcPts val="200"/>
              </a:spcAft>
            </a:pPr>
            <a:r>
              <a:rPr lang="en-GB" sz="2000" dirty="0"/>
              <a:t>Randomisation to reduce subjective bias</a:t>
            </a:r>
          </a:p>
          <a:p>
            <a:pPr>
              <a:spcBef>
                <a:spcPts val="0"/>
              </a:spcBef>
              <a:spcAft>
                <a:spcPts val="200"/>
              </a:spcAft>
            </a:pPr>
            <a:r>
              <a:rPr lang="en-GB" sz="2000" dirty="0"/>
              <a:t>If there are no numbers involved, its not quantitative</a:t>
            </a:r>
          </a:p>
          <a:p>
            <a:pPr>
              <a:spcBef>
                <a:spcPts val="0"/>
              </a:spcBef>
              <a:spcAft>
                <a:spcPts val="200"/>
              </a:spcAft>
            </a:pPr>
            <a:r>
              <a:rPr lang="en-GB" sz="2000" dirty="0"/>
              <a:t>Some types of research lend themselves better to quant approaches than others</a:t>
            </a:r>
          </a:p>
          <a:p>
            <a:endParaRPr lang="en-US" sz="1700" dirty="0"/>
          </a:p>
        </p:txBody>
      </p:sp>
      <p:pic>
        <p:nvPicPr>
          <p:cNvPr id="10" name="Picture 9" descr="Icon&#10;&#10;Description automatically generated">
            <a:extLst>
              <a:ext uri="{FF2B5EF4-FFF2-40B4-BE49-F238E27FC236}">
                <a16:creationId xmlns:a16="http://schemas.microsoft.com/office/drawing/2014/main" id="{633E3B91-E281-4A4A-8159-2004C3E4A0BC}"/>
              </a:ext>
            </a:extLst>
          </p:cNvPr>
          <p:cNvPicPr>
            <a:picLocks noChangeAspect="1"/>
          </p:cNvPicPr>
          <p:nvPr/>
        </p:nvPicPr>
        <p:blipFill>
          <a:blip r:embed="rId2"/>
          <a:stretch>
            <a:fillRect/>
          </a:stretch>
        </p:blipFill>
        <p:spPr>
          <a:xfrm>
            <a:off x="7176492" y="1705977"/>
            <a:ext cx="4802596" cy="4268976"/>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66593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C798B-1F0D-A76F-B638-2A4D9B52D585}"/>
              </a:ext>
            </a:extLst>
          </p:cNvPr>
          <p:cNvSpPr>
            <a:spLocks noGrp="1"/>
          </p:cNvSpPr>
          <p:nvPr>
            <p:ph type="title"/>
          </p:nvPr>
        </p:nvSpPr>
        <p:spPr>
          <a:xfrm>
            <a:off x="630936" y="640080"/>
            <a:ext cx="4818888" cy="1481328"/>
          </a:xfrm>
        </p:spPr>
        <p:txBody>
          <a:bodyPr anchor="b">
            <a:normAutofit/>
          </a:bodyPr>
          <a:lstStyle/>
          <a:p>
            <a:r>
              <a:rPr lang="en-GB" sz="5000">
                <a:latin typeface="+mj-lt"/>
              </a:rPr>
              <a:t>Quantitative data</a:t>
            </a:r>
            <a:br>
              <a:rPr lang="en-US" sz="5000">
                <a:latin typeface="+mj-lt"/>
              </a:rPr>
            </a:br>
            <a:endParaRPr lang="en-US" sz="50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58D52C-2D35-51B1-91F7-7C77C3C74C20}"/>
              </a:ext>
            </a:extLst>
          </p:cNvPr>
          <p:cNvSpPr>
            <a:spLocks noGrp="1"/>
          </p:cNvSpPr>
          <p:nvPr>
            <p:ph idx="1"/>
          </p:nvPr>
        </p:nvSpPr>
        <p:spPr>
          <a:xfrm>
            <a:off x="630935" y="2660903"/>
            <a:ext cx="5465065" cy="4197097"/>
          </a:xfrm>
        </p:spPr>
        <p:txBody>
          <a:bodyPr anchor="t">
            <a:normAutofit/>
          </a:bodyPr>
          <a:lstStyle/>
          <a:p>
            <a:r>
              <a:rPr lang="en-GB" sz="2400" dirty="0"/>
              <a:t>Data sources include</a:t>
            </a:r>
          </a:p>
          <a:p>
            <a:pPr lvl="1"/>
            <a:r>
              <a:rPr lang="en-GB" dirty="0"/>
              <a:t>Surveys where there are a large number of respondents (</a:t>
            </a:r>
            <a:r>
              <a:rPr lang="en-GB" dirty="0" err="1"/>
              <a:t>esp</a:t>
            </a:r>
            <a:r>
              <a:rPr lang="en-GB" dirty="0"/>
              <a:t> where you have used a Likert scale) </a:t>
            </a:r>
          </a:p>
          <a:p>
            <a:pPr lvl="1"/>
            <a:r>
              <a:rPr lang="en-GB" dirty="0"/>
              <a:t>Observations (counts of numbers and/or coding data into numbers)</a:t>
            </a:r>
          </a:p>
          <a:p>
            <a:pPr lvl="1"/>
            <a:r>
              <a:rPr lang="en-GB" dirty="0"/>
              <a:t>Secondary data (government data; SATs scores etc)</a:t>
            </a:r>
          </a:p>
          <a:p>
            <a:r>
              <a:rPr lang="en-GB" sz="2400" dirty="0"/>
              <a:t>Analysis techniques include hypothesis testing, repeated measures,  correlations and cluster analysis, </a:t>
            </a:r>
            <a:endParaRPr lang="en-US" sz="2400" dirty="0"/>
          </a:p>
          <a:p>
            <a:endParaRPr lang="en-US" sz="2000" dirty="0"/>
          </a:p>
        </p:txBody>
      </p:sp>
      <p:pic>
        <p:nvPicPr>
          <p:cNvPr id="4" name="Picture 3" descr="Diagram&#10;&#10;Description automatically generated">
            <a:extLst>
              <a:ext uri="{FF2B5EF4-FFF2-40B4-BE49-F238E27FC236}">
                <a16:creationId xmlns:a16="http://schemas.microsoft.com/office/drawing/2014/main" id="{B102DD26-572F-1008-09D5-3F65BB4B176D}"/>
              </a:ext>
            </a:extLst>
          </p:cNvPr>
          <p:cNvPicPr>
            <a:picLocks noChangeAspect="1"/>
          </p:cNvPicPr>
          <p:nvPr/>
        </p:nvPicPr>
        <p:blipFill>
          <a:blip r:embed="rId2"/>
          <a:stretch>
            <a:fillRect/>
          </a:stretch>
        </p:blipFill>
        <p:spPr>
          <a:xfrm>
            <a:off x="6872130" y="969221"/>
            <a:ext cx="4818889" cy="3517788"/>
          </a:xfrm>
          <a:prstGeom prst="rect">
            <a:avLst/>
          </a:prstGeom>
        </p:spPr>
      </p:pic>
    </p:spTree>
    <p:extLst>
      <p:ext uri="{BB962C8B-B14F-4D97-AF65-F5344CB8AC3E}">
        <p14:creationId xmlns:p14="http://schemas.microsoft.com/office/powerpoint/2010/main" val="2836230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DA4E4C-B99E-6091-10F8-19B747746BEF}"/>
              </a:ext>
            </a:extLst>
          </p:cNvPr>
          <p:cNvSpPr>
            <a:spLocks noGrp="1"/>
          </p:cNvSpPr>
          <p:nvPr>
            <p:ph type="title"/>
          </p:nvPr>
        </p:nvSpPr>
        <p:spPr>
          <a:xfrm>
            <a:off x="5602085" y="377648"/>
            <a:ext cx="5310116" cy="1322887"/>
          </a:xfrm>
        </p:spPr>
        <p:txBody>
          <a:bodyPr>
            <a:normAutofit/>
          </a:bodyPr>
          <a:lstStyle/>
          <a:p>
            <a:r>
              <a:rPr lang="en-US" sz="4100" b="1" dirty="0"/>
              <a:t>What quantitative researchers worry about </a:t>
            </a:r>
            <a:endParaRPr lang="en-US" sz="4100" dirty="0"/>
          </a:p>
        </p:txBody>
      </p:sp>
      <p:pic>
        <p:nvPicPr>
          <p:cNvPr id="5" name="Picture 4" descr="Graphical user interface&#10;&#10;Description automatically generated with medium confidence">
            <a:extLst>
              <a:ext uri="{FF2B5EF4-FFF2-40B4-BE49-F238E27FC236}">
                <a16:creationId xmlns:a16="http://schemas.microsoft.com/office/drawing/2014/main" id="{BD6A9C11-ED10-3B50-D853-DA4FE0DB8055}"/>
              </a:ext>
            </a:extLst>
          </p:cNvPr>
          <p:cNvPicPr>
            <a:picLocks noChangeAspect="1"/>
          </p:cNvPicPr>
          <p:nvPr/>
        </p:nvPicPr>
        <p:blipFill>
          <a:blip r:embed="rId2"/>
          <a:stretch>
            <a:fillRect/>
          </a:stretch>
        </p:blipFill>
        <p:spPr>
          <a:xfrm>
            <a:off x="674427" y="1855801"/>
            <a:ext cx="3720152" cy="3156492"/>
          </a:xfrm>
          <a:prstGeom prst="rect">
            <a:avLst/>
          </a:prstGeom>
        </p:spPr>
      </p:pic>
      <p:sp>
        <p:nvSpPr>
          <p:cNvPr id="3" name="Content Placeholder 2">
            <a:extLst>
              <a:ext uri="{FF2B5EF4-FFF2-40B4-BE49-F238E27FC236}">
                <a16:creationId xmlns:a16="http://schemas.microsoft.com/office/drawing/2014/main" id="{347D631E-4EDA-BC80-5930-340366732310}"/>
              </a:ext>
            </a:extLst>
          </p:cNvPr>
          <p:cNvSpPr>
            <a:spLocks noGrp="1"/>
          </p:cNvSpPr>
          <p:nvPr>
            <p:ph idx="1"/>
          </p:nvPr>
        </p:nvSpPr>
        <p:spPr>
          <a:xfrm>
            <a:off x="5602085" y="2267015"/>
            <a:ext cx="5840745" cy="4024505"/>
          </a:xfrm>
        </p:spPr>
        <p:txBody>
          <a:bodyPr>
            <a:normAutofit/>
          </a:bodyPr>
          <a:lstStyle/>
          <a:p>
            <a:r>
              <a:rPr lang="en-GB" sz="2400" dirty="0"/>
              <a:t>Is my sample size big enough?</a:t>
            </a:r>
          </a:p>
          <a:p>
            <a:r>
              <a:rPr lang="en-GB" sz="2400" dirty="0"/>
              <a:t>Have I used the correct statistical test?</a:t>
            </a:r>
          </a:p>
          <a:p>
            <a:r>
              <a:rPr lang="en-GB" sz="2400" dirty="0"/>
              <a:t>have I reduced the likelihood of making Type I and/or Type II errors?</a:t>
            </a:r>
          </a:p>
          <a:p>
            <a:r>
              <a:rPr lang="en-GB" sz="2400" dirty="0"/>
              <a:t>Are my results generalisable?</a:t>
            </a:r>
          </a:p>
          <a:p>
            <a:r>
              <a:rPr lang="en-GB" sz="2400" dirty="0"/>
              <a:t>Are my results/methods/results reproducible?</a:t>
            </a:r>
          </a:p>
          <a:p>
            <a:r>
              <a:rPr lang="en-GB" sz="2400" dirty="0"/>
              <a:t>Am I measuring things the right way?</a:t>
            </a:r>
          </a:p>
          <a:p>
            <a:endParaRPr lang="en-US" sz="2000" dirty="0"/>
          </a:p>
        </p:txBody>
      </p:sp>
    </p:spTree>
    <p:extLst>
      <p:ext uri="{BB962C8B-B14F-4D97-AF65-F5344CB8AC3E}">
        <p14:creationId xmlns:p14="http://schemas.microsoft.com/office/powerpoint/2010/main" val="3608709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11C65-9BF2-FBA9-BA20-6DCA9AA28B48}"/>
              </a:ext>
            </a:extLst>
          </p:cNvPr>
          <p:cNvSpPr>
            <a:spLocks noGrp="1"/>
          </p:cNvSpPr>
          <p:nvPr>
            <p:ph type="title"/>
          </p:nvPr>
        </p:nvSpPr>
        <p:spPr>
          <a:xfrm>
            <a:off x="838200" y="-144464"/>
            <a:ext cx="10515600" cy="1325563"/>
          </a:xfrm>
        </p:spPr>
        <p:txBody>
          <a:bodyPr/>
          <a:lstStyle/>
          <a:p>
            <a:r>
              <a:rPr lang="en-US" b="1" dirty="0">
                <a:solidFill>
                  <a:schemeClr val="bg1"/>
                </a:solidFill>
              </a:rPr>
              <a:t>What’s wrong with quantitative research?</a:t>
            </a:r>
            <a:endParaRPr lang="en-US" dirty="0"/>
          </a:p>
        </p:txBody>
      </p:sp>
      <p:sp>
        <p:nvSpPr>
          <p:cNvPr id="3" name="Content Placeholder 2">
            <a:extLst>
              <a:ext uri="{FF2B5EF4-FFF2-40B4-BE49-F238E27FC236}">
                <a16:creationId xmlns:a16="http://schemas.microsoft.com/office/drawing/2014/main" id="{046759FC-7449-BEB5-7643-E72169E54887}"/>
              </a:ext>
            </a:extLst>
          </p:cNvPr>
          <p:cNvSpPr>
            <a:spLocks noGrp="1"/>
          </p:cNvSpPr>
          <p:nvPr>
            <p:ph idx="1"/>
          </p:nvPr>
        </p:nvSpPr>
        <p:spPr>
          <a:xfrm>
            <a:off x="172326" y="1181099"/>
            <a:ext cx="6908414" cy="4495802"/>
          </a:xfrm>
        </p:spPr>
        <p:txBody>
          <a:bodyPr>
            <a:normAutofit/>
          </a:bodyPr>
          <a:lstStyle/>
          <a:p>
            <a:r>
              <a:rPr lang="en-GB" sz="2800" dirty="0"/>
              <a:t>Some things can’t be measured – or measured accurately</a:t>
            </a:r>
          </a:p>
          <a:p>
            <a:r>
              <a:rPr lang="en-GB" sz="2800" dirty="0"/>
              <a:t>Doesn’t tell you </a:t>
            </a:r>
            <a:r>
              <a:rPr lang="en-GB" sz="2800" b="1" dirty="0"/>
              <a:t>why</a:t>
            </a:r>
            <a:endParaRPr lang="en-GB" sz="2800" dirty="0"/>
          </a:p>
          <a:p>
            <a:r>
              <a:rPr lang="en-GB" sz="2800" dirty="0"/>
              <a:t>Can be impersonal – no engagement with human behaviours or individuals</a:t>
            </a:r>
          </a:p>
          <a:p>
            <a:r>
              <a:rPr lang="en-GB" sz="2800" dirty="0"/>
              <a:t>Data can be static – snapshots of a point in time</a:t>
            </a:r>
          </a:p>
          <a:p>
            <a:r>
              <a:rPr lang="en-GB" sz="2800" dirty="0"/>
              <a:t>Can tell a version of the truth (or a lie?) </a:t>
            </a:r>
            <a:br>
              <a:rPr lang="en-GB" sz="2800" dirty="0"/>
            </a:br>
            <a:r>
              <a:rPr lang="en-GB" sz="2800" dirty="0"/>
              <a:t>“Lies, damned lies and statistics” – persuasive power of numbers</a:t>
            </a:r>
          </a:p>
          <a:p>
            <a:endParaRPr lang="en-US" dirty="0"/>
          </a:p>
        </p:txBody>
      </p:sp>
      <p:pic>
        <p:nvPicPr>
          <p:cNvPr id="5" name="Picture 4" descr="Diagram&#10;&#10;Description automatically generated">
            <a:extLst>
              <a:ext uri="{FF2B5EF4-FFF2-40B4-BE49-F238E27FC236}">
                <a16:creationId xmlns:a16="http://schemas.microsoft.com/office/drawing/2014/main" id="{FA2A9BEF-D755-28D5-C3C0-017D14012035}"/>
              </a:ext>
            </a:extLst>
          </p:cNvPr>
          <p:cNvPicPr>
            <a:picLocks noChangeAspect="1"/>
          </p:cNvPicPr>
          <p:nvPr/>
        </p:nvPicPr>
        <p:blipFill>
          <a:blip r:embed="rId2"/>
          <a:stretch>
            <a:fillRect/>
          </a:stretch>
        </p:blipFill>
        <p:spPr>
          <a:xfrm>
            <a:off x="7301461" y="1878676"/>
            <a:ext cx="4718214" cy="3108960"/>
          </a:xfrm>
          <a:prstGeom prst="rect">
            <a:avLst/>
          </a:prstGeom>
        </p:spPr>
      </p:pic>
    </p:spTree>
    <p:extLst>
      <p:ext uri="{BB962C8B-B14F-4D97-AF65-F5344CB8AC3E}">
        <p14:creationId xmlns:p14="http://schemas.microsoft.com/office/powerpoint/2010/main" val="1672890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DD21F1-69B5-1D74-0D43-9819A0CED279}"/>
              </a:ext>
            </a:extLst>
          </p:cNvPr>
          <p:cNvSpPr>
            <a:spLocks noGrp="1"/>
          </p:cNvSpPr>
          <p:nvPr>
            <p:ph type="title"/>
          </p:nvPr>
        </p:nvSpPr>
        <p:spPr>
          <a:xfrm>
            <a:off x="1137034" y="609597"/>
            <a:ext cx="9392421" cy="1330841"/>
          </a:xfrm>
        </p:spPr>
        <p:txBody>
          <a:bodyPr>
            <a:normAutofit/>
          </a:bodyPr>
          <a:lstStyle/>
          <a:p>
            <a:r>
              <a:rPr lang="en-GB">
                <a:latin typeface="+mj-lt"/>
              </a:rPr>
              <a:t>Qualitative approaches</a:t>
            </a:r>
            <a:br>
              <a:rPr lang="en-US">
                <a:latin typeface="+mj-lt"/>
              </a:rPr>
            </a:br>
            <a:endParaRPr lang="en-US" dirty="0"/>
          </a:p>
        </p:txBody>
      </p:sp>
      <p:sp>
        <p:nvSpPr>
          <p:cNvPr id="3" name="Content Placeholder 2">
            <a:extLst>
              <a:ext uri="{FF2B5EF4-FFF2-40B4-BE49-F238E27FC236}">
                <a16:creationId xmlns:a16="http://schemas.microsoft.com/office/drawing/2014/main" id="{DCA1FF4D-7638-EEB3-7D63-487BDA734BCC}"/>
              </a:ext>
            </a:extLst>
          </p:cNvPr>
          <p:cNvSpPr>
            <a:spLocks noGrp="1"/>
          </p:cNvSpPr>
          <p:nvPr>
            <p:ph idx="1"/>
          </p:nvPr>
        </p:nvSpPr>
        <p:spPr>
          <a:xfrm>
            <a:off x="304799" y="2061836"/>
            <a:ext cx="5988743" cy="4585149"/>
          </a:xfrm>
        </p:spPr>
        <p:txBody>
          <a:bodyPr>
            <a:normAutofit/>
          </a:bodyPr>
          <a:lstStyle/>
          <a:p>
            <a:r>
              <a:rPr lang="en-GB" sz="2000" dirty="0"/>
              <a:t>Any research that doesn’t involve numerical data</a:t>
            </a:r>
          </a:p>
          <a:p>
            <a:r>
              <a:rPr lang="en-GB" sz="2000" dirty="0"/>
              <a:t>Instead uses words, pictures, photos, videos, audio recordings. Field notes, generalities. Peoples’ own words.</a:t>
            </a:r>
          </a:p>
          <a:p>
            <a:r>
              <a:rPr lang="en-GB" sz="2000" dirty="0"/>
              <a:t>Tends to start with a broad question rather than a specific hypothesis</a:t>
            </a:r>
          </a:p>
          <a:p>
            <a:r>
              <a:rPr lang="en-GB" sz="2000" dirty="0"/>
              <a:t>Develop theory rather than start with one</a:t>
            </a:r>
            <a:br>
              <a:rPr lang="en-GB" sz="2000" dirty="0"/>
            </a:br>
            <a:r>
              <a:rPr lang="en-GB" sz="2000" dirty="0">
                <a:sym typeface="Wingdings" panose="05000000000000000000" pitchFamily="2" charset="2"/>
              </a:rPr>
              <a:t> inductive rather than deductive</a:t>
            </a:r>
          </a:p>
          <a:p>
            <a:r>
              <a:rPr lang="en-GB" sz="2000" dirty="0"/>
              <a:t>Tends to yield rich data to explore how and why things happened</a:t>
            </a:r>
          </a:p>
          <a:p>
            <a:r>
              <a:rPr lang="en-GB" sz="2000" dirty="0"/>
              <a:t>Don’t need large sample sizes (in comparison to quantitative research)</a:t>
            </a:r>
          </a:p>
          <a:p>
            <a:endParaRPr lang="en-US" sz="1700" dirty="0"/>
          </a:p>
        </p:txBody>
      </p:sp>
      <p:pic>
        <p:nvPicPr>
          <p:cNvPr id="5" name="Picture 4" descr="A pair of sunglasses&#10;&#10;Description automatically generated with low confidence">
            <a:extLst>
              <a:ext uri="{FF2B5EF4-FFF2-40B4-BE49-F238E27FC236}">
                <a16:creationId xmlns:a16="http://schemas.microsoft.com/office/drawing/2014/main" id="{991851C9-236B-F261-0772-4DD4D24F3926}"/>
              </a:ext>
            </a:extLst>
          </p:cNvPr>
          <p:cNvPicPr>
            <a:picLocks noChangeAspect="1"/>
          </p:cNvPicPr>
          <p:nvPr/>
        </p:nvPicPr>
        <p:blipFill>
          <a:blip r:embed="rId2"/>
          <a:stretch>
            <a:fillRect/>
          </a:stretch>
        </p:blipFill>
        <p:spPr>
          <a:xfrm>
            <a:off x="6719367" y="2362952"/>
            <a:ext cx="4788505" cy="3399838"/>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43581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45841A-0F56-61CA-E564-CA4C835BF90E}"/>
              </a:ext>
            </a:extLst>
          </p:cNvPr>
          <p:cNvSpPr>
            <a:spLocks noGrp="1"/>
          </p:cNvSpPr>
          <p:nvPr>
            <p:ph type="title"/>
          </p:nvPr>
        </p:nvSpPr>
        <p:spPr>
          <a:xfrm>
            <a:off x="1115568" y="548640"/>
            <a:ext cx="10168128" cy="1179576"/>
          </a:xfrm>
        </p:spPr>
        <p:txBody>
          <a:bodyPr>
            <a:normAutofit/>
          </a:bodyPr>
          <a:lstStyle/>
          <a:p>
            <a:r>
              <a:rPr lang="en-GB" sz="3700">
                <a:latin typeface="+mj-lt"/>
              </a:rPr>
              <a:t>Qualitative data</a:t>
            </a:r>
            <a:br>
              <a:rPr lang="en-US" sz="3700">
                <a:latin typeface="+mj-lt"/>
              </a:rPr>
            </a:br>
            <a:endParaRPr lang="en-US" sz="3700"/>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raphical user interface, application&#10;&#10;Description automatically generated">
            <a:extLst>
              <a:ext uri="{FF2B5EF4-FFF2-40B4-BE49-F238E27FC236}">
                <a16:creationId xmlns:a16="http://schemas.microsoft.com/office/drawing/2014/main" id="{B613CCDF-5FF5-2D6C-BFE7-1E78DF7C84B0}"/>
              </a:ext>
            </a:extLst>
          </p:cNvPr>
          <p:cNvPicPr>
            <a:picLocks noChangeAspect="1"/>
          </p:cNvPicPr>
          <p:nvPr/>
        </p:nvPicPr>
        <p:blipFill rotWithShape="1">
          <a:blip r:embed="rId2"/>
          <a:srcRect l="3609" r="-2" b="-2"/>
          <a:stretch/>
        </p:blipFill>
        <p:spPr>
          <a:xfrm>
            <a:off x="276536" y="2276856"/>
            <a:ext cx="5026983" cy="3694176"/>
          </a:xfrm>
          <a:prstGeom prst="rect">
            <a:avLst/>
          </a:prstGeom>
        </p:spPr>
      </p:pic>
      <p:sp>
        <p:nvSpPr>
          <p:cNvPr id="3" name="Content Placeholder 2">
            <a:extLst>
              <a:ext uri="{FF2B5EF4-FFF2-40B4-BE49-F238E27FC236}">
                <a16:creationId xmlns:a16="http://schemas.microsoft.com/office/drawing/2014/main" id="{F42DB9C7-9343-42DD-C95A-D2664E2A81E8}"/>
              </a:ext>
            </a:extLst>
          </p:cNvPr>
          <p:cNvSpPr>
            <a:spLocks noGrp="1"/>
          </p:cNvSpPr>
          <p:nvPr>
            <p:ph idx="1"/>
          </p:nvPr>
        </p:nvSpPr>
        <p:spPr>
          <a:xfrm>
            <a:off x="5902036" y="2213409"/>
            <a:ext cx="5381660" cy="4464056"/>
          </a:xfrm>
        </p:spPr>
        <p:txBody>
          <a:bodyPr anchor="ctr">
            <a:normAutofit/>
          </a:bodyPr>
          <a:lstStyle/>
          <a:p>
            <a:r>
              <a:rPr lang="en-GB" sz="2400" dirty="0"/>
              <a:t>Interviews (structured, semi-structured or unstructured)</a:t>
            </a:r>
          </a:p>
          <a:p>
            <a:r>
              <a:rPr lang="en-GB" sz="2400" dirty="0"/>
              <a:t>Focus groups</a:t>
            </a:r>
          </a:p>
          <a:p>
            <a:r>
              <a:rPr lang="en-GB" sz="2400" dirty="0"/>
              <a:t>Questionnaires or surveys</a:t>
            </a:r>
          </a:p>
          <a:p>
            <a:r>
              <a:rPr lang="en-GB" sz="2400" dirty="0"/>
              <a:t>Secondary data, including diaries, self-reporting, written accounts of past events/archive data and company reports;</a:t>
            </a:r>
          </a:p>
          <a:p>
            <a:r>
              <a:rPr lang="en-GB" sz="2400" dirty="0"/>
              <a:t>Direct observations – may also be recorded (video/audio)</a:t>
            </a:r>
          </a:p>
          <a:p>
            <a:r>
              <a:rPr lang="en-GB" sz="2400" dirty="0"/>
              <a:t>Ethnography</a:t>
            </a:r>
          </a:p>
          <a:p>
            <a:endParaRPr lang="en-US" sz="1800" dirty="0"/>
          </a:p>
        </p:txBody>
      </p:sp>
    </p:spTree>
    <p:extLst>
      <p:ext uri="{BB962C8B-B14F-4D97-AF65-F5344CB8AC3E}">
        <p14:creationId xmlns:p14="http://schemas.microsoft.com/office/powerpoint/2010/main" val="1436650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17263E45-EE08-9BB8-19E5-55D1B85D0FC9}"/>
              </a:ext>
            </a:extLst>
          </p:cNvPr>
          <p:cNvSpPr>
            <a:spLocks noGrp="1"/>
          </p:cNvSpPr>
          <p:nvPr>
            <p:ph type="title"/>
          </p:nvPr>
        </p:nvSpPr>
        <p:spPr>
          <a:xfrm>
            <a:off x="1160649" y="256605"/>
            <a:ext cx="5678976" cy="1800526"/>
          </a:xfrm>
        </p:spPr>
        <p:txBody>
          <a:bodyPr vert="horz" lIns="91440" tIns="45720" rIns="91440" bIns="45720" rtlCol="0" anchor="ctr">
            <a:normAutofit/>
          </a:bodyPr>
          <a:lstStyle/>
          <a:p>
            <a:r>
              <a:rPr lang="en-US" sz="4100" b="1" kern="1200">
                <a:solidFill>
                  <a:schemeClr val="tx1"/>
                </a:solidFill>
                <a:latin typeface="+mj-lt"/>
                <a:ea typeface="+mj-ea"/>
                <a:cs typeface="+mj-cs"/>
              </a:rPr>
              <a:t>What qualitative researchers worry about </a:t>
            </a:r>
          </a:p>
        </p:txBody>
      </p:sp>
      <p:sp>
        <p:nvSpPr>
          <p:cNvPr id="8" name="Content Placeholder 7">
            <a:extLst>
              <a:ext uri="{FF2B5EF4-FFF2-40B4-BE49-F238E27FC236}">
                <a16:creationId xmlns:a16="http://schemas.microsoft.com/office/drawing/2014/main" id="{55352E8D-C267-7966-A0FE-A23F7E1599AB}"/>
              </a:ext>
            </a:extLst>
          </p:cNvPr>
          <p:cNvSpPr>
            <a:spLocks noGrp="1"/>
          </p:cNvSpPr>
          <p:nvPr>
            <p:ph sz="quarter" idx="4"/>
          </p:nvPr>
        </p:nvSpPr>
        <p:spPr>
          <a:xfrm>
            <a:off x="838200" y="2623381"/>
            <a:ext cx="5678977" cy="4234619"/>
          </a:xfrm>
        </p:spPr>
        <p:txBody>
          <a:bodyPr vert="horz" lIns="91440" tIns="45720" rIns="91440" bIns="45720" rtlCol="0">
            <a:normAutofit/>
          </a:bodyPr>
          <a:lstStyle/>
          <a:p>
            <a:r>
              <a:rPr lang="en-US" sz="2400" dirty="0"/>
              <a:t>Have I coded my data correctly?</a:t>
            </a:r>
          </a:p>
          <a:p>
            <a:r>
              <a:rPr lang="en-US" sz="2400" dirty="0"/>
              <a:t>Have I managed to capture the situation in a realistic manner?</a:t>
            </a:r>
          </a:p>
          <a:p>
            <a:r>
              <a:rPr lang="en-US" sz="2400" dirty="0"/>
              <a:t>Have I described the context in sufficient detail?</a:t>
            </a:r>
          </a:p>
          <a:p>
            <a:r>
              <a:rPr lang="en-US" sz="2400" dirty="0"/>
              <a:t>Have I managed to see the world through the eyes of my participants?</a:t>
            </a:r>
          </a:p>
          <a:p>
            <a:r>
              <a:rPr lang="en-US" sz="2400" dirty="0"/>
              <a:t>Is my approach flexible and able to change?</a:t>
            </a:r>
          </a:p>
        </p:txBody>
      </p:sp>
      <p:pic>
        <p:nvPicPr>
          <p:cNvPr id="12" name="Picture 11" descr="A picture containing text&#10;&#10;Description automatically generated">
            <a:extLst>
              <a:ext uri="{FF2B5EF4-FFF2-40B4-BE49-F238E27FC236}">
                <a16:creationId xmlns:a16="http://schemas.microsoft.com/office/drawing/2014/main" id="{B5FEDAF8-8C64-9D30-E9D0-3C88B32D93AD}"/>
              </a:ext>
            </a:extLst>
          </p:cNvPr>
          <p:cNvPicPr>
            <a:picLocks noChangeAspect="1"/>
          </p:cNvPicPr>
          <p:nvPr/>
        </p:nvPicPr>
        <p:blipFill>
          <a:blip r:embed="rId2"/>
          <a:stretch>
            <a:fillRect/>
          </a:stretch>
        </p:blipFill>
        <p:spPr>
          <a:xfrm>
            <a:off x="7716464" y="1551571"/>
            <a:ext cx="3832069" cy="3053680"/>
          </a:xfrm>
          <a:prstGeom prst="rect">
            <a:avLst/>
          </a:prstGeom>
        </p:spPr>
      </p:pic>
    </p:spTree>
    <p:extLst>
      <p:ext uri="{BB962C8B-B14F-4D97-AF65-F5344CB8AC3E}">
        <p14:creationId xmlns:p14="http://schemas.microsoft.com/office/powerpoint/2010/main" val="1437233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7E57D-0601-8E1D-15C6-4668BFE92CD0}"/>
              </a:ext>
            </a:extLst>
          </p:cNvPr>
          <p:cNvSpPr>
            <a:spLocks noGrp="1"/>
          </p:cNvSpPr>
          <p:nvPr>
            <p:ph type="title"/>
          </p:nvPr>
        </p:nvSpPr>
        <p:spPr>
          <a:xfrm>
            <a:off x="1144588" y="-138967"/>
            <a:ext cx="10515600" cy="1325563"/>
          </a:xfrm>
        </p:spPr>
        <p:txBody>
          <a:bodyPr/>
          <a:lstStyle/>
          <a:p>
            <a:r>
              <a:rPr lang="en-US" b="1" dirty="0">
                <a:solidFill>
                  <a:schemeClr val="bg1"/>
                </a:solidFill>
              </a:rPr>
              <a:t>What’s wrong with qualitative research ?</a:t>
            </a:r>
          </a:p>
        </p:txBody>
      </p:sp>
      <p:sp>
        <p:nvSpPr>
          <p:cNvPr id="4" name="Content Placeholder 3">
            <a:extLst>
              <a:ext uri="{FF2B5EF4-FFF2-40B4-BE49-F238E27FC236}">
                <a16:creationId xmlns:a16="http://schemas.microsoft.com/office/drawing/2014/main" id="{A1D959E1-03F9-86E3-FD1C-B0F04A6BC2F2}"/>
              </a:ext>
            </a:extLst>
          </p:cNvPr>
          <p:cNvSpPr>
            <a:spLocks noGrp="1"/>
          </p:cNvSpPr>
          <p:nvPr>
            <p:ph sz="half" idx="2"/>
          </p:nvPr>
        </p:nvSpPr>
        <p:spPr>
          <a:xfrm>
            <a:off x="792896" y="1356214"/>
            <a:ext cx="5807196" cy="4364648"/>
          </a:xfrm>
        </p:spPr>
        <p:txBody>
          <a:bodyPr>
            <a:normAutofit lnSpcReduction="10000"/>
          </a:bodyPr>
          <a:lstStyle/>
          <a:p>
            <a:r>
              <a:rPr lang="en-GB" sz="3000" dirty="0"/>
              <a:t>It can be very subjective</a:t>
            </a:r>
          </a:p>
          <a:p>
            <a:r>
              <a:rPr lang="en-GB" sz="3000" dirty="0"/>
              <a:t>It can’t always be repeated</a:t>
            </a:r>
          </a:p>
          <a:p>
            <a:r>
              <a:rPr lang="en-GB" sz="3000" dirty="0"/>
              <a:t>It can’t always be generalisable</a:t>
            </a:r>
          </a:p>
          <a:p>
            <a:r>
              <a:rPr lang="en-GB" sz="3000" dirty="0"/>
              <a:t>It can’t always give you definite answers in the way that quantitative research can</a:t>
            </a:r>
          </a:p>
          <a:p>
            <a:r>
              <a:rPr lang="en-GB" sz="3000" dirty="0"/>
              <a:t>It can be easier to carry out (or hide) ‘bad’ (poor quality) qual research than ‘bad’ quant research?</a:t>
            </a:r>
          </a:p>
          <a:p>
            <a:endParaRPr lang="en-US" dirty="0"/>
          </a:p>
        </p:txBody>
      </p:sp>
      <p:pic>
        <p:nvPicPr>
          <p:cNvPr id="8" name="Picture 7" descr="A group of people looking at a drawing&#10;&#10;Description automatically generated with medium confidence">
            <a:extLst>
              <a:ext uri="{FF2B5EF4-FFF2-40B4-BE49-F238E27FC236}">
                <a16:creationId xmlns:a16="http://schemas.microsoft.com/office/drawing/2014/main" id="{26A06271-A790-1C27-6C20-AB82F594D701}"/>
              </a:ext>
            </a:extLst>
          </p:cNvPr>
          <p:cNvPicPr>
            <a:picLocks noChangeAspect="1"/>
          </p:cNvPicPr>
          <p:nvPr/>
        </p:nvPicPr>
        <p:blipFill>
          <a:blip r:embed="rId2"/>
          <a:stretch>
            <a:fillRect/>
          </a:stretch>
        </p:blipFill>
        <p:spPr>
          <a:xfrm>
            <a:off x="7319074" y="1356214"/>
            <a:ext cx="4080030" cy="3710982"/>
          </a:xfrm>
          <a:prstGeom prst="rect">
            <a:avLst/>
          </a:prstGeom>
        </p:spPr>
      </p:pic>
    </p:spTree>
    <p:extLst>
      <p:ext uri="{BB962C8B-B14F-4D97-AF65-F5344CB8AC3E}">
        <p14:creationId xmlns:p14="http://schemas.microsoft.com/office/powerpoint/2010/main" val="2431184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230B0-58C3-6D72-F9A5-72FA76927583}"/>
              </a:ext>
            </a:extLst>
          </p:cNvPr>
          <p:cNvSpPr>
            <a:spLocks noGrp="1"/>
          </p:cNvSpPr>
          <p:nvPr>
            <p:ph type="title"/>
          </p:nvPr>
        </p:nvSpPr>
        <p:spPr>
          <a:xfrm>
            <a:off x="838200" y="-136680"/>
            <a:ext cx="10515600" cy="1325563"/>
          </a:xfrm>
        </p:spPr>
        <p:txBody>
          <a:bodyPr/>
          <a:lstStyle/>
          <a:p>
            <a:r>
              <a:rPr lang="en-US" b="1" dirty="0">
                <a:solidFill>
                  <a:schemeClr val="bg1"/>
                </a:solidFill>
              </a:rPr>
              <a:t>What about mixing methods ???</a:t>
            </a:r>
          </a:p>
        </p:txBody>
      </p:sp>
      <p:sp>
        <p:nvSpPr>
          <p:cNvPr id="3" name="Content Placeholder 2">
            <a:extLst>
              <a:ext uri="{FF2B5EF4-FFF2-40B4-BE49-F238E27FC236}">
                <a16:creationId xmlns:a16="http://schemas.microsoft.com/office/drawing/2014/main" id="{C8D9392F-4895-C8C6-2984-02772D2B9A5C}"/>
              </a:ext>
            </a:extLst>
          </p:cNvPr>
          <p:cNvSpPr>
            <a:spLocks noGrp="1"/>
          </p:cNvSpPr>
          <p:nvPr>
            <p:ph idx="1"/>
          </p:nvPr>
        </p:nvSpPr>
        <p:spPr>
          <a:xfrm>
            <a:off x="682083" y="1253331"/>
            <a:ext cx="10515600" cy="4351338"/>
          </a:xfrm>
        </p:spPr>
        <p:txBody>
          <a:bodyPr/>
          <a:lstStyle/>
          <a:p>
            <a:pPr>
              <a:spcBef>
                <a:spcPct val="50000"/>
              </a:spcBef>
            </a:pPr>
            <a:r>
              <a:rPr lang="en-US" altLang="en-US" dirty="0"/>
              <a:t>Mixed methods consists of: </a:t>
            </a:r>
          </a:p>
          <a:p>
            <a:pPr>
              <a:spcBef>
                <a:spcPct val="50000"/>
              </a:spcBef>
            </a:pPr>
            <a:r>
              <a:rPr lang="en-US" altLang="en-US" dirty="0"/>
              <a:t>‘the collection or analysis of both quantitative and qualitative data in a single study in which the data are collected concurrently or sequentially, are given a priority, and involve the integration of data at one or more stages in the process of research’ (Creswell et al., 2003: 212). </a:t>
            </a:r>
          </a:p>
          <a:p>
            <a:endParaRPr lang="en-US" dirty="0"/>
          </a:p>
        </p:txBody>
      </p:sp>
    </p:spTree>
    <p:extLst>
      <p:ext uri="{BB962C8B-B14F-4D97-AF65-F5344CB8AC3E}">
        <p14:creationId xmlns:p14="http://schemas.microsoft.com/office/powerpoint/2010/main" val="409646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DA96-FC61-0544-82CA-D8049AE07695}"/>
              </a:ext>
            </a:extLst>
          </p:cNvPr>
          <p:cNvSpPr>
            <a:spLocks noGrp="1"/>
          </p:cNvSpPr>
          <p:nvPr>
            <p:ph type="title"/>
          </p:nvPr>
        </p:nvSpPr>
        <p:spPr>
          <a:xfrm>
            <a:off x="0" y="-182467"/>
            <a:ext cx="12188283" cy="1325563"/>
          </a:xfrm>
        </p:spPr>
        <p:txBody>
          <a:bodyPr>
            <a:normAutofit/>
          </a:bodyPr>
          <a:lstStyle/>
          <a:p>
            <a:r>
              <a:rPr lang="en-GB" altLang="en-US" sz="4000" b="1" dirty="0">
                <a:solidFill>
                  <a:schemeClr val="bg1"/>
                </a:solidFill>
              </a:rPr>
              <a:t>Recap:</a:t>
            </a:r>
            <a:br>
              <a:rPr lang="en-GB" altLang="en-US" sz="4000" b="1" dirty="0">
                <a:solidFill>
                  <a:schemeClr val="bg1"/>
                </a:solidFill>
              </a:rPr>
            </a:br>
            <a:r>
              <a:rPr lang="en-GB" altLang="en-US" sz="4000" b="1" dirty="0">
                <a:solidFill>
                  <a:schemeClr val="bg1"/>
                </a:solidFill>
              </a:rPr>
              <a:t>differences between quantitative and qualitative methods</a:t>
            </a:r>
            <a:endParaRPr lang="en-US" sz="4000" b="1" dirty="0">
              <a:solidFill>
                <a:schemeClr val="bg1"/>
              </a:solidFill>
            </a:endParaRPr>
          </a:p>
        </p:txBody>
      </p:sp>
      <p:sp>
        <p:nvSpPr>
          <p:cNvPr id="3" name="Content Placeholder 2">
            <a:extLst>
              <a:ext uri="{FF2B5EF4-FFF2-40B4-BE49-F238E27FC236}">
                <a16:creationId xmlns:a16="http://schemas.microsoft.com/office/drawing/2014/main" id="{4F5362BC-8F33-AE4F-BEF2-5020A03659A0}"/>
              </a:ext>
            </a:extLst>
          </p:cNvPr>
          <p:cNvSpPr>
            <a:spLocks noGrp="1"/>
          </p:cNvSpPr>
          <p:nvPr>
            <p:ph idx="1"/>
          </p:nvPr>
        </p:nvSpPr>
        <p:spPr>
          <a:xfrm>
            <a:off x="559419" y="1143096"/>
            <a:ext cx="10515600" cy="4351338"/>
          </a:xfrm>
        </p:spPr>
        <p:txBody>
          <a:bodyPr>
            <a:normAutofit/>
          </a:bodyPr>
          <a:lstStyle/>
          <a:p>
            <a:pPr fontAlgn="base"/>
            <a:endParaRPr lang="en-GB" dirty="0"/>
          </a:p>
          <a:p>
            <a:endParaRPr lang="en-US" dirty="0"/>
          </a:p>
        </p:txBody>
      </p:sp>
      <p:pic>
        <p:nvPicPr>
          <p:cNvPr id="5" name="Picture 4" descr="Table&#10;&#10;Description automatically generated">
            <a:extLst>
              <a:ext uri="{FF2B5EF4-FFF2-40B4-BE49-F238E27FC236}">
                <a16:creationId xmlns:a16="http://schemas.microsoft.com/office/drawing/2014/main" id="{4F716BC5-DAE6-2243-95A1-F1E5AE0A78E9}"/>
              </a:ext>
            </a:extLst>
          </p:cNvPr>
          <p:cNvPicPr>
            <a:picLocks noChangeAspect="1"/>
          </p:cNvPicPr>
          <p:nvPr/>
        </p:nvPicPr>
        <p:blipFill>
          <a:blip r:embed="rId3"/>
          <a:stretch>
            <a:fillRect/>
          </a:stretch>
        </p:blipFill>
        <p:spPr>
          <a:xfrm>
            <a:off x="559419" y="1086885"/>
            <a:ext cx="11073162" cy="4684230"/>
          </a:xfrm>
          <a:prstGeom prst="rect">
            <a:avLst/>
          </a:prstGeom>
        </p:spPr>
      </p:pic>
    </p:spTree>
    <p:extLst>
      <p:ext uri="{BB962C8B-B14F-4D97-AF65-F5344CB8AC3E}">
        <p14:creationId xmlns:p14="http://schemas.microsoft.com/office/powerpoint/2010/main" val="3407089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8468-DDE9-BA41-B516-D3E723DDB90E}"/>
              </a:ext>
            </a:extLst>
          </p:cNvPr>
          <p:cNvSpPr>
            <a:spLocks noGrp="1"/>
          </p:cNvSpPr>
          <p:nvPr>
            <p:ph type="title"/>
          </p:nvPr>
        </p:nvSpPr>
        <p:spPr>
          <a:xfrm>
            <a:off x="789060" y="-626364"/>
            <a:ext cx="6272784" cy="1536192"/>
          </a:xfrm>
        </p:spPr>
        <p:txBody>
          <a:bodyPr anchor="b">
            <a:normAutofit/>
          </a:bodyPr>
          <a:lstStyle/>
          <a:p>
            <a:r>
              <a:rPr lang="en-GB" altLang="en-US" b="1" dirty="0">
                <a:solidFill>
                  <a:schemeClr val="bg1"/>
                </a:solidFill>
              </a:rPr>
              <a:t>Epistemological positions</a:t>
            </a:r>
            <a:endParaRPr lang="en-US" b="1" dirty="0">
              <a:solidFill>
                <a:schemeClr val="bg1"/>
              </a:solidFill>
            </a:endParaRPr>
          </a:p>
        </p:txBody>
      </p:sp>
      <p:pic>
        <p:nvPicPr>
          <p:cNvPr id="7" name="Picture 6" descr="A picture containing text, clipart&#10;&#10;Description automatically generated">
            <a:extLst>
              <a:ext uri="{FF2B5EF4-FFF2-40B4-BE49-F238E27FC236}">
                <a16:creationId xmlns:a16="http://schemas.microsoft.com/office/drawing/2014/main" id="{C359BFCB-F903-F64A-8371-23B69E367C7A}"/>
              </a:ext>
            </a:extLst>
          </p:cNvPr>
          <p:cNvPicPr>
            <a:picLocks noChangeAspect="1"/>
          </p:cNvPicPr>
          <p:nvPr/>
        </p:nvPicPr>
        <p:blipFill rotWithShape="1">
          <a:blip r:embed="rId2"/>
          <a:srcRect b="14627"/>
          <a:stretch/>
        </p:blipFill>
        <p:spPr>
          <a:xfrm>
            <a:off x="7684008" y="10"/>
            <a:ext cx="4507992" cy="2934576"/>
          </a:xfrm>
          <a:prstGeom prst="rect">
            <a:avLst/>
          </a:prstGeom>
        </p:spPr>
      </p:pic>
      <p:sp>
        <p:nvSpPr>
          <p:cNvPr id="3" name="Content Placeholder 2">
            <a:extLst>
              <a:ext uri="{FF2B5EF4-FFF2-40B4-BE49-F238E27FC236}">
                <a16:creationId xmlns:a16="http://schemas.microsoft.com/office/drawing/2014/main" id="{DBD2C8FC-CAEC-874B-A5C7-E10AB312FF6E}"/>
              </a:ext>
            </a:extLst>
          </p:cNvPr>
          <p:cNvSpPr>
            <a:spLocks noGrp="1"/>
          </p:cNvSpPr>
          <p:nvPr>
            <p:ph idx="1"/>
          </p:nvPr>
        </p:nvSpPr>
        <p:spPr>
          <a:xfrm>
            <a:off x="789060" y="1918344"/>
            <a:ext cx="6272784" cy="2825496"/>
          </a:xfrm>
        </p:spPr>
        <p:txBody>
          <a:bodyPr>
            <a:normAutofit fontScale="92500" lnSpcReduction="10000"/>
          </a:bodyPr>
          <a:lstStyle/>
          <a:p>
            <a:r>
              <a:rPr lang="en-US" altLang="en-US" sz="2400" dirty="0"/>
              <a:t>Quantitative research emanates from an objectivist position which holds that reality exists independently of the researcher – the truth is ‘out there’. </a:t>
            </a:r>
          </a:p>
          <a:p>
            <a:pPr marL="0" indent="0">
              <a:buNone/>
            </a:pPr>
            <a:r>
              <a:rPr lang="en-US" altLang="en-US" sz="2400" dirty="0"/>
              <a:t> </a:t>
            </a:r>
          </a:p>
          <a:p>
            <a:r>
              <a:rPr lang="en-US" altLang="en-US" sz="2400" dirty="0"/>
              <a:t>Qualitative research is more closely linked to a constructivist paradigm, which sees truth and meaning as constructed and interpreted by individuals</a:t>
            </a:r>
            <a:endParaRPr lang="en-US" sz="2400" dirty="0"/>
          </a:p>
        </p:txBody>
      </p:sp>
      <p:pic>
        <p:nvPicPr>
          <p:cNvPr id="5" name="Picture 4" descr="Diagram&#10;&#10;Description automatically generated">
            <a:extLst>
              <a:ext uri="{FF2B5EF4-FFF2-40B4-BE49-F238E27FC236}">
                <a16:creationId xmlns:a16="http://schemas.microsoft.com/office/drawing/2014/main" id="{98BC2096-EDFD-C54E-BBA2-DADBE0A42EE1}"/>
              </a:ext>
            </a:extLst>
          </p:cNvPr>
          <p:cNvPicPr>
            <a:picLocks noChangeAspect="1"/>
          </p:cNvPicPr>
          <p:nvPr/>
        </p:nvPicPr>
        <p:blipFill rotWithShape="1">
          <a:blip r:embed="rId3"/>
          <a:srcRect l="2134" r="2" b="2"/>
          <a:stretch/>
        </p:blipFill>
        <p:spPr>
          <a:xfrm>
            <a:off x="7684008" y="3172968"/>
            <a:ext cx="4507992" cy="3685032"/>
          </a:xfrm>
          <a:prstGeom prst="rect">
            <a:avLst/>
          </a:prstGeom>
        </p:spPr>
      </p:pic>
    </p:spTree>
    <p:extLst>
      <p:ext uri="{BB962C8B-B14F-4D97-AF65-F5344CB8AC3E}">
        <p14:creationId xmlns:p14="http://schemas.microsoft.com/office/powerpoint/2010/main" val="4129781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orking on a computer&#10;&#10;Description automatically generated with low confidence">
            <a:extLst>
              <a:ext uri="{FF2B5EF4-FFF2-40B4-BE49-F238E27FC236}">
                <a16:creationId xmlns:a16="http://schemas.microsoft.com/office/drawing/2014/main" id="{3139299C-0A01-584B-92EF-3D6EEDF97956}"/>
              </a:ext>
            </a:extLst>
          </p:cNvPr>
          <p:cNvPicPr>
            <a:picLocks noChangeAspect="1"/>
          </p:cNvPicPr>
          <p:nvPr/>
        </p:nvPicPr>
        <p:blipFill rotWithShape="1">
          <a:blip r:embed="rId3"/>
          <a:srcRect t="8910" r="-2" b="738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A picture containing ground, outdoor&#10;&#10;Description automatically generated">
            <a:extLst>
              <a:ext uri="{FF2B5EF4-FFF2-40B4-BE49-F238E27FC236}">
                <a16:creationId xmlns:a16="http://schemas.microsoft.com/office/drawing/2014/main" id="{5CD4715A-1B51-DF43-9D3E-AA17AC57E51B}"/>
              </a:ext>
            </a:extLst>
          </p:cNvPr>
          <p:cNvPicPr>
            <a:picLocks noChangeAspect="1"/>
          </p:cNvPicPr>
          <p:nvPr/>
        </p:nvPicPr>
        <p:blipFill rotWithShape="1">
          <a:blip r:embed="rId4"/>
          <a:srcRect t="2687" r="-2" b="10033"/>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a:extLst>
              <a:ext uri="{FF2B5EF4-FFF2-40B4-BE49-F238E27FC236}">
                <a16:creationId xmlns:a16="http://schemas.microsoft.com/office/drawing/2014/main" id="{C69D166D-AB33-BE4F-BD32-5D85A3703C93}"/>
              </a:ext>
            </a:extLst>
          </p:cNvPr>
          <p:cNvSpPr>
            <a:spLocks noGrp="1"/>
          </p:cNvSpPr>
          <p:nvPr>
            <p:ph type="title"/>
          </p:nvPr>
        </p:nvSpPr>
        <p:spPr>
          <a:xfrm>
            <a:off x="270223" y="150691"/>
            <a:ext cx="5188468" cy="1531810"/>
          </a:xfrm>
        </p:spPr>
        <p:txBody>
          <a:bodyPr>
            <a:normAutofit/>
          </a:bodyPr>
          <a:lstStyle/>
          <a:p>
            <a:r>
              <a:rPr lang="en-GB" altLang="en-US" sz="4000" b="1" dirty="0">
                <a:solidFill>
                  <a:schemeClr val="bg1"/>
                </a:solidFill>
              </a:rPr>
              <a:t>Relationship between </a:t>
            </a:r>
            <a:r>
              <a:rPr lang="en-GB" altLang="en-US" sz="4000" b="1" dirty="0"/>
              <a:t>researcher and subjects</a:t>
            </a:r>
            <a:endParaRPr lang="en-US" sz="4000" b="1" dirty="0"/>
          </a:p>
        </p:txBody>
      </p:sp>
      <p:sp>
        <p:nvSpPr>
          <p:cNvPr id="3" name="Content Placeholder 2">
            <a:extLst>
              <a:ext uri="{FF2B5EF4-FFF2-40B4-BE49-F238E27FC236}">
                <a16:creationId xmlns:a16="http://schemas.microsoft.com/office/drawing/2014/main" id="{FC615587-7EE6-3549-AADF-4A3FEBDA4E66}"/>
              </a:ext>
            </a:extLst>
          </p:cNvPr>
          <p:cNvSpPr>
            <a:spLocks noGrp="1"/>
          </p:cNvSpPr>
          <p:nvPr>
            <p:ph idx="1"/>
          </p:nvPr>
        </p:nvSpPr>
        <p:spPr>
          <a:xfrm>
            <a:off x="448055" y="1932747"/>
            <a:ext cx="4832803" cy="3664351"/>
          </a:xfrm>
        </p:spPr>
        <p:txBody>
          <a:bodyPr>
            <a:normAutofit fontScale="92500" lnSpcReduction="20000"/>
          </a:bodyPr>
          <a:lstStyle/>
          <a:p>
            <a:r>
              <a:rPr lang="en-US" altLang="en-US" sz="2600" dirty="0"/>
              <a:t>Quantitative research, researchers aim to keep themselves at a distance (emotional/physical) from those they are researching.</a:t>
            </a:r>
          </a:p>
          <a:p>
            <a:endParaRPr lang="en-US" altLang="en-US" sz="2600" dirty="0"/>
          </a:p>
          <a:p>
            <a:endParaRPr lang="en-US" altLang="en-US" sz="2600" dirty="0"/>
          </a:p>
          <a:p>
            <a:r>
              <a:rPr lang="en-US" altLang="en-US" sz="2600" dirty="0"/>
              <a:t>Qualitative research usually involves direct contact between researcher and those they are researching, sometimes for long periods of time – getting in amongst the pigeons  </a:t>
            </a:r>
            <a:endParaRPr lang="en-GB" altLang="en-US" sz="2600" dirty="0"/>
          </a:p>
          <a:p>
            <a:endParaRPr lang="en-US" sz="2000" dirty="0"/>
          </a:p>
        </p:txBody>
      </p:sp>
    </p:spTree>
    <p:extLst>
      <p:ext uri="{BB962C8B-B14F-4D97-AF65-F5344CB8AC3E}">
        <p14:creationId xmlns:p14="http://schemas.microsoft.com/office/powerpoint/2010/main" val="1932099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337DF-AC9F-7545-A51A-AB1BBF1E5DDC}"/>
              </a:ext>
            </a:extLst>
          </p:cNvPr>
          <p:cNvSpPr>
            <a:spLocks noGrp="1"/>
          </p:cNvSpPr>
          <p:nvPr>
            <p:ph type="title"/>
          </p:nvPr>
        </p:nvSpPr>
        <p:spPr>
          <a:xfrm>
            <a:off x="994317" y="-158982"/>
            <a:ext cx="10515600" cy="1325563"/>
          </a:xfrm>
        </p:spPr>
        <p:txBody>
          <a:bodyPr/>
          <a:lstStyle/>
          <a:p>
            <a:r>
              <a:rPr lang="en-GB" altLang="en-US" b="1" dirty="0">
                <a:solidFill>
                  <a:schemeClr val="bg1"/>
                </a:solidFill>
              </a:rPr>
              <a:t>Research focus</a:t>
            </a:r>
            <a:endParaRPr lang="en-US" b="1" dirty="0">
              <a:solidFill>
                <a:schemeClr val="bg1"/>
              </a:solidFill>
            </a:endParaRPr>
          </a:p>
        </p:txBody>
      </p:sp>
      <p:sp>
        <p:nvSpPr>
          <p:cNvPr id="3" name="Content Placeholder 2">
            <a:extLst>
              <a:ext uri="{FF2B5EF4-FFF2-40B4-BE49-F238E27FC236}">
                <a16:creationId xmlns:a16="http://schemas.microsoft.com/office/drawing/2014/main" id="{6238853D-C4E7-D94B-AFD4-D063BF724D68}"/>
              </a:ext>
            </a:extLst>
          </p:cNvPr>
          <p:cNvSpPr>
            <a:spLocks noGrp="1"/>
          </p:cNvSpPr>
          <p:nvPr>
            <p:ph idx="1"/>
          </p:nvPr>
        </p:nvSpPr>
        <p:spPr>
          <a:xfrm>
            <a:off x="670931" y="1253331"/>
            <a:ext cx="10515600" cy="4351338"/>
          </a:xfrm>
        </p:spPr>
        <p:txBody>
          <a:bodyPr>
            <a:normAutofit fontScale="92500" lnSpcReduction="10000"/>
          </a:bodyPr>
          <a:lstStyle/>
          <a:p>
            <a:r>
              <a:rPr lang="en-GB" altLang="en-US" dirty="0"/>
              <a:t>Quantitative research concentrates on the gathering of ‘facts’, in order that ‘truth claims’ can be established. </a:t>
            </a:r>
          </a:p>
          <a:p>
            <a:pPr marL="0" indent="0">
              <a:buNone/>
            </a:pPr>
            <a:endParaRPr lang="en-GB" altLang="en-US" dirty="0"/>
          </a:p>
          <a:p>
            <a:r>
              <a:rPr lang="en-GB" altLang="en-US" dirty="0">
                <a:solidFill>
                  <a:srgbClr val="FF0000"/>
                </a:solidFill>
              </a:rPr>
              <a:t>Task : Remembering </a:t>
            </a:r>
            <a:r>
              <a:rPr lang="en-GB" altLang="en-US" dirty="0" err="1">
                <a:solidFill>
                  <a:srgbClr val="FF0000"/>
                </a:solidFill>
              </a:rPr>
              <a:t>Quantatative</a:t>
            </a:r>
            <a:r>
              <a:rPr lang="en-GB" altLang="en-US" dirty="0">
                <a:solidFill>
                  <a:srgbClr val="FF0000"/>
                </a:solidFill>
              </a:rPr>
              <a:t> approaches -  Think of some examples of quantitative questions</a:t>
            </a:r>
          </a:p>
          <a:p>
            <a:pPr marL="0" indent="0">
              <a:buNone/>
            </a:pPr>
            <a:endParaRPr lang="en-GB" altLang="en-US" dirty="0"/>
          </a:p>
          <a:p>
            <a:r>
              <a:rPr lang="en-GB" altLang="en-US" dirty="0"/>
              <a:t>E.g. </a:t>
            </a:r>
          </a:p>
          <a:p>
            <a:r>
              <a:rPr lang="en-GB" altLang="en-US" dirty="0"/>
              <a:t>What is the impact of a health and fitness unit of work on year 10 pupils’ physical activity motivation?</a:t>
            </a:r>
          </a:p>
          <a:p>
            <a:r>
              <a:rPr lang="en-GB" altLang="en-US" dirty="0"/>
              <a:t>Is there a relationship between physical competence and reading age in 5 year old pupils?</a:t>
            </a:r>
          </a:p>
          <a:p>
            <a:endParaRPr lang="en-GB" altLang="en-US" dirty="0"/>
          </a:p>
          <a:p>
            <a:endParaRPr lang="en-US" dirty="0"/>
          </a:p>
        </p:txBody>
      </p:sp>
    </p:spTree>
    <p:extLst>
      <p:ext uri="{BB962C8B-B14F-4D97-AF65-F5344CB8AC3E}">
        <p14:creationId xmlns:p14="http://schemas.microsoft.com/office/powerpoint/2010/main" val="307094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87D5B-2B45-5544-9772-9FFC913DD3AC}"/>
              </a:ext>
            </a:extLst>
          </p:cNvPr>
          <p:cNvSpPr>
            <a:spLocks noGrp="1"/>
          </p:cNvSpPr>
          <p:nvPr>
            <p:ph type="title"/>
          </p:nvPr>
        </p:nvSpPr>
        <p:spPr>
          <a:xfrm>
            <a:off x="838200" y="-188667"/>
            <a:ext cx="10515600" cy="1325563"/>
          </a:xfrm>
        </p:spPr>
        <p:txBody>
          <a:bodyPr/>
          <a:lstStyle/>
          <a:p>
            <a:r>
              <a:rPr lang="en-GB" altLang="en-US" b="1" dirty="0">
                <a:solidFill>
                  <a:schemeClr val="bg1"/>
                </a:solidFill>
              </a:rPr>
              <a:t>Research focus</a:t>
            </a:r>
            <a:endParaRPr lang="en-US" dirty="0"/>
          </a:p>
        </p:txBody>
      </p:sp>
      <p:sp>
        <p:nvSpPr>
          <p:cNvPr id="3" name="Content Placeholder 2">
            <a:extLst>
              <a:ext uri="{FF2B5EF4-FFF2-40B4-BE49-F238E27FC236}">
                <a16:creationId xmlns:a16="http://schemas.microsoft.com/office/drawing/2014/main" id="{928349C3-8ED1-9F4C-BAB5-1CEA1A483E1F}"/>
              </a:ext>
            </a:extLst>
          </p:cNvPr>
          <p:cNvSpPr>
            <a:spLocks noGrp="1"/>
          </p:cNvSpPr>
          <p:nvPr>
            <p:ph idx="1"/>
          </p:nvPr>
        </p:nvSpPr>
        <p:spPr>
          <a:xfrm>
            <a:off x="735169" y="1136896"/>
            <a:ext cx="10515600" cy="4351338"/>
          </a:xfrm>
        </p:spPr>
        <p:txBody>
          <a:bodyPr>
            <a:normAutofit fontScale="92500"/>
          </a:bodyPr>
          <a:lstStyle/>
          <a:p>
            <a:r>
              <a:rPr lang="en-GB" altLang="en-US" dirty="0"/>
              <a:t>Qualitative researchers contend that truth and meaning do not exist in some external world but are constructed through peoples’ interactions with the world. </a:t>
            </a:r>
          </a:p>
          <a:p>
            <a:pPr marL="0" indent="0">
              <a:buNone/>
            </a:pPr>
            <a:endParaRPr lang="en-GB" altLang="en-US" dirty="0">
              <a:solidFill>
                <a:srgbClr val="FF0000"/>
              </a:solidFill>
            </a:endParaRPr>
          </a:p>
          <a:p>
            <a:r>
              <a:rPr lang="en-GB" altLang="en-US" dirty="0">
                <a:solidFill>
                  <a:srgbClr val="FF0000"/>
                </a:solidFill>
              </a:rPr>
              <a:t>Task :  Remembering </a:t>
            </a:r>
            <a:r>
              <a:rPr lang="en-GB" altLang="en-US" dirty="0" err="1">
                <a:solidFill>
                  <a:srgbClr val="FF0000"/>
                </a:solidFill>
              </a:rPr>
              <a:t>Qualatative</a:t>
            </a:r>
            <a:r>
              <a:rPr lang="en-GB" altLang="en-US" dirty="0">
                <a:solidFill>
                  <a:srgbClr val="FF0000"/>
                </a:solidFill>
              </a:rPr>
              <a:t> approaches ……Think of some examples of qualitative questions </a:t>
            </a:r>
          </a:p>
          <a:p>
            <a:r>
              <a:rPr lang="en-GB" altLang="en-US" dirty="0" err="1"/>
              <a:t>Eg.</a:t>
            </a:r>
            <a:endParaRPr lang="en-GB" altLang="en-US" dirty="0"/>
          </a:p>
          <a:p>
            <a:r>
              <a:rPr lang="en-GB" altLang="en-US" dirty="0"/>
              <a:t>How do pupils’ experiences of a health and fitness unit of work influence their to physical activity participation?</a:t>
            </a:r>
          </a:p>
          <a:p>
            <a:r>
              <a:rPr lang="en-US" dirty="0"/>
              <a:t>How does movement influence academic </a:t>
            </a:r>
            <a:r>
              <a:rPr lang="en-US" dirty="0" err="1"/>
              <a:t>behaviours</a:t>
            </a:r>
            <a:r>
              <a:rPr lang="en-US" dirty="0"/>
              <a:t> in young children?</a:t>
            </a:r>
          </a:p>
        </p:txBody>
      </p:sp>
    </p:spTree>
    <p:extLst>
      <p:ext uri="{BB962C8B-B14F-4D97-AF65-F5344CB8AC3E}">
        <p14:creationId xmlns:p14="http://schemas.microsoft.com/office/powerpoint/2010/main" val="1841872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7AB38-A54B-6D4A-87B4-AA25A5C5CAED}"/>
              </a:ext>
            </a:extLst>
          </p:cNvPr>
          <p:cNvSpPr>
            <a:spLocks noGrp="1"/>
          </p:cNvSpPr>
          <p:nvPr>
            <p:ph type="title"/>
          </p:nvPr>
        </p:nvSpPr>
        <p:spPr>
          <a:xfrm>
            <a:off x="302843" y="-253377"/>
            <a:ext cx="4336213" cy="1622321"/>
          </a:xfrm>
        </p:spPr>
        <p:txBody>
          <a:bodyPr>
            <a:normAutofit/>
          </a:bodyPr>
          <a:lstStyle/>
          <a:p>
            <a:r>
              <a:rPr lang="en-GB" altLang="en-US" b="1">
                <a:solidFill>
                  <a:schemeClr val="bg1"/>
                </a:solidFill>
              </a:rPr>
              <a:t>Scope of findings</a:t>
            </a:r>
            <a:endParaRPr lang="en-US" b="1" dirty="0">
              <a:solidFill>
                <a:schemeClr val="bg1"/>
              </a:solidFill>
            </a:endParaRPr>
          </a:p>
        </p:txBody>
      </p:sp>
      <p:sp>
        <p:nvSpPr>
          <p:cNvPr id="3" name="Content Placeholder 2">
            <a:extLst>
              <a:ext uri="{FF2B5EF4-FFF2-40B4-BE49-F238E27FC236}">
                <a16:creationId xmlns:a16="http://schemas.microsoft.com/office/drawing/2014/main" id="{06B76128-1372-E748-BD79-9B9742DDEF9E}"/>
              </a:ext>
            </a:extLst>
          </p:cNvPr>
          <p:cNvSpPr>
            <a:spLocks noGrp="1"/>
          </p:cNvSpPr>
          <p:nvPr>
            <p:ph idx="1"/>
          </p:nvPr>
        </p:nvSpPr>
        <p:spPr>
          <a:xfrm>
            <a:off x="302843" y="1205345"/>
            <a:ext cx="4053619" cy="4405746"/>
          </a:xfrm>
        </p:spPr>
        <p:txBody>
          <a:bodyPr>
            <a:normAutofit fontScale="92500"/>
          </a:bodyPr>
          <a:lstStyle/>
          <a:p>
            <a:r>
              <a:rPr lang="en-US" altLang="en-US" sz="2400" dirty="0"/>
              <a:t>Quantitative methods are regarded as nomothetic which attempts to </a:t>
            </a:r>
            <a:r>
              <a:rPr lang="en-US" altLang="en-US" sz="2400"/>
              <a:t>establish </a:t>
            </a:r>
            <a:r>
              <a:rPr lang="en-US" altLang="en-US" sz="2600"/>
              <a:t>law-like</a:t>
            </a:r>
            <a:r>
              <a:rPr lang="en-US" altLang="en-US" sz="2400"/>
              <a:t> </a:t>
            </a:r>
            <a:r>
              <a:rPr lang="en-US" altLang="en-US" sz="2400" dirty="0"/>
              <a:t>findings that hold irrespective of time.</a:t>
            </a:r>
          </a:p>
          <a:p>
            <a:pPr marL="0" indent="0">
              <a:buNone/>
            </a:pPr>
            <a:endParaRPr lang="en-US" altLang="en-US" sz="2400" dirty="0"/>
          </a:p>
          <a:p>
            <a:r>
              <a:rPr lang="en-US" altLang="en-US" sz="2400" dirty="0"/>
              <a:t>Qualitative research is ideographic which locates its findings in specific time periods and localities and is much more concerned with the depth and intensity of findings rather than breadth (generalizability).</a:t>
            </a:r>
            <a:endParaRPr lang="en-GB" altLang="en-US" sz="2400" dirty="0"/>
          </a:p>
          <a:p>
            <a:endParaRPr lang="en-US" sz="1900" dirty="0"/>
          </a:p>
        </p:txBody>
      </p:sp>
      <p:pic>
        <p:nvPicPr>
          <p:cNvPr id="7" name="Picture 6" descr="A close-up of a map&#10;&#10;Description automatically generated with medium confidence">
            <a:extLst>
              <a:ext uri="{FF2B5EF4-FFF2-40B4-BE49-F238E27FC236}">
                <a16:creationId xmlns:a16="http://schemas.microsoft.com/office/drawing/2014/main" id="{A61A2DF2-FA4F-B049-8043-AB8A839A9E6E}"/>
              </a:ext>
            </a:extLst>
          </p:cNvPr>
          <p:cNvPicPr>
            <a:picLocks noChangeAspect="1"/>
          </p:cNvPicPr>
          <p:nvPr/>
        </p:nvPicPr>
        <p:blipFill>
          <a:blip r:embed="rId2"/>
          <a:stretch>
            <a:fillRect/>
          </a:stretch>
        </p:blipFill>
        <p:spPr>
          <a:xfrm>
            <a:off x="5417127" y="696329"/>
            <a:ext cx="3782291" cy="2480191"/>
          </a:xfrm>
          <a:prstGeom prst="rect">
            <a:avLst/>
          </a:prstGeom>
        </p:spPr>
      </p:pic>
      <p:pic>
        <p:nvPicPr>
          <p:cNvPr id="9" name="Picture 8" descr="A picture containing outdoor, tree, person&#10;&#10;Description automatically generated">
            <a:extLst>
              <a:ext uri="{FF2B5EF4-FFF2-40B4-BE49-F238E27FC236}">
                <a16:creationId xmlns:a16="http://schemas.microsoft.com/office/drawing/2014/main" id="{F56C71E7-4BD1-ED44-9E0F-BC1CCA25A6F5}"/>
              </a:ext>
            </a:extLst>
          </p:cNvPr>
          <p:cNvPicPr>
            <a:picLocks noChangeAspect="1"/>
          </p:cNvPicPr>
          <p:nvPr/>
        </p:nvPicPr>
        <p:blipFill>
          <a:blip r:embed="rId3"/>
          <a:stretch>
            <a:fillRect/>
          </a:stretch>
        </p:blipFill>
        <p:spPr>
          <a:xfrm>
            <a:off x="7548418" y="3681481"/>
            <a:ext cx="3302000" cy="2197100"/>
          </a:xfrm>
          <a:prstGeom prst="rect">
            <a:avLst/>
          </a:prstGeom>
        </p:spPr>
      </p:pic>
    </p:spTree>
    <p:extLst>
      <p:ext uri="{BB962C8B-B14F-4D97-AF65-F5344CB8AC3E}">
        <p14:creationId xmlns:p14="http://schemas.microsoft.com/office/powerpoint/2010/main" val="9606855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E5A8B-6500-3F40-9FFE-8F0AF8FB71C5}"/>
              </a:ext>
            </a:extLst>
          </p:cNvPr>
          <p:cNvSpPr>
            <a:spLocks noGrp="1"/>
          </p:cNvSpPr>
          <p:nvPr>
            <p:ph type="title"/>
          </p:nvPr>
        </p:nvSpPr>
        <p:spPr>
          <a:xfrm>
            <a:off x="731543" y="-353669"/>
            <a:ext cx="5102351" cy="1676603"/>
          </a:xfrm>
        </p:spPr>
        <p:txBody>
          <a:bodyPr>
            <a:normAutofit/>
          </a:bodyPr>
          <a:lstStyle/>
          <a:p>
            <a:r>
              <a:rPr lang="en-GB" altLang="en-US" b="1" dirty="0">
                <a:solidFill>
                  <a:schemeClr val="bg1"/>
                </a:solidFill>
              </a:rPr>
              <a:t>The nature of data</a:t>
            </a:r>
            <a:endParaRPr lang="en-US" b="1" dirty="0">
              <a:solidFill>
                <a:schemeClr val="bg1"/>
              </a:solidFill>
            </a:endParaRPr>
          </a:p>
        </p:txBody>
      </p:sp>
      <p:sp>
        <p:nvSpPr>
          <p:cNvPr id="3" name="Content Placeholder 2">
            <a:extLst>
              <a:ext uri="{FF2B5EF4-FFF2-40B4-BE49-F238E27FC236}">
                <a16:creationId xmlns:a16="http://schemas.microsoft.com/office/drawing/2014/main" id="{69B40EE7-EA5C-1E4E-94FA-DB08AE2C7ABA}"/>
              </a:ext>
            </a:extLst>
          </p:cNvPr>
          <p:cNvSpPr>
            <a:spLocks noGrp="1"/>
          </p:cNvSpPr>
          <p:nvPr>
            <p:ph idx="1"/>
          </p:nvPr>
        </p:nvSpPr>
        <p:spPr>
          <a:xfrm>
            <a:off x="335325" y="1618586"/>
            <a:ext cx="5102351" cy="3785419"/>
          </a:xfrm>
        </p:spPr>
        <p:txBody>
          <a:bodyPr>
            <a:normAutofit/>
          </a:bodyPr>
          <a:lstStyle/>
          <a:p>
            <a:r>
              <a:rPr lang="en-US" altLang="en-US" sz="2400" dirty="0"/>
              <a:t>Quantitative studies generate data in the form of numbers, often depicted positively as reliable and rigorous, probably because of their association with ‘science’. </a:t>
            </a:r>
          </a:p>
          <a:p>
            <a:r>
              <a:rPr lang="en-US" altLang="en-US" sz="2400" dirty="0"/>
              <a:t>Qualitative research generates what is claimed to be ‘rich’ or ‘deep’ data, usually in the form of text but sometimes in photographs, maps or other visual media. </a:t>
            </a:r>
            <a:endParaRPr lang="en-GB" altLang="en-US" sz="2400" dirty="0"/>
          </a:p>
          <a:p>
            <a:endParaRPr lang="en-US" sz="2000" dirty="0"/>
          </a:p>
        </p:txBody>
      </p:sp>
      <p:pic>
        <p:nvPicPr>
          <p:cNvPr id="8" name="Picture 7" descr="Icon&#10;&#10;Description automatically generated">
            <a:extLst>
              <a:ext uri="{FF2B5EF4-FFF2-40B4-BE49-F238E27FC236}">
                <a16:creationId xmlns:a16="http://schemas.microsoft.com/office/drawing/2014/main" id="{CAF88DC6-C30D-4D4E-A0D9-554686B0B84C}"/>
              </a:ext>
            </a:extLst>
          </p:cNvPr>
          <p:cNvPicPr>
            <a:picLocks noChangeAspect="1"/>
          </p:cNvPicPr>
          <p:nvPr/>
        </p:nvPicPr>
        <p:blipFill>
          <a:blip r:embed="rId2"/>
          <a:stretch>
            <a:fillRect/>
          </a:stretch>
        </p:blipFill>
        <p:spPr>
          <a:xfrm>
            <a:off x="7941277" y="694945"/>
            <a:ext cx="2442022" cy="2322576"/>
          </a:xfrm>
          <a:prstGeom prst="rect">
            <a:avLst/>
          </a:prstGeom>
        </p:spPr>
      </p:pic>
      <p:pic>
        <p:nvPicPr>
          <p:cNvPr id="6" name="Picture 5" descr="A picture containing text, toy&#10;&#10;Description automatically generated">
            <a:extLst>
              <a:ext uri="{FF2B5EF4-FFF2-40B4-BE49-F238E27FC236}">
                <a16:creationId xmlns:a16="http://schemas.microsoft.com/office/drawing/2014/main" id="{30C5BD8C-7145-AA43-BF7B-560AD8E220A9}"/>
              </a:ext>
            </a:extLst>
          </p:cNvPr>
          <p:cNvPicPr>
            <a:picLocks noChangeAspect="1"/>
          </p:cNvPicPr>
          <p:nvPr/>
        </p:nvPicPr>
        <p:blipFill>
          <a:blip r:embed="rId3"/>
          <a:stretch>
            <a:fillRect/>
          </a:stretch>
        </p:blipFill>
        <p:spPr>
          <a:xfrm>
            <a:off x="7758919" y="3721608"/>
            <a:ext cx="2806738" cy="2322576"/>
          </a:xfrm>
          <a:prstGeom prst="rect">
            <a:avLst/>
          </a:prstGeom>
          <a:effectLst/>
        </p:spPr>
      </p:pic>
    </p:spTree>
    <p:extLst>
      <p:ext uri="{BB962C8B-B14F-4D97-AF65-F5344CB8AC3E}">
        <p14:creationId xmlns:p14="http://schemas.microsoft.com/office/powerpoint/2010/main" val="203092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C0E03-4C32-C447-B17E-2E62968ACFFD}"/>
              </a:ext>
            </a:extLst>
          </p:cNvPr>
          <p:cNvSpPr>
            <a:spLocks noGrp="1"/>
          </p:cNvSpPr>
          <p:nvPr>
            <p:ph type="title"/>
          </p:nvPr>
        </p:nvSpPr>
        <p:spPr>
          <a:xfrm>
            <a:off x="878471" y="-449412"/>
            <a:ext cx="10066122" cy="1298448"/>
          </a:xfrm>
        </p:spPr>
        <p:txBody>
          <a:bodyPr anchor="b">
            <a:normAutofit/>
          </a:bodyPr>
          <a:lstStyle/>
          <a:p>
            <a:r>
              <a:rPr lang="en-GB" altLang="en-US" b="1" dirty="0">
                <a:solidFill>
                  <a:schemeClr val="bg1"/>
                </a:solidFill>
              </a:rPr>
              <a:t>Mixed methods allow researchers to…</a:t>
            </a:r>
            <a:endParaRPr lang="en-US" b="1" dirty="0">
              <a:solidFill>
                <a:schemeClr val="bg1"/>
              </a:solidFill>
            </a:endParaRPr>
          </a:p>
        </p:txBody>
      </p:sp>
      <p:sp>
        <p:nvSpPr>
          <p:cNvPr id="3" name="Content Placeholder 2">
            <a:extLst>
              <a:ext uri="{FF2B5EF4-FFF2-40B4-BE49-F238E27FC236}">
                <a16:creationId xmlns:a16="http://schemas.microsoft.com/office/drawing/2014/main" id="{2E8D5A35-6DC2-E047-BA93-CEA4D700AA07}"/>
              </a:ext>
            </a:extLst>
          </p:cNvPr>
          <p:cNvSpPr>
            <a:spLocks noGrp="1"/>
          </p:cNvSpPr>
          <p:nvPr>
            <p:ph idx="1"/>
          </p:nvPr>
        </p:nvSpPr>
        <p:spPr>
          <a:xfrm>
            <a:off x="508070" y="1511490"/>
            <a:ext cx="5093060" cy="3835020"/>
          </a:xfrm>
        </p:spPr>
        <p:txBody>
          <a:bodyPr anchor="ctr">
            <a:normAutofit/>
          </a:bodyPr>
          <a:lstStyle/>
          <a:p>
            <a:r>
              <a:rPr lang="en-US" altLang="en-US" sz="2400" dirty="0"/>
              <a:t>Generalise from a sample to a population (as in quantitative research).</a:t>
            </a:r>
          </a:p>
          <a:p>
            <a:pPr marL="0" indent="0">
              <a:buNone/>
            </a:pPr>
            <a:endParaRPr lang="en-US" altLang="en-US" sz="2400" dirty="0"/>
          </a:p>
          <a:p>
            <a:r>
              <a:rPr lang="en-US" altLang="en-US" sz="2400" dirty="0"/>
              <a:t>Gain a richer, contextual understanding of the phenomenon being researched (as in qualitative research). </a:t>
            </a:r>
          </a:p>
          <a:p>
            <a:endParaRPr lang="en-US" sz="2000" dirty="0"/>
          </a:p>
        </p:txBody>
      </p:sp>
      <p:pic>
        <p:nvPicPr>
          <p:cNvPr id="5" name="Picture 4" descr="Diagram&#10;&#10;Description automatically generated">
            <a:extLst>
              <a:ext uri="{FF2B5EF4-FFF2-40B4-BE49-F238E27FC236}">
                <a16:creationId xmlns:a16="http://schemas.microsoft.com/office/drawing/2014/main" id="{256003F7-DF30-574C-9F87-E170F3CAAAF6}"/>
              </a:ext>
            </a:extLst>
          </p:cNvPr>
          <p:cNvPicPr>
            <a:picLocks noChangeAspect="1"/>
          </p:cNvPicPr>
          <p:nvPr/>
        </p:nvPicPr>
        <p:blipFill>
          <a:blip r:embed="rId2"/>
          <a:stretch>
            <a:fillRect/>
          </a:stretch>
        </p:blipFill>
        <p:spPr>
          <a:xfrm>
            <a:off x="6533653" y="1933973"/>
            <a:ext cx="5150277" cy="2562262"/>
          </a:xfrm>
          <a:prstGeom prst="rect">
            <a:avLst/>
          </a:prstGeom>
        </p:spPr>
      </p:pic>
    </p:spTree>
    <p:extLst>
      <p:ext uri="{BB962C8B-B14F-4D97-AF65-F5344CB8AC3E}">
        <p14:creationId xmlns:p14="http://schemas.microsoft.com/office/powerpoint/2010/main" val="1598477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C582-DFE6-7246-9B7C-55460781F432}"/>
              </a:ext>
            </a:extLst>
          </p:cNvPr>
          <p:cNvSpPr>
            <a:spLocks noGrp="1"/>
          </p:cNvSpPr>
          <p:nvPr>
            <p:ph type="title"/>
          </p:nvPr>
        </p:nvSpPr>
        <p:spPr>
          <a:xfrm>
            <a:off x="1005625" y="-175787"/>
            <a:ext cx="10515600" cy="1325563"/>
          </a:xfrm>
        </p:spPr>
        <p:txBody>
          <a:bodyPr/>
          <a:lstStyle/>
          <a:p>
            <a:r>
              <a:rPr lang="en-US" b="1">
                <a:solidFill>
                  <a:schemeClr val="bg1"/>
                </a:solidFill>
              </a:rPr>
              <a:t>Ontology</a:t>
            </a:r>
            <a:endParaRPr lang="en-US" dirty="0"/>
          </a:p>
        </p:txBody>
      </p:sp>
      <p:sp>
        <p:nvSpPr>
          <p:cNvPr id="3" name="Content Placeholder 2">
            <a:extLst>
              <a:ext uri="{FF2B5EF4-FFF2-40B4-BE49-F238E27FC236}">
                <a16:creationId xmlns:a16="http://schemas.microsoft.com/office/drawing/2014/main" id="{ABE79A1F-A7B4-9645-9FC6-9455308CC6AE}"/>
              </a:ext>
            </a:extLst>
          </p:cNvPr>
          <p:cNvSpPr>
            <a:spLocks noGrp="1"/>
          </p:cNvSpPr>
          <p:nvPr>
            <p:ph idx="1"/>
          </p:nvPr>
        </p:nvSpPr>
        <p:spPr>
          <a:xfrm>
            <a:off x="670775" y="1542289"/>
            <a:ext cx="2188335" cy="4351338"/>
          </a:xfrm>
        </p:spPr>
        <p:txBody>
          <a:bodyPr/>
          <a:lstStyle/>
          <a:p>
            <a:r>
              <a:rPr lang="en-US" dirty="0"/>
              <a:t>Remember the research Onion from the first session</a:t>
            </a:r>
          </a:p>
        </p:txBody>
      </p:sp>
      <p:pic>
        <p:nvPicPr>
          <p:cNvPr id="4" name="Content Placeholder 4" descr="Chart, sunburst chart&#10;&#10;Description automatically generated">
            <a:extLst>
              <a:ext uri="{FF2B5EF4-FFF2-40B4-BE49-F238E27FC236}">
                <a16:creationId xmlns:a16="http://schemas.microsoft.com/office/drawing/2014/main" id="{E5D6D81B-FF94-754F-9D12-9DEBFD2EE458}"/>
              </a:ext>
            </a:extLst>
          </p:cNvPr>
          <p:cNvPicPr>
            <a:picLocks noChangeAspect="1"/>
          </p:cNvPicPr>
          <p:nvPr/>
        </p:nvPicPr>
        <p:blipFill>
          <a:blip r:embed="rId2"/>
          <a:stretch>
            <a:fillRect/>
          </a:stretch>
        </p:blipFill>
        <p:spPr>
          <a:xfrm>
            <a:off x="3528812" y="927280"/>
            <a:ext cx="8110788" cy="4986090"/>
          </a:xfrm>
          <a:prstGeom prst="rect">
            <a:avLst/>
          </a:prstGeom>
        </p:spPr>
      </p:pic>
    </p:spTree>
    <p:extLst>
      <p:ext uri="{BB962C8B-B14F-4D97-AF65-F5344CB8AC3E}">
        <p14:creationId xmlns:p14="http://schemas.microsoft.com/office/powerpoint/2010/main" val="914493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D9229-1A51-3E4B-939A-0E5B98DC8266}"/>
              </a:ext>
            </a:extLst>
          </p:cNvPr>
          <p:cNvSpPr>
            <a:spLocks noGrp="1"/>
          </p:cNvSpPr>
          <p:nvPr>
            <p:ph type="title"/>
          </p:nvPr>
        </p:nvSpPr>
        <p:spPr>
          <a:xfrm>
            <a:off x="838200" y="0"/>
            <a:ext cx="10515600" cy="1325563"/>
          </a:xfrm>
        </p:spPr>
        <p:txBody>
          <a:bodyPr/>
          <a:lstStyle/>
          <a:p>
            <a:r>
              <a:rPr lang="en-US" b="1" dirty="0">
                <a:solidFill>
                  <a:schemeClr val="bg1"/>
                </a:solidFill>
              </a:rPr>
              <a:t>Research paradigm of mixed methods….</a:t>
            </a:r>
          </a:p>
        </p:txBody>
      </p:sp>
      <p:sp>
        <p:nvSpPr>
          <p:cNvPr id="3" name="Content Placeholder 2">
            <a:extLst>
              <a:ext uri="{FF2B5EF4-FFF2-40B4-BE49-F238E27FC236}">
                <a16:creationId xmlns:a16="http://schemas.microsoft.com/office/drawing/2014/main" id="{6C65DF9C-8524-E640-A1D9-CACBFE5F14A1}"/>
              </a:ext>
            </a:extLst>
          </p:cNvPr>
          <p:cNvSpPr>
            <a:spLocks noGrp="1"/>
          </p:cNvSpPr>
          <p:nvPr>
            <p:ph idx="1"/>
          </p:nvPr>
        </p:nvSpPr>
        <p:spPr>
          <a:xfrm>
            <a:off x="838200" y="1325563"/>
            <a:ext cx="10515600" cy="4351338"/>
          </a:xfrm>
        </p:spPr>
        <p:txBody>
          <a:bodyPr/>
          <a:lstStyle/>
          <a:p>
            <a:r>
              <a:rPr lang="en-US" dirty="0"/>
              <a:t>Pragmatism. - in social science research and in education in particular, the research problems are often complex and as such do not fit neatly into qualitative / quantitative paradigms.  By taking a pragmatic position to the research,  methods are selected to address different aspects of the research </a:t>
            </a:r>
          </a:p>
          <a:p>
            <a:endParaRPr lang="en-US" dirty="0"/>
          </a:p>
          <a:p>
            <a:r>
              <a:rPr lang="en-US" dirty="0"/>
              <a:t>Post positivism – emerged as a reaction to limitations of positivist approach to research creating a mixed paradigm.  (See the post positivism article on Moodle)  </a:t>
            </a:r>
          </a:p>
        </p:txBody>
      </p:sp>
    </p:spTree>
    <p:extLst>
      <p:ext uri="{BB962C8B-B14F-4D97-AF65-F5344CB8AC3E}">
        <p14:creationId xmlns:p14="http://schemas.microsoft.com/office/powerpoint/2010/main" val="2615649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D1D3F-F7AC-6440-B9DE-F1FBE653431C}"/>
              </a:ext>
            </a:extLst>
          </p:cNvPr>
          <p:cNvSpPr>
            <a:spLocks noGrp="1"/>
          </p:cNvSpPr>
          <p:nvPr>
            <p:ph type="title"/>
          </p:nvPr>
        </p:nvSpPr>
        <p:spPr>
          <a:xfrm>
            <a:off x="838200" y="-162909"/>
            <a:ext cx="10515600" cy="1325563"/>
          </a:xfrm>
        </p:spPr>
        <p:txBody>
          <a:bodyPr/>
          <a:lstStyle/>
          <a:p>
            <a:r>
              <a:rPr lang="en-US" b="1" dirty="0">
                <a:solidFill>
                  <a:schemeClr val="bg1"/>
                </a:solidFill>
              </a:rPr>
              <a:t>How can we mix methods?</a:t>
            </a:r>
          </a:p>
        </p:txBody>
      </p:sp>
      <p:pic>
        <p:nvPicPr>
          <p:cNvPr id="5" name="Content Placeholder 4" descr="Graphical user interface, application&#10;&#10;Description automatically generated">
            <a:extLst>
              <a:ext uri="{FF2B5EF4-FFF2-40B4-BE49-F238E27FC236}">
                <a16:creationId xmlns:a16="http://schemas.microsoft.com/office/drawing/2014/main" id="{CB536B98-75D2-FC4A-BB8E-A249400B0B72}"/>
              </a:ext>
            </a:extLst>
          </p:cNvPr>
          <p:cNvPicPr>
            <a:picLocks noGrp="1" noChangeAspect="1"/>
          </p:cNvPicPr>
          <p:nvPr>
            <p:ph idx="1"/>
          </p:nvPr>
        </p:nvPicPr>
        <p:blipFill>
          <a:blip r:embed="rId2"/>
          <a:stretch>
            <a:fillRect/>
          </a:stretch>
        </p:blipFill>
        <p:spPr>
          <a:xfrm>
            <a:off x="1" y="978792"/>
            <a:ext cx="12219190" cy="5879207"/>
          </a:xfrm>
        </p:spPr>
      </p:pic>
    </p:spTree>
    <p:extLst>
      <p:ext uri="{BB962C8B-B14F-4D97-AF65-F5344CB8AC3E}">
        <p14:creationId xmlns:p14="http://schemas.microsoft.com/office/powerpoint/2010/main" val="1509452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32416-23D6-7546-BC50-FACE39435E3D}"/>
              </a:ext>
            </a:extLst>
          </p:cNvPr>
          <p:cNvSpPr>
            <a:spLocks noGrp="1"/>
          </p:cNvSpPr>
          <p:nvPr>
            <p:ph type="title"/>
          </p:nvPr>
        </p:nvSpPr>
        <p:spPr>
          <a:xfrm>
            <a:off x="838200" y="-126194"/>
            <a:ext cx="10515600" cy="1325563"/>
          </a:xfrm>
        </p:spPr>
        <p:txBody>
          <a:bodyPr/>
          <a:lstStyle/>
          <a:p>
            <a:r>
              <a:rPr lang="en-GB" altLang="en-US" b="1" dirty="0">
                <a:solidFill>
                  <a:schemeClr val="bg1"/>
                </a:solidFill>
              </a:rPr>
              <a:t>Qualitative then quantitative</a:t>
            </a:r>
            <a:endParaRPr lang="en-US" b="1" dirty="0">
              <a:solidFill>
                <a:schemeClr val="bg1"/>
              </a:solidFill>
            </a:endParaRPr>
          </a:p>
        </p:txBody>
      </p:sp>
      <p:sp>
        <p:nvSpPr>
          <p:cNvPr id="3" name="Content Placeholder 2">
            <a:extLst>
              <a:ext uri="{FF2B5EF4-FFF2-40B4-BE49-F238E27FC236}">
                <a16:creationId xmlns:a16="http://schemas.microsoft.com/office/drawing/2014/main" id="{3CE745DB-8A50-8E4A-8908-54134641BB53}"/>
              </a:ext>
            </a:extLst>
          </p:cNvPr>
          <p:cNvSpPr>
            <a:spLocks noGrp="1"/>
          </p:cNvSpPr>
          <p:nvPr>
            <p:ph idx="1"/>
          </p:nvPr>
        </p:nvSpPr>
        <p:spPr>
          <a:xfrm>
            <a:off x="591971" y="1445029"/>
            <a:ext cx="11008057" cy="4351338"/>
          </a:xfrm>
        </p:spPr>
        <p:txBody>
          <a:bodyPr/>
          <a:lstStyle/>
          <a:p>
            <a:r>
              <a:rPr lang="en-GB" altLang="en-US" dirty="0"/>
              <a:t>Little is known about the research problem or research setting.</a:t>
            </a:r>
          </a:p>
          <a:p>
            <a:r>
              <a:rPr lang="en-GB" altLang="en-US" dirty="0"/>
              <a:t>Qualitative study explores, identifies and can provide clarity about the kinds of variables requiring further investigation.</a:t>
            </a:r>
          </a:p>
          <a:p>
            <a:endParaRPr lang="en-GB" altLang="en-US" dirty="0"/>
          </a:p>
          <a:p>
            <a:endParaRPr lang="en-GB" altLang="en-US" dirty="0"/>
          </a:p>
          <a:p>
            <a:pPr marL="0" indent="0">
              <a:buNone/>
            </a:pPr>
            <a:endParaRPr lang="en-US" dirty="0"/>
          </a:p>
        </p:txBody>
      </p:sp>
      <p:pic>
        <p:nvPicPr>
          <p:cNvPr id="5" name="Picture 4" descr="A picture containing text, device&#10;&#10;Description automatically generated">
            <a:extLst>
              <a:ext uri="{FF2B5EF4-FFF2-40B4-BE49-F238E27FC236}">
                <a16:creationId xmlns:a16="http://schemas.microsoft.com/office/drawing/2014/main" id="{574C0256-787A-5141-ACE3-0D75585D384D}"/>
              </a:ext>
            </a:extLst>
          </p:cNvPr>
          <p:cNvPicPr>
            <a:picLocks noChangeAspect="1"/>
          </p:cNvPicPr>
          <p:nvPr/>
        </p:nvPicPr>
        <p:blipFill>
          <a:blip r:embed="rId2"/>
          <a:stretch>
            <a:fillRect/>
          </a:stretch>
        </p:blipFill>
        <p:spPr>
          <a:xfrm>
            <a:off x="2789412" y="3548511"/>
            <a:ext cx="5177563" cy="1241851"/>
          </a:xfrm>
          <a:prstGeom prst="rect">
            <a:avLst/>
          </a:prstGeom>
        </p:spPr>
      </p:pic>
    </p:spTree>
    <p:extLst>
      <p:ext uri="{BB962C8B-B14F-4D97-AF65-F5344CB8AC3E}">
        <p14:creationId xmlns:p14="http://schemas.microsoft.com/office/powerpoint/2010/main" val="42320153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953D7-EDB8-894E-9CD3-2D8A91256D6F}"/>
              </a:ext>
            </a:extLst>
          </p:cNvPr>
          <p:cNvSpPr>
            <a:spLocks noGrp="1"/>
          </p:cNvSpPr>
          <p:nvPr>
            <p:ph type="title"/>
          </p:nvPr>
        </p:nvSpPr>
        <p:spPr>
          <a:xfrm>
            <a:off x="701723" y="0"/>
            <a:ext cx="10515600" cy="1325563"/>
          </a:xfrm>
        </p:spPr>
        <p:txBody>
          <a:bodyPr/>
          <a:lstStyle/>
          <a:p>
            <a:r>
              <a:rPr lang="en-GB" altLang="en-US" b="1" dirty="0">
                <a:solidFill>
                  <a:schemeClr val="bg1"/>
                </a:solidFill>
              </a:rPr>
              <a:t>Quantitative then qualitative</a:t>
            </a:r>
            <a:endParaRPr lang="en-US" b="1" dirty="0">
              <a:solidFill>
                <a:schemeClr val="bg1"/>
              </a:solidFill>
            </a:endParaRPr>
          </a:p>
        </p:txBody>
      </p:sp>
      <p:sp>
        <p:nvSpPr>
          <p:cNvPr id="3" name="Content Placeholder 2">
            <a:extLst>
              <a:ext uri="{FF2B5EF4-FFF2-40B4-BE49-F238E27FC236}">
                <a16:creationId xmlns:a16="http://schemas.microsoft.com/office/drawing/2014/main" id="{B915A78B-F935-E946-8EB2-1F885D1A94FE}"/>
              </a:ext>
            </a:extLst>
          </p:cNvPr>
          <p:cNvSpPr>
            <a:spLocks noGrp="1"/>
          </p:cNvSpPr>
          <p:nvPr>
            <p:ph idx="1"/>
          </p:nvPr>
        </p:nvSpPr>
        <p:spPr>
          <a:xfrm>
            <a:off x="701723" y="1337292"/>
            <a:ext cx="10515600" cy="4351338"/>
          </a:xfrm>
        </p:spPr>
        <p:txBody>
          <a:bodyPr/>
          <a:lstStyle/>
          <a:p>
            <a:r>
              <a:rPr lang="en-GB" altLang="en-US" dirty="0"/>
              <a:t>Quantitative study could be used to identify important results that qualitative fieldwork could then seek to explain.</a:t>
            </a:r>
            <a:r>
              <a:rPr lang="en-US" altLang="en-US" dirty="0"/>
              <a:t> </a:t>
            </a:r>
          </a:p>
          <a:p>
            <a:r>
              <a:rPr lang="en-GB" altLang="en-US" dirty="0"/>
              <a:t>Quantitative survey is used to identify groups of respondents with strongly contrasting views about a subject.  These polarised groups can then be used for follow up qualitative interviews to gain an in-depth understanding. </a:t>
            </a:r>
            <a:endParaRPr lang="en-US" altLang="en-US" dirty="0"/>
          </a:p>
          <a:p>
            <a:endParaRPr lang="en-US" dirty="0"/>
          </a:p>
        </p:txBody>
      </p:sp>
      <p:pic>
        <p:nvPicPr>
          <p:cNvPr id="5" name="Picture 4" descr="A picture containing text, clock, device, gauge&#10;&#10;Description automatically generated">
            <a:extLst>
              <a:ext uri="{FF2B5EF4-FFF2-40B4-BE49-F238E27FC236}">
                <a16:creationId xmlns:a16="http://schemas.microsoft.com/office/drawing/2014/main" id="{FAACDC2C-6611-7042-886E-FF10F7452DD7}"/>
              </a:ext>
            </a:extLst>
          </p:cNvPr>
          <p:cNvPicPr>
            <a:picLocks noChangeAspect="1"/>
          </p:cNvPicPr>
          <p:nvPr/>
        </p:nvPicPr>
        <p:blipFill>
          <a:blip r:embed="rId2"/>
          <a:stretch>
            <a:fillRect/>
          </a:stretch>
        </p:blipFill>
        <p:spPr>
          <a:xfrm>
            <a:off x="3603172" y="4612943"/>
            <a:ext cx="4484359" cy="907765"/>
          </a:xfrm>
          <a:prstGeom prst="rect">
            <a:avLst/>
          </a:prstGeom>
        </p:spPr>
      </p:pic>
    </p:spTree>
    <p:extLst>
      <p:ext uri="{BB962C8B-B14F-4D97-AF65-F5344CB8AC3E}">
        <p14:creationId xmlns:p14="http://schemas.microsoft.com/office/powerpoint/2010/main" val="13202137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145EA-D29B-F040-BF85-2217A9732579}"/>
              </a:ext>
            </a:extLst>
          </p:cNvPr>
          <p:cNvSpPr>
            <a:spLocks noGrp="1"/>
          </p:cNvSpPr>
          <p:nvPr>
            <p:ph type="title"/>
          </p:nvPr>
        </p:nvSpPr>
        <p:spPr>
          <a:xfrm>
            <a:off x="1056564" y="-153490"/>
            <a:ext cx="10515600" cy="1325563"/>
          </a:xfrm>
        </p:spPr>
        <p:txBody>
          <a:bodyPr/>
          <a:lstStyle/>
          <a:p>
            <a:r>
              <a:rPr lang="en-GB" altLang="en-US" b="1" dirty="0">
                <a:solidFill>
                  <a:schemeClr val="bg1"/>
                </a:solidFill>
              </a:rPr>
              <a:t>Quantitative and qualitative concurrently</a:t>
            </a:r>
            <a:endParaRPr lang="en-US" b="1" dirty="0">
              <a:solidFill>
                <a:schemeClr val="bg1"/>
              </a:solidFill>
            </a:endParaRPr>
          </a:p>
        </p:txBody>
      </p:sp>
      <p:sp>
        <p:nvSpPr>
          <p:cNvPr id="3" name="Content Placeholder 2">
            <a:extLst>
              <a:ext uri="{FF2B5EF4-FFF2-40B4-BE49-F238E27FC236}">
                <a16:creationId xmlns:a16="http://schemas.microsoft.com/office/drawing/2014/main" id="{269A7C56-304D-E04C-A6B8-1B5B05378D26}"/>
              </a:ext>
            </a:extLst>
          </p:cNvPr>
          <p:cNvSpPr>
            <a:spLocks noGrp="1"/>
          </p:cNvSpPr>
          <p:nvPr>
            <p:ph idx="1"/>
          </p:nvPr>
        </p:nvSpPr>
        <p:spPr>
          <a:xfrm>
            <a:off x="1405719" y="1253331"/>
            <a:ext cx="8734567" cy="4351338"/>
          </a:xfrm>
        </p:spPr>
        <p:txBody>
          <a:bodyPr/>
          <a:lstStyle/>
          <a:p>
            <a:r>
              <a:rPr lang="en-GB" altLang="en-US" sz="2400" dirty="0"/>
              <a:t>Continuous collection of both sorts of data.</a:t>
            </a:r>
          </a:p>
          <a:p>
            <a:r>
              <a:rPr lang="en-GB" altLang="en-US" sz="2400" dirty="0"/>
              <a:t>The quantitative and qualitative data may focus on similar themes or on different themes.</a:t>
            </a:r>
            <a:endParaRPr lang="en-US" altLang="en-US" sz="2400" dirty="0"/>
          </a:p>
          <a:p>
            <a:endParaRPr lang="en-US" dirty="0"/>
          </a:p>
        </p:txBody>
      </p:sp>
      <p:pic>
        <p:nvPicPr>
          <p:cNvPr id="5" name="Picture 4" descr="Diagram&#10;&#10;Description automatically generated">
            <a:extLst>
              <a:ext uri="{FF2B5EF4-FFF2-40B4-BE49-F238E27FC236}">
                <a16:creationId xmlns:a16="http://schemas.microsoft.com/office/drawing/2014/main" id="{8F862724-8E26-6E4D-9744-5A4082D75A3C}"/>
              </a:ext>
            </a:extLst>
          </p:cNvPr>
          <p:cNvPicPr>
            <a:picLocks noChangeAspect="1"/>
          </p:cNvPicPr>
          <p:nvPr/>
        </p:nvPicPr>
        <p:blipFill>
          <a:blip r:embed="rId2"/>
          <a:stretch>
            <a:fillRect/>
          </a:stretch>
        </p:blipFill>
        <p:spPr>
          <a:xfrm>
            <a:off x="1002957" y="2650857"/>
            <a:ext cx="9783324" cy="2771242"/>
          </a:xfrm>
          <a:prstGeom prst="rect">
            <a:avLst/>
          </a:prstGeom>
        </p:spPr>
      </p:pic>
    </p:spTree>
    <p:extLst>
      <p:ext uri="{BB962C8B-B14F-4D97-AF65-F5344CB8AC3E}">
        <p14:creationId xmlns:p14="http://schemas.microsoft.com/office/powerpoint/2010/main" val="8822050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65FFF-EEFD-5545-8893-842CD959B131}"/>
              </a:ext>
            </a:extLst>
          </p:cNvPr>
          <p:cNvSpPr>
            <a:spLocks noGrp="1"/>
          </p:cNvSpPr>
          <p:nvPr>
            <p:ph type="title"/>
          </p:nvPr>
        </p:nvSpPr>
        <p:spPr>
          <a:xfrm>
            <a:off x="961030" y="-126195"/>
            <a:ext cx="10515600" cy="1325563"/>
          </a:xfrm>
        </p:spPr>
        <p:txBody>
          <a:bodyPr/>
          <a:lstStyle/>
          <a:p>
            <a:r>
              <a:rPr lang="en-GB" altLang="en-US" b="1" dirty="0">
                <a:solidFill>
                  <a:schemeClr val="bg1"/>
                </a:solidFill>
              </a:rPr>
              <a:t>Benefits of mixed methods designs</a:t>
            </a:r>
            <a:r>
              <a:rPr lang="en-US" b="1" dirty="0">
                <a:solidFill>
                  <a:schemeClr val="bg1"/>
                </a:solidFill>
              </a:rPr>
              <a:t> </a:t>
            </a:r>
            <a:r>
              <a:rPr lang="en-US" sz="2000" b="1" dirty="0">
                <a:solidFill>
                  <a:schemeClr val="bg1"/>
                </a:solidFill>
              </a:rPr>
              <a:t>(Greene et al., 1989)</a:t>
            </a:r>
            <a:endParaRPr lang="en-US" b="1" dirty="0">
              <a:solidFill>
                <a:schemeClr val="bg1"/>
              </a:solidFill>
            </a:endParaRPr>
          </a:p>
        </p:txBody>
      </p:sp>
      <p:sp>
        <p:nvSpPr>
          <p:cNvPr id="3" name="Content Placeholder 2">
            <a:extLst>
              <a:ext uri="{FF2B5EF4-FFF2-40B4-BE49-F238E27FC236}">
                <a16:creationId xmlns:a16="http://schemas.microsoft.com/office/drawing/2014/main" id="{895668C6-3F41-F84C-8945-2698FBBA4897}"/>
              </a:ext>
            </a:extLst>
          </p:cNvPr>
          <p:cNvSpPr>
            <a:spLocks noGrp="1"/>
          </p:cNvSpPr>
          <p:nvPr>
            <p:ph idx="1"/>
          </p:nvPr>
        </p:nvSpPr>
        <p:spPr>
          <a:xfrm>
            <a:off x="838200" y="1253331"/>
            <a:ext cx="10515600" cy="4351338"/>
          </a:xfrm>
        </p:spPr>
        <p:txBody>
          <a:bodyPr>
            <a:normAutofit/>
          </a:bodyPr>
          <a:lstStyle/>
          <a:p>
            <a:r>
              <a:rPr lang="en-US" altLang="en-US" sz="2400" b="1" dirty="0"/>
              <a:t>Triangulation</a:t>
            </a:r>
            <a:r>
              <a:rPr lang="en-US" altLang="en-US" sz="2400" dirty="0"/>
              <a:t>.  Seeks convergence, corroboration, correspondence of results from different methods.</a:t>
            </a:r>
          </a:p>
          <a:p>
            <a:r>
              <a:rPr lang="en-US" altLang="en-US" sz="2400" b="1" dirty="0"/>
              <a:t>Complementarity</a:t>
            </a:r>
            <a:r>
              <a:rPr lang="en-US" altLang="en-US" sz="2400" dirty="0"/>
              <a:t>.  Seeks elaboration, enhancement, illustration, clarification of results of one method with the results from the other. </a:t>
            </a:r>
          </a:p>
          <a:p>
            <a:r>
              <a:rPr lang="en-US" altLang="en-US" sz="2400" b="1" dirty="0"/>
              <a:t>Development</a:t>
            </a:r>
            <a:r>
              <a:rPr lang="en-US" altLang="en-US" sz="2400" dirty="0"/>
              <a:t>.  Seeks to use the results of one method to help or inform the other method.</a:t>
            </a:r>
            <a:r>
              <a:rPr lang="en-GB" altLang="en-US" sz="2400" dirty="0"/>
              <a:t> </a:t>
            </a:r>
          </a:p>
          <a:p>
            <a:r>
              <a:rPr lang="en-US" altLang="en-US" sz="2400" b="1" dirty="0"/>
              <a:t>Initiation</a:t>
            </a:r>
            <a:r>
              <a:rPr lang="en-US" altLang="en-US" sz="2400" dirty="0"/>
              <a:t>.  Seeks the discovery of paradox and contradiction, new perspectives, the recasting of questions or the results from one method with questions or results from the other method.</a:t>
            </a:r>
            <a:r>
              <a:rPr lang="en-GB" altLang="en-US" sz="2400" dirty="0"/>
              <a:t> </a:t>
            </a:r>
          </a:p>
          <a:p>
            <a:r>
              <a:rPr lang="en-US" altLang="en-US" sz="2400" b="1" dirty="0"/>
              <a:t>Expansion.  </a:t>
            </a:r>
            <a:r>
              <a:rPr lang="en-US" altLang="en-US" sz="2400" dirty="0"/>
              <a:t>Seeks to extend the breadth and range of inquiry by using different methods from different inquiry components.</a:t>
            </a:r>
            <a:r>
              <a:rPr lang="en-GB" altLang="en-US" sz="2400" dirty="0"/>
              <a:t> </a:t>
            </a:r>
          </a:p>
          <a:p>
            <a:endParaRPr lang="en-US" dirty="0"/>
          </a:p>
        </p:txBody>
      </p:sp>
    </p:spTree>
    <p:extLst>
      <p:ext uri="{BB962C8B-B14F-4D97-AF65-F5344CB8AC3E}">
        <p14:creationId xmlns:p14="http://schemas.microsoft.com/office/powerpoint/2010/main" val="2501609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DE761-AB2A-E44A-BDC9-485B6504525C}"/>
              </a:ext>
            </a:extLst>
          </p:cNvPr>
          <p:cNvSpPr>
            <a:spLocks noGrp="1"/>
          </p:cNvSpPr>
          <p:nvPr>
            <p:ph type="title"/>
          </p:nvPr>
        </p:nvSpPr>
        <p:spPr>
          <a:xfrm>
            <a:off x="106679" y="365124"/>
            <a:ext cx="3447197" cy="4670899"/>
          </a:xfrm>
        </p:spPr>
        <p:txBody>
          <a:bodyPr>
            <a:normAutofit/>
          </a:bodyPr>
          <a:lstStyle/>
          <a:p>
            <a:r>
              <a:rPr lang="en-US" dirty="0"/>
              <a:t>Plano Clark et al 2008- </a:t>
            </a:r>
            <a:br>
              <a:rPr lang="en-US" dirty="0"/>
            </a:br>
            <a:br>
              <a:rPr lang="en-US" dirty="0"/>
            </a:br>
            <a:r>
              <a:rPr lang="en-US" sz="2400" dirty="0">
                <a:latin typeface="+mn-lt"/>
              </a:rPr>
              <a:t>examples of mixed methods designs found in research </a:t>
            </a:r>
          </a:p>
        </p:txBody>
      </p:sp>
      <p:pic>
        <p:nvPicPr>
          <p:cNvPr id="4" name="Content Placeholder 3" descr="Diagram, text&#10;&#10;Description automatically generated">
            <a:extLst>
              <a:ext uri="{FF2B5EF4-FFF2-40B4-BE49-F238E27FC236}">
                <a16:creationId xmlns:a16="http://schemas.microsoft.com/office/drawing/2014/main" id="{2880314A-F3B5-804C-94C0-0840737AFB81}"/>
              </a:ext>
            </a:extLst>
          </p:cNvPr>
          <p:cNvPicPr>
            <a:picLocks noGrp="1" noChangeAspect="1"/>
          </p:cNvPicPr>
          <p:nvPr>
            <p:ph idx="1"/>
          </p:nvPr>
        </p:nvPicPr>
        <p:blipFill>
          <a:blip r:embed="rId3"/>
          <a:stretch>
            <a:fillRect/>
          </a:stretch>
        </p:blipFill>
        <p:spPr>
          <a:xfrm>
            <a:off x="3553876" y="0"/>
            <a:ext cx="8638124" cy="6858000"/>
          </a:xfrm>
          <a:prstGeom prst="rect">
            <a:avLst/>
          </a:prstGeom>
        </p:spPr>
      </p:pic>
    </p:spTree>
    <p:extLst>
      <p:ext uri="{BB962C8B-B14F-4D97-AF65-F5344CB8AC3E}">
        <p14:creationId xmlns:p14="http://schemas.microsoft.com/office/powerpoint/2010/main" val="822732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9A500-8820-7449-BCE9-826FCD88E74A}"/>
              </a:ext>
            </a:extLst>
          </p:cNvPr>
          <p:cNvSpPr>
            <a:spLocks noGrp="1"/>
          </p:cNvSpPr>
          <p:nvPr>
            <p:ph type="title"/>
          </p:nvPr>
        </p:nvSpPr>
        <p:spPr>
          <a:xfrm>
            <a:off x="838200" y="-139842"/>
            <a:ext cx="10515600" cy="1325563"/>
          </a:xfrm>
        </p:spPr>
        <p:txBody>
          <a:bodyPr/>
          <a:lstStyle/>
          <a:p>
            <a:r>
              <a:rPr lang="en-GB" altLang="en-US" b="1" dirty="0">
                <a:solidFill>
                  <a:schemeClr val="bg1"/>
                </a:solidFill>
              </a:rPr>
              <a:t>Potential weaknesses of mixed methods</a:t>
            </a:r>
            <a:endParaRPr lang="en-US" b="1" dirty="0">
              <a:solidFill>
                <a:schemeClr val="bg1"/>
              </a:solidFill>
            </a:endParaRPr>
          </a:p>
        </p:txBody>
      </p:sp>
      <p:sp>
        <p:nvSpPr>
          <p:cNvPr id="3" name="Content Placeholder 2">
            <a:extLst>
              <a:ext uri="{FF2B5EF4-FFF2-40B4-BE49-F238E27FC236}">
                <a16:creationId xmlns:a16="http://schemas.microsoft.com/office/drawing/2014/main" id="{DA099A4D-4797-3A45-AAE3-9444F705E574}"/>
              </a:ext>
            </a:extLst>
          </p:cNvPr>
          <p:cNvSpPr>
            <a:spLocks noGrp="1"/>
          </p:cNvSpPr>
          <p:nvPr>
            <p:ph idx="1"/>
          </p:nvPr>
        </p:nvSpPr>
        <p:spPr>
          <a:xfrm>
            <a:off x="729018" y="1443488"/>
            <a:ext cx="7145740" cy="4351338"/>
          </a:xfrm>
        </p:spPr>
        <p:txBody>
          <a:bodyPr/>
          <a:lstStyle/>
          <a:p>
            <a:r>
              <a:rPr lang="en-GB" altLang="en-US" sz="2400" dirty="0"/>
              <a:t>Lack of clarity of how the methods are used in the study to answer the research question</a:t>
            </a:r>
          </a:p>
          <a:p>
            <a:r>
              <a:rPr lang="en-GB" altLang="en-US" sz="2400" dirty="0"/>
              <a:t>Problems in managing to synthesise quantitative and qualitative findings.</a:t>
            </a:r>
          </a:p>
          <a:p>
            <a:r>
              <a:rPr lang="en-GB" altLang="en-US" sz="2400" dirty="0"/>
              <a:t>Lack of integration in many studies.</a:t>
            </a:r>
            <a:endParaRPr lang="en-US" dirty="0"/>
          </a:p>
        </p:txBody>
      </p:sp>
    </p:spTree>
    <p:extLst>
      <p:ext uri="{BB962C8B-B14F-4D97-AF65-F5344CB8AC3E}">
        <p14:creationId xmlns:p14="http://schemas.microsoft.com/office/powerpoint/2010/main" val="26329788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17CE5-C623-0347-B258-7E8637C19C63}"/>
              </a:ext>
            </a:extLst>
          </p:cNvPr>
          <p:cNvSpPr>
            <a:spLocks noGrp="1"/>
          </p:cNvSpPr>
          <p:nvPr>
            <p:ph type="title"/>
          </p:nvPr>
        </p:nvSpPr>
        <p:spPr>
          <a:xfrm>
            <a:off x="762000" y="-240182"/>
            <a:ext cx="10515600" cy="1325563"/>
          </a:xfrm>
        </p:spPr>
        <p:txBody>
          <a:bodyPr/>
          <a:lstStyle/>
          <a:p>
            <a:r>
              <a:rPr lang="en-US" b="1" dirty="0">
                <a:solidFill>
                  <a:schemeClr val="bg1"/>
                </a:solidFill>
              </a:rPr>
              <a:t>Examples of mixed methods research </a:t>
            </a:r>
          </a:p>
        </p:txBody>
      </p:sp>
      <p:sp>
        <p:nvSpPr>
          <p:cNvPr id="3" name="Content Placeholder 2">
            <a:extLst>
              <a:ext uri="{FF2B5EF4-FFF2-40B4-BE49-F238E27FC236}">
                <a16:creationId xmlns:a16="http://schemas.microsoft.com/office/drawing/2014/main" id="{416AC410-C354-664F-AE5E-8CB03622A411}"/>
              </a:ext>
            </a:extLst>
          </p:cNvPr>
          <p:cNvSpPr>
            <a:spLocks noGrp="1"/>
          </p:cNvSpPr>
          <p:nvPr>
            <p:ph sz="half" idx="1"/>
          </p:nvPr>
        </p:nvSpPr>
        <p:spPr>
          <a:xfrm>
            <a:off x="606380" y="1452137"/>
            <a:ext cx="5181600" cy="4351338"/>
          </a:xfrm>
        </p:spPr>
        <p:txBody>
          <a:bodyPr>
            <a:normAutofit fontScale="77500" lnSpcReduction="20000"/>
          </a:bodyPr>
          <a:lstStyle/>
          <a:p>
            <a:r>
              <a:rPr lang="en-GB" dirty="0"/>
              <a:t>Title: An investigation into the perceived level of personal subject knowledge and competence of a group of pre-service physical education teachers towards the teaching of secondary school gymnastics </a:t>
            </a:r>
          </a:p>
          <a:p>
            <a:endParaRPr lang="en-GB" dirty="0"/>
          </a:p>
          <a:p>
            <a:r>
              <a:rPr lang="en-GB" dirty="0"/>
              <a:t>Aim: to examine the perceived level of personal subject knowledge and competence to teach gymnastics among trainees</a:t>
            </a:r>
          </a:p>
          <a:p>
            <a:endParaRPr lang="en-GB" dirty="0"/>
          </a:p>
          <a:p>
            <a:r>
              <a:rPr lang="en-GB" dirty="0"/>
              <a:t>RQ:   What are trainee teachers’ level of perceived subject knowledge and competence to teach gymnastics?</a:t>
            </a:r>
            <a:endParaRPr lang="en-US" dirty="0"/>
          </a:p>
        </p:txBody>
      </p:sp>
      <p:sp>
        <p:nvSpPr>
          <p:cNvPr id="4" name="Content Placeholder 3">
            <a:extLst>
              <a:ext uri="{FF2B5EF4-FFF2-40B4-BE49-F238E27FC236}">
                <a16:creationId xmlns:a16="http://schemas.microsoft.com/office/drawing/2014/main" id="{7524E557-BD66-D241-914B-6F7EAD39C7AF}"/>
              </a:ext>
            </a:extLst>
          </p:cNvPr>
          <p:cNvSpPr>
            <a:spLocks noGrp="1"/>
          </p:cNvSpPr>
          <p:nvPr>
            <p:ph sz="half" idx="2"/>
          </p:nvPr>
        </p:nvSpPr>
        <p:spPr>
          <a:xfrm>
            <a:off x="6172200" y="1452137"/>
            <a:ext cx="5181600" cy="4351338"/>
          </a:xfrm>
        </p:spPr>
        <p:txBody>
          <a:bodyPr>
            <a:normAutofit fontScale="77500" lnSpcReduction="20000"/>
          </a:bodyPr>
          <a:lstStyle/>
          <a:p>
            <a:r>
              <a:rPr lang="en-US" dirty="0"/>
              <a:t>Methods : </a:t>
            </a:r>
          </a:p>
          <a:p>
            <a:r>
              <a:rPr lang="en-US" dirty="0"/>
              <a:t>Questionnaires  x 2 </a:t>
            </a:r>
          </a:p>
          <a:p>
            <a:r>
              <a:rPr lang="en-US" dirty="0"/>
              <a:t>Semi-structured interviews </a:t>
            </a:r>
          </a:p>
          <a:p>
            <a:endParaRPr lang="en-US" dirty="0"/>
          </a:p>
          <a:p>
            <a:endParaRPr lang="en-US" dirty="0"/>
          </a:p>
          <a:p>
            <a:endParaRPr lang="en-US" dirty="0"/>
          </a:p>
          <a:p>
            <a:r>
              <a:rPr lang="en-US" dirty="0"/>
              <a:t>See the paper on Moodle </a:t>
            </a:r>
          </a:p>
        </p:txBody>
      </p:sp>
    </p:spTree>
    <p:extLst>
      <p:ext uri="{BB962C8B-B14F-4D97-AF65-F5344CB8AC3E}">
        <p14:creationId xmlns:p14="http://schemas.microsoft.com/office/powerpoint/2010/main" val="2108291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1E224-F66F-DC4B-9C94-EB24F84DAFAA}"/>
              </a:ext>
            </a:extLst>
          </p:cNvPr>
          <p:cNvSpPr>
            <a:spLocks noGrp="1"/>
          </p:cNvSpPr>
          <p:nvPr>
            <p:ph type="title"/>
          </p:nvPr>
        </p:nvSpPr>
        <p:spPr>
          <a:xfrm>
            <a:off x="214648" y="-201545"/>
            <a:ext cx="12406647" cy="1325563"/>
          </a:xfrm>
        </p:spPr>
        <p:txBody>
          <a:bodyPr>
            <a:normAutofit/>
          </a:bodyPr>
          <a:lstStyle/>
          <a:p>
            <a:r>
              <a:rPr lang="en-US" sz="3200" b="1" dirty="0">
                <a:solidFill>
                  <a:schemeClr val="bg1"/>
                </a:solidFill>
              </a:rPr>
              <a:t>The contribution of the foundation phase in Wales to physical literacy </a:t>
            </a:r>
          </a:p>
        </p:txBody>
      </p:sp>
      <p:sp>
        <p:nvSpPr>
          <p:cNvPr id="3" name="Content Placeholder 2">
            <a:extLst>
              <a:ext uri="{FF2B5EF4-FFF2-40B4-BE49-F238E27FC236}">
                <a16:creationId xmlns:a16="http://schemas.microsoft.com/office/drawing/2014/main" id="{ECB6C4B3-0D70-D74A-8757-6F6D8B9AB9EC}"/>
              </a:ext>
            </a:extLst>
          </p:cNvPr>
          <p:cNvSpPr>
            <a:spLocks noGrp="1"/>
          </p:cNvSpPr>
          <p:nvPr>
            <p:ph idx="1"/>
          </p:nvPr>
        </p:nvSpPr>
        <p:spPr>
          <a:xfrm>
            <a:off x="722290" y="1253331"/>
            <a:ext cx="10515600" cy="4351338"/>
          </a:xfrm>
        </p:spPr>
        <p:txBody>
          <a:bodyPr>
            <a:normAutofit/>
          </a:bodyPr>
          <a:lstStyle/>
          <a:p>
            <a:r>
              <a:rPr lang="en-US" sz="2400" dirty="0"/>
              <a:t>Aim: To develop an understanding of the contribution of the Foundation Phase in Wales to children’s physical literacy</a:t>
            </a:r>
          </a:p>
          <a:p>
            <a:endParaRPr lang="en-US" sz="2400" dirty="0"/>
          </a:p>
          <a:p>
            <a:r>
              <a:rPr lang="en-US" sz="2400" dirty="0"/>
              <a:t>RQ 1. How are teachers interpreting the LOs of the Foundation Phase in relation to physical literacy?</a:t>
            </a:r>
          </a:p>
          <a:p>
            <a:endParaRPr lang="en-US" sz="2400" dirty="0"/>
          </a:p>
          <a:p>
            <a:r>
              <a:rPr lang="en-US" sz="2400" dirty="0"/>
              <a:t>RQ 2. What is impact of the Foundation Phase on children’s physical literacy ?</a:t>
            </a:r>
          </a:p>
          <a:p>
            <a:pPr marL="0" indent="0">
              <a:buNone/>
            </a:pPr>
            <a:endParaRPr lang="en-US" sz="2400" dirty="0"/>
          </a:p>
          <a:p>
            <a:pPr marL="0" indent="0">
              <a:buNone/>
            </a:pPr>
            <a:endParaRPr lang="en-US" dirty="0"/>
          </a:p>
          <a:p>
            <a:endParaRPr lang="en-US" dirty="0"/>
          </a:p>
        </p:txBody>
      </p:sp>
    </p:spTree>
    <p:extLst>
      <p:ext uri="{BB962C8B-B14F-4D97-AF65-F5344CB8AC3E}">
        <p14:creationId xmlns:p14="http://schemas.microsoft.com/office/powerpoint/2010/main" val="39335194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AD221-887B-6D4D-89ED-195BAA138AC4}"/>
              </a:ext>
            </a:extLst>
          </p:cNvPr>
          <p:cNvSpPr>
            <a:spLocks noGrp="1"/>
          </p:cNvSpPr>
          <p:nvPr>
            <p:ph type="title"/>
          </p:nvPr>
        </p:nvSpPr>
        <p:spPr>
          <a:xfrm>
            <a:off x="838200" y="-265940"/>
            <a:ext cx="10515600" cy="1325563"/>
          </a:xfrm>
        </p:spPr>
        <p:txBody>
          <a:bodyPr/>
          <a:lstStyle/>
          <a:p>
            <a:r>
              <a:rPr lang="en-US" b="1" dirty="0">
                <a:solidFill>
                  <a:schemeClr val="bg1"/>
                </a:solidFill>
              </a:rPr>
              <a:t>Methods?</a:t>
            </a:r>
          </a:p>
        </p:txBody>
      </p:sp>
      <p:sp>
        <p:nvSpPr>
          <p:cNvPr id="3" name="Content Placeholder 2">
            <a:extLst>
              <a:ext uri="{FF2B5EF4-FFF2-40B4-BE49-F238E27FC236}">
                <a16:creationId xmlns:a16="http://schemas.microsoft.com/office/drawing/2014/main" id="{D5C23FD4-E06E-7846-A064-425E52ACED80}"/>
              </a:ext>
            </a:extLst>
          </p:cNvPr>
          <p:cNvSpPr>
            <a:spLocks noGrp="1"/>
          </p:cNvSpPr>
          <p:nvPr>
            <p:ph idx="1"/>
          </p:nvPr>
        </p:nvSpPr>
        <p:spPr>
          <a:xfrm>
            <a:off x="516229" y="1059623"/>
            <a:ext cx="10515600" cy="4351338"/>
          </a:xfrm>
        </p:spPr>
        <p:txBody>
          <a:bodyPr>
            <a:normAutofit/>
          </a:bodyPr>
          <a:lstStyle/>
          <a:p>
            <a:r>
              <a:rPr lang="en-US" sz="2400" b="1" dirty="0"/>
              <a:t>RQ 1. How are teachers interpreting the LOs of the Foundation Phase in relation to physical literacy?</a:t>
            </a:r>
          </a:p>
          <a:p>
            <a:endParaRPr lang="en-US" sz="2400" dirty="0"/>
          </a:p>
          <a:p>
            <a:r>
              <a:rPr lang="en-US" sz="2400" dirty="0"/>
              <a:t>Documentary analysis,  semi structured interviews, participant observation </a:t>
            </a:r>
          </a:p>
          <a:p>
            <a:endParaRPr lang="en-US" sz="2400" dirty="0"/>
          </a:p>
          <a:p>
            <a:r>
              <a:rPr lang="en-US" sz="2400" b="1" dirty="0"/>
              <a:t>RQ 2. What is the impact of the Foundation Phase on children’s physical literacy?</a:t>
            </a:r>
          </a:p>
          <a:p>
            <a:r>
              <a:rPr lang="en-US" sz="2400" dirty="0"/>
              <a:t>Repeated measures TGMD2,   BOT-2 , Physical self perception scale, participant observation.</a:t>
            </a:r>
          </a:p>
          <a:p>
            <a:pPr marL="0" indent="0">
              <a:buNone/>
            </a:pPr>
            <a:r>
              <a:rPr lang="en-US" dirty="0"/>
              <a:t> </a:t>
            </a:r>
          </a:p>
        </p:txBody>
      </p:sp>
    </p:spTree>
    <p:extLst>
      <p:ext uri="{BB962C8B-B14F-4D97-AF65-F5344CB8AC3E}">
        <p14:creationId xmlns:p14="http://schemas.microsoft.com/office/powerpoint/2010/main" val="21923720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4FFD-ACA1-A54B-A24E-CE75A813C350}"/>
              </a:ext>
            </a:extLst>
          </p:cNvPr>
          <p:cNvSpPr>
            <a:spLocks noGrp="1"/>
          </p:cNvSpPr>
          <p:nvPr>
            <p:ph type="title"/>
          </p:nvPr>
        </p:nvSpPr>
        <p:spPr>
          <a:xfrm>
            <a:off x="838200" y="-111393"/>
            <a:ext cx="10515600" cy="1325563"/>
          </a:xfrm>
        </p:spPr>
        <p:txBody>
          <a:bodyPr/>
          <a:lstStyle/>
          <a:p>
            <a:r>
              <a:rPr lang="en-GB" altLang="en-US" b="1" dirty="0">
                <a:solidFill>
                  <a:schemeClr val="bg1"/>
                </a:solidFill>
              </a:rPr>
              <a:t>Summary</a:t>
            </a:r>
            <a:endParaRPr lang="en-US" b="1" dirty="0">
              <a:solidFill>
                <a:schemeClr val="bg1"/>
              </a:solidFill>
            </a:endParaRPr>
          </a:p>
        </p:txBody>
      </p:sp>
      <p:sp>
        <p:nvSpPr>
          <p:cNvPr id="3" name="Content Placeholder 2">
            <a:extLst>
              <a:ext uri="{FF2B5EF4-FFF2-40B4-BE49-F238E27FC236}">
                <a16:creationId xmlns:a16="http://schemas.microsoft.com/office/drawing/2014/main" id="{0291AF89-9F7A-8446-B22D-07D01A9CA6E1}"/>
              </a:ext>
            </a:extLst>
          </p:cNvPr>
          <p:cNvSpPr>
            <a:spLocks noGrp="1"/>
          </p:cNvSpPr>
          <p:nvPr>
            <p:ph idx="1"/>
          </p:nvPr>
        </p:nvSpPr>
        <p:spPr>
          <a:xfrm>
            <a:off x="742666" y="1253331"/>
            <a:ext cx="10515600" cy="4351338"/>
          </a:xfrm>
        </p:spPr>
        <p:txBody>
          <a:bodyPr/>
          <a:lstStyle/>
          <a:p>
            <a:pPr>
              <a:lnSpc>
                <a:spcPct val="80000"/>
              </a:lnSpc>
            </a:pPr>
            <a:r>
              <a:rPr lang="en-US" altLang="en-US" sz="2400" dirty="0"/>
              <a:t>Quantitative and qualitative research methods have traditionally been associated with conflicting research paradigms based upon different epistemological positions.</a:t>
            </a:r>
          </a:p>
          <a:p>
            <a:pPr>
              <a:lnSpc>
                <a:spcPct val="80000"/>
              </a:lnSpc>
            </a:pPr>
            <a:r>
              <a:rPr lang="en-US" altLang="en-US" sz="2400" dirty="0"/>
              <a:t>Many researchers now recognize that quantitative and qualitative approaches can be combined into a mixed methods design. </a:t>
            </a:r>
          </a:p>
          <a:p>
            <a:pPr>
              <a:lnSpc>
                <a:spcPct val="80000"/>
              </a:lnSpc>
            </a:pPr>
            <a:r>
              <a:rPr lang="en-US" altLang="en-US" sz="2400" dirty="0"/>
              <a:t>Mixed methods approaches:</a:t>
            </a:r>
          </a:p>
          <a:p>
            <a:pPr lvl="1">
              <a:lnSpc>
                <a:spcPct val="80000"/>
              </a:lnSpc>
            </a:pPr>
            <a:r>
              <a:rPr lang="en-US" altLang="en-US" dirty="0"/>
              <a:t>can be based upon different types of research question, sampling procedures, data collection methods or approaches to data analysis.</a:t>
            </a:r>
          </a:p>
          <a:p>
            <a:pPr lvl="1">
              <a:lnSpc>
                <a:spcPct val="80000"/>
              </a:lnSpc>
            </a:pPr>
            <a:r>
              <a:rPr lang="en-US" altLang="en-US" dirty="0"/>
              <a:t>are flexible and can include sequential designs with quantitative methods preceding qualitative, or vice versa, or concurrent designs.</a:t>
            </a:r>
          </a:p>
          <a:p>
            <a:pPr lvl="1">
              <a:lnSpc>
                <a:spcPct val="80000"/>
              </a:lnSpc>
            </a:pPr>
            <a:r>
              <a:rPr lang="en-US" altLang="en-US" dirty="0"/>
              <a:t>should be based upon the kinds of questions being addressed and how the design can aid in the answering of these questions.</a:t>
            </a:r>
          </a:p>
          <a:p>
            <a:endParaRPr lang="en-US" dirty="0"/>
          </a:p>
        </p:txBody>
      </p:sp>
    </p:spTree>
    <p:extLst>
      <p:ext uri="{BB962C8B-B14F-4D97-AF65-F5344CB8AC3E}">
        <p14:creationId xmlns:p14="http://schemas.microsoft.com/office/powerpoint/2010/main" val="20944799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FD87FC8-51D2-8F7C-0066-CE0636966E29}"/>
              </a:ext>
            </a:extLst>
          </p:cNvPr>
          <p:cNvSpPr>
            <a:spLocks noGrp="1"/>
          </p:cNvSpPr>
          <p:nvPr>
            <p:ph type="title"/>
          </p:nvPr>
        </p:nvSpPr>
        <p:spPr>
          <a:xfrm>
            <a:off x="838200" y="0"/>
            <a:ext cx="10515600" cy="1325563"/>
          </a:xfrm>
        </p:spPr>
        <p:txBody>
          <a:bodyPr/>
          <a:lstStyle/>
          <a:p>
            <a:r>
              <a:rPr lang="en-US" b="1" dirty="0">
                <a:solidFill>
                  <a:schemeClr val="bg1"/>
                </a:solidFill>
              </a:rPr>
              <a:t>Let’s think more about research questions..</a:t>
            </a:r>
          </a:p>
        </p:txBody>
      </p:sp>
      <p:pic>
        <p:nvPicPr>
          <p:cNvPr id="3" name="Picture 2" descr="Text&#10;&#10;Description automatically generated with medium confidence">
            <a:extLst>
              <a:ext uri="{FF2B5EF4-FFF2-40B4-BE49-F238E27FC236}">
                <a16:creationId xmlns:a16="http://schemas.microsoft.com/office/drawing/2014/main" id="{6B8F9EC2-E1DF-6C19-BB79-4661AD987431}"/>
              </a:ext>
            </a:extLst>
          </p:cNvPr>
          <p:cNvPicPr>
            <a:picLocks noChangeAspect="1"/>
          </p:cNvPicPr>
          <p:nvPr/>
        </p:nvPicPr>
        <p:blipFill>
          <a:blip r:embed="rId2"/>
          <a:stretch>
            <a:fillRect/>
          </a:stretch>
        </p:blipFill>
        <p:spPr>
          <a:xfrm>
            <a:off x="2329633" y="1476996"/>
            <a:ext cx="7532733" cy="3904008"/>
          </a:xfrm>
          <a:prstGeom prst="rect">
            <a:avLst/>
          </a:prstGeom>
        </p:spPr>
      </p:pic>
    </p:spTree>
    <p:extLst>
      <p:ext uri="{BB962C8B-B14F-4D97-AF65-F5344CB8AC3E}">
        <p14:creationId xmlns:p14="http://schemas.microsoft.com/office/powerpoint/2010/main" val="13319455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AutoShape 4">
            <a:extLst>
              <a:ext uri="{FF2B5EF4-FFF2-40B4-BE49-F238E27FC236}">
                <a16:creationId xmlns:a16="http://schemas.microsoft.com/office/drawing/2014/main" id="{5BC2FB9F-9A1D-8D4C-8C9E-48101CFD7B80}"/>
              </a:ext>
            </a:extLst>
          </p:cNvPr>
          <p:cNvSpPr>
            <a:spLocks noChangeArrowheads="1"/>
          </p:cNvSpPr>
          <p:nvPr/>
        </p:nvSpPr>
        <p:spPr bwMode="auto">
          <a:xfrm>
            <a:off x="6094105" y="802955"/>
            <a:ext cx="4977976" cy="1454051"/>
          </a:xfrm>
          <a:prstGeom prst="roundRect">
            <a:avLst>
              <a:gd name="adj" fmla="val 21667"/>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lIns="91440" tIns="45720" rIns="91440" bIns="45720" rtlCol="0" anchor="b">
            <a:normAutofit/>
          </a:bodyPr>
          <a:lstStyle>
            <a:lvl1pPr eaLnBrk="0" hangingPunct="0">
              <a:spcBef>
                <a:spcPct val="20000"/>
              </a:spcBef>
              <a:buClr>
                <a:schemeClr val="accent2"/>
              </a:buClr>
              <a:buSzPct val="85000"/>
              <a:buFont typeface="Brush Script MT" charset="0"/>
              <a:buChar char="O"/>
              <a:defRPr sz="2400">
                <a:solidFill>
                  <a:schemeClr val="tx1"/>
                </a:solidFill>
                <a:latin typeface="Franklin Gothic Book" charset="0"/>
              </a:defRPr>
            </a:lvl1pPr>
            <a:lvl2pPr marL="742950" indent="-285750" eaLnBrk="0" hangingPunct="0">
              <a:spcBef>
                <a:spcPct val="20000"/>
              </a:spcBef>
              <a:buClr>
                <a:schemeClr val="accent2"/>
              </a:buClr>
              <a:buSzPct val="85000"/>
              <a:buFont typeface="Brush Script MT" charset="0"/>
              <a:buChar char="O"/>
              <a:defRPr sz="2200">
                <a:solidFill>
                  <a:schemeClr val="tx1"/>
                </a:solidFill>
                <a:latin typeface="Franklin Gothic Book" charset="0"/>
              </a:defRPr>
            </a:lvl2pPr>
            <a:lvl3pPr marL="1143000" indent="-228600" eaLnBrk="0" hangingPunct="0">
              <a:spcBef>
                <a:spcPct val="20000"/>
              </a:spcBef>
              <a:buClr>
                <a:schemeClr val="accent2"/>
              </a:buClr>
              <a:buSzPct val="85000"/>
              <a:buFont typeface="Brush Script MT" charset="0"/>
              <a:buChar char="O"/>
              <a:defRPr sz="2000">
                <a:solidFill>
                  <a:schemeClr val="tx1"/>
                </a:solidFill>
                <a:latin typeface="Franklin Gothic Book" charset="0"/>
              </a:defRPr>
            </a:lvl3pPr>
            <a:lvl4pPr marL="1600200" indent="-228600" eaLnBrk="0" hangingPunct="0">
              <a:spcBef>
                <a:spcPct val="20000"/>
              </a:spcBef>
              <a:buClr>
                <a:schemeClr val="accent2"/>
              </a:buClr>
              <a:buSzPct val="85000"/>
              <a:buFont typeface="Brush Script MT" charset="0"/>
              <a:buChar char="O"/>
              <a:defRPr>
                <a:solidFill>
                  <a:schemeClr val="tx1"/>
                </a:solidFill>
                <a:latin typeface="Franklin Gothic Book" charset="0"/>
              </a:defRPr>
            </a:lvl4pPr>
            <a:lvl5pPr marL="2057400" indent="-228600" eaLnBrk="0" hangingPunct="0">
              <a:spcBef>
                <a:spcPct val="20000"/>
              </a:spcBef>
              <a:buClr>
                <a:schemeClr val="accent2"/>
              </a:buClr>
              <a:buSzPct val="85000"/>
              <a:buFont typeface="Brush Script MT" charset="0"/>
              <a:buChar char="O"/>
              <a:defRPr sz="1600">
                <a:solidFill>
                  <a:schemeClr val="tx1"/>
                </a:solidFill>
                <a:latin typeface="Franklin Gothic Book" charset="0"/>
              </a:defRPr>
            </a:lvl5pPr>
            <a:lvl6pPr marL="25146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6pPr>
            <a:lvl7pPr marL="29718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7pPr>
            <a:lvl8pPr marL="34290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8pPr>
            <a:lvl9pPr marL="38862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9pPr>
          </a:lstStyle>
          <a:p>
            <a:pPr eaLnBrk="1" hangingPunct="1">
              <a:lnSpc>
                <a:spcPct val="90000"/>
              </a:lnSpc>
              <a:spcBef>
                <a:spcPct val="0"/>
              </a:spcBef>
              <a:spcAft>
                <a:spcPts val="600"/>
              </a:spcAft>
              <a:buClrTx/>
              <a:buSzTx/>
              <a:buNone/>
              <a:defRPr/>
            </a:pPr>
            <a:r>
              <a:rPr lang="en-US" altLang="en-US" sz="3600" b="1">
                <a:solidFill>
                  <a:schemeClr val="tx2"/>
                </a:solidFill>
                <a:latin typeface="+mj-lt"/>
                <a:ea typeface="+mj-ea"/>
                <a:cs typeface="+mj-cs"/>
              </a:rPr>
              <a:t>Research questions </a:t>
            </a:r>
          </a:p>
        </p:txBody>
      </p:sp>
      <p:pic>
        <p:nvPicPr>
          <p:cNvPr id="2" name="Picture 1">
            <a:extLst>
              <a:ext uri="{FF2B5EF4-FFF2-40B4-BE49-F238E27FC236}">
                <a16:creationId xmlns:a16="http://schemas.microsoft.com/office/drawing/2014/main" id="{DF69D565-D3D7-9DFF-41BB-CB95AD73DABB}"/>
              </a:ext>
            </a:extLst>
          </p:cNvPr>
          <p:cNvPicPr>
            <a:picLocks noChangeAspect="1"/>
          </p:cNvPicPr>
          <p:nvPr/>
        </p:nvPicPr>
        <p:blipFill rotWithShape="1">
          <a:blip r:embed="rId3">
            <a:alphaModFix/>
          </a:blip>
          <a:srcRect l="9903" r="37983"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12298" name="Group 12297">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12299" name="Freeform: Shape 12298">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00" name="Freeform: Shape 12299">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01" name="Freeform: Shape 12300">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2302" name="Freeform: Shape 12301">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291" name="Rectangle 5">
            <a:extLst>
              <a:ext uri="{FF2B5EF4-FFF2-40B4-BE49-F238E27FC236}">
                <a16:creationId xmlns:a16="http://schemas.microsoft.com/office/drawing/2014/main" id="{057372B8-A518-FA49-917C-52CBDD5948B0}"/>
              </a:ext>
            </a:extLst>
          </p:cNvPr>
          <p:cNvSpPr>
            <a:spLocks noChangeArrowheads="1"/>
          </p:cNvSpPr>
          <p:nvPr/>
        </p:nvSpPr>
        <p:spPr bwMode="auto">
          <a:xfrm>
            <a:off x="6090574" y="2421682"/>
            <a:ext cx="4977578" cy="36392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lIns="91440" tIns="45720" rIns="91440" bIns="45720" rtlCol="0" anchor="ctr">
            <a:normAutofit/>
          </a:bodyPr>
          <a:lstStyle>
            <a:lvl1pPr marL="342900" indent="-342900" eaLnBrk="0" hangingPunct="0">
              <a:spcBef>
                <a:spcPct val="20000"/>
              </a:spcBef>
              <a:buClr>
                <a:schemeClr val="accent2"/>
              </a:buClr>
              <a:buSzPct val="85000"/>
              <a:buFont typeface="Brush Script MT" charset="0"/>
              <a:buChar char="O"/>
              <a:defRPr sz="2400">
                <a:solidFill>
                  <a:schemeClr val="tx1"/>
                </a:solidFill>
                <a:latin typeface="Franklin Gothic Book" charset="0"/>
              </a:defRPr>
            </a:lvl1pPr>
            <a:lvl2pPr marL="742950" indent="-285750" eaLnBrk="0" hangingPunct="0">
              <a:spcBef>
                <a:spcPct val="20000"/>
              </a:spcBef>
              <a:buClr>
                <a:schemeClr val="accent2"/>
              </a:buClr>
              <a:buSzPct val="85000"/>
              <a:buFont typeface="Brush Script MT" charset="0"/>
              <a:buChar char="O"/>
              <a:defRPr sz="2200">
                <a:solidFill>
                  <a:schemeClr val="tx1"/>
                </a:solidFill>
                <a:latin typeface="Franklin Gothic Book" charset="0"/>
              </a:defRPr>
            </a:lvl2pPr>
            <a:lvl3pPr marL="1143000" indent="-228600" eaLnBrk="0" hangingPunct="0">
              <a:spcBef>
                <a:spcPct val="20000"/>
              </a:spcBef>
              <a:buClr>
                <a:schemeClr val="accent2"/>
              </a:buClr>
              <a:buSzPct val="85000"/>
              <a:buFont typeface="Brush Script MT" charset="0"/>
              <a:buChar char="O"/>
              <a:defRPr sz="2000">
                <a:solidFill>
                  <a:schemeClr val="tx1"/>
                </a:solidFill>
                <a:latin typeface="Franklin Gothic Book" charset="0"/>
              </a:defRPr>
            </a:lvl3pPr>
            <a:lvl4pPr marL="1600200" indent="-228600" eaLnBrk="0" hangingPunct="0">
              <a:spcBef>
                <a:spcPct val="20000"/>
              </a:spcBef>
              <a:buClr>
                <a:schemeClr val="accent2"/>
              </a:buClr>
              <a:buSzPct val="85000"/>
              <a:buFont typeface="Brush Script MT" charset="0"/>
              <a:buChar char="O"/>
              <a:defRPr>
                <a:solidFill>
                  <a:schemeClr val="tx1"/>
                </a:solidFill>
                <a:latin typeface="Franklin Gothic Book" charset="0"/>
              </a:defRPr>
            </a:lvl4pPr>
            <a:lvl5pPr marL="2057400" indent="-228600" eaLnBrk="0" hangingPunct="0">
              <a:spcBef>
                <a:spcPct val="20000"/>
              </a:spcBef>
              <a:buClr>
                <a:schemeClr val="accent2"/>
              </a:buClr>
              <a:buSzPct val="85000"/>
              <a:buFont typeface="Brush Script MT" charset="0"/>
              <a:buChar char="O"/>
              <a:defRPr sz="1600">
                <a:solidFill>
                  <a:schemeClr val="tx1"/>
                </a:solidFill>
                <a:latin typeface="Franklin Gothic Book" charset="0"/>
              </a:defRPr>
            </a:lvl5pPr>
            <a:lvl6pPr marL="25146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6pPr>
            <a:lvl7pPr marL="29718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7pPr>
            <a:lvl8pPr marL="34290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8pPr>
            <a:lvl9pPr marL="3886200" indent="-228600" eaLnBrk="0" fontAlgn="base" hangingPunct="0">
              <a:spcBef>
                <a:spcPct val="20000"/>
              </a:spcBef>
              <a:spcAft>
                <a:spcPct val="0"/>
              </a:spcAft>
              <a:buClr>
                <a:schemeClr val="accent2"/>
              </a:buClr>
              <a:buSzPct val="85000"/>
              <a:buFont typeface="Brush Script MT" charset="0"/>
              <a:buChar char="O"/>
              <a:defRPr sz="1600">
                <a:solidFill>
                  <a:schemeClr val="tx1"/>
                </a:solidFill>
                <a:latin typeface="Franklin Gothic Book" charset="0"/>
              </a:defRPr>
            </a:lvl9pPr>
          </a:lstStyle>
          <a:p>
            <a:pPr indent="-228600" eaLnBrk="1" hangingPunct="1">
              <a:lnSpc>
                <a:spcPct val="90000"/>
              </a:lnSpc>
              <a:buClr>
                <a:schemeClr val="tx1"/>
              </a:buClr>
              <a:buSzPct val="70000"/>
              <a:buFont typeface="Arial" panose="020B0604020202020204" pitchFamily="34" charset="0"/>
              <a:buChar char="•"/>
              <a:defRPr/>
            </a:pPr>
            <a:r>
              <a:rPr lang="en-US" altLang="en-US" sz="1800">
                <a:solidFill>
                  <a:schemeClr val="tx2"/>
                </a:solidFill>
                <a:latin typeface="+mn-lt"/>
              </a:rPr>
              <a:t>The questions that we ask inform the research design that we use to answer the questions.</a:t>
            </a:r>
          </a:p>
          <a:p>
            <a:pPr indent="-228600" eaLnBrk="1" hangingPunct="1">
              <a:lnSpc>
                <a:spcPct val="90000"/>
              </a:lnSpc>
              <a:buClr>
                <a:schemeClr val="tx1"/>
              </a:buClr>
              <a:buSzPct val="70000"/>
              <a:buFont typeface="Arial" panose="020B0604020202020204" pitchFamily="34" charset="0"/>
              <a:buChar char="•"/>
              <a:defRPr/>
            </a:pPr>
            <a:endParaRPr lang="en-US" altLang="en-US" sz="1800" b="1">
              <a:solidFill>
                <a:schemeClr val="tx2"/>
              </a:solidFill>
              <a:latin typeface="+mn-lt"/>
            </a:endParaRPr>
          </a:p>
          <a:p>
            <a:pPr indent="-228600" eaLnBrk="1" hangingPunct="1">
              <a:lnSpc>
                <a:spcPct val="90000"/>
              </a:lnSpc>
              <a:buClr>
                <a:schemeClr val="tx1"/>
              </a:buClr>
              <a:buSzPct val="70000"/>
              <a:buFont typeface="Arial" panose="020B0604020202020204" pitchFamily="34" charset="0"/>
              <a:buChar char="•"/>
              <a:defRPr/>
            </a:pPr>
            <a:endParaRPr lang="en-US" altLang="en-US" sz="1800" b="1">
              <a:solidFill>
                <a:schemeClr val="tx2"/>
              </a:solidFill>
              <a:latin typeface="+mn-lt"/>
            </a:endParaRPr>
          </a:p>
        </p:txBody>
      </p:sp>
    </p:spTree>
    <p:extLst>
      <p:ext uri="{BB962C8B-B14F-4D97-AF65-F5344CB8AC3E}">
        <p14:creationId xmlns:p14="http://schemas.microsoft.com/office/powerpoint/2010/main" val="21902759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FA064C43-6709-4A34-9A02-26831179B82E}"/>
              </a:ext>
            </a:extLst>
          </p:cNvPr>
          <p:cNvSpPr>
            <a:spLocks noGrp="1"/>
          </p:cNvSpPr>
          <p:nvPr>
            <p:ph type="title"/>
          </p:nvPr>
        </p:nvSpPr>
        <p:spPr>
          <a:xfrm>
            <a:off x="3858373" y="4426389"/>
            <a:ext cx="3765768" cy="859847"/>
          </a:xfrm>
        </p:spPr>
        <p:txBody>
          <a:bodyPr vert="horz" lIns="91440" tIns="45720" rIns="91440" bIns="45720" rtlCol="0" anchor="t">
            <a:normAutofit fontScale="90000"/>
          </a:bodyPr>
          <a:lstStyle/>
          <a:p>
            <a:pPr algn="r"/>
            <a:r>
              <a:rPr lang="en-US" altLang="en-US" sz="3600" b="1" dirty="0">
                <a:solidFill>
                  <a:srgbClr val="000000"/>
                </a:solidFill>
              </a:rPr>
              <a:t>The questions link the literature to the methodology</a:t>
            </a:r>
          </a:p>
        </p:txBody>
      </p:sp>
      <p:pic>
        <p:nvPicPr>
          <p:cNvPr id="3" name="Picture 2" descr="A picture containing text&#10;&#10;Description automatically generated">
            <a:extLst>
              <a:ext uri="{FF2B5EF4-FFF2-40B4-BE49-F238E27FC236}">
                <a16:creationId xmlns:a16="http://schemas.microsoft.com/office/drawing/2014/main" id="{15FA90A6-91DC-D544-9EE0-E4967E8BDBE9}"/>
              </a:ext>
            </a:extLst>
          </p:cNvPr>
          <p:cNvPicPr>
            <a:picLocks noChangeAspect="1"/>
          </p:cNvPicPr>
          <p:nvPr/>
        </p:nvPicPr>
        <p:blipFill>
          <a:blip r:embed="rId3"/>
          <a:stretch>
            <a:fillRect/>
          </a:stretch>
        </p:blipFill>
        <p:spPr>
          <a:xfrm>
            <a:off x="-34695" y="0"/>
            <a:ext cx="3030379" cy="3010571"/>
          </a:xfrm>
          <a:prstGeom prst="rect">
            <a:avLst/>
          </a:prstGeom>
        </p:spPr>
      </p:pic>
      <p:sp>
        <p:nvSpPr>
          <p:cNvPr id="8" name="Right Arrow 7">
            <a:extLst>
              <a:ext uri="{FF2B5EF4-FFF2-40B4-BE49-F238E27FC236}">
                <a16:creationId xmlns:a16="http://schemas.microsoft.com/office/drawing/2014/main" id="{DAAAD3CB-EEC1-6E49-B154-2D20EEB74D54}"/>
              </a:ext>
            </a:extLst>
          </p:cNvPr>
          <p:cNvSpPr/>
          <p:nvPr/>
        </p:nvSpPr>
        <p:spPr>
          <a:xfrm rot="20587382">
            <a:off x="3327782" y="1813704"/>
            <a:ext cx="1607794" cy="7228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FEF5D0DD-E895-2443-812C-D8D6C3FF0B7A}"/>
              </a:ext>
            </a:extLst>
          </p:cNvPr>
          <p:cNvSpPr/>
          <p:nvPr/>
        </p:nvSpPr>
        <p:spPr>
          <a:xfrm rot="2301453">
            <a:off x="8236805" y="2211925"/>
            <a:ext cx="1607794" cy="7228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B93AE07-6CF8-1C43-B447-A10283AD394B}"/>
              </a:ext>
            </a:extLst>
          </p:cNvPr>
          <p:cNvSpPr txBox="1"/>
          <p:nvPr/>
        </p:nvSpPr>
        <p:spPr>
          <a:xfrm>
            <a:off x="8783" y="3355607"/>
            <a:ext cx="4172078" cy="1569660"/>
          </a:xfrm>
          <a:prstGeom prst="rect">
            <a:avLst/>
          </a:prstGeom>
          <a:noFill/>
        </p:spPr>
        <p:txBody>
          <a:bodyPr wrap="square" rtlCol="0">
            <a:spAutoFit/>
          </a:bodyPr>
          <a:lstStyle/>
          <a:p>
            <a:r>
              <a:rPr lang="en-US" sz="3200" dirty="0"/>
              <a:t>The literature review identifies a research problem </a:t>
            </a:r>
          </a:p>
        </p:txBody>
      </p:sp>
      <p:pic>
        <p:nvPicPr>
          <p:cNvPr id="2" name="Picture 1" descr="Diagram&#10;&#10;Description automatically generated">
            <a:extLst>
              <a:ext uri="{FF2B5EF4-FFF2-40B4-BE49-F238E27FC236}">
                <a16:creationId xmlns:a16="http://schemas.microsoft.com/office/drawing/2014/main" id="{C0EE400F-2C51-5598-59C5-48F883134980}"/>
              </a:ext>
            </a:extLst>
          </p:cNvPr>
          <p:cNvPicPr>
            <a:picLocks noChangeAspect="1"/>
          </p:cNvPicPr>
          <p:nvPr/>
        </p:nvPicPr>
        <p:blipFill>
          <a:blip r:embed="rId4"/>
          <a:stretch>
            <a:fillRect/>
          </a:stretch>
        </p:blipFill>
        <p:spPr>
          <a:xfrm>
            <a:off x="5006561" y="0"/>
            <a:ext cx="3228454" cy="2325189"/>
          </a:xfrm>
          <a:prstGeom prst="rect">
            <a:avLst/>
          </a:prstGeom>
        </p:spPr>
      </p:pic>
      <p:pic>
        <p:nvPicPr>
          <p:cNvPr id="4" name="Picture 3" descr="A picture containing text, sign, outdoor, sky&#10;&#10;Description automatically generated">
            <a:extLst>
              <a:ext uri="{FF2B5EF4-FFF2-40B4-BE49-F238E27FC236}">
                <a16:creationId xmlns:a16="http://schemas.microsoft.com/office/drawing/2014/main" id="{0399C221-1ED8-4ADD-EB2E-0F3F8F2542D5}"/>
              </a:ext>
            </a:extLst>
          </p:cNvPr>
          <p:cNvPicPr>
            <a:picLocks noChangeAspect="1"/>
          </p:cNvPicPr>
          <p:nvPr/>
        </p:nvPicPr>
        <p:blipFill>
          <a:blip r:embed="rId5"/>
          <a:stretch>
            <a:fillRect/>
          </a:stretch>
        </p:blipFill>
        <p:spPr>
          <a:xfrm>
            <a:off x="7957438" y="3428999"/>
            <a:ext cx="4245241" cy="3311435"/>
          </a:xfrm>
          <a:prstGeom prst="rect">
            <a:avLst/>
          </a:prstGeom>
        </p:spPr>
      </p:pic>
    </p:spTree>
    <p:extLst>
      <p:ext uri="{BB962C8B-B14F-4D97-AF65-F5344CB8AC3E}">
        <p14:creationId xmlns:p14="http://schemas.microsoft.com/office/powerpoint/2010/main" val="612272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4A593-82F7-8246-8395-C6EA597C6D04}"/>
              </a:ext>
            </a:extLst>
          </p:cNvPr>
          <p:cNvSpPr>
            <a:spLocks noGrp="1"/>
          </p:cNvSpPr>
          <p:nvPr>
            <p:ph type="title"/>
          </p:nvPr>
        </p:nvSpPr>
        <p:spPr>
          <a:xfrm>
            <a:off x="6992901" y="-903920"/>
            <a:ext cx="3973385" cy="3692028"/>
          </a:xfrm>
          <a:noFill/>
        </p:spPr>
        <p:txBody>
          <a:bodyPr vert="horz" lIns="91440" tIns="45720" rIns="91440" bIns="45720" rtlCol="0" anchor="b">
            <a:normAutofit/>
          </a:bodyPr>
          <a:lstStyle/>
          <a:p>
            <a:pPr>
              <a:defRPr/>
            </a:pPr>
            <a:r>
              <a:rPr lang="en-US" sz="5200" b="1" dirty="0"/>
              <a:t>Broad to specific..</a:t>
            </a:r>
          </a:p>
        </p:txBody>
      </p:sp>
      <p:sp>
        <p:nvSpPr>
          <p:cNvPr id="3" name="Content Placeholder 2">
            <a:extLst>
              <a:ext uri="{FF2B5EF4-FFF2-40B4-BE49-F238E27FC236}">
                <a16:creationId xmlns:a16="http://schemas.microsoft.com/office/drawing/2014/main" id="{B609D164-E0DD-5C40-B4FD-DE12B1F07E15}"/>
              </a:ext>
            </a:extLst>
          </p:cNvPr>
          <p:cNvSpPr>
            <a:spLocks noGrp="1"/>
          </p:cNvSpPr>
          <p:nvPr>
            <p:ph idx="1"/>
          </p:nvPr>
        </p:nvSpPr>
        <p:spPr>
          <a:xfrm>
            <a:off x="6992901" y="3159495"/>
            <a:ext cx="4989549" cy="2685554"/>
          </a:xfrm>
          <a:noFill/>
        </p:spPr>
        <p:txBody>
          <a:bodyPr vert="horz" lIns="91440" tIns="45720" rIns="91440" bIns="45720" rtlCol="0">
            <a:normAutofit/>
          </a:bodyPr>
          <a:lstStyle/>
          <a:p>
            <a:pPr marL="0" indent="0">
              <a:buNone/>
              <a:defRPr/>
            </a:pPr>
            <a:r>
              <a:rPr lang="en-US" sz="3200" dirty="0"/>
              <a:t>Your research topic ideas are broad…..but your research question needs to be narrow </a:t>
            </a:r>
          </a:p>
        </p:txBody>
      </p:sp>
      <p:pic>
        <p:nvPicPr>
          <p:cNvPr id="5" name="Picture 4" descr="A picture containing shape&#10;&#10;Description automatically generated">
            <a:extLst>
              <a:ext uri="{FF2B5EF4-FFF2-40B4-BE49-F238E27FC236}">
                <a16:creationId xmlns:a16="http://schemas.microsoft.com/office/drawing/2014/main" id="{B6F4F920-52BD-624D-96CB-9D287AE00B3E}"/>
              </a:ext>
            </a:extLst>
          </p:cNvPr>
          <p:cNvPicPr>
            <a:picLocks noChangeAspect="1"/>
          </p:cNvPicPr>
          <p:nvPr/>
        </p:nvPicPr>
        <p:blipFill rotWithShape="1">
          <a:blip r:embed="rId3"/>
          <a:srcRect l="2877"/>
          <a:stretch/>
        </p:blipFill>
        <p:spPr>
          <a:xfrm>
            <a:off x="0" y="-32472"/>
            <a:ext cx="7026002" cy="6890472"/>
          </a:xfrm>
          <a:prstGeom prst="rect">
            <a:avLst/>
          </a:prstGeom>
        </p:spPr>
      </p:pic>
      <p:pic>
        <p:nvPicPr>
          <p:cNvPr id="15" name="Picture 14" descr="Icon&#10;&#10;Description automatically generated">
            <a:extLst>
              <a:ext uri="{FF2B5EF4-FFF2-40B4-BE49-F238E27FC236}">
                <a16:creationId xmlns:a16="http://schemas.microsoft.com/office/drawing/2014/main" id="{D2D3553B-0FC3-184E-A43F-19488A1BFE74}"/>
              </a:ext>
            </a:extLst>
          </p:cNvPr>
          <p:cNvPicPr>
            <a:picLocks noChangeAspect="1"/>
          </p:cNvPicPr>
          <p:nvPr/>
        </p:nvPicPr>
        <p:blipFill>
          <a:blip r:embed="rId4"/>
          <a:stretch>
            <a:fillRect/>
          </a:stretch>
        </p:blipFill>
        <p:spPr>
          <a:xfrm>
            <a:off x="9236149" y="5245718"/>
            <a:ext cx="2955851" cy="1612282"/>
          </a:xfrm>
          <a:prstGeom prst="rect">
            <a:avLst/>
          </a:prstGeom>
        </p:spPr>
      </p:pic>
    </p:spTree>
    <p:extLst>
      <p:ext uri="{BB962C8B-B14F-4D97-AF65-F5344CB8AC3E}">
        <p14:creationId xmlns:p14="http://schemas.microsoft.com/office/powerpoint/2010/main" val="27852711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6EF5565C-D877-4F84-902C-BC17D2AF6D7E}"/>
              </a:ext>
            </a:extLst>
          </p:cNvPr>
          <p:cNvSpPr>
            <a:spLocks noGrp="1"/>
          </p:cNvSpPr>
          <p:nvPr>
            <p:ph type="title"/>
          </p:nvPr>
        </p:nvSpPr>
        <p:spPr>
          <a:xfrm>
            <a:off x="762000" y="-192088"/>
            <a:ext cx="10515600" cy="1325563"/>
          </a:xfrm>
        </p:spPr>
        <p:txBody>
          <a:bodyPr/>
          <a:lstStyle/>
          <a:p>
            <a:pPr eaLnBrk="1" hangingPunct="1"/>
            <a:r>
              <a:rPr lang="en-GB" altLang="en-US" b="1" dirty="0">
                <a:solidFill>
                  <a:schemeClr val="bg1"/>
                </a:solidFill>
              </a:rPr>
              <a:t>Some types of questions….</a:t>
            </a:r>
          </a:p>
        </p:txBody>
      </p:sp>
      <p:sp>
        <p:nvSpPr>
          <p:cNvPr id="24578" name="Rectangle 3">
            <a:extLst>
              <a:ext uri="{FF2B5EF4-FFF2-40B4-BE49-F238E27FC236}">
                <a16:creationId xmlns:a16="http://schemas.microsoft.com/office/drawing/2014/main" id="{BC1EAFFA-2C77-4219-B166-169CC39E0EDE}"/>
              </a:ext>
            </a:extLst>
          </p:cNvPr>
          <p:cNvSpPr>
            <a:spLocks noGrp="1"/>
          </p:cNvSpPr>
          <p:nvPr>
            <p:ph sz="half" idx="1"/>
          </p:nvPr>
        </p:nvSpPr>
        <p:spPr>
          <a:xfrm>
            <a:off x="228600" y="1437124"/>
            <a:ext cx="5181600" cy="3172976"/>
          </a:xfrm>
        </p:spPr>
        <p:txBody>
          <a:bodyPr>
            <a:normAutofit/>
          </a:bodyPr>
          <a:lstStyle/>
          <a:p>
            <a:pPr lvl="1"/>
            <a:r>
              <a:rPr lang="en-GB" altLang="en-US" sz="2800" dirty="0"/>
              <a:t>Understanding </a:t>
            </a:r>
          </a:p>
          <a:p>
            <a:pPr lvl="1"/>
            <a:r>
              <a:rPr lang="en-GB" altLang="en-US" sz="2800" dirty="0"/>
              <a:t>Exploring</a:t>
            </a:r>
          </a:p>
          <a:p>
            <a:pPr lvl="1"/>
            <a:r>
              <a:rPr lang="en-GB" altLang="en-US" sz="2800" dirty="0"/>
              <a:t>Testing</a:t>
            </a:r>
          </a:p>
          <a:p>
            <a:pPr lvl="1"/>
            <a:r>
              <a:rPr lang="en-GB" altLang="en-US" sz="2800" dirty="0"/>
              <a:t>What?</a:t>
            </a:r>
          </a:p>
          <a:p>
            <a:pPr lvl="1"/>
            <a:r>
              <a:rPr lang="en-GB" altLang="en-US" sz="2800" dirty="0"/>
              <a:t>What if?</a:t>
            </a:r>
          </a:p>
          <a:p>
            <a:pPr lvl="1"/>
            <a:r>
              <a:rPr lang="en-GB" altLang="en-US" sz="2800" dirty="0"/>
              <a:t>How? </a:t>
            </a:r>
          </a:p>
          <a:p>
            <a:pPr lvl="1"/>
            <a:endParaRPr lang="en-GB" altLang="en-US" dirty="0"/>
          </a:p>
          <a:p>
            <a:pPr marL="457200" lvl="1" indent="0">
              <a:buNone/>
            </a:pPr>
            <a:endParaRPr lang="en-GB" altLang="en-US" dirty="0"/>
          </a:p>
          <a:p>
            <a:pPr marL="457200" lvl="1" indent="0">
              <a:buNone/>
            </a:pPr>
            <a:endParaRPr lang="en-GB" altLang="en-US" dirty="0"/>
          </a:p>
          <a:p>
            <a:pPr marL="457200" lvl="1" indent="0" eaLnBrk="1" hangingPunct="1">
              <a:lnSpc>
                <a:spcPct val="90000"/>
              </a:lnSpc>
              <a:buNone/>
            </a:pPr>
            <a:endParaRPr lang="en-GB" altLang="en-US" dirty="0"/>
          </a:p>
        </p:txBody>
      </p:sp>
      <p:sp>
        <p:nvSpPr>
          <p:cNvPr id="6" name="Content Placeholder 5">
            <a:extLst>
              <a:ext uri="{FF2B5EF4-FFF2-40B4-BE49-F238E27FC236}">
                <a16:creationId xmlns:a16="http://schemas.microsoft.com/office/drawing/2014/main" id="{2614CDB3-1D8E-4140-A653-E995FAD201CA}"/>
              </a:ext>
            </a:extLst>
          </p:cNvPr>
          <p:cNvSpPr>
            <a:spLocks noGrp="1"/>
          </p:cNvSpPr>
          <p:nvPr>
            <p:ph sz="half" idx="2"/>
          </p:nvPr>
        </p:nvSpPr>
        <p:spPr>
          <a:xfrm>
            <a:off x="3429000" y="1438493"/>
            <a:ext cx="5181600" cy="4351338"/>
          </a:xfrm>
        </p:spPr>
        <p:txBody>
          <a:bodyPr>
            <a:normAutofit/>
          </a:bodyPr>
          <a:lstStyle/>
          <a:p>
            <a:pPr lvl="1"/>
            <a:r>
              <a:rPr lang="en-GB" altLang="en-US" sz="2800" dirty="0"/>
              <a:t>Explanation </a:t>
            </a:r>
          </a:p>
          <a:p>
            <a:pPr lvl="1"/>
            <a:r>
              <a:rPr lang="en-GB" altLang="en-US" sz="2800" dirty="0"/>
              <a:t>Relations </a:t>
            </a:r>
          </a:p>
          <a:p>
            <a:pPr lvl="1"/>
            <a:r>
              <a:rPr lang="en-GB" altLang="en-US" sz="2800" dirty="0"/>
              <a:t>Comparisons </a:t>
            </a:r>
          </a:p>
          <a:p>
            <a:pPr lvl="1"/>
            <a:r>
              <a:rPr lang="en-GB" altLang="en-US" sz="2800" dirty="0"/>
              <a:t>Processes </a:t>
            </a:r>
          </a:p>
          <a:p>
            <a:pPr lvl="1"/>
            <a:r>
              <a:rPr lang="en-GB" altLang="en-US" sz="2800" dirty="0"/>
              <a:t>Evaluation </a:t>
            </a:r>
          </a:p>
          <a:p>
            <a:pPr lvl="1"/>
            <a:r>
              <a:rPr lang="en-GB" altLang="en-US" sz="2800" dirty="0"/>
              <a:t>Causation </a:t>
            </a:r>
          </a:p>
          <a:p>
            <a:pPr marL="457200" lvl="1" indent="0">
              <a:buNone/>
            </a:pPr>
            <a:endParaRPr lang="en-GB" altLang="en-US" sz="2800" dirty="0"/>
          </a:p>
          <a:p>
            <a:endParaRPr lang="en-US" dirty="0"/>
          </a:p>
        </p:txBody>
      </p:sp>
      <p:pic>
        <p:nvPicPr>
          <p:cNvPr id="3" name="Picture 2" descr="Icon&#10;&#10;Description automatically generated">
            <a:extLst>
              <a:ext uri="{FF2B5EF4-FFF2-40B4-BE49-F238E27FC236}">
                <a16:creationId xmlns:a16="http://schemas.microsoft.com/office/drawing/2014/main" id="{3236C762-877F-AC45-9A7B-D8AACE7EDCE0}"/>
              </a:ext>
            </a:extLst>
          </p:cNvPr>
          <p:cNvPicPr>
            <a:picLocks noChangeAspect="1"/>
          </p:cNvPicPr>
          <p:nvPr/>
        </p:nvPicPr>
        <p:blipFill>
          <a:blip r:embed="rId3"/>
          <a:stretch>
            <a:fillRect/>
          </a:stretch>
        </p:blipFill>
        <p:spPr>
          <a:xfrm>
            <a:off x="7654925" y="1162050"/>
            <a:ext cx="4156075" cy="2266950"/>
          </a:xfrm>
          <a:prstGeom prst="rect">
            <a:avLst/>
          </a:prstGeom>
        </p:spPr>
      </p:pic>
      <p:sp>
        <p:nvSpPr>
          <p:cNvPr id="5" name="TextBox 4">
            <a:extLst>
              <a:ext uri="{FF2B5EF4-FFF2-40B4-BE49-F238E27FC236}">
                <a16:creationId xmlns:a16="http://schemas.microsoft.com/office/drawing/2014/main" id="{0C464346-B61E-9C4E-BE86-4E029AA52CBA}"/>
              </a:ext>
            </a:extLst>
          </p:cNvPr>
          <p:cNvSpPr txBox="1"/>
          <p:nvPr/>
        </p:nvSpPr>
        <p:spPr>
          <a:xfrm>
            <a:off x="9220200" y="5162550"/>
            <a:ext cx="2893741" cy="646331"/>
          </a:xfrm>
          <a:prstGeom prst="rect">
            <a:avLst/>
          </a:prstGeom>
          <a:noFill/>
        </p:spPr>
        <p:txBody>
          <a:bodyPr wrap="none" rtlCol="0">
            <a:spAutoFit/>
          </a:bodyPr>
          <a:lstStyle/>
          <a:p>
            <a:r>
              <a:rPr lang="en-US" dirty="0"/>
              <a:t>Cohen Manion and Morrison</a:t>
            </a:r>
          </a:p>
          <a:p>
            <a:r>
              <a:rPr lang="en-US" dirty="0"/>
              <a:t>2011 p. 111</a:t>
            </a:r>
          </a:p>
        </p:txBody>
      </p:sp>
      <p:sp>
        <p:nvSpPr>
          <p:cNvPr id="7" name="TextBox 6">
            <a:extLst>
              <a:ext uri="{FF2B5EF4-FFF2-40B4-BE49-F238E27FC236}">
                <a16:creationId xmlns:a16="http://schemas.microsoft.com/office/drawing/2014/main" id="{FEDADFF7-FCCB-B243-85FD-9B6BFF93253F}"/>
              </a:ext>
            </a:extLst>
          </p:cNvPr>
          <p:cNvSpPr txBox="1"/>
          <p:nvPr/>
        </p:nvSpPr>
        <p:spPr>
          <a:xfrm>
            <a:off x="438150" y="4476750"/>
            <a:ext cx="4972050" cy="1384995"/>
          </a:xfrm>
          <a:prstGeom prst="rect">
            <a:avLst/>
          </a:prstGeom>
          <a:noFill/>
        </p:spPr>
        <p:txBody>
          <a:bodyPr wrap="square" rtlCol="0">
            <a:spAutoFit/>
          </a:bodyPr>
          <a:lstStyle/>
          <a:p>
            <a:r>
              <a:rPr lang="en-US" sz="2800" i="1" dirty="0">
                <a:solidFill>
                  <a:srgbClr val="FF0000"/>
                </a:solidFill>
              </a:rPr>
              <a:t>What type of data will the questions generate?.... Numerical ? Or text? Or both?</a:t>
            </a:r>
          </a:p>
        </p:txBody>
      </p:sp>
    </p:spTree>
    <p:extLst>
      <p:ext uri="{BB962C8B-B14F-4D97-AF65-F5344CB8AC3E}">
        <p14:creationId xmlns:p14="http://schemas.microsoft.com/office/powerpoint/2010/main" val="411826781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5759357-0008-4146-B2BF-67A831C4AD30}"/>
              </a:ext>
            </a:extLst>
          </p:cNvPr>
          <p:cNvSpPr>
            <a:spLocks noGrp="1"/>
          </p:cNvSpPr>
          <p:nvPr>
            <p:ph type="title"/>
          </p:nvPr>
        </p:nvSpPr>
        <p:spPr>
          <a:xfrm>
            <a:off x="839788" y="104775"/>
            <a:ext cx="10515600" cy="1325563"/>
          </a:xfrm>
        </p:spPr>
        <p:txBody>
          <a:bodyPr rtlCol="0">
            <a:normAutofit/>
          </a:bodyPr>
          <a:lstStyle/>
          <a:p>
            <a:pPr>
              <a:defRPr/>
            </a:pPr>
            <a:r>
              <a:rPr lang="en-GB" altLang="en-US" b="1" dirty="0">
                <a:solidFill>
                  <a:schemeClr val="bg1"/>
                </a:solidFill>
              </a:rPr>
              <a:t>Methodology to answer the question</a:t>
            </a:r>
            <a:br>
              <a:rPr lang="en-GB" altLang="en-US" dirty="0">
                <a:solidFill>
                  <a:schemeClr val="tx2"/>
                </a:solidFill>
              </a:rPr>
            </a:br>
            <a:endParaRPr lang="en-US" altLang="en-US" dirty="0">
              <a:solidFill>
                <a:schemeClr val="tx2"/>
              </a:solidFill>
            </a:endParaRPr>
          </a:p>
        </p:txBody>
      </p:sp>
      <p:sp>
        <p:nvSpPr>
          <p:cNvPr id="2" name="Text Placeholder 1">
            <a:extLst>
              <a:ext uri="{FF2B5EF4-FFF2-40B4-BE49-F238E27FC236}">
                <a16:creationId xmlns:a16="http://schemas.microsoft.com/office/drawing/2014/main" id="{AF020207-C44D-8F4E-B18C-77F1DCBA1CCE}"/>
              </a:ext>
            </a:extLst>
          </p:cNvPr>
          <p:cNvSpPr>
            <a:spLocks noGrp="1"/>
          </p:cNvSpPr>
          <p:nvPr>
            <p:ph type="body" idx="1"/>
          </p:nvPr>
        </p:nvSpPr>
        <p:spPr>
          <a:xfrm>
            <a:off x="839788" y="1018382"/>
            <a:ext cx="5157787" cy="823912"/>
          </a:xfrm>
        </p:spPr>
        <p:txBody>
          <a:bodyPr/>
          <a:lstStyle/>
          <a:p>
            <a:r>
              <a:rPr lang="en-US" dirty="0"/>
              <a:t>Quantitative</a:t>
            </a:r>
          </a:p>
        </p:txBody>
      </p:sp>
      <p:sp>
        <p:nvSpPr>
          <p:cNvPr id="3" name="Content Placeholder 2">
            <a:extLst>
              <a:ext uri="{FF2B5EF4-FFF2-40B4-BE49-F238E27FC236}">
                <a16:creationId xmlns:a16="http://schemas.microsoft.com/office/drawing/2014/main" id="{FB7B6AC6-B563-3D40-8045-5EEECD6B1E50}"/>
              </a:ext>
            </a:extLst>
          </p:cNvPr>
          <p:cNvSpPr>
            <a:spLocks noGrp="1"/>
          </p:cNvSpPr>
          <p:nvPr>
            <p:ph sz="half" idx="2"/>
          </p:nvPr>
        </p:nvSpPr>
        <p:spPr>
          <a:xfrm>
            <a:off x="836612" y="1880616"/>
            <a:ext cx="5157787" cy="3684588"/>
          </a:xfrm>
        </p:spPr>
        <p:txBody>
          <a:bodyPr>
            <a:normAutofit/>
          </a:bodyPr>
          <a:lstStyle/>
          <a:p>
            <a:r>
              <a:rPr lang="en-US" dirty="0"/>
              <a:t>Testing</a:t>
            </a:r>
          </a:p>
          <a:p>
            <a:r>
              <a:rPr lang="en-US" dirty="0"/>
              <a:t>What ?</a:t>
            </a:r>
          </a:p>
          <a:p>
            <a:r>
              <a:rPr lang="en-US" dirty="0"/>
              <a:t>What if?</a:t>
            </a:r>
          </a:p>
          <a:p>
            <a:r>
              <a:rPr lang="en-US" dirty="0"/>
              <a:t>Relations</a:t>
            </a:r>
          </a:p>
          <a:p>
            <a:r>
              <a:rPr lang="en-US" dirty="0"/>
              <a:t>Comparisons</a:t>
            </a:r>
          </a:p>
          <a:p>
            <a:r>
              <a:rPr lang="en-US" dirty="0"/>
              <a:t>Evaluation</a:t>
            </a:r>
          </a:p>
          <a:p>
            <a:r>
              <a:rPr lang="en-US" dirty="0"/>
              <a:t>Causation</a:t>
            </a:r>
          </a:p>
        </p:txBody>
      </p:sp>
      <p:sp>
        <p:nvSpPr>
          <p:cNvPr id="4" name="Text Placeholder 3">
            <a:extLst>
              <a:ext uri="{FF2B5EF4-FFF2-40B4-BE49-F238E27FC236}">
                <a16:creationId xmlns:a16="http://schemas.microsoft.com/office/drawing/2014/main" id="{4F27A5BD-17D0-C64D-9AB2-F0363C3B92D3}"/>
              </a:ext>
            </a:extLst>
          </p:cNvPr>
          <p:cNvSpPr>
            <a:spLocks noGrp="1"/>
          </p:cNvSpPr>
          <p:nvPr>
            <p:ph type="body" sz="quarter" idx="3"/>
          </p:nvPr>
        </p:nvSpPr>
        <p:spPr>
          <a:xfrm>
            <a:off x="6096000" y="1018382"/>
            <a:ext cx="5183188" cy="823912"/>
          </a:xfrm>
        </p:spPr>
        <p:txBody>
          <a:bodyPr/>
          <a:lstStyle/>
          <a:p>
            <a:r>
              <a:rPr lang="en-US" dirty="0"/>
              <a:t>Qualitative</a:t>
            </a:r>
          </a:p>
        </p:txBody>
      </p:sp>
      <p:sp>
        <p:nvSpPr>
          <p:cNvPr id="5" name="Content Placeholder 4">
            <a:extLst>
              <a:ext uri="{FF2B5EF4-FFF2-40B4-BE49-F238E27FC236}">
                <a16:creationId xmlns:a16="http://schemas.microsoft.com/office/drawing/2014/main" id="{9D39EFA7-B77F-854D-B328-5C0AA0C1EAD3}"/>
              </a:ext>
            </a:extLst>
          </p:cNvPr>
          <p:cNvSpPr>
            <a:spLocks noGrp="1"/>
          </p:cNvSpPr>
          <p:nvPr>
            <p:ph sz="quarter" idx="4"/>
          </p:nvPr>
        </p:nvSpPr>
        <p:spPr>
          <a:xfrm>
            <a:off x="6197603" y="1880616"/>
            <a:ext cx="5183188" cy="3684588"/>
          </a:xfrm>
        </p:spPr>
        <p:txBody>
          <a:bodyPr>
            <a:normAutofit/>
          </a:bodyPr>
          <a:lstStyle/>
          <a:p>
            <a:r>
              <a:rPr lang="en-US" dirty="0"/>
              <a:t>Understanding</a:t>
            </a:r>
          </a:p>
          <a:p>
            <a:r>
              <a:rPr lang="en-US" dirty="0"/>
              <a:t>Exploring</a:t>
            </a:r>
          </a:p>
          <a:p>
            <a:r>
              <a:rPr lang="en-US" dirty="0"/>
              <a:t>What?</a:t>
            </a:r>
          </a:p>
          <a:p>
            <a:r>
              <a:rPr lang="en-US" dirty="0"/>
              <a:t>How?</a:t>
            </a:r>
          </a:p>
          <a:p>
            <a:r>
              <a:rPr lang="en-US" dirty="0"/>
              <a:t>Explanation</a:t>
            </a:r>
          </a:p>
          <a:p>
            <a:r>
              <a:rPr lang="en-US" dirty="0"/>
              <a:t>Processes</a:t>
            </a:r>
          </a:p>
          <a:p>
            <a:r>
              <a:rPr lang="en-US" dirty="0"/>
              <a:t>Evaluation</a:t>
            </a:r>
          </a:p>
          <a:p>
            <a:pPr marL="0" indent="0">
              <a:buNone/>
            </a:pPr>
            <a:endParaRPr lang="en-US" dirty="0"/>
          </a:p>
          <a:p>
            <a:endParaRPr lang="en-US" dirty="0"/>
          </a:p>
        </p:txBody>
      </p:sp>
    </p:spTree>
    <p:extLst>
      <p:ext uri="{BB962C8B-B14F-4D97-AF65-F5344CB8AC3E}">
        <p14:creationId xmlns:p14="http://schemas.microsoft.com/office/powerpoint/2010/main" val="29548332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783EAED9-DCF3-40A0-B970-41DC2D6D381F}"/>
              </a:ext>
            </a:extLst>
          </p:cNvPr>
          <p:cNvSpPr>
            <a:spLocks noGrp="1"/>
          </p:cNvSpPr>
          <p:nvPr>
            <p:ph type="title"/>
          </p:nvPr>
        </p:nvSpPr>
        <p:spPr>
          <a:xfrm>
            <a:off x="3634378" y="-263047"/>
            <a:ext cx="10515600" cy="1325563"/>
          </a:xfrm>
        </p:spPr>
        <p:txBody>
          <a:bodyPr/>
          <a:lstStyle/>
          <a:p>
            <a:pPr marL="342900" indent="-342900"/>
            <a:r>
              <a:rPr lang="en-US" altLang="en-US" b="1" dirty="0">
                <a:solidFill>
                  <a:schemeClr val="bg1"/>
                </a:solidFill>
              </a:rPr>
              <a:t>Methodology..</a:t>
            </a:r>
          </a:p>
        </p:txBody>
      </p:sp>
      <p:sp>
        <p:nvSpPr>
          <p:cNvPr id="2" name="Text Placeholder 1">
            <a:extLst>
              <a:ext uri="{FF2B5EF4-FFF2-40B4-BE49-F238E27FC236}">
                <a16:creationId xmlns:a16="http://schemas.microsoft.com/office/drawing/2014/main" id="{041CE8D6-2379-1A47-A04E-AF385F0D7F20}"/>
              </a:ext>
            </a:extLst>
          </p:cNvPr>
          <p:cNvSpPr>
            <a:spLocks noGrp="1"/>
          </p:cNvSpPr>
          <p:nvPr>
            <p:ph type="body" idx="1"/>
          </p:nvPr>
        </p:nvSpPr>
        <p:spPr>
          <a:xfrm>
            <a:off x="665162" y="1328988"/>
            <a:ext cx="5157787" cy="823912"/>
          </a:xfrm>
        </p:spPr>
        <p:txBody>
          <a:bodyPr/>
          <a:lstStyle/>
          <a:p>
            <a:r>
              <a:rPr lang="en-US" sz="4400" dirty="0"/>
              <a:t>Quantitative</a:t>
            </a:r>
          </a:p>
          <a:p>
            <a:endParaRPr lang="en-US" dirty="0"/>
          </a:p>
        </p:txBody>
      </p:sp>
      <p:sp>
        <p:nvSpPr>
          <p:cNvPr id="3" name="Content Placeholder 2">
            <a:extLst>
              <a:ext uri="{FF2B5EF4-FFF2-40B4-BE49-F238E27FC236}">
                <a16:creationId xmlns:a16="http://schemas.microsoft.com/office/drawing/2014/main" id="{92B63057-3320-7A48-81E2-DFF863DC21F8}"/>
              </a:ext>
            </a:extLst>
          </p:cNvPr>
          <p:cNvSpPr>
            <a:spLocks noGrp="1"/>
          </p:cNvSpPr>
          <p:nvPr>
            <p:ph sz="half" idx="2"/>
          </p:nvPr>
        </p:nvSpPr>
        <p:spPr>
          <a:xfrm>
            <a:off x="665162" y="1759412"/>
            <a:ext cx="3970634" cy="2344755"/>
          </a:xfrm>
        </p:spPr>
        <p:txBody>
          <a:bodyPr/>
          <a:lstStyle/>
          <a:p>
            <a:r>
              <a:rPr lang="en-US" dirty="0"/>
              <a:t>An experiment</a:t>
            </a:r>
          </a:p>
          <a:p>
            <a:r>
              <a:rPr lang="en-US" dirty="0"/>
              <a:t>A quasi-experiment</a:t>
            </a:r>
          </a:p>
          <a:p>
            <a:r>
              <a:rPr lang="en-US" dirty="0"/>
              <a:t>A survey</a:t>
            </a:r>
          </a:p>
          <a:p>
            <a:r>
              <a:rPr lang="en-US" dirty="0"/>
              <a:t>Testing and Assessment</a:t>
            </a:r>
          </a:p>
        </p:txBody>
      </p:sp>
      <p:sp>
        <p:nvSpPr>
          <p:cNvPr id="4" name="Text Placeholder 3">
            <a:extLst>
              <a:ext uri="{FF2B5EF4-FFF2-40B4-BE49-F238E27FC236}">
                <a16:creationId xmlns:a16="http://schemas.microsoft.com/office/drawing/2014/main" id="{20643CA4-3264-7240-9A6A-1B4CC3CE895B}"/>
              </a:ext>
            </a:extLst>
          </p:cNvPr>
          <p:cNvSpPr>
            <a:spLocks noGrp="1"/>
          </p:cNvSpPr>
          <p:nvPr>
            <p:ph type="body" sz="quarter" idx="3"/>
          </p:nvPr>
        </p:nvSpPr>
        <p:spPr>
          <a:xfrm>
            <a:off x="7898674" y="1269926"/>
            <a:ext cx="5183188" cy="823912"/>
          </a:xfrm>
        </p:spPr>
        <p:txBody>
          <a:bodyPr/>
          <a:lstStyle/>
          <a:p>
            <a:r>
              <a:rPr lang="en-US" sz="4400" dirty="0"/>
              <a:t>Qualitative</a:t>
            </a:r>
          </a:p>
          <a:p>
            <a:endParaRPr lang="en-US" dirty="0"/>
          </a:p>
        </p:txBody>
      </p:sp>
      <p:sp>
        <p:nvSpPr>
          <p:cNvPr id="5" name="Content Placeholder 4">
            <a:extLst>
              <a:ext uri="{FF2B5EF4-FFF2-40B4-BE49-F238E27FC236}">
                <a16:creationId xmlns:a16="http://schemas.microsoft.com/office/drawing/2014/main" id="{16AA5A82-EEE7-2D47-BCE9-BA2A4674C94B}"/>
              </a:ext>
            </a:extLst>
          </p:cNvPr>
          <p:cNvSpPr>
            <a:spLocks noGrp="1"/>
          </p:cNvSpPr>
          <p:nvPr>
            <p:ph sz="quarter" idx="4"/>
          </p:nvPr>
        </p:nvSpPr>
        <p:spPr>
          <a:xfrm>
            <a:off x="7308552" y="1681882"/>
            <a:ext cx="3970635" cy="2344755"/>
          </a:xfrm>
        </p:spPr>
        <p:txBody>
          <a:bodyPr/>
          <a:lstStyle/>
          <a:p>
            <a:r>
              <a:rPr lang="en-US" dirty="0"/>
              <a:t>An action research</a:t>
            </a:r>
          </a:p>
          <a:p>
            <a:r>
              <a:rPr lang="en-US" dirty="0"/>
              <a:t>An ethnography</a:t>
            </a:r>
          </a:p>
          <a:p>
            <a:r>
              <a:rPr lang="en-US" dirty="0"/>
              <a:t>Case study</a:t>
            </a:r>
          </a:p>
          <a:p>
            <a:r>
              <a:rPr lang="en-US" dirty="0"/>
              <a:t>Naturalistic study</a:t>
            </a:r>
          </a:p>
        </p:txBody>
      </p:sp>
      <p:sp>
        <p:nvSpPr>
          <p:cNvPr id="6" name="TextBox 5">
            <a:extLst>
              <a:ext uri="{FF2B5EF4-FFF2-40B4-BE49-F238E27FC236}">
                <a16:creationId xmlns:a16="http://schemas.microsoft.com/office/drawing/2014/main" id="{EDD56ABC-A91E-DF4C-8B41-507A497EBE2B}"/>
              </a:ext>
            </a:extLst>
          </p:cNvPr>
          <p:cNvSpPr txBox="1"/>
          <p:nvPr/>
        </p:nvSpPr>
        <p:spPr>
          <a:xfrm>
            <a:off x="4107135" y="5147465"/>
            <a:ext cx="4146697" cy="769441"/>
          </a:xfrm>
          <a:prstGeom prst="rect">
            <a:avLst/>
          </a:prstGeom>
          <a:noFill/>
        </p:spPr>
        <p:txBody>
          <a:bodyPr wrap="square" rtlCol="0">
            <a:spAutoFit/>
          </a:bodyPr>
          <a:lstStyle/>
          <a:p>
            <a:r>
              <a:rPr lang="en-US" sz="4400" b="1" dirty="0"/>
              <a:t>Mixed methods</a:t>
            </a:r>
          </a:p>
        </p:txBody>
      </p:sp>
      <p:sp>
        <p:nvSpPr>
          <p:cNvPr id="7" name="Right Arrow 6">
            <a:extLst>
              <a:ext uri="{FF2B5EF4-FFF2-40B4-BE49-F238E27FC236}">
                <a16:creationId xmlns:a16="http://schemas.microsoft.com/office/drawing/2014/main" id="{370331C3-4B78-2E44-BA1A-5512FE5E45D9}"/>
              </a:ext>
            </a:extLst>
          </p:cNvPr>
          <p:cNvSpPr/>
          <p:nvPr/>
        </p:nvSpPr>
        <p:spPr>
          <a:xfrm rot="2510798">
            <a:off x="3326345" y="4042350"/>
            <a:ext cx="1561581" cy="6837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a:extLst>
              <a:ext uri="{FF2B5EF4-FFF2-40B4-BE49-F238E27FC236}">
                <a16:creationId xmlns:a16="http://schemas.microsoft.com/office/drawing/2014/main" id="{2EA49531-81D6-0260-FCB6-056063FF7145}"/>
              </a:ext>
            </a:extLst>
          </p:cNvPr>
          <p:cNvSpPr/>
          <p:nvPr/>
        </p:nvSpPr>
        <p:spPr>
          <a:xfrm rot="8347984">
            <a:off x="6808811" y="4036192"/>
            <a:ext cx="1561581" cy="6837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15145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783EAED9-DCF3-40A0-B970-41DC2D6D381F}"/>
              </a:ext>
            </a:extLst>
          </p:cNvPr>
          <p:cNvSpPr>
            <a:spLocks noGrp="1"/>
          </p:cNvSpPr>
          <p:nvPr>
            <p:ph type="title"/>
          </p:nvPr>
        </p:nvSpPr>
        <p:spPr>
          <a:xfrm>
            <a:off x="3634378" y="-263047"/>
            <a:ext cx="10515600" cy="1325563"/>
          </a:xfrm>
        </p:spPr>
        <p:txBody>
          <a:bodyPr/>
          <a:lstStyle/>
          <a:p>
            <a:pPr marL="342900" indent="-342900"/>
            <a:r>
              <a:rPr lang="en-GB" altLang="en-US" b="1" dirty="0">
                <a:solidFill>
                  <a:schemeClr val="bg1"/>
                </a:solidFill>
              </a:rPr>
              <a:t>Methods….</a:t>
            </a:r>
            <a:endParaRPr lang="en-US" altLang="en-US" b="1" dirty="0">
              <a:solidFill>
                <a:schemeClr val="bg1"/>
              </a:solidFill>
            </a:endParaRPr>
          </a:p>
        </p:txBody>
      </p:sp>
      <p:sp>
        <p:nvSpPr>
          <p:cNvPr id="2" name="Text Placeholder 1">
            <a:extLst>
              <a:ext uri="{FF2B5EF4-FFF2-40B4-BE49-F238E27FC236}">
                <a16:creationId xmlns:a16="http://schemas.microsoft.com/office/drawing/2014/main" id="{041CE8D6-2379-1A47-A04E-AF385F0D7F20}"/>
              </a:ext>
            </a:extLst>
          </p:cNvPr>
          <p:cNvSpPr>
            <a:spLocks noGrp="1"/>
          </p:cNvSpPr>
          <p:nvPr>
            <p:ph type="body" idx="1"/>
          </p:nvPr>
        </p:nvSpPr>
        <p:spPr>
          <a:xfrm>
            <a:off x="665162" y="1328988"/>
            <a:ext cx="5157787" cy="823912"/>
          </a:xfrm>
        </p:spPr>
        <p:txBody>
          <a:bodyPr/>
          <a:lstStyle/>
          <a:p>
            <a:r>
              <a:rPr lang="en-US" sz="4400" dirty="0"/>
              <a:t>Quantitative</a:t>
            </a:r>
          </a:p>
          <a:p>
            <a:endParaRPr lang="en-US" dirty="0"/>
          </a:p>
        </p:txBody>
      </p:sp>
      <p:sp>
        <p:nvSpPr>
          <p:cNvPr id="3" name="Content Placeholder 2">
            <a:extLst>
              <a:ext uri="{FF2B5EF4-FFF2-40B4-BE49-F238E27FC236}">
                <a16:creationId xmlns:a16="http://schemas.microsoft.com/office/drawing/2014/main" id="{92B63057-3320-7A48-81E2-DFF863DC21F8}"/>
              </a:ext>
            </a:extLst>
          </p:cNvPr>
          <p:cNvSpPr>
            <a:spLocks noGrp="1"/>
          </p:cNvSpPr>
          <p:nvPr>
            <p:ph sz="half" idx="2"/>
          </p:nvPr>
        </p:nvSpPr>
        <p:spPr>
          <a:xfrm>
            <a:off x="559218" y="1724412"/>
            <a:ext cx="3970634" cy="2344755"/>
          </a:xfrm>
        </p:spPr>
        <p:txBody>
          <a:bodyPr>
            <a:normAutofit/>
          </a:bodyPr>
          <a:lstStyle/>
          <a:p>
            <a:r>
              <a:rPr lang="en-US" dirty="0"/>
              <a:t>Questionnaires</a:t>
            </a:r>
          </a:p>
          <a:p>
            <a:r>
              <a:rPr lang="en-US" dirty="0"/>
              <a:t>Process measures</a:t>
            </a:r>
          </a:p>
          <a:p>
            <a:r>
              <a:rPr lang="en-US" dirty="0"/>
              <a:t>Product measures</a:t>
            </a:r>
          </a:p>
          <a:p>
            <a:r>
              <a:rPr lang="en-US" dirty="0"/>
              <a:t>Tests</a:t>
            </a:r>
          </a:p>
        </p:txBody>
      </p:sp>
      <p:sp>
        <p:nvSpPr>
          <p:cNvPr id="4" name="Text Placeholder 3">
            <a:extLst>
              <a:ext uri="{FF2B5EF4-FFF2-40B4-BE49-F238E27FC236}">
                <a16:creationId xmlns:a16="http://schemas.microsoft.com/office/drawing/2014/main" id="{20643CA4-3264-7240-9A6A-1B4CC3CE895B}"/>
              </a:ext>
            </a:extLst>
          </p:cNvPr>
          <p:cNvSpPr>
            <a:spLocks noGrp="1"/>
          </p:cNvSpPr>
          <p:nvPr>
            <p:ph type="body" sz="quarter" idx="3"/>
          </p:nvPr>
        </p:nvSpPr>
        <p:spPr>
          <a:xfrm>
            <a:off x="8212183" y="1312456"/>
            <a:ext cx="5183188" cy="823912"/>
          </a:xfrm>
        </p:spPr>
        <p:txBody>
          <a:bodyPr/>
          <a:lstStyle/>
          <a:p>
            <a:r>
              <a:rPr lang="en-US" sz="4400" dirty="0"/>
              <a:t>Qualitative</a:t>
            </a:r>
          </a:p>
          <a:p>
            <a:endParaRPr lang="en-US" dirty="0"/>
          </a:p>
        </p:txBody>
      </p:sp>
      <p:sp>
        <p:nvSpPr>
          <p:cNvPr id="5" name="Content Placeholder 4">
            <a:extLst>
              <a:ext uri="{FF2B5EF4-FFF2-40B4-BE49-F238E27FC236}">
                <a16:creationId xmlns:a16="http://schemas.microsoft.com/office/drawing/2014/main" id="{16AA5A82-EEE7-2D47-BCE9-BA2A4674C94B}"/>
              </a:ext>
            </a:extLst>
          </p:cNvPr>
          <p:cNvSpPr>
            <a:spLocks noGrp="1"/>
          </p:cNvSpPr>
          <p:nvPr>
            <p:ph sz="quarter" idx="4"/>
          </p:nvPr>
        </p:nvSpPr>
        <p:spPr>
          <a:xfrm>
            <a:off x="7662150" y="1590442"/>
            <a:ext cx="4551880" cy="2344755"/>
          </a:xfrm>
        </p:spPr>
        <p:txBody>
          <a:bodyPr>
            <a:normAutofit/>
          </a:bodyPr>
          <a:lstStyle/>
          <a:p>
            <a:r>
              <a:rPr lang="en-US" dirty="0"/>
              <a:t>Participant observation</a:t>
            </a:r>
          </a:p>
          <a:p>
            <a:r>
              <a:rPr lang="en-US" dirty="0"/>
              <a:t>Interviews</a:t>
            </a:r>
          </a:p>
          <a:p>
            <a:r>
              <a:rPr lang="en-US" dirty="0"/>
              <a:t>Focus groups</a:t>
            </a:r>
          </a:p>
          <a:p>
            <a:r>
              <a:rPr lang="en-US" dirty="0"/>
              <a:t>Journals</a:t>
            </a:r>
          </a:p>
          <a:p>
            <a:endParaRPr lang="en-US" dirty="0"/>
          </a:p>
        </p:txBody>
      </p:sp>
      <p:sp>
        <p:nvSpPr>
          <p:cNvPr id="6" name="TextBox 5">
            <a:extLst>
              <a:ext uri="{FF2B5EF4-FFF2-40B4-BE49-F238E27FC236}">
                <a16:creationId xmlns:a16="http://schemas.microsoft.com/office/drawing/2014/main" id="{EDD56ABC-A91E-DF4C-8B41-507A497EBE2B}"/>
              </a:ext>
            </a:extLst>
          </p:cNvPr>
          <p:cNvSpPr txBox="1"/>
          <p:nvPr/>
        </p:nvSpPr>
        <p:spPr>
          <a:xfrm>
            <a:off x="4022651" y="5025536"/>
            <a:ext cx="4146697" cy="769441"/>
          </a:xfrm>
          <a:prstGeom prst="rect">
            <a:avLst/>
          </a:prstGeom>
          <a:noFill/>
        </p:spPr>
        <p:txBody>
          <a:bodyPr wrap="square" rtlCol="0">
            <a:spAutoFit/>
          </a:bodyPr>
          <a:lstStyle/>
          <a:p>
            <a:r>
              <a:rPr lang="en-US" sz="4400" b="1" dirty="0"/>
              <a:t>Mixed methods</a:t>
            </a:r>
          </a:p>
        </p:txBody>
      </p:sp>
      <p:sp>
        <p:nvSpPr>
          <p:cNvPr id="7" name="Right Arrow 6">
            <a:extLst>
              <a:ext uri="{FF2B5EF4-FFF2-40B4-BE49-F238E27FC236}">
                <a16:creationId xmlns:a16="http://schemas.microsoft.com/office/drawing/2014/main" id="{370331C3-4B78-2E44-BA1A-5512FE5E45D9}"/>
              </a:ext>
            </a:extLst>
          </p:cNvPr>
          <p:cNvSpPr/>
          <p:nvPr/>
        </p:nvSpPr>
        <p:spPr>
          <a:xfrm rot="2510798">
            <a:off x="3287998" y="3741282"/>
            <a:ext cx="1561581" cy="7287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Arrow 9">
            <a:extLst>
              <a:ext uri="{FF2B5EF4-FFF2-40B4-BE49-F238E27FC236}">
                <a16:creationId xmlns:a16="http://schemas.microsoft.com/office/drawing/2014/main" id="{34DF49B2-D1CF-2546-805B-1EDD2A731C1F}"/>
              </a:ext>
            </a:extLst>
          </p:cNvPr>
          <p:cNvSpPr/>
          <p:nvPr/>
        </p:nvSpPr>
        <p:spPr>
          <a:xfrm rot="8347984">
            <a:off x="6464609" y="3877761"/>
            <a:ext cx="1561581" cy="6837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37101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66C3638-D85D-EE4B-83AE-7B2F8F88AF80}"/>
              </a:ext>
            </a:extLst>
          </p:cNvPr>
          <p:cNvSpPr>
            <a:spLocks noGrp="1"/>
          </p:cNvSpPr>
          <p:nvPr>
            <p:ph type="title"/>
          </p:nvPr>
        </p:nvSpPr>
        <p:spPr>
          <a:xfrm>
            <a:off x="668079" y="-144464"/>
            <a:ext cx="11091530" cy="1325563"/>
          </a:xfrm>
        </p:spPr>
        <p:txBody>
          <a:bodyPr/>
          <a:lstStyle/>
          <a:p>
            <a:r>
              <a:rPr lang="en-US" b="1" dirty="0">
                <a:solidFill>
                  <a:schemeClr val="bg1"/>
                </a:solidFill>
              </a:rPr>
              <a:t>Consider the methodology  for these questions</a:t>
            </a:r>
          </a:p>
        </p:txBody>
      </p:sp>
      <p:sp>
        <p:nvSpPr>
          <p:cNvPr id="11" name="Content Placeholder 10">
            <a:extLst>
              <a:ext uri="{FF2B5EF4-FFF2-40B4-BE49-F238E27FC236}">
                <a16:creationId xmlns:a16="http://schemas.microsoft.com/office/drawing/2014/main" id="{F743A946-A83D-AF4C-AF05-F2554891D1A5}"/>
              </a:ext>
            </a:extLst>
          </p:cNvPr>
          <p:cNvSpPr>
            <a:spLocks noGrp="1"/>
          </p:cNvSpPr>
          <p:nvPr>
            <p:ph idx="1"/>
          </p:nvPr>
        </p:nvSpPr>
        <p:spPr>
          <a:xfrm>
            <a:off x="668079" y="1325563"/>
            <a:ext cx="10515600" cy="4351338"/>
          </a:xfrm>
        </p:spPr>
        <p:txBody>
          <a:bodyPr>
            <a:normAutofit fontScale="92500" lnSpcReduction="10000"/>
          </a:bodyPr>
          <a:lstStyle/>
          <a:p>
            <a:pPr marL="514350" indent="-514350">
              <a:buAutoNum type="arabicPeriod"/>
            </a:pPr>
            <a:r>
              <a:rPr lang="en-US" dirty="0"/>
              <a:t>What is the impact of an 8 week motor </a:t>
            </a:r>
            <a:r>
              <a:rPr lang="en-US" dirty="0" err="1"/>
              <a:t>programme</a:t>
            </a:r>
            <a:r>
              <a:rPr lang="en-US" dirty="0"/>
              <a:t> on children’s motor skills?</a:t>
            </a:r>
          </a:p>
          <a:p>
            <a:pPr marL="514350" indent="-514350">
              <a:buAutoNum type="arabicPeriod"/>
            </a:pPr>
            <a:endParaRPr lang="en-US" dirty="0"/>
          </a:p>
          <a:p>
            <a:pPr marL="514350" indent="-514350">
              <a:buAutoNum type="arabicPeriod"/>
            </a:pPr>
            <a:r>
              <a:rPr lang="en-US" dirty="0"/>
              <a:t>What are teachers experiences of a professional development module to improve pupils’ motor skills ?</a:t>
            </a:r>
          </a:p>
          <a:p>
            <a:pPr marL="514350" indent="-514350">
              <a:buAutoNum type="arabicPeriod"/>
            </a:pPr>
            <a:endParaRPr lang="en-US" dirty="0"/>
          </a:p>
          <a:p>
            <a:pPr marL="514350" indent="-514350">
              <a:buAutoNum type="arabicPeriod"/>
            </a:pPr>
            <a:r>
              <a:rPr lang="en-US" dirty="0"/>
              <a:t>How are teachers interpreting and implementing the Foundation Phase curriculum?</a:t>
            </a:r>
          </a:p>
          <a:p>
            <a:pPr marL="514350" indent="-514350">
              <a:buAutoNum type="arabicPeriod"/>
            </a:pPr>
            <a:endParaRPr lang="en-US" dirty="0"/>
          </a:p>
          <a:p>
            <a:pPr marL="514350" indent="-514350">
              <a:buAutoNum type="arabicPeriod"/>
            </a:pPr>
            <a:r>
              <a:rPr lang="en-US" dirty="0"/>
              <a:t>How does the outdoor environment contribute to children’s development?</a:t>
            </a:r>
          </a:p>
          <a:p>
            <a:pPr marL="514350" indent="-514350">
              <a:buAutoNum type="arabicPeriod"/>
            </a:pPr>
            <a:endParaRPr lang="en-US" dirty="0"/>
          </a:p>
        </p:txBody>
      </p:sp>
    </p:spTree>
    <p:extLst>
      <p:ext uri="{BB962C8B-B14F-4D97-AF65-F5344CB8AC3E}">
        <p14:creationId xmlns:p14="http://schemas.microsoft.com/office/powerpoint/2010/main" val="9469100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E75A0-BEB1-A048-9F52-1BA331BF10C8}"/>
              </a:ext>
            </a:extLst>
          </p:cNvPr>
          <p:cNvSpPr>
            <a:spLocks noGrp="1"/>
          </p:cNvSpPr>
          <p:nvPr>
            <p:ph type="title"/>
          </p:nvPr>
        </p:nvSpPr>
        <p:spPr>
          <a:xfrm>
            <a:off x="2729023" y="164102"/>
            <a:ext cx="11908465" cy="1325563"/>
          </a:xfrm>
        </p:spPr>
        <p:txBody>
          <a:bodyPr>
            <a:normAutofit/>
          </a:bodyPr>
          <a:lstStyle/>
          <a:p>
            <a:r>
              <a:rPr lang="en-US" dirty="0">
                <a:solidFill>
                  <a:schemeClr val="bg1"/>
                </a:solidFill>
              </a:rPr>
              <a:t>Quantitative methodology</a:t>
            </a:r>
            <a:br>
              <a:rPr lang="en-US" dirty="0"/>
            </a:br>
            <a:endParaRPr lang="en-US" dirty="0"/>
          </a:p>
        </p:txBody>
      </p:sp>
      <p:sp>
        <p:nvSpPr>
          <p:cNvPr id="3" name="Content Placeholder 2">
            <a:extLst>
              <a:ext uri="{FF2B5EF4-FFF2-40B4-BE49-F238E27FC236}">
                <a16:creationId xmlns:a16="http://schemas.microsoft.com/office/drawing/2014/main" id="{85AD6987-F183-2F43-84AF-CEA955A74D8E}"/>
              </a:ext>
            </a:extLst>
          </p:cNvPr>
          <p:cNvSpPr>
            <a:spLocks noGrp="1"/>
          </p:cNvSpPr>
          <p:nvPr>
            <p:ph idx="1"/>
          </p:nvPr>
        </p:nvSpPr>
        <p:spPr>
          <a:xfrm>
            <a:off x="696431" y="1081346"/>
            <a:ext cx="10515600" cy="4351338"/>
          </a:xfrm>
        </p:spPr>
        <p:txBody>
          <a:bodyPr vert="horz" lIns="91440" tIns="45720" rIns="91440" bIns="45720" rtlCol="0" anchor="t">
            <a:normAutofit/>
          </a:bodyPr>
          <a:lstStyle/>
          <a:p>
            <a:r>
              <a:rPr lang="en-US" dirty="0"/>
              <a:t>1. What is the impact of an 8 week motor </a:t>
            </a:r>
            <a:r>
              <a:rPr lang="en-US" dirty="0" err="1"/>
              <a:t>programme</a:t>
            </a:r>
            <a:r>
              <a:rPr lang="en-US" dirty="0"/>
              <a:t> on children’s motor skills?</a:t>
            </a:r>
          </a:p>
          <a:p>
            <a:endParaRPr lang="en-US" dirty="0"/>
          </a:p>
          <a:p>
            <a:r>
              <a:rPr lang="en-US" dirty="0"/>
              <a:t>Using a validated process assessment tool TGMD2 following the protocol</a:t>
            </a:r>
          </a:p>
          <a:p>
            <a:endParaRPr lang="en-US" dirty="0"/>
          </a:p>
          <a:p>
            <a:pPr marL="0" indent="0">
              <a:buNone/>
            </a:pPr>
            <a:r>
              <a:rPr lang="en-US" dirty="0"/>
              <a:t>Experiment -  </a:t>
            </a:r>
            <a:r>
              <a:rPr lang="en-US" dirty="0">
                <a:solidFill>
                  <a:srgbClr val="FF0000"/>
                </a:solidFill>
              </a:rPr>
              <a:t>pre test </a:t>
            </a:r>
            <a:r>
              <a:rPr lang="en-US" dirty="0"/>
              <a:t>motor </a:t>
            </a:r>
            <a:r>
              <a:rPr lang="en-US" dirty="0" err="1"/>
              <a:t>programme</a:t>
            </a:r>
            <a:r>
              <a:rPr lang="en-US" dirty="0"/>
              <a:t> </a:t>
            </a:r>
            <a:r>
              <a:rPr lang="en-US" dirty="0">
                <a:solidFill>
                  <a:srgbClr val="FF0000"/>
                </a:solidFill>
              </a:rPr>
              <a:t> post-test </a:t>
            </a:r>
            <a:r>
              <a:rPr lang="en-US" dirty="0"/>
              <a:t>………. </a:t>
            </a:r>
            <a:r>
              <a:rPr lang="en-US" dirty="0">
                <a:solidFill>
                  <a:srgbClr val="FF0000"/>
                </a:solidFill>
              </a:rPr>
              <a:t>Ret. Test </a:t>
            </a:r>
          </a:p>
          <a:p>
            <a:pPr marL="0" indent="0">
              <a:buNone/>
            </a:pPr>
            <a:endParaRPr lang="en-US" dirty="0"/>
          </a:p>
          <a:p>
            <a:pPr marL="0" indent="0">
              <a:buNone/>
            </a:pPr>
            <a:r>
              <a:rPr lang="en-US" dirty="0"/>
              <a:t>Control.          </a:t>
            </a:r>
            <a:r>
              <a:rPr lang="en-US" dirty="0">
                <a:solidFill>
                  <a:srgbClr val="FF0000"/>
                </a:solidFill>
              </a:rPr>
              <a:t>Pre test </a:t>
            </a:r>
            <a:r>
              <a:rPr lang="en-US" dirty="0"/>
              <a:t>…………………….</a:t>
            </a:r>
            <a:r>
              <a:rPr lang="en-US" dirty="0">
                <a:solidFill>
                  <a:srgbClr val="FF0000"/>
                </a:solidFill>
              </a:rPr>
              <a:t> test </a:t>
            </a:r>
            <a:r>
              <a:rPr lang="en-US" dirty="0"/>
              <a:t>motor </a:t>
            </a:r>
            <a:r>
              <a:rPr lang="en-US" dirty="0" err="1"/>
              <a:t>programme</a:t>
            </a:r>
            <a:r>
              <a:rPr lang="en-US" dirty="0"/>
              <a:t> </a:t>
            </a:r>
            <a:r>
              <a:rPr lang="en-US" dirty="0">
                <a:solidFill>
                  <a:srgbClr val="FF0000"/>
                </a:solidFill>
              </a:rPr>
              <a:t>post test</a:t>
            </a:r>
            <a:endParaRPr lang="en-US" dirty="0"/>
          </a:p>
        </p:txBody>
      </p:sp>
    </p:spTree>
    <p:extLst>
      <p:ext uri="{BB962C8B-B14F-4D97-AF65-F5344CB8AC3E}">
        <p14:creationId xmlns:p14="http://schemas.microsoft.com/office/powerpoint/2010/main" val="38973765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713B4-CDC6-B547-9534-D6B6F9646275}"/>
              </a:ext>
            </a:extLst>
          </p:cNvPr>
          <p:cNvSpPr>
            <a:spLocks noGrp="1"/>
          </p:cNvSpPr>
          <p:nvPr>
            <p:ph type="title"/>
          </p:nvPr>
        </p:nvSpPr>
        <p:spPr>
          <a:xfrm>
            <a:off x="1135912" y="-72232"/>
            <a:ext cx="10515600" cy="1325563"/>
          </a:xfrm>
        </p:spPr>
        <p:txBody>
          <a:bodyPr/>
          <a:lstStyle/>
          <a:p>
            <a:r>
              <a:rPr lang="en-US" b="1" dirty="0">
                <a:solidFill>
                  <a:schemeClr val="bg1"/>
                </a:solidFill>
              </a:rPr>
              <a:t>Qualitative methodology - single method</a:t>
            </a:r>
          </a:p>
        </p:txBody>
      </p:sp>
      <p:sp>
        <p:nvSpPr>
          <p:cNvPr id="3" name="Content Placeholder 2">
            <a:extLst>
              <a:ext uri="{FF2B5EF4-FFF2-40B4-BE49-F238E27FC236}">
                <a16:creationId xmlns:a16="http://schemas.microsoft.com/office/drawing/2014/main" id="{5EF4C698-6E1D-1A4F-8A77-153FCFF4EDCD}"/>
              </a:ext>
            </a:extLst>
          </p:cNvPr>
          <p:cNvSpPr>
            <a:spLocks noGrp="1"/>
          </p:cNvSpPr>
          <p:nvPr>
            <p:ph idx="1"/>
          </p:nvPr>
        </p:nvSpPr>
        <p:spPr>
          <a:xfrm>
            <a:off x="838200" y="1253331"/>
            <a:ext cx="10515600" cy="4351338"/>
          </a:xfrm>
        </p:spPr>
        <p:txBody>
          <a:bodyPr/>
          <a:lstStyle/>
          <a:p>
            <a:r>
              <a:rPr lang="en-US" dirty="0"/>
              <a:t>What are teachers experiences of a professional development module to improve pupils’ motor skills ?</a:t>
            </a:r>
          </a:p>
          <a:p>
            <a:endParaRPr lang="en-US" dirty="0"/>
          </a:p>
          <a:p>
            <a:endParaRPr lang="en-US" dirty="0"/>
          </a:p>
          <a:p>
            <a:r>
              <a:rPr lang="en-US" dirty="0"/>
              <a:t>Semi structured interviews </a:t>
            </a:r>
          </a:p>
          <a:p>
            <a:endParaRPr lang="en-US" dirty="0"/>
          </a:p>
        </p:txBody>
      </p:sp>
    </p:spTree>
    <p:extLst>
      <p:ext uri="{BB962C8B-B14F-4D97-AF65-F5344CB8AC3E}">
        <p14:creationId xmlns:p14="http://schemas.microsoft.com/office/powerpoint/2010/main" val="10379493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79F22-3316-6748-B770-85BB8A77AAC3}"/>
              </a:ext>
            </a:extLst>
          </p:cNvPr>
          <p:cNvSpPr>
            <a:spLocks noGrp="1"/>
          </p:cNvSpPr>
          <p:nvPr>
            <p:ph type="title"/>
          </p:nvPr>
        </p:nvSpPr>
        <p:spPr>
          <a:xfrm>
            <a:off x="838200" y="0"/>
            <a:ext cx="10515600" cy="1325563"/>
          </a:xfrm>
        </p:spPr>
        <p:txBody>
          <a:bodyPr/>
          <a:lstStyle/>
          <a:p>
            <a:r>
              <a:rPr lang="en-US" b="1" dirty="0">
                <a:solidFill>
                  <a:schemeClr val="bg1"/>
                </a:solidFill>
              </a:rPr>
              <a:t>Qualitative methodology – multiple methods</a:t>
            </a:r>
            <a:endParaRPr lang="en-US" dirty="0"/>
          </a:p>
        </p:txBody>
      </p:sp>
      <p:sp>
        <p:nvSpPr>
          <p:cNvPr id="3" name="Content Placeholder 2">
            <a:extLst>
              <a:ext uri="{FF2B5EF4-FFF2-40B4-BE49-F238E27FC236}">
                <a16:creationId xmlns:a16="http://schemas.microsoft.com/office/drawing/2014/main" id="{D18631D1-AAE5-F54A-83D6-8BD2D65C529E}"/>
              </a:ext>
            </a:extLst>
          </p:cNvPr>
          <p:cNvSpPr>
            <a:spLocks noGrp="1"/>
          </p:cNvSpPr>
          <p:nvPr>
            <p:ph idx="1"/>
          </p:nvPr>
        </p:nvSpPr>
        <p:spPr>
          <a:xfrm>
            <a:off x="646814" y="1506648"/>
            <a:ext cx="10515600" cy="4351338"/>
          </a:xfrm>
        </p:spPr>
        <p:txBody>
          <a:bodyPr/>
          <a:lstStyle/>
          <a:p>
            <a:r>
              <a:rPr lang="en-US" dirty="0"/>
              <a:t>How are teachers interpreting and implementing the Foundation Phase curriculum?</a:t>
            </a:r>
          </a:p>
          <a:p>
            <a:endParaRPr lang="en-US" dirty="0"/>
          </a:p>
          <a:p>
            <a:r>
              <a:rPr lang="en-US" dirty="0"/>
              <a:t>Semi structured interviews </a:t>
            </a:r>
          </a:p>
          <a:p>
            <a:r>
              <a:rPr lang="en-US" dirty="0"/>
              <a:t>Participant observation field notes </a:t>
            </a:r>
          </a:p>
          <a:p>
            <a:endParaRPr lang="en-US" dirty="0"/>
          </a:p>
        </p:txBody>
      </p:sp>
    </p:spTree>
    <p:extLst>
      <p:ext uri="{BB962C8B-B14F-4D97-AF65-F5344CB8AC3E}">
        <p14:creationId xmlns:p14="http://schemas.microsoft.com/office/powerpoint/2010/main" val="24993722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7671E-BC9A-8440-9005-0B40CCA94B8F}"/>
              </a:ext>
            </a:extLst>
          </p:cNvPr>
          <p:cNvSpPr>
            <a:spLocks noGrp="1"/>
          </p:cNvSpPr>
          <p:nvPr>
            <p:ph type="title"/>
          </p:nvPr>
        </p:nvSpPr>
        <p:spPr>
          <a:xfrm>
            <a:off x="838200" y="0"/>
            <a:ext cx="10515600" cy="1325563"/>
          </a:xfrm>
        </p:spPr>
        <p:txBody>
          <a:bodyPr/>
          <a:lstStyle/>
          <a:p>
            <a:r>
              <a:rPr lang="en-US" b="1" dirty="0">
                <a:solidFill>
                  <a:schemeClr val="bg1"/>
                </a:solidFill>
              </a:rPr>
              <a:t>Mixed methods</a:t>
            </a:r>
          </a:p>
        </p:txBody>
      </p:sp>
      <p:sp>
        <p:nvSpPr>
          <p:cNvPr id="3" name="Content Placeholder 2">
            <a:extLst>
              <a:ext uri="{FF2B5EF4-FFF2-40B4-BE49-F238E27FC236}">
                <a16:creationId xmlns:a16="http://schemas.microsoft.com/office/drawing/2014/main" id="{E0112C24-0AF6-A44E-BAD2-C6069150BC81}"/>
              </a:ext>
            </a:extLst>
          </p:cNvPr>
          <p:cNvSpPr>
            <a:spLocks noGrp="1"/>
          </p:cNvSpPr>
          <p:nvPr>
            <p:ph idx="1"/>
          </p:nvPr>
        </p:nvSpPr>
        <p:spPr>
          <a:xfrm>
            <a:off x="838200" y="1325563"/>
            <a:ext cx="10515600" cy="4351338"/>
          </a:xfrm>
        </p:spPr>
        <p:txBody>
          <a:bodyPr/>
          <a:lstStyle/>
          <a:p>
            <a:r>
              <a:rPr lang="en-US" dirty="0"/>
              <a:t>How does the outdoor environment contribute to children’s development?</a:t>
            </a:r>
          </a:p>
          <a:p>
            <a:endParaRPr lang="en-US" dirty="0"/>
          </a:p>
          <a:p>
            <a:r>
              <a:rPr lang="en-US" dirty="0"/>
              <a:t>Motor tests – process</a:t>
            </a:r>
          </a:p>
          <a:p>
            <a:r>
              <a:rPr lang="en-US" dirty="0"/>
              <a:t>Motor tests - product</a:t>
            </a:r>
          </a:p>
          <a:p>
            <a:r>
              <a:rPr lang="en-US" dirty="0"/>
              <a:t>Semi structured interviews</a:t>
            </a:r>
          </a:p>
          <a:p>
            <a:r>
              <a:rPr lang="en-US" dirty="0"/>
              <a:t>Focus groups</a:t>
            </a:r>
          </a:p>
          <a:p>
            <a:r>
              <a:rPr lang="en-US" dirty="0"/>
              <a:t>Observation field notes</a:t>
            </a:r>
          </a:p>
          <a:p>
            <a:endParaRPr lang="en-US" dirty="0"/>
          </a:p>
          <a:p>
            <a:endParaRPr lang="en-US" dirty="0"/>
          </a:p>
        </p:txBody>
      </p:sp>
    </p:spTree>
    <p:extLst>
      <p:ext uri="{BB962C8B-B14F-4D97-AF65-F5344CB8AC3E}">
        <p14:creationId xmlns:p14="http://schemas.microsoft.com/office/powerpoint/2010/main" val="37228094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93" y="-132556"/>
            <a:ext cx="8082522" cy="1197539"/>
          </a:xfrm>
        </p:spPr>
        <p:txBody>
          <a:bodyPr>
            <a:normAutofit fontScale="90000"/>
          </a:bodyPr>
          <a:lstStyle/>
          <a:p>
            <a:r>
              <a:rPr lang="en-US" b="1" dirty="0">
                <a:solidFill>
                  <a:schemeClr val="bg1"/>
                </a:solidFill>
              </a:rPr>
              <a:t>Let’s consider your research problems</a:t>
            </a:r>
          </a:p>
        </p:txBody>
      </p:sp>
      <p:sp>
        <p:nvSpPr>
          <p:cNvPr id="3" name="Content Placeholder 2"/>
          <p:cNvSpPr>
            <a:spLocks noGrp="1"/>
          </p:cNvSpPr>
          <p:nvPr>
            <p:ph idx="1"/>
          </p:nvPr>
        </p:nvSpPr>
        <p:spPr>
          <a:xfrm>
            <a:off x="358354" y="1364969"/>
            <a:ext cx="5566263" cy="4531872"/>
          </a:xfrm>
        </p:spPr>
        <p:txBody>
          <a:bodyPr>
            <a:normAutofit/>
          </a:bodyPr>
          <a:lstStyle/>
          <a:p>
            <a:r>
              <a:rPr lang="en-US" sz="2400" dirty="0"/>
              <a:t>What questions can you ask about your problem?</a:t>
            </a:r>
          </a:p>
          <a:p>
            <a:endParaRPr lang="en-US" sz="2400" dirty="0"/>
          </a:p>
          <a:p>
            <a:r>
              <a:rPr lang="en-US" sz="2400" dirty="0"/>
              <a:t>Think of quantitative questions</a:t>
            </a:r>
          </a:p>
          <a:p>
            <a:r>
              <a:rPr lang="en-US" sz="2400" dirty="0"/>
              <a:t>Think of qualitative questions</a:t>
            </a:r>
          </a:p>
          <a:p>
            <a:endParaRPr lang="en-US" sz="2400" dirty="0"/>
          </a:p>
          <a:p>
            <a:r>
              <a:rPr lang="en-US" sz="2400" dirty="0"/>
              <a:t>Will using mixed methods be appropriate for your problem?</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r="33499" b="-1"/>
          <a:stretch/>
        </p:blipFill>
        <p:spPr>
          <a:xfrm>
            <a:off x="7517608" y="3259492"/>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p:spPr>
      </p:pic>
      <p:pic>
        <p:nvPicPr>
          <p:cNvPr id="10" name="Content Placeholder 2"/>
          <p:cNvPicPr>
            <a:picLocks noGrp="1" noChangeAspect="1"/>
          </p:cNvPicPr>
          <p:nvPr/>
        </p:nvPicPr>
        <p:blipFill rotWithShape="1">
          <a:blip r:embed="rId3" cstate="print">
            <a:extLst>
              <a:ext uri="{28A0092B-C50C-407E-A947-70E740481C1C}">
                <a14:useLocalDpi xmlns:a14="http://schemas.microsoft.com/office/drawing/2010/main" val="0"/>
              </a:ext>
            </a:extLst>
          </a:blip>
          <a:srcRect l="11673" r="15827" b="1"/>
          <a:stretch/>
        </p:blipFill>
        <p:spPr bwMode="auto">
          <a:xfrm>
            <a:off x="6078928" y="1823497"/>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pic>
        <p:nvPicPr>
          <p:cNvPr id="7" name="Picture 10" descr="disabled-activity-612x300.jpg"/>
          <p:cNvPicPr>
            <a:picLocks noChangeAspect="1"/>
          </p:cNvPicPr>
          <p:nvPr/>
        </p:nvPicPr>
        <p:blipFill rotWithShape="1">
          <a:blip r:embed="rId4">
            <a:extLst>
              <a:ext uri="{28A0092B-C50C-407E-A947-70E740481C1C}">
                <a14:useLocalDpi xmlns:a14="http://schemas.microsoft.com/office/drawing/2010/main" val="0"/>
              </a:ext>
            </a:extLst>
          </a:blip>
          <a:srcRect l="31112" r="19887" b="-3"/>
          <a:stretch/>
        </p:blipFill>
        <p:spPr bwMode="auto">
          <a:xfrm>
            <a:off x="8956288" y="1823497"/>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1"/>
          <p:cNvPicPr>
            <a:picLocks noChangeAspect="1"/>
          </p:cNvPicPr>
          <p:nvPr/>
        </p:nvPicPr>
        <p:blipFill rotWithShape="1">
          <a:blip r:embed="rId5">
            <a:extLst>
              <a:ext uri="{28A0092B-C50C-407E-A947-70E740481C1C}">
                <a14:useLocalDpi xmlns:a14="http://schemas.microsoft.com/office/drawing/2010/main" val="0"/>
              </a:ext>
            </a:extLst>
          </a:blip>
          <a:srcRect l="22374" r="20915" b="1"/>
          <a:stretch/>
        </p:blipFill>
        <p:spPr bwMode="auto">
          <a:xfrm>
            <a:off x="7517608" y="390293"/>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47658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2658-034A-863E-2D00-6647AA238D6A}"/>
              </a:ext>
            </a:extLst>
          </p:cNvPr>
          <p:cNvSpPr>
            <a:spLocks noGrp="1"/>
          </p:cNvSpPr>
          <p:nvPr>
            <p:ph type="title"/>
          </p:nvPr>
        </p:nvSpPr>
        <p:spPr>
          <a:xfrm>
            <a:off x="1125583" y="-131264"/>
            <a:ext cx="10515600" cy="1325563"/>
          </a:xfrm>
        </p:spPr>
        <p:txBody>
          <a:bodyPr/>
          <a:lstStyle/>
          <a:p>
            <a:r>
              <a:rPr lang="en-US" b="1" dirty="0">
                <a:solidFill>
                  <a:schemeClr val="bg1"/>
                </a:solidFill>
              </a:rPr>
              <a:t>Discussion of research designs and ideas……</a:t>
            </a:r>
          </a:p>
        </p:txBody>
      </p:sp>
      <p:sp>
        <p:nvSpPr>
          <p:cNvPr id="3" name="Content Placeholder 2">
            <a:extLst>
              <a:ext uri="{FF2B5EF4-FFF2-40B4-BE49-F238E27FC236}">
                <a16:creationId xmlns:a16="http://schemas.microsoft.com/office/drawing/2014/main" id="{1B283AB8-35DA-167B-69C3-0A13F7C0D0FC}"/>
              </a:ext>
            </a:extLst>
          </p:cNvPr>
          <p:cNvSpPr>
            <a:spLocks noGrp="1"/>
          </p:cNvSpPr>
          <p:nvPr>
            <p:ph idx="1"/>
          </p:nvPr>
        </p:nvSpPr>
        <p:spPr/>
        <p:txBody>
          <a:bodyPr/>
          <a:lstStyle/>
          <a:p>
            <a:r>
              <a:rPr lang="en-US" dirty="0"/>
              <a:t>Working in pairs or small groups revisit your ideas / topics for research </a:t>
            </a:r>
          </a:p>
          <a:p>
            <a:endParaRPr lang="en-US" dirty="0"/>
          </a:p>
          <a:p>
            <a:r>
              <a:rPr lang="en-US" dirty="0"/>
              <a:t>Discuss your ideas and help each other to identify your research problem and questions to address this</a:t>
            </a:r>
          </a:p>
          <a:p>
            <a:pPr marL="0" indent="0">
              <a:buNone/>
            </a:pPr>
            <a:endParaRPr lang="en-US" dirty="0"/>
          </a:p>
          <a:p>
            <a:pPr marL="0" indent="0">
              <a:buNone/>
            </a:pPr>
            <a:r>
              <a:rPr lang="en-US" dirty="0"/>
              <a:t> </a:t>
            </a:r>
          </a:p>
        </p:txBody>
      </p:sp>
    </p:spTree>
    <p:extLst>
      <p:ext uri="{BB962C8B-B14F-4D97-AF65-F5344CB8AC3E}">
        <p14:creationId xmlns:p14="http://schemas.microsoft.com/office/powerpoint/2010/main" val="1878836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9380</TotalTime>
  <Words>2424</Words>
  <Application>Microsoft Macintosh PowerPoint</Application>
  <PresentationFormat>Widescreen</PresentationFormat>
  <Paragraphs>292</Paragraphs>
  <Slides>47</Slides>
  <Notes>8</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47</vt:i4>
      </vt:variant>
    </vt:vector>
  </HeadingPairs>
  <TitlesOfParts>
    <vt:vector size="54" baseType="lpstr">
      <vt:lpstr>Brush Script MT</vt:lpstr>
      <vt:lpstr>Arial</vt:lpstr>
      <vt:lpstr>Calibri</vt:lpstr>
      <vt:lpstr>Calibri Light</vt:lpstr>
      <vt:lpstr>Office Theme</vt:lpstr>
      <vt:lpstr>Custom Design</vt:lpstr>
      <vt:lpstr>1_Custom Design</vt:lpstr>
      <vt:lpstr>BMOE7008 Quantitative and Qualitative research  </vt:lpstr>
      <vt:lpstr>Quantitative and qualitative  </vt:lpstr>
      <vt:lpstr>Quantitative approaches </vt:lpstr>
      <vt:lpstr>Quantitative data </vt:lpstr>
      <vt:lpstr>What quantitative researchers worry about </vt:lpstr>
      <vt:lpstr>What’s wrong with quantitative research?</vt:lpstr>
      <vt:lpstr>Qualitative approaches </vt:lpstr>
      <vt:lpstr>Qualitative data </vt:lpstr>
      <vt:lpstr>What qualitative researchers worry about </vt:lpstr>
      <vt:lpstr>What’s wrong with qualitative research ?</vt:lpstr>
      <vt:lpstr>What about mixing methods ???</vt:lpstr>
      <vt:lpstr>Recap: differences between quantitative and qualitative methods</vt:lpstr>
      <vt:lpstr>Epistemological positions</vt:lpstr>
      <vt:lpstr>Relationship between researcher and subjects</vt:lpstr>
      <vt:lpstr>Research focus</vt:lpstr>
      <vt:lpstr>Research focus</vt:lpstr>
      <vt:lpstr>Scope of findings</vt:lpstr>
      <vt:lpstr>The nature of data</vt:lpstr>
      <vt:lpstr>Mixed methods allow researchers to…</vt:lpstr>
      <vt:lpstr>Ontology</vt:lpstr>
      <vt:lpstr>Research paradigm of mixed methods….</vt:lpstr>
      <vt:lpstr>How can we mix methods?</vt:lpstr>
      <vt:lpstr>Qualitative then quantitative</vt:lpstr>
      <vt:lpstr>Quantitative then qualitative</vt:lpstr>
      <vt:lpstr>Quantitative and qualitative concurrently</vt:lpstr>
      <vt:lpstr>Benefits of mixed methods designs (Greene et al., 1989)</vt:lpstr>
      <vt:lpstr>Plano Clark et al 2008-   examples of mixed methods designs found in research </vt:lpstr>
      <vt:lpstr>Potential weaknesses of mixed methods</vt:lpstr>
      <vt:lpstr>Examples of mixed methods research </vt:lpstr>
      <vt:lpstr>The contribution of the foundation phase in Wales to physical literacy </vt:lpstr>
      <vt:lpstr>Methods?</vt:lpstr>
      <vt:lpstr>Summary</vt:lpstr>
      <vt:lpstr>Let’s think more about research questions..</vt:lpstr>
      <vt:lpstr>PowerPoint Presentation</vt:lpstr>
      <vt:lpstr>The questions link the literature to the methodology</vt:lpstr>
      <vt:lpstr>Broad to specific..</vt:lpstr>
      <vt:lpstr>Some types of questions….</vt:lpstr>
      <vt:lpstr>Methodology to answer the question </vt:lpstr>
      <vt:lpstr>Methodology..</vt:lpstr>
      <vt:lpstr>Methods….</vt:lpstr>
      <vt:lpstr>Consider the methodology  for these questions</vt:lpstr>
      <vt:lpstr>Quantitative methodology </vt:lpstr>
      <vt:lpstr>Qualitative methodology - single method</vt:lpstr>
      <vt:lpstr>Qualitative methodology – multiple methods</vt:lpstr>
      <vt:lpstr>Mixed methods</vt:lpstr>
      <vt:lpstr>Let’s consider your research problems</vt:lpstr>
      <vt:lpstr>Discussion of research designs and ideas……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40</cp:revision>
  <dcterms:created xsi:type="dcterms:W3CDTF">2019-09-12T10:20:23Z</dcterms:created>
  <dcterms:modified xsi:type="dcterms:W3CDTF">2025-01-24T15:01:44Z</dcterms:modified>
</cp:coreProperties>
</file>