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1" r:id="rId1"/>
  </p:sldMasterIdLst>
  <p:sldIdLst>
    <p:sldId id="257" r:id="rId2"/>
    <p:sldId id="258" r:id="rId3"/>
    <p:sldId id="259" r:id="rId4"/>
    <p:sldId id="260" r:id="rId5"/>
    <p:sldId id="261" r:id="rId6"/>
  </p:sldIdLst>
  <p:sldSz cx="9144000" cy="6858000" type="screen4x3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1416" y="24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66442" y="1447801"/>
            <a:ext cx="662096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6442" y="4777380"/>
            <a:ext cx="662096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91F71D1-2544-4525-9B84-609775A4DDA2}" type="datetimeFigureOut">
              <a:rPr lang="en-GB" altLang="en-US" smtClean="0"/>
              <a:pPr>
                <a:defRPr/>
              </a:pPr>
              <a:t>29/10/2021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C83986-E5C9-4A32-8B88-97DB4DA6D253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441633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CC23BF8-5AE1-4572-A646-A0B2130CF2F7}" type="datetimeFigureOut">
              <a:rPr lang="en-GB" altLang="en-US" smtClean="0"/>
              <a:pPr>
                <a:defRPr/>
              </a:pPr>
              <a:t>29/10/2021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3449B-D783-44C8-8CBD-BD18C9271C45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963283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2861734"/>
            <a:ext cx="662096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5DC316C-8685-4C41-B4F9-7BE91B32BCFA}" type="datetimeFigureOut">
              <a:rPr lang="en-GB" altLang="en-US" smtClean="0"/>
              <a:pPr>
                <a:defRPr/>
              </a:pPr>
              <a:t>29/10/2021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BCE9B7-84F8-40DF-A16E-20C5B5EFB46E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81703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7700" y="2060576"/>
            <a:ext cx="3298113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41975" y="2056093"/>
            <a:ext cx="3298115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DC3FC41-813E-4D59-A604-B4EB6C226F6F}" type="datetimeFigureOut">
              <a:rPr lang="en-GB" altLang="en-US" smtClean="0"/>
              <a:pPr>
                <a:defRPr/>
              </a:pPr>
              <a:t>29/10/2021</a:t>
            </a:fld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1A6616-15C4-49D7-8D9E-5A346FF3BC4E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909671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1905000"/>
            <a:ext cx="32981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27700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41976" y="1905000"/>
            <a:ext cx="3298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241976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C6DF032-82C0-4513-B127-3534A8E45137}" type="datetimeFigureOut">
              <a:rPr lang="en-GB" altLang="en-US" smtClean="0"/>
              <a:pPr>
                <a:defRPr/>
              </a:pPr>
              <a:t>29/10/2021</a:t>
            </a:fld>
            <a:endParaRPr lang="en-GB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B7A34A-9867-4479-91B6-6BBFFF74E3AB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635297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E0D717D-DE6A-4F55-B390-76FD18C9AF0E}" type="datetimeFigureOut">
              <a:rPr lang="en-GB" altLang="en-US" smtClean="0"/>
              <a:pPr>
                <a:defRPr/>
              </a:pPr>
              <a:t>29/10/2021</a:t>
            </a:fld>
            <a:endParaRPr lang="en-GB" altLang="en-US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182063-ACD9-4974-96CD-939BCA3C4CF5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69436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6E44F1A-972A-40AB-98F0-9A2D98AEBC14}" type="datetimeFigureOut">
              <a:rPr lang="en-GB" altLang="en-US" smtClean="0"/>
              <a:pPr>
                <a:defRPr/>
              </a:pPr>
              <a:t>29/10/2021</a:t>
            </a:fld>
            <a:endParaRPr lang="en-GB" alt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988D48-68C0-42B4-8D23-B69C04DEBD34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007696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1447800"/>
            <a:ext cx="2551462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89397" y="1447800"/>
            <a:ext cx="3898013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129281"/>
            <a:ext cx="2551462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9F9FFA1-626B-4ABB-8582-5A8235638D29}" type="datetimeFigureOut">
              <a:rPr lang="en-GB" altLang="en-US" smtClean="0"/>
              <a:pPr>
                <a:defRPr/>
              </a:pPr>
              <a:t>29/10/2021</a:t>
            </a:fld>
            <a:endParaRPr lang="en-GB" altLang="en-US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2FA53-3FD5-4E11-A6E7-0BE37ECB1778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520068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5656" y="1854192"/>
            <a:ext cx="3820674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213517" y="1143000"/>
            <a:ext cx="2400925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657600"/>
            <a:ext cx="3814728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B94BFD6-4625-4F3A-BCA3-1B2D5856EECE}" type="datetimeFigureOut">
              <a:rPr lang="en-GB" altLang="en-US" smtClean="0"/>
              <a:pPr>
                <a:defRPr/>
              </a:pPr>
              <a:t>29/10/2021</a:t>
            </a:fld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4A15E8-06BE-4574-9E36-5E4F2102E35C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737725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4800587"/>
            <a:ext cx="66209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66442" y="685800"/>
            <a:ext cx="662096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3" y="5367325"/>
            <a:ext cx="662096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B6A9A4E-348B-47FE-AEA0-291A0B587EFB}" type="datetimeFigureOut">
              <a:rPr lang="en-GB" altLang="en-US" smtClean="0"/>
              <a:pPr>
                <a:defRPr/>
              </a:pPr>
              <a:t>29/10/2021</a:t>
            </a:fld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4E89FD-3755-4F70-A8AE-4EF840E57CB1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33712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2" y="1447800"/>
            <a:ext cx="6620968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3657600"/>
            <a:ext cx="6620968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B6A9A4E-348B-47FE-AEA0-291A0B587EFB}" type="datetimeFigureOut">
              <a:rPr lang="en-GB" altLang="en-US" smtClean="0"/>
              <a:pPr>
                <a:defRPr/>
              </a:pPr>
              <a:t>29/10/2021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4E89FD-3755-4F70-A8AE-4EF840E57CB1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8728303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1409" y="1447800"/>
            <a:ext cx="6001049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448177" y="3771174"/>
            <a:ext cx="546115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4350657"/>
            <a:ext cx="6620968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B6A9A4E-348B-47FE-AEA0-291A0B587EFB}" type="datetimeFigureOut">
              <a:rPr lang="en-GB" altLang="en-US" smtClean="0"/>
              <a:pPr>
                <a:defRPr/>
              </a:pPr>
              <a:t>29/10/2021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4E89FD-3755-4F70-A8AE-4EF840E57CB1}" type="slidenum">
              <a:rPr lang="en-GB" altLang="en-US" smtClean="0"/>
              <a:pPr/>
              <a:t>‹#›</a:t>
            </a:fld>
            <a:endParaRPr lang="en-GB" altLang="en-US"/>
          </a:p>
        </p:txBody>
      </p:sp>
      <p:sp>
        <p:nvSpPr>
          <p:cNvPr id="12" name="TextBox 11"/>
          <p:cNvSpPr txBox="1"/>
          <p:nvPr/>
        </p:nvSpPr>
        <p:spPr>
          <a:xfrm>
            <a:off x="673897" y="971253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999690" y="2613787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0998438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3124201"/>
            <a:ext cx="6620969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B6A9A4E-348B-47FE-AEA0-291A0B587EFB}" type="datetimeFigureOut">
              <a:rPr lang="en-GB" altLang="en-US" smtClean="0"/>
              <a:pPr>
                <a:defRPr/>
              </a:pPr>
              <a:t>29/10/2021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4E89FD-3755-4F70-A8AE-4EF840E57CB1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7334073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4834" y="1981200"/>
            <a:ext cx="22107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489475" y="2667000"/>
            <a:ext cx="219608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3504" y="1981200"/>
            <a:ext cx="220275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2905586" y="2667000"/>
            <a:ext cx="2210671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1981200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5344917" y="2667000"/>
            <a:ext cx="2199658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B6A9A4E-348B-47FE-AEA0-291A0B587EFB}" type="datetimeFigureOut">
              <a:rPr lang="en-GB" altLang="en-US" smtClean="0"/>
              <a:pPr>
                <a:defRPr/>
              </a:pPr>
              <a:t>29/10/2021</a:t>
            </a:fld>
            <a:endParaRPr lang="en-GB" alt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4E89FD-3755-4F70-A8AE-4EF840E57CB1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2136180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89475" y="4250949"/>
            <a:ext cx="22056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489475" y="2209800"/>
            <a:ext cx="2205612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489475" y="4827212"/>
            <a:ext cx="2205612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7792" y="4250949"/>
            <a:ext cx="21984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2917791" y="2209800"/>
            <a:ext cx="2198466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2916776" y="4827211"/>
            <a:ext cx="2201378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4250949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344916" y="2209800"/>
            <a:ext cx="2199658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5344824" y="4827209"/>
            <a:ext cx="2202571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B6A9A4E-348B-47FE-AEA0-291A0B587EFB}" type="datetimeFigureOut">
              <a:rPr lang="en-GB" altLang="en-US" smtClean="0"/>
              <a:pPr>
                <a:defRPr/>
              </a:pPr>
              <a:t>29/10/2021</a:t>
            </a:fld>
            <a:endParaRPr lang="en-GB" alt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4E89FD-3755-4F70-A8AE-4EF840E57CB1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4316561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CB65FDB-3ED7-46D3-90CD-A9D6AC113BA5}" type="datetimeFigureOut">
              <a:rPr lang="en-GB" altLang="en-US" smtClean="0"/>
              <a:pPr>
                <a:defRPr/>
              </a:pPr>
              <a:t>29/10/2021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566D78-CE88-4B74-AD84-C4A38247CCCF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0825219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229782" y="430214"/>
            <a:ext cx="1314793" cy="5826125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89475" y="773205"/>
            <a:ext cx="5568812" cy="5483134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1B4D1B4-B02B-4D92-B25F-DCC95545E38A}" type="datetimeFigureOut">
              <a:rPr lang="en-GB" altLang="en-US" smtClean="0"/>
              <a:pPr>
                <a:defRPr/>
              </a:pPr>
              <a:t>29/10/2021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323398-375A-4B4F-BFCE-0588C9B3C898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608343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val 21"/>
          <p:cNvSpPr/>
          <p:nvPr/>
        </p:nvSpPr>
        <p:spPr>
          <a:xfrm>
            <a:off x="629943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Oval 22"/>
          <p:cNvSpPr/>
          <p:nvPr/>
        </p:nvSpPr>
        <p:spPr>
          <a:xfrm>
            <a:off x="5689832" y="-457200"/>
            <a:ext cx="1600200" cy="1600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4000"/>
                </a:schemeClr>
              </a:gs>
              <a:gs pos="73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7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Oval 23"/>
          <p:cNvSpPr/>
          <p:nvPr/>
        </p:nvSpPr>
        <p:spPr>
          <a:xfrm>
            <a:off x="6299432" y="6096000"/>
            <a:ext cx="990600" cy="9906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9000"/>
                </a:schemeClr>
              </a:gs>
              <a:gs pos="66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5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Oval 19"/>
          <p:cNvSpPr/>
          <p:nvPr/>
        </p:nvSpPr>
        <p:spPr>
          <a:xfrm>
            <a:off x="-153988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1000"/>
                </a:schemeClr>
              </a:gs>
              <a:gs pos="75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Oval 20"/>
          <p:cNvSpPr/>
          <p:nvPr/>
        </p:nvSpPr>
        <p:spPr>
          <a:xfrm>
            <a:off x="-839788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8000"/>
                </a:schemeClr>
              </a:gs>
              <a:gs pos="72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18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84710" y="452718"/>
            <a:ext cx="7055380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2052925"/>
            <a:ext cx="6711654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7494989" y="1828771"/>
            <a:ext cx="990599" cy="22865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pPr>
              <a:defRPr/>
            </a:pPr>
            <a:fld id="{7B6A9A4E-348B-47FE-AEA0-291A0B587EFB}" type="datetimeFigureOut">
              <a:rPr lang="en-GB" altLang="en-US" smtClean="0"/>
              <a:pPr>
                <a:defRPr/>
              </a:pPr>
              <a:t>29/10/2021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6233335" y="3263371"/>
            <a:ext cx="3859795" cy="2286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7766431" y="295736"/>
            <a:ext cx="628813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1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84E89FD-3755-4F70-A8AE-4EF840E57CB1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8461413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32" r:id="rId1"/>
    <p:sldLayoutId id="2147483733" r:id="rId2"/>
    <p:sldLayoutId id="2147483734" r:id="rId3"/>
    <p:sldLayoutId id="2147483735" r:id="rId4"/>
    <p:sldLayoutId id="2147483736" r:id="rId5"/>
    <p:sldLayoutId id="2147483737" r:id="rId6"/>
    <p:sldLayoutId id="2147483738" r:id="rId7"/>
    <p:sldLayoutId id="2147483739" r:id="rId8"/>
    <p:sldLayoutId id="2147483740" r:id="rId9"/>
    <p:sldLayoutId id="2147483741" r:id="rId10"/>
    <p:sldLayoutId id="2147483742" r:id="rId11"/>
    <p:sldLayoutId id="2147483743" r:id="rId12"/>
    <p:sldLayoutId id="2147483744" r:id="rId13"/>
    <p:sldLayoutId id="2147483745" r:id="rId14"/>
    <p:sldLayoutId id="2147483746" r:id="rId15"/>
    <p:sldLayoutId id="2147483747" r:id="rId16"/>
    <p:sldLayoutId id="2147483748" r:id="rId17"/>
  </p:sldLayoutIdLst>
  <p:txStyles>
    <p:titleStyle>
      <a:lvl1pPr algn="l" defTabSz="457207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6" indent="-342906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62" indent="-285755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20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27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34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42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49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57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64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7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15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22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31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38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46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53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61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1"/>
          <p:cNvSpPr>
            <a:spLocks noGrp="1"/>
          </p:cNvSpPr>
          <p:nvPr>
            <p:ph type="ctrTitle"/>
          </p:nvPr>
        </p:nvSpPr>
        <p:spPr>
          <a:xfrm>
            <a:off x="468313" y="260350"/>
            <a:ext cx="6119812" cy="966788"/>
          </a:xfrm>
        </p:spPr>
        <p:txBody>
          <a:bodyPr/>
          <a:lstStyle/>
          <a:p>
            <a:pPr algn="l" eaLnBrk="1" hangingPunct="1"/>
            <a:r>
              <a:rPr lang="en-GB" altLang="en-US" sz="3200" b="1" smtClean="0">
                <a:solidFill>
                  <a:schemeClr val="bg1"/>
                </a:solidFill>
              </a:rPr>
              <a:t>Sports Massage Techniques</a:t>
            </a:r>
            <a:r>
              <a:rPr lang="en-GB" altLang="en-US" sz="3200" smtClean="0">
                <a:solidFill>
                  <a:schemeClr val="bg1"/>
                </a:solidFill>
              </a:rPr>
              <a:t/>
            </a:r>
            <a:br>
              <a:rPr lang="en-GB" altLang="en-US" sz="3200" smtClean="0">
                <a:solidFill>
                  <a:schemeClr val="bg1"/>
                </a:solidFill>
              </a:rPr>
            </a:br>
            <a:endParaRPr lang="en-GB" altLang="en-US" sz="3200" b="1" smtClean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075" name="Subtitle 2"/>
          <p:cNvSpPr>
            <a:spLocks noGrp="1"/>
          </p:cNvSpPr>
          <p:nvPr>
            <p:ph type="subTitle" idx="1"/>
          </p:nvPr>
        </p:nvSpPr>
        <p:spPr>
          <a:xfrm>
            <a:off x="250825" y="1341438"/>
            <a:ext cx="8353425" cy="3794125"/>
          </a:xfrm>
        </p:spPr>
        <p:txBody>
          <a:bodyPr>
            <a:normAutofit fontScale="92500" lnSpcReduction="10000"/>
          </a:bodyPr>
          <a:lstStyle/>
          <a:p>
            <a:pPr algn="l">
              <a:buFont typeface="Arial" charset="0"/>
              <a:buNone/>
              <a:defRPr/>
            </a:pPr>
            <a:r>
              <a:rPr lang="en-GB" altLang="en-US" sz="2000" dirty="0" smtClean="0">
                <a:solidFill>
                  <a:schemeClr val="tx1"/>
                </a:solidFill>
                <a:latin typeface="Nasalization" pitchFamily="34" charset="0"/>
                <a:cs typeface="Arial" charset="0"/>
              </a:rPr>
              <a:t>DESCRIBE the following sports massage techniques, how they are applied, their effects and safety considerations: </a:t>
            </a:r>
          </a:p>
          <a:p>
            <a:pPr algn="l">
              <a:buFont typeface="Arial" charset="0"/>
              <a:buNone/>
              <a:defRPr/>
            </a:pPr>
            <a:endParaRPr lang="en-GB" altLang="en-US" sz="2000" dirty="0">
              <a:solidFill>
                <a:schemeClr val="tx1"/>
              </a:solidFill>
              <a:latin typeface="Nasalization" pitchFamily="34" charset="0"/>
              <a:cs typeface="Arial" charset="0"/>
            </a:endParaRPr>
          </a:p>
          <a:p>
            <a:pPr marL="342900" indent="-342900" algn="l">
              <a:buFontTx/>
              <a:buChar char="-"/>
              <a:defRPr/>
            </a:pPr>
            <a:r>
              <a:rPr lang="en-GB" altLang="en-US" sz="2000" dirty="0" smtClean="0">
                <a:solidFill>
                  <a:schemeClr val="tx1"/>
                </a:solidFill>
                <a:latin typeface="Nasalization" pitchFamily="34" charset="0"/>
                <a:cs typeface="Arial" charset="0"/>
              </a:rPr>
              <a:t>Effleurage</a:t>
            </a:r>
          </a:p>
          <a:p>
            <a:pPr marL="342900" indent="-342900" algn="l">
              <a:buFontTx/>
              <a:buChar char="-"/>
              <a:defRPr/>
            </a:pPr>
            <a:r>
              <a:rPr lang="en-GB" altLang="en-US" sz="2000" dirty="0" smtClean="0">
                <a:solidFill>
                  <a:schemeClr val="tx1"/>
                </a:solidFill>
                <a:latin typeface="Nasalization" pitchFamily="34" charset="0"/>
                <a:cs typeface="Arial" charset="0"/>
              </a:rPr>
              <a:t>Petrissage</a:t>
            </a:r>
          </a:p>
          <a:p>
            <a:pPr marL="342900" indent="-342900" algn="l">
              <a:buFontTx/>
              <a:buChar char="-"/>
              <a:defRPr/>
            </a:pPr>
            <a:r>
              <a:rPr lang="en-GB" altLang="en-US" sz="2000" dirty="0" smtClean="0">
                <a:solidFill>
                  <a:schemeClr val="tx1"/>
                </a:solidFill>
                <a:latin typeface="Nasalization" pitchFamily="34" charset="0"/>
                <a:cs typeface="Arial" charset="0"/>
              </a:rPr>
              <a:t>Frictions</a:t>
            </a:r>
          </a:p>
          <a:p>
            <a:pPr marL="342900" indent="-342900" algn="l">
              <a:buFontTx/>
              <a:buChar char="-"/>
              <a:defRPr/>
            </a:pPr>
            <a:r>
              <a:rPr lang="en-GB" altLang="en-US" sz="2000" dirty="0" err="1" smtClean="0">
                <a:solidFill>
                  <a:schemeClr val="tx1"/>
                </a:solidFill>
                <a:latin typeface="Nasalization" pitchFamily="34" charset="0"/>
                <a:cs typeface="Arial" charset="0"/>
              </a:rPr>
              <a:t>Tapotement</a:t>
            </a:r>
            <a:endParaRPr lang="en-GB" altLang="en-US" sz="2000" dirty="0" smtClean="0">
              <a:solidFill>
                <a:schemeClr val="tx1"/>
              </a:solidFill>
              <a:latin typeface="Nasalization" pitchFamily="34" charset="0"/>
              <a:cs typeface="Arial" charset="0"/>
            </a:endParaRPr>
          </a:p>
          <a:p>
            <a:pPr marL="342900" indent="-342900" algn="l">
              <a:buFontTx/>
              <a:buChar char="-"/>
              <a:defRPr/>
            </a:pPr>
            <a:r>
              <a:rPr lang="en-GB" altLang="en-US" sz="2000" dirty="0" smtClean="0">
                <a:solidFill>
                  <a:schemeClr val="tx1"/>
                </a:solidFill>
                <a:latin typeface="Nasalization" pitchFamily="34" charset="0"/>
                <a:cs typeface="Arial" charset="0"/>
              </a:rPr>
              <a:t>Compressions</a:t>
            </a:r>
          </a:p>
          <a:p>
            <a:pPr marL="342900" indent="-342900" algn="l">
              <a:buFontTx/>
              <a:buChar char="-"/>
              <a:defRPr/>
            </a:pPr>
            <a:r>
              <a:rPr lang="en-GB" altLang="en-US" sz="2000" dirty="0" smtClean="0">
                <a:solidFill>
                  <a:schemeClr val="tx1"/>
                </a:solidFill>
                <a:latin typeface="Nasalization" pitchFamily="34" charset="0"/>
                <a:cs typeface="Arial" charset="0"/>
              </a:rPr>
              <a:t>Vibrations</a:t>
            </a:r>
          </a:p>
          <a:p>
            <a:pPr marL="342900" indent="-342900" algn="l">
              <a:buFontTx/>
              <a:buChar char="-"/>
              <a:defRPr/>
            </a:pPr>
            <a:r>
              <a:rPr lang="en-GB" altLang="en-US" sz="2000" dirty="0" smtClean="0">
                <a:solidFill>
                  <a:schemeClr val="tx1"/>
                </a:solidFill>
                <a:latin typeface="Nasalization" pitchFamily="34" charset="0"/>
                <a:cs typeface="Arial" charset="0"/>
              </a:rPr>
              <a:t>Passive stretching</a:t>
            </a:r>
          </a:p>
          <a:p>
            <a:pPr marL="342900" indent="-342900" algn="l">
              <a:buFontTx/>
              <a:buChar char="-"/>
              <a:defRPr/>
            </a:pPr>
            <a:endParaRPr lang="en-GB" altLang="en-US" sz="2000" dirty="0" smtClean="0">
              <a:solidFill>
                <a:schemeClr val="tx1"/>
              </a:solidFill>
              <a:latin typeface="Nasalization" pitchFamily="34" charset="0"/>
              <a:cs typeface="Arial" charset="0"/>
            </a:endParaRPr>
          </a:p>
          <a:p>
            <a:pPr marL="342900" indent="-342900" algn="l">
              <a:buFontTx/>
              <a:buChar char="-"/>
              <a:defRPr/>
            </a:pPr>
            <a:endParaRPr lang="en-GB" altLang="en-US" sz="2000" dirty="0" smtClean="0">
              <a:solidFill>
                <a:schemeClr val="tx1"/>
              </a:solidFill>
              <a:latin typeface="Nasalization" pitchFamily="34" charset="0"/>
              <a:cs typeface="Arial" charset="0"/>
            </a:endParaRPr>
          </a:p>
          <a:p>
            <a:pPr algn="l">
              <a:buFont typeface="Arial" charset="0"/>
              <a:buNone/>
              <a:defRPr/>
            </a:pPr>
            <a:endParaRPr lang="en-GB" altLang="en-US" sz="2000" dirty="0">
              <a:solidFill>
                <a:schemeClr val="tx1"/>
              </a:solidFill>
              <a:latin typeface="Nasalization" pitchFamily="34" charset="0"/>
              <a:cs typeface="Arial" charset="0"/>
            </a:endParaRPr>
          </a:p>
          <a:p>
            <a:pPr algn="l">
              <a:buFont typeface="Arial" charset="0"/>
              <a:buNone/>
              <a:defRPr/>
            </a:pPr>
            <a:endParaRPr lang="en-GB" altLang="en-US" sz="2000" dirty="0" smtClean="0">
              <a:solidFill>
                <a:schemeClr val="tx1"/>
              </a:solidFill>
              <a:latin typeface="Nasalization" pitchFamily="34" charset="0"/>
              <a:cs typeface="Arial" charset="0"/>
            </a:endParaRPr>
          </a:p>
          <a:p>
            <a:pPr algn="l">
              <a:buFontTx/>
              <a:buChar char="•"/>
              <a:defRPr/>
            </a:pPr>
            <a:endParaRPr lang="en-GB" altLang="en-US" sz="2000" dirty="0" smtClean="0">
              <a:solidFill>
                <a:schemeClr val="tx1"/>
              </a:solidFill>
              <a:latin typeface="Nasalization" pitchFamily="34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itle 1"/>
          <p:cNvSpPr>
            <a:spLocks noGrp="1"/>
          </p:cNvSpPr>
          <p:nvPr>
            <p:ph type="ctrTitle"/>
          </p:nvPr>
        </p:nvSpPr>
        <p:spPr>
          <a:xfrm>
            <a:off x="467544" y="620688"/>
            <a:ext cx="6119812" cy="966788"/>
          </a:xfrm>
        </p:spPr>
        <p:txBody>
          <a:bodyPr/>
          <a:lstStyle/>
          <a:p>
            <a:pPr algn="l" eaLnBrk="1" hangingPunct="1"/>
            <a:r>
              <a:rPr lang="en-GB" altLang="en-US" sz="3200" b="1" dirty="0" smtClean="0">
                <a:solidFill>
                  <a:schemeClr val="bg1"/>
                </a:solidFill>
              </a:rPr>
              <a:t>Application of Sports Massage Techniques  </a:t>
            </a:r>
            <a:r>
              <a:rPr lang="en-GB" altLang="en-US" sz="3200" dirty="0" smtClean="0">
                <a:solidFill>
                  <a:schemeClr val="bg1"/>
                </a:solidFill>
              </a:rPr>
              <a:t/>
            </a:r>
            <a:br>
              <a:rPr lang="en-GB" altLang="en-US" sz="3200" dirty="0" smtClean="0">
                <a:solidFill>
                  <a:schemeClr val="bg1"/>
                </a:solidFill>
              </a:rPr>
            </a:br>
            <a:endParaRPr lang="en-GB" altLang="en-US" sz="3200" b="1" dirty="0" smtClean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075" name="Subtitle 2"/>
          <p:cNvSpPr>
            <a:spLocks noGrp="1"/>
          </p:cNvSpPr>
          <p:nvPr>
            <p:ph type="subTitle" idx="1"/>
          </p:nvPr>
        </p:nvSpPr>
        <p:spPr>
          <a:xfrm>
            <a:off x="250825" y="1341438"/>
            <a:ext cx="8353425" cy="3794125"/>
          </a:xfrm>
        </p:spPr>
        <p:txBody>
          <a:bodyPr>
            <a:normAutofit fontScale="70000" lnSpcReduction="20000"/>
          </a:bodyPr>
          <a:lstStyle/>
          <a:p>
            <a:pPr algn="l">
              <a:buFont typeface="Arial" charset="0"/>
              <a:buNone/>
              <a:defRPr/>
            </a:pPr>
            <a:r>
              <a:rPr lang="en-GB" altLang="en-US" sz="2000" dirty="0" smtClean="0">
                <a:solidFill>
                  <a:schemeClr val="tx1"/>
                </a:solidFill>
                <a:latin typeface="Nasalization" pitchFamily="34" charset="0"/>
                <a:cs typeface="Arial" charset="0"/>
              </a:rPr>
              <a:t>Consider the following regarding application of techniques:</a:t>
            </a:r>
          </a:p>
          <a:p>
            <a:pPr algn="l">
              <a:buFont typeface="Arial" charset="0"/>
              <a:buNone/>
              <a:defRPr/>
            </a:pPr>
            <a:endParaRPr lang="en-GB" altLang="en-US" sz="2000" dirty="0">
              <a:solidFill>
                <a:schemeClr val="tx1"/>
              </a:solidFill>
              <a:latin typeface="Nasalization" pitchFamily="34" charset="0"/>
              <a:cs typeface="Arial" charset="0"/>
            </a:endParaRPr>
          </a:p>
          <a:p>
            <a:pPr marL="342900" indent="-342900" algn="l">
              <a:buFontTx/>
              <a:buChar char="-"/>
              <a:defRPr/>
            </a:pPr>
            <a:r>
              <a:rPr lang="en-GB" altLang="en-US" sz="2000" b="1" dirty="0" smtClean="0">
                <a:solidFill>
                  <a:schemeClr val="tx1"/>
                </a:solidFill>
                <a:latin typeface="Nasalization" pitchFamily="34" charset="0"/>
                <a:cs typeface="Arial" charset="0"/>
              </a:rPr>
              <a:t>When to use the techniques</a:t>
            </a:r>
            <a:r>
              <a:rPr lang="en-GB" altLang="en-US" sz="2000" dirty="0" smtClean="0">
                <a:solidFill>
                  <a:schemeClr val="tx1"/>
                </a:solidFill>
                <a:latin typeface="Nasalization" pitchFamily="34" charset="0"/>
                <a:cs typeface="Arial" charset="0"/>
              </a:rPr>
              <a:t> e.g. effleurage begins and ends a treatment </a:t>
            </a:r>
            <a:endParaRPr lang="en-GB" altLang="en-US" sz="2000" dirty="0">
              <a:solidFill>
                <a:schemeClr val="tx1"/>
              </a:solidFill>
              <a:latin typeface="Nasalization" pitchFamily="34" charset="0"/>
              <a:cs typeface="Arial" charset="0"/>
            </a:endParaRPr>
          </a:p>
          <a:p>
            <a:pPr marL="342900" indent="-342900" algn="l">
              <a:buFontTx/>
              <a:buChar char="-"/>
              <a:defRPr/>
            </a:pPr>
            <a:r>
              <a:rPr lang="en-GB" altLang="en-US" sz="2000" b="1" dirty="0" smtClean="0">
                <a:solidFill>
                  <a:schemeClr val="tx1"/>
                </a:solidFill>
                <a:latin typeface="Nasalization" pitchFamily="34" charset="0"/>
                <a:cs typeface="Arial" charset="0"/>
              </a:rPr>
              <a:t>Order of the technique </a:t>
            </a:r>
            <a:r>
              <a:rPr lang="en-GB" altLang="en-US" sz="2000" dirty="0" smtClean="0">
                <a:solidFill>
                  <a:schemeClr val="tx1"/>
                </a:solidFill>
                <a:latin typeface="Nasalization" pitchFamily="34" charset="0"/>
                <a:cs typeface="Arial" charset="0"/>
              </a:rPr>
              <a:t>e.g. massage would not start with hacking as the tissues would first need to be warmed up with effleurage</a:t>
            </a:r>
          </a:p>
          <a:p>
            <a:pPr marL="342900" indent="-342900" algn="l">
              <a:buFontTx/>
              <a:buChar char="-"/>
              <a:defRPr/>
            </a:pPr>
            <a:r>
              <a:rPr lang="en-GB" altLang="en-US" sz="2000" b="1" dirty="0" smtClean="0">
                <a:solidFill>
                  <a:schemeClr val="tx1"/>
                </a:solidFill>
                <a:latin typeface="Nasalization" pitchFamily="34" charset="0"/>
                <a:cs typeface="Arial" charset="0"/>
              </a:rPr>
              <a:t>Contour of hands </a:t>
            </a:r>
            <a:r>
              <a:rPr lang="en-GB" altLang="en-US" sz="2000" dirty="0" smtClean="0">
                <a:solidFill>
                  <a:schemeClr val="tx1"/>
                </a:solidFill>
                <a:latin typeface="Nasalization" pitchFamily="34" charset="0"/>
                <a:cs typeface="Arial" charset="0"/>
              </a:rPr>
              <a:t>e.g. with effleurage the hands should ‘mould’ to the client’s body part that you are treating</a:t>
            </a:r>
          </a:p>
          <a:p>
            <a:pPr marL="342900" indent="-342900" algn="l">
              <a:buFontTx/>
              <a:buChar char="-"/>
              <a:defRPr/>
            </a:pPr>
            <a:r>
              <a:rPr lang="en-GB" altLang="en-US" sz="2000" b="1" dirty="0" smtClean="0">
                <a:solidFill>
                  <a:schemeClr val="tx1"/>
                </a:solidFill>
                <a:latin typeface="Nasalization" pitchFamily="34" charset="0"/>
                <a:cs typeface="Arial" charset="0"/>
              </a:rPr>
              <a:t>Depth of pressure </a:t>
            </a:r>
            <a:r>
              <a:rPr lang="en-GB" altLang="en-US" sz="2000" dirty="0" smtClean="0">
                <a:solidFill>
                  <a:schemeClr val="tx1"/>
                </a:solidFill>
                <a:latin typeface="Nasalization" pitchFamily="34" charset="0"/>
                <a:cs typeface="Arial" charset="0"/>
              </a:rPr>
              <a:t>– pre-event is superficial and post-event tends to be much deeper</a:t>
            </a:r>
          </a:p>
          <a:p>
            <a:pPr marL="342900" indent="-342900" algn="l">
              <a:buFontTx/>
              <a:buChar char="-"/>
              <a:defRPr/>
            </a:pPr>
            <a:r>
              <a:rPr lang="en-GB" altLang="en-US" sz="2000" b="1" dirty="0" smtClean="0">
                <a:solidFill>
                  <a:schemeClr val="tx1"/>
                </a:solidFill>
                <a:latin typeface="Nasalization" pitchFamily="34" charset="0"/>
                <a:cs typeface="Arial" charset="0"/>
              </a:rPr>
              <a:t>Direction of massage techniques </a:t>
            </a:r>
            <a:r>
              <a:rPr lang="en-GB" altLang="en-US" sz="2000" dirty="0" smtClean="0">
                <a:solidFill>
                  <a:schemeClr val="tx1"/>
                </a:solidFill>
                <a:latin typeface="Nasalization" pitchFamily="34" charset="0"/>
                <a:cs typeface="Arial" charset="0"/>
              </a:rPr>
              <a:t>– generally applied in the direction of venous return, to encourage removal of deoxygenated blood back to the heart</a:t>
            </a:r>
          </a:p>
          <a:p>
            <a:pPr marL="342900" indent="-342900" algn="l">
              <a:buFontTx/>
              <a:buChar char="-"/>
              <a:defRPr/>
            </a:pPr>
            <a:r>
              <a:rPr lang="en-GB" altLang="en-US" sz="2000" b="1" dirty="0" smtClean="0">
                <a:solidFill>
                  <a:schemeClr val="tx1"/>
                </a:solidFill>
                <a:latin typeface="Nasalization" pitchFamily="34" charset="0"/>
                <a:cs typeface="Arial" charset="0"/>
              </a:rPr>
              <a:t>Speed</a:t>
            </a:r>
            <a:r>
              <a:rPr lang="en-GB" altLang="en-US" sz="2000" dirty="0" smtClean="0">
                <a:solidFill>
                  <a:schemeClr val="tx1"/>
                </a:solidFill>
                <a:latin typeface="Nasalization" pitchFamily="34" charset="0"/>
                <a:cs typeface="Arial" charset="0"/>
              </a:rPr>
              <a:t> – pre-event is brisk; post-event is much slower</a:t>
            </a:r>
          </a:p>
          <a:p>
            <a:pPr marL="342900" indent="-342900" algn="l">
              <a:buFontTx/>
              <a:buChar char="-"/>
              <a:defRPr/>
            </a:pPr>
            <a:endParaRPr lang="en-GB" altLang="en-US" sz="2000" dirty="0" smtClean="0">
              <a:solidFill>
                <a:schemeClr val="tx1"/>
              </a:solidFill>
              <a:latin typeface="Nasalization" pitchFamily="34" charset="0"/>
              <a:cs typeface="Arial" charset="0"/>
            </a:endParaRPr>
          </a:p>
          <a:p>
            <a:pPr marL="342900" indent="-342900" algn="l">
              <a:buFontTx/>
              <a:buChar char="-"/>
              <a:defRPr/>
            </a:pPr>
            <a:endParaRPr lang="en-GB" altLang="en-US" sz="2000" dirty="0" smtClean="0">
              <a:solidFill>
                <a:schemeClr val="tx1"/>
              </a:solidFill>
              <a:latin typeface="Nasalization" pitchFamily="34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/>
          <p:cNvSpPr>
            <a:spLocks noGrp="1"/>
          </p:cNvSpPr>
          <p:nvPr>
            <p:ph type="ctrTitle"/>
          </p:nvPr>
        </p:nvSpPr>
        <p:spPr>
          <a:xfrm>
            <a:off x="467544" y="858044"/>
            <a:ext cx="6119812" cy="966788"/>
          </a:xfrm>
        </p:spPr>
        <p:txBody>
          <a:bodyPr/>
          <a:lstStyle/>
          <a:p>
            <a:pPr algn="l" eaLnBrk="1" hangingPunct="1"/>
            <a:r>
              <a:rPr lang="en-GB" altLang="en-US" sz="3200" b="1" dirty="0" smtClean="0">
                <a:solidFill>
                  <a:schemeClr val="bg1"/>
                </a:solidFill>
              </a:rPr>
              <a:t>Application of Sports Massage Techniques  </a:t>
            </a:r>
            <a:r>
              <a:rPr lang="en-GB" altLang="en-US" sz="3200" dirty="0" smtClean="0">
                <a:solidFill>
                  <a:schemeClr val="bg1"/>
                </a:solidFill>
              </a:rPr>
              <a:t/>
            </a:r>
            <a:br>
              <a:rPr lang="en-GB" altLang="en-US" sz="3200" dirty="0" smtClean="0">
                <a:solidFill>
                  <a:schemeClr val="bg1"/>
                </a:solidFill>
              </a:rPr>
            </a:br>
            <a:endParaRPr lang="en-GB" altLang="en-US" sz="3200" b="1" dirty="0" smtClean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075" name="Subtitle 2"/>
          <p:cNvSpPr>
            <a:spLocks noGrp="1"/>
          </p:cNvSpPr>
          <p:nvPr>
            <p:ph type="subTitle" idx="1"/>
          </p:nvPr>
        </p:nvSpPr>
        <p:spPr>
          <a:xfrm>
            <a:off x="250825" y="1341438"/>
            <a:ext cx="8353425" cy="3794125"/>
          </a:xfrm>
        </p:spPr>
        <p:txBody>
          <a:bodyPr/>
          <a:lstStyle/>
          <a:p>
            <a:pPr algn="l">
              <a:buFont typeface="Arial" charset="0"/>
              <a:buNone/>
              <a:defRPr/>
            </a:pPr>
            <a:endParaRPr lang="en-GB" altLang="en-US" sz="2000" dirty="0">
              <a:solidFill>
                <a:schemeClr val="tx1"/>
              </a:solidFill>
              <a:latin typeface="Nasalization" pitchFamily="34" charset="0"/>
              <a:cs typeface="Arial" charset="0"/>
            </a:endParaRPr>
          </a:p>
          <a:p>
            <a:pPr marL="342900" indent="-342900" algn="l">
              <a:buFontTx/>
              <a:buChar char="-"/>
              <a:defRPr/>
            </a:pPr>
            <a:r>
              <a:rPr lang="en-GB" altLang="en-US" sz="2000" b="1" dirty="0" smtClean="0">
                <a:solidFill>
                  <a:schemeClr val="tx1"/>
                </a:solidFill>
                <a:latin typeface="Nasalization" pitchFamily="34" charset="0"/>
                <a:cs typeface="Arial" charset="0"/>
              </a:rPr>
              <a:t>Rhythm</a:t>
            </a:r>
            <a:r>
              <a:rPr lang="en-GB" altLang="en-US" sz="2000" dirty="0" smtClean="0">
                <a:solidFill>
                  <a:schemeClr val="tx1"/>
                </a:solidFill>
                <a:latin typeface="Nasalization" pitchFamily="34" charset="0"/>
                <a:cs typeface="Arial" charset="0"/>
              </a:rPr>
              <a:t> – pre-event is carried out by using a routine that is rhythmic and flowing</a:t>
            </a:r>
          </a:p>
          <a:p>
            <a:pPr marL="342900" indent="-342900" algn="l">
              <a:buFontTx/>
              <a:buChar char="-"/>
              <a:defRPr/>
            </a:pPr>
            <a:endParaRPr lang="en-GB" altLang="en-US" sz="2000" dirty="0">
              <a:solidFill>
                <a:schemeClr val="tx1"/>
              </a:solidFill>
              <a:latin typeface="Nasalization" pitchFamily="34" charset="0"/>
              <a:cs typeface="Arial" charset="0"/>
            </a:endParaRPr>
          </a:p>
          <a:p>
            <a:pPr marL="342900" indent="-342900" algn="l">
              <a:buFontTx/>
              <a:buChar char="-"/>
              <a:defRPr/>
            </a:pPr>
            <a:r>
              <a:rPr lang="en-GB" altLang="en-US" sz="2000" b="1" dirty="0" smtClean="0">
                <a:solidFill>
                  <a:schemeClr val="tx1"/>
                </a:solidFill>
                <a:latin typeface="Nasalization" pitchFamily="34" charset="0"/>
                <a:cs typeface="Arial" charset="0"/>
              </a:rPr>
              <a:t>Use of different digits </a:t>
            </a:r>
            <a:r>
              <a:rPr lang="en-GB" altLang="en-US" sz="2000" dirty="0" smtClean="0">
                <a:solidFill>
                  <a:schemeClr val="tx1"/>
                </a:solidFill>
                <a:latin typeface="Nasalization" pitchFamily="34" charset="0"/>
                <a:cs typeface="Arial" charset="0"/>
              </a:rPr>
              <a:t>e.g. thumb kneading, digital kneading etc.</a:t>
            </a:r>
          </a:p>
          <a:p>
            <a:pPr marL="342900" indent="-342900" algn="l">
              <a:buFontTx/>
              <a:buChar char="-"/>
              <a:defRPr/>
            </a:pPr>
            <a:endParaRPr lang="en-GB" altLang="en-US" sz="2000" dirty="0">
              <a:solidFill>
                <a:schemeClr val="tx1"/>
              </a:solidFill>
              <a:latin typeface="Nasalization" pitchFamily="34" charset="0"/>
              <a:cs typeface="Arial" charset="0"/>
            </a:endParaRPr>
          </a:p>
          <a:p>
            <a:pPr marL="342900" indent="-342900" algn="l">
              <a:buFontTx/>
              <a:buChar char="-"/>
              <a:defRPr/>
            </a:pPr>
            <a:r>
              <a:rPr lang="en-GB" altLang="en-US" sz="2000" b="1" dirty="0" smtClean="0">
                <a:solidFill>
                  <a:schemeClr val="tx1"/>
                </a:solidFill>
                <a:latin typeface="Nasalization" pitchFamily="34" charset="0"/>
                <a:cs typeface="Arial" charset="0"/>
              </a:rPr>
              <a:t>Different effects through variations of application </a:t>
            </a:r>
            <a:r>
              <a:rPr lang="en-GB" altLang="en-US" sz="2000" dirty="0" smtClean="0">
                <a:solidFill>
                  <a:schemeClr val="tx1"/>
                </a:solidFill>
                <a:latin typeface="Nasalization" pitchFamily="34" charset="0"/>
                <a:cs typeface="Arial" charset="0"/>
              </a:rPr>
              <a:t>e.g. brisk massage is designed to increase blood flow and produce erythema</a:t>
            </a:r>
          </a:p>
          <a:p>
            <a:pPr marL="342900" indent="-342900" algn="l">
              <a:buFontTx/>
              <a:buChar char="-"/>
              <a:defRPr/>
            </a:pPr>
            <a:endParaRPr lang="en-GB" altLang="en-US" sz="2000" dirty="0">
              <a:solidFill>
                <a:schemeClr val="tx1"/>
              </a:solidFill>
              <a:latin typeface="Nasalization" pitchFamily="34" charset="0"/>
              <a:cs typeface="Arial" charset="0"/>
            </a:endParaRPr>
          </a:p>
          <a:p>
            <a:pPr algn="l">
              <a:buFont typeface="Arial" charset="0"/>
              <a:buNone/>
              <a:defRPr/>
            </a:pPr>
            <a:endParaRPr lang="en-GB" altLang="en-US" sz="2000" dirty="0" smtClean="0">
              <a:solidFill>
                <a:schemeClr val="tx1"/>
              </a:solidFill>
              <a:latin typeface="Nasalization" pitchFamily="34" charset="0"/>
              <a:cs typeface="Arial" charset="0"/>
            </a:endParaRPr>
          </a:p>
          <a:p>
            <a:pPr marL="342900" indent="-342900" algn="l">
              <a:buFontTx/>
              <a:buChar char="-"/>
              <a:defRPr/>
            </a:pPr>
            <a:endParaRPr lang="en-GB" altLang="en-US" sz="2000" dirty="0" smtClean="0">
              <a:solidFill>
                <a:schemeClr val="tx1"/>
              </a:solidFill>
              <a:latin typeface="Nasalization" pitchFamily="34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468313" y="260350"/>
            <a:ext cx="6119812" cy="966788"/>
          </a:xfrm>
        </p:spPr>
        <p:txBody>
          <a:bodyPr/>
          <a:lstStyle/>
          <a:p>
            <a:pPr algn="l" eaLnBrk="1" hangingPunct="1"/>
            <a:r>
              <a:rPr lang="en-GB" altLang="en-US" sz="3200" b="1" smtClean="0">
                <a:solidFill>
                  <a:schemeClr val="bg1"/>
                </a:solidFill>
              </a:rPr>
              <a:t>Safety Considerations  </a:t>
            </a:r>
            <a:r>
              <a:rPr lang="en-GB" altLang="en-US" sz="3200" smtClean="0">
                <a:solidFill>
                  <a:schemeClr val="bg1"/>
                </a:solidFill>
              </a:rPr>
              <a:t/>
            </a:r>
            <a:br>
              <a:rPr lang="en-GB" altLang="en-US" sz="3200" smtClean="0">
                <a:solidFill>
                  <a:schemeClr val="bg1"/>
                </a:solidFill>
              </a:rPr>
            </a:br>
            <a:endParaRPr lang="en-GB" altLang="en-US" sz="3200" b="1" smtClean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075" name="Subtitle 2"/>
          <p:cNvSpPr>
            <a:spLocks noGrp="1"/>
          </p:cNvSpPr>
          <p:nvPr>
            <p:ph type="subTitle" idx="1"/>
          </p:nvPr>
        </p:nvSpPr>
        <p:spPr>
          <a:xfrm>
            <a:off x="250825" y="1341438"/>
            <a:ext cx="8353425" cy="3794125"/>
          </a:xfrm>
        </p:spPr>
        <p:txBody>
          <a:bodyPr>
            <a:normAutofit fontScale="77500" lnSpcReduction="20000"/>
          </a:bodyPr>
          <a:lstStyle/>
          <a:p>
            <a:pPr algn="l">
              <a:buFont typeface="Arial" charset="0"/>
              <a:buNone/>
              <a:defRPr/>
            </a:pPr>
            <a:endParaRPr lang="en-GB" altLang="en-US" sz="2000" dirty="0">
              <a:solidFill>
                <a:schemeClr val="tx1"/>
              </a:solidFill>
              <a:latin typeface="Nasalization" pitchFamily="34" charset="0"/>
              <a:cs typeface="Arial" charset="0"/>
            </a:endParaRPr>
          </a:p>
          <a:p>
            <a:pPr marL="342900" indent="-342900" algn="l">
              <a:buFontTx/>
              <a:buChar char="-"/>
              <a:defRPr/>
            </a:pPr>
            <a:r>
              <a:rPr lang="en-GB" altLang="en-US" sz="2000" dirty="0" smtClean="0">
                <a:solidFill>
                  <a:schemeClr val="tx1"/>
                </a:solidFill>
                <a:latin typeface="Nasalization" pitchFamily="34" charset="0"/>
                <a:cs typeface="Arial" charset="0"/>
              </a:rPr>
              <a:t>Positioning of client and therapist e.g. height of couch should be correct for therapist so they do not have to bend and injure their back etc.</a:t>
            </a:r>
          </a:p>
          <a:p>
            <a:pPr marL="342900" indent="-342900" algn="l">
              <a:buFontTx/>
              <a:buChar char="-"/>
              <a:defRPr/>
            </a:pPr>
            <a:endParaRPr lang="en-GB" altLang="en-US" sz="2000" dirty="0">
              <a:solidFill>
                <a:schemeClr val="tx1"/>
              </a:solidFill>
              <a:latin typeface="Nasalization" pitchFamily="34" charset="0"/>
              <a:cs typeface="Arial" charset="0"/>
            </a:endParaRPr>
          </a:p>
          <a:p>
            <a:pPr marL="342900" indent="-342900" algn="l">
              <a:buFontTx/>
              <a:buChar char="-"/>
              <a:defRPr/>
            </a:pPr>
            <a:r>
              <a:rPr lang="en-GB" altLang="en-US" sz="2000" dirty="0" smtClean="0">
                <a:solidFill>
                  <a:schemeClr val="tx1"/>
                </a:solidFill>
                <a:latin typeface="Nasalization" pitchFamily="34" charset="0"/>
                <a:cs typeface="Arial" charset="0"/>
              </a:rPr>
              <a:t>Posture – stooping over client will lead to kyphosis in the therapist, shoulders will also be hunched etc.</a:t>
            </a:r>
          </a:p>
          <a:p>
            <a:pPr marL="342900" indent="-342900" algn="l">
              <a:buFontTx/>
              <a:buChar char="-"/>
              <a:defRPr/>
            </a:pPr>
            <a:endParaRPr lang="en-GB" altLang="en-US" sz="2000" dirty="0">
              <a:solidFill>
                <a:schemeClr val="tx1"/>
              </a:solidFill>
              <a:latin typeface="Nasalization" pitchFamily="34" charset="0"/>
              <a:cs typeface="Arial" charset="0"/>
            </a:endParaRPr>
          </a:p>
          <a:p>
            <a:pPr marL="342900" indent="-342900" algn="l">
              <a:buFontTx/>
              <a:buChar char="-"/>
              <a:defRPr/>
            </a:pPr>
            <a:r>
              <a:rPr lang="en-GB" altLang="en-US" sz="2000" dirty="0" smtClean="0">
                <a:solidFill>
                  <a:schemeClr val="tx1"/>
                </a:solidFill>
                <a:latin typeface="Nasalization" pitchFamily="34" charset="0"/>
                <a:cs typeface="Arial" charset="0"/>
              </a:rPr>
              <a:t>Reinforcement of digits – as much as is practically possible, the therapist should reinforce their hands to protect the joints and repetitive injury e.g. effleurage can be performed using double-hands</a:t>
            </a:r>
          </a:p>
          <a:p>
            <a:pPr marL="342900" indent="-342900" algn="l">
              <a:buFontTx/>
              <a:buChar char="-"/>
              <a:defRPr/>
            </a:pPr>
            <a:endParaRPr lang="en-GB" altLang="en-US" sz="2000" dirty="0">
              <a:solidFill>
                <a:schemeClr val="tx1"/>
              </a:solidFill>
              <a:latin typeface="Nasalization" pitchFamily="34" charset="0"/>
              <a:cs typeface="Arial" charset="0"/>
            </a:endParaRPr>
          </a:p>
          <a:p>
            <a:pPr marL="342900" indent="-342900" algn="l">
              <a:buFontTx/>
              <a:buChar char="-"/>
              <a:defRPr/>
            </a:pPr>
            <a:r>
              <a:rPr lang="en-GB" altLang="en-US" sz="2000" dirty="0" smtClean="0">
                <a:solidFill>
                  <a:schemeClr val="tx1"/>
                </a:solidFill>
                <a:latin typeface="Nasalization" pitchFamily="34" charset="0"/>
                <a:cs typeface="Arial" charset="0"/>
              </a:rPr>
              <a:t>Use of forearm can also be effective to save use of hands </a:t>
            </a:r>
            <a:endParaRPr lang="en-GB" altLang="en-US" sz="2000" dirty="0">
              <a:solidFill>
                <a:schemeClr val="tx1"/>
              </a:solidFill>
              <a:latin typeface="Nasalization" pitchFamily="34" charset="0"/>
              <a:cs typeface="Arial" charset="0"/>
            </a:endParaRPr>
          </a:p>
          <a:p>
            <a:pPr algn="l">
              <a:buFont typeface="Arial" charset="0"/>
              <a:buNone/>
              <a:defRPr/>
            </a:pPr>
            <a:endParaRPr lang="en-GB" altLang="en-US" sz="2000" dirty="0" smtClean="0">
              <a:solidFill>
                <a:schemeClr val="tx1"/>
              </a:solidFill>
              <a:latin typeface="Nasalization" pitchFamily="34" charset="0"/>
              <a:cs typeface="Arial" charset="0"/>
            </a:endParaRPr>
          </a:p>
          <a:p>
            <a:pPr marL="342900" indent="-342900" algn="l">
              <a:buFontTx/>
              <a:buChar char="-"/>
              <a:defRPr/>
            </a:pPr>
            <a:endParaRPr lang="en-GB" altLang="en-US" sz="2000" dirty="0" smtClean="0">
              <a:solidFill>
                <a:schemeClr val="tx1"/>
              </a:solidFill>
              <a:latin typeface="Nasalization" pitchFamily="34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/>
          <p:cNvSpPr>
            <a:spLocks noGrp="1"/>
          </p:cNvSpPr>
          <p:nvPr>
            <p:ph type="ctrTitle"/>
          </p:nvPr>
        </p:nvSpPr>
        <p:spPr>
          <a:xfrm>
            <a:off x="539552" y="620688"/>
            <a:ext cx="6119812" cy="966788"/>
          </a:xfrm>
        </p:spPr>
        <p:txBody>
          <a:bodyPr>
            <a:normAutofit fontScale="90000"/>
          </a:bodyPr>
          <a:lstStyle/>
          <a:p>
            <a:pPr algn="l" eaLnBrk="1" hangingPunct="1"/>
            <a:r>
              <a:rPr lang="en-GB" altLang="en-US" sz="3200" b="1" dirty="0" smtClean="0">
                <a:solidFill>
                  <a:schemeClr val="bg1"/>
                </a:solidFill>
              </a:rPr>
              <a:t>Effects of Sports Massage Techniques  </a:t>
            </a:r>
            <a:r>
              <a:rPr lang="en-GB" altLang="en-US" sz="3200" dirty="0" smtClean="0">
                <a:solidFill>
                  <a:schemeClr val="bg1"/>
                </a:solidFill>
              </a:rPr>
              <a:t/>
            </a:r>
            <a:br>
              <a:rPr lang="en-GB" altLang="en-US" sz="3200" dirty="0" smtClean="0">
                <a:solidFill>
                  <a:schemeClr val="bg1"/>
                </a:solidFill>
              </a:rPr>
            </a:br>
            <a:endParaRPr lang="en-GB" altLang="en-US" sz="3200" b="1" dirty="0" smtClean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075" name="Subtitle 2"/>
          <p:cNvSpPr>
            <a:spLocks noGrp="1"/>
          </p:cNvSpPr>
          <p:nvPr>
            <p:ph type="subTitle" idx="1"/>
          </p:nvPr>
        </p:nvSpPr>
        <p:spPr>
          <a:xfrm>
            <a:off x="250825" y="1341438"/>
            <a:ext cx="8353425" cy="3794125"/>
          </a:xfrm>
        </p:spPr>
        <p:txBody>
          <a:bodyPr>
            <a:normAutofit fontScale="70000" lnSpcReduction="20000"/>
          </a:bodyPr>
          <a:lstStyle/>
          <a:p>
            <a:pPr algn="l">
              <a:buFont typeface="Arial" charset="0"/>
              <a:buNone/>
              <a:defRPr/>
            </a:pPr>
            <a:endParaRPr lang="en-GB" altLang="en-US" sz="2000" dirty="0">
              <a:solidFill>
                <a:schemeClr val="tx1"/>
              </a:solidFill>
              <a:latin typeface="Nasalization" pitchFamily="34" charset="0"/>
              <a:cs typeface="Arial" charset="0"/>
            </a:endParaRPr>
          </a:p>
          <a:p>
            <a:pPr marL="342900" indent="-342900" algn="l">
              <a:buFont typeface="Arial" panose="020B0604020202020204" pitchFamily="34" charset="0"/>
              <a:buChar char="•"/>
              <a:defRPr/>
            </a:pPr>
            <a:r>
              <a:rPr lang="en-GB" altLang="en-US" sz="2000" dirty="0" smtClean="0">
                <a:solidFill>
                  <a:schemeClr val="tx1"/>
                </a:solidFill>
                <a:latin typeface="Nasalization" pitchFamily="34" charset="0"/>
                <a:cs typeface="Arial" charset="0"/>
              </a:rPr>
              <a:t>Relaxation</a:t>
            </a:r>
          </a:p>
          <a:p>
            <a:pPr marL="342900" indent="-342900" algn="l">
              <a:buFont typeface="Arial" panose="020B0604020202020204" pitchFamily="34" charset="0"/>
              <a:buChar char="•"/>
              <a:defRPr/>
            </a:pPr>
            <a:r>
              <a:rPr lang="en-GB" altLang="en-US" sz="2000" dirty="0" smtClean="0">
                <a:solidFill>
                  <a:schemeClr val="tx1"/>
                </a:solidFill>
                <a:latin typeface="Nasalization" pitchFamily="34" charset="0"/>
                <a:cs typeface="Arial" charset="0"/>
              </a:rPr>
              <a:t>Stimulation</a:t>
            </a:r>
          </a:p>
          <a:p>
            <a:pPr marL="342900" indent="-342900" algn="l">
              <a:buFont typeface="Arial" panose="020B0604020202020204" pitchFamily="34" charset="0"/>
              <a:buChar char="•"/>
              <a:defRPr/>
            </a:pPr>
            <a:r>
              <a:rPr lang="en-GB" altLang="en-US" sz="2000" dirty="0" smtClean="0">
                <a:solidFill>
                  <a:schemeClr val="tx1"/>
                </a:solidFill>
                <a:latin typeface="Nasalization" pitchFamily="34" charset="0"/>
                <a:cs typeface="Arial" charset="0"/>
              </a:rPr>
              <a:t>Increase in blood flow</a:t>
            </a:r>
          </a:p>
          <a:p>
            <a:pPr marL="342900" indent="-342900" algn="l">
              <a:buFont typeface="Arial" panose="020B0604020202020204" pitchFamily="34" charset="0"/>
              <a:buChar char="•"/>
              <a:defRPr/>
            </a:pPr>
            <a:r>
              <a:rPr lang="en-GB" altLang="en-US" sz="2000" dirty="0" smtClean="0">
                <a:solidFill>
                  <a:schemeClr val="tx1"/>
                </a:solidFill>
                <a:latin typeface="Nasalization" pitchFamily="34" charset="0"/>
                <a:cs typeface="Arial" charset="0"/>
              </a:rPr>
              <a:t>Production of heat e.g. brisk effleurage will produce erythema and heat the tissues</a:t>
            </a:r>
          </a:p>
          <a:p>
            <a:pPr marL="342900" indent="-342900" algn="l">
              <a:buFont typeface="Arial" panose="020B0604020202020204" pitchFamily="34" charset="0"/>
              <a:buChar char="•"/>
              <a:defRPr/>
            </a:pPr>
            <a:r>
              <a:rPr lang="en-GB" altLang="en-US" sz="2000" dirty="0" smtClean="0">
                <a:solidFill>
                  <a:schemeClr val="tx1"/>
                </a:solidFill>
                <a:latin typeface="Nasalization" pitchFamily="34" charset="0"/>
                <a:cs typeface="Arial" charset="0"/>
              </a:rPr>
              <a:t>Lymph drainage</a:t>
            </a:r>
          </a:p>
          <a:p>
            <a:pPr marL="342900" indent="-342900" algn="l">
              <a:buFont typeface="Arial" panose="020B0604020202020204" pitchFamily="34" charset="0"/>
              <a:buChar char="•"/>
              <a:defRPr/>
            </a:pPr>
            <a:r>
              <a:rPr lang="en-GB" altLang="en-US" sz="2000" dirty="0" smtClean="0">
                <a:solidFill>
                  <a:schemeClr val="tx1"/>
                </a:solidFill>
                <a:latin typeface="Nasalization" pitchFamily="34" charset="0"/>
                <a:cs typeface="Arial" charset="0"/>
              </a:rPr>
              <a:t>Breakdown of adhesions</a:t>
            </a:r>
          </a:p>
          <a:p>
            <a:pPr marL="342900" indent="-342900" algn="l">
              <a:buFont typeface="Arial" panose="020B0604020202020204" pitchFamily="34" charset="0"/>
              <a:buChar char="•"/>
              <a:defRPr/>
            </a:pPr>
            <a:r>
              <a:rPr lang="en-GB" altLang="en-US" sz="2000" dirty="0" smtClean="0">
                <a:solidFill>
                  <a:schemeClr val="tx1"/>
                </a:solidFill>
                <a:latin typeface="Nasalization" pitchFamily="34" charset="0"/>
                <a:cs typeface="Arial" charset="0"/>
              </a:rPr>
              <a:t>Mobility of soft tissue</a:t>
            </a:r>
          </a:p>
          <a:p>
            <a:pPr marL="342900" indent="-342900" algn="l">
              <a:buFont typeface="Arial" panose="020B0604020202020204" pitchFamily="34" charset="0"/>
              <a:buChar char="•"/>
              <a:defRPr/>
            </a:pPr>
            <a:r>
              <a:rPr lang="en-GB" altLang="en-US" sz="2000" dirty="0" smtClean="0">
                <a:solidFill>
                  <a:schemeClr val="tx1"/>
                </a:solidFill>
                <a:latin typeface="Nasalization" pitchFamily="34" charset="0"/>
                <a:cs typeface="Arial" charset="0"/>
              </a:rPr>
              <a:t>Pain reduction</a:t>
            </a:r>
          </a:p>
          <a:p>
            <a:pPr marL="342900" indent="-342900" algn="l">
              <a:buFont typeface="Arial" panose="020B0604020202020204" pitchFamily="34" charset="0"/>
              <a:buChar char="•"/>
              <a:defRPr/>
            </a:pPr>
            <a:endParaRPr lang="en-GB" altLang="en-US" sz="2000" dirty="0">
              <a:solidFill>
                <a:schemeClr val="tx1"/>
              </a:solidFill>
              <a:latin typeface="Nasalization" pitchFamily="34" charset="0"/>
              <a:cs typeface="Arial" charset="0"/>
            </a:endParaRPr>
          </a:p>
          <a:p>
            <a:pPr algn="l">
              <a:buFont typeface="Arial" charset="0"/>
              <a:buNone/>
              <a:defRPr/>
            </a:pPr>
            <a:r>
              <a:rPr lang="en-GB" altLang="en-US" sz="2000" b="1" dirty="0" smtClean="0">
                <a:solidFill>
                  <a:srgbClr val="FF0000"/>
                </a:solidFill>
                <a:latin typeface="Nasalization" pitchFamily="34" charset="0"/>
                <a:cs typeface="Arial" charset="0"/>
              </a:rPr>
              <a:t>Note: At the beginning of the course you were given handouts on each massage technique – these are an excellent reference for this section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F9C9D"/>
      </a:accent5>
      <a:accent6>
        <a:srgbClr val="9E5E9B"/>
      </a:accent6>
      <a:hlink>
        <a:srgbClr val="58C1BA"/>
      </a:hlink>
      <a:folHlink>
        <a:srgbClr val="9DD0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170</TotalTime>
  <Words>356</Words>
  <Application>Microsoft Office PowerPoint</Application>
  <PresentationFormat>On-screen Show (4:3)</PresentationFormat>
  <Paragraphs>51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Calibri</vt:lpstr>
      <vt:lpstr>Nasalization</vt:lpstr>
      <vt:lpstr>Ion</vt:lpstr>
      <vt:lpstr>Sports Massage Techniques </vt:lpstr>
      <vt:lpstr>Application of Sports Massage Techniques   </vt:lpstr>
      <vt:lpstr>Application of Sports Massage Techniques   </vt:lpstr>
      <vt:lpstr>Safety Considerations   </vt:lpstr>
      <vt:lpstr>Effects of Sports Massage Techniques  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Title</dc:title>
  <dc:creator>willmat</dc:creator>
  <cp:lastModifiedBy>Kerry Nicholas</cp:lastModifiedBy>
  <cp:revision>28</cp:revision>
  <dcterms:created xsi:type="dcterms:W3CDTF">2013-06-10T13:23:18Z</dcterms:created>
  <dcterms:modified xsi:type="dcterms:W3CDTF">2021-10-29T17:06:50Z</dcterms:modified>
</cp:coreProperties>
</file>