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ster Mason" userId="900107b4fbb17bba" providerId="LiveId" clId="{078221C5-D086-4804-B0EF-25EC058F224A}"/>
    <pc:docChg chg="custSel modSld">
      <pc:chgData name="Lester Mason" userId="900107b4fbb17bba" providerId="LiveId" clId="{078221C5-D086-4804-B0EF-25EC058F224A}" dt="2023-12-14T10:25:56.065" v="10" actId="20577"/>
      <pc:docMkLst>
        <pc:docMk/>
      </pc:docMkLst>
      <pc:sldChg chg="modSp mod">
        <pc:chgData name="Lester Mason" userId="900107b4fbb17bba" providerId="LiveId" clId="{078221C5-D086-4804-B0EF-25EC058F224A}" dt="2023-12-14T10:25:56.065" v="10" actId="20577"/>
        <pc:sldMkLst>
          <pc:docMk/>
          <pc:sldMk cId="0" sldId="256"/>
        </pc:sldMkLst>
        <pc:spChg chg="mod">
          <ac:chgData name="Lester Mason" userId="900107b4fbb17bba" providerId="LiveId" clId="{078221C5-D086-4804-B0EF-25EC058F224A}" dt="2023-12-14T10:25:56.065" v="10" actId="20577"/>
          <ac:spMkLst>
            <pc:docMk/>
            <pc:sldMk cId="0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7BA3186-E924-4768-9470-D98C3034BAC8}" type="datetime1">
              <a:rPr lang="en-GB" smtClean="0"/>
              <a:pPr lvl="0"/>
              <a:t>14/12/2023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4B03313-84D4-485F-A6F9-A5B3C98975D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3A92B74-588F-46A2-AE86-25BD31DABE2B}" type="datetime1">
              <a:rPr lang="en-GB" smtClean="0"/>
              <a:pPr lvl="0"/>
              <a:t>14/12/2023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1068ACD-9B05-4F0D-83CC-4B094C825C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5D1F655-472A-480F-B7E7-3AC88CCCC150}" type="datetime1">
              <a:rPr lang="en-GB" smtClean="0"/>
              <a:pPr lvl="0"/>
              <a:t>14/12/2023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A333933F-86B8-41D5-82D5-49F798653AF0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80B0233-C09C-43C8-8417-D8BDF9CDAE92}" type="datetime1">
              <a:rPr lang="en-GB" smtClean="0"/>
              <a:pPr lvl="0"/>
              <a:t>14/12/2023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A9CF66C-8EA7-4901-8CB5-82C5CFD3C24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A27F3A3-8D37-43F2-8F49-B61646573567}" type="datetime1">
              <a:rPr lang="en-GB" smtClean="0"/>
              <a:pPr lvl="0"/>
              <a:t>14/12/2023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9858E12-4BE6-4C48-BC7B-92D0B7424D2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EC8091D-0043-4DCB-8EA1-82941F13469B}" type="datetime1">
              <a:rPr lang="en-GB" smtClean="0"/>
              <a:pPr lvl="0"/>
              <a:t>14/12/2023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8AF03CE-8BEA-425C-ACE6-06086D70342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CF194DA-5585-4CC0-97EF-0F7662842B70}" type="datetime1">
              <a:rPr lang="en-GB" smtClean="0"/>
              <a:pPr lvl="0"/>
              <a:t>14/12/2023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15F4FEC-AB10-4CAF-A936-0A777838AAE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EA1725F-0CE8-4C85-8FAE-499391A7F75D}" type="datetime1">
              <a:rPr lang="en-GB" smtClean="0"/>
              <a:pPr lvl="0"/>
              <a:t>14/12/2023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3AC4820-FAE9-4228-9D46-9DE3DB68412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7130907-D3DA-4174-B5E9-2784468A2880}" type="datetime1">
              <a:rPr lang="en-GB" smtClean="0"/>
              <a:pPr lvl="0"/>
              <a:t>14/12/2023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53D4B5A-B9F5-4B7D-88EF-B150FA4B31D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F029506-45E9-40DB-82A0-F643DA5EBA12}" type="datetime1">
              <a:rPr lang="en-GB" smtClean="0"/>
              <a:pPr lvl="0"/>
              <a:t>14/12/2023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1D8D611-705F-44A8-BF99-1B18326E84A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05CC5B02-1D91-48F8-9301-E4CBDD2FB6D2}" type="datetime1">
              <a:rPr lang="en-GB" smtClean="0"/>
              <a:pPr lvl="0"/>
              <a:t>14/12/2023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508FE6B2-0128-419A-BFA2-61CA69128F7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BBE7D460-D499-412E-B776-57ABE1F2DE37}" type="datetime1">
              <a:rPr lang="en-GB" smtClean="0"/>
              <a:pPr lvl="0"/>
              <a:t>14/12/2023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AA42BF61-84AB-4569-BB51-8716CE789C50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EDUCATION EXPERIENCE IN WALES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The Road to full Attendance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/>
              <a:t>1. Attendance and Education Acts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Attendance policy tracked through a series of Education Acts beginning with Forster Act 1870</a:t>
            </a:r>
          </a:p>
          <a:p>
            <a:pPr lvl="0">
              <a:lnSpc>
                <a:spcPct val="90000"/>
              </a:lnSpc>
            </a:pPr>
            <a:r>
              <a:rPr lang="en-GB"/>
              <a:t>Emergence of ‘enforcement agencies’ from ‘Lady Visitors to truancy sweeps and designated police officers</a:t>
            </a:r>
          </a:p>
          <a:p>
            <a:pPr lvl="0">
              <a:lnSpc>
                <a:spcPct val="90000"/>
              </a:lnSpc>
            </a:pPr>
            <a:r>
              <a:rPr lang="en-GB"/>
              <a:t>Target areas – the poor (Victorian paternalist instinct)</a:t>
            </a:r>
          </a:p>
          <a:p>
            <a:pPr lvl="0">
              <a:lnSpc>
                <a:spcPct val="90000"/>
              </a:lnSpc>
            </a:pPr>
            <a:r>
              <a:rPr lang="en-GB"/>
              <a:t>Legal process around attendance – based on persuasion and warnings – lacked bite! Also expensive for authorities 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700" dirty="0"/>
              <a:t>Attendance and Education Acts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Legal process – fines for attendance low property and possessions not targeted – parents ignored fines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endParaRPr lang="en-GB" sz="2600"/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Driving force of new legislation :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endParaRPr lang="en-GB" sz="2600"/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1. local pressure from ratepayers to curb anti-social behaviour, begging, vandalism 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endParaRPr lang="en-GB" sz="2600"/>
          </a:p>
          <a:p>
            <a:pPr lvl="0">
              <a:lnSpc>
                <a:spcPct val="90000"/>
              </a:lnSpc>
              <a:spcBef>
                <a:spcPts val="600"/>
              </a:spcBef>
            </a:pPr>
            <a:r>
              <a:rPr lang="en-GB" sz="2600"/>
              <a:t>2. wider – fear of lower class unrest and spread of socialism</a:t>
            </a:r>
          </a:p>
          <a:p>
            <a:pPr lvl="0">
              <a:lnSpc>
                <a:spcPct val="90000"/>
              </a:lnSpc>
              <a:spcBef>
                <a:spcPts val="600"/>
              </a:spcBef>
            </a:pPr>
            <a:endParaRPr lang="en-GB" sz="26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Acts 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>
          <a:xfrm>
            <a:off x="4648196" y="1600200"/>
            <a:ext cx="4038603" cy="4525959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Forster Act 1870 (drafted by William Forster MP) or The Elementary Education Act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Framework: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Education Boards to make inspections to ensure standards are maintained and sufficient spaces available</a:t>
            </a:r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1115613" y="1556793"/>
            <a:ext cx="2880323" cy="4608511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Forster Act </a:t>
            </a:r>
          </a:p>
        </p:txBody>
      </p:sp>
      <p:sp>
        <p:nvSpPr>
          <p:cNvPr id="3" name="Content Placeholder 5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Elementary Education to be provided for children between 5-13 years old (although children deemed to have reached required standard by 10 exempted)</a:t>
            </a:r>
          </a:p>
          <a:p>
            <a:pPr lvl="0"/>
            <a:r>
              <a:rPr lang="en-GB"/>
              <a:t>Schools to be funded publicly</a:t>
            </a:r>
          </a:p>
          <a:p>
            <a:pPr lvl="0"/>
            <a:r>
              <a:rPr lang="en-GB"/>
              <a:t>Unless they could not afford it, parents to pay for their children’s education</a:t>
            </a:r>
          </a:p>
          <a:p>
            <a:pPr lvl="0"/>
            <a:r>
              <a:rPr lang="en-GB" b="1"/>
              <a:t>Attendance to be compulsory through bye-laws (unless sick or living over 3 miles from nearest school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Forster Act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4925141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Religious classes to be non-denominational – although parents had power to withdraw children from religious education</a:t>
            </a:r>
          </a:p>
          <a:p>
            <a:pPr lvl="0">
              <a:lnSpc>
                <a:spcPct val="90000"/>
              </a:lnSpc>
            </a:pPr>
            <a:r>
              <a:rPr lang="en-GB"/>
              <a:t>Regular inspection of schools to be instigated to maintain </a:t>
            </a:r>
          </a:p>
          <a:p>
            <a:pPr lvl="0">
              <a:lnSpc>
                <a:spcPct val="90000"/>
              </a:lnSpc>
            </a:pPr>
            <a:r>
              <a:rPr lang="en-GB" b="1"/>
              <a:t>CONTROVERSIES:</a:t>
            </a:r>
          </a:p>
          <a:p>
            <a:pPr lvl="0">
              <a:lnSpc>
                <a:spcPct val="90000"/>
              </a:lnSpc>
            </a:pPr>
            <a:r>
              <a:rPr lang="en-GB"/>
              <a:t>Established Church feared loss of influence</a:t>
            </a:r>
          </a:p>
          <a:p>
            <a:pPr lvl="0">
              <a:lnSpc>
                <a:spcPct val="90000"/>
              </a:lnSpc>
            </a:pPr>
            <a:r>
              <a:rPr lang="en-GB"/>
              <a:t>Denominational schools teaching certain creeds lost</a:t>
            </a:r>
          </a:p>
          <a:p>
            <a:pPr lvl="0">
              <a:lnSpc>
                <a:spcPct val="90000"/>
              </a:lnSpc>
            </a:pPr>
            <a:r>
              <a:rPr lang="en-GB"/>
              <a:t>Fear of mass education – an educated mass may act!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MILESTONE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Forster Act – defined the powers of local authorities with regards education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Linked to the 1867 Reform Act and the need to educate those to be enfranchised</a:t>
            </a:r>
          </a:p>
          <a:p>
            <a:pPr lvl="0">
              <a:lnSpc>
                <a:spcPct val="90000"/>
              </a:lnSpc>
            </a:pPr>
            <a:r>
              <a:rPr lang="en-GB" sz="2400" b="1"/>
              <a:t>By 1873 – 40% of population lived within compulsory education areas</a:t>
            </a:r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04048" y="1844824"/>
            <a:ext cx="3528392" cy="4464496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Further Acts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Education Act 1873 – changes to Education Administration </a:t>
            </a:r>
          </a:p>
          <a:p>
            <a:pPr lvl="0"/>
            <a:endParaRPr lang="en-GB"/>
          </a:p>
          <a:p>
            <a:pPr lvl="0"/>
            <a:r>
              <a:rPr lang="en-GB"/>
              <a:t>1876 Sandon Act (after Lord Sandon) – during Disraeli’s second administration :</a:t>
            </a:r>
          </a:p>
          <a:p>
            <a:pPr lvl="0"/>
            <a:endParaRPr lang="en-GB"/>
          </a:p>
          <a:p>
            <a:pPr lvl="0"/>
            <a:r>
              <a:rPr lang="en-GB"/>
              <a:t> </a:t>
            </a:r>
            <a:r>
              <a:rPr lang="en-GB" b="1"/>
              <a:t>Imposed legal duty on parents to ensure their children were educated. school attendance committees created, which could compel attendance</a:t>
            </a:r>
          </a:p>
          <a:p>
            <a:pPr lvl="0"/>
            <a:endParaRPr lang="en-GB" b="1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Education (Mundella) Act - 1880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lvl="0"/>
            <a:r>
              <a:rPr lang="en-GB"/>
              <a:t>After A.J. Mundella (minister under Gladstone)</a:t>
            </a:r>
          </a:p>
          <a:p>
            <a:pPr lvl="0"/>
            <a:r>
              <a:rPr lang="en-GB"/>
              <a:t>Stiffened bye-laws on attendance by making them compulsory </a:t>
            </a:r>
          </a:p>
          <a:p>
            <a:pPr lvl="0"/>
            <a:r>
              <a:rPr lang="en-GB"/>
              <a:t>Bye laws that specified minimum age or minimum educational standard strengthened – illegal to employ any child under 13 not reaching either.</a:t>
            </a:r>
          </a:p>
          <a:p>
            <a:pPr lvl="0"/>
            <a:r>
              <a:rPr lang="en-GB"/>
              <a:t>Certified proof required that children in employment had reached certain standard of education</a:t>
            </a:r>
          </a:p>
          <a:p>
            <a:pPr lvl="0"/>
            <a:r>
              <a:rPr lang="en-GB" b="1"/>
              <a:t>IMPACT: compulsory education a fact!</a:t>
            </a:r>
          </a:p>
          <a:p>
            <a:pPr lvl="0"/>
            <a:endParaRPr lang="en-GB" b="1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Further Education Acts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1891 Education Act – state payment of education (10s a head) – education effectively free</a:t>
            </a:r>
          </a:p>
          <a:p>
            <a:pPr lvl="0"/>
            <a:r>
              <a:rPr lang="en-GB" b="1"/>
              <a:t>1893 Schools Attendance Act: school leaving age raised to 11 year old </a:t>
            </a:r>
          </a:p>
          <a:p>
            <a:pPr lvl="0"/>
            <a:r>
              <a:rPr lang="en-GB"/>
              <a:t>1897 Voluntary Schools Act – grants to elementary schools not funded by school boards – i.e. Church schools</a:t>
            </a:r>
          </a:p>
          <a:p>
            <a:pPr lvl="0"/>
            <a:r>
              <a:rPr lang="en-GB" b="1"/>
              <a:t>1899 Elementary Education Act – school leaving age raised to 12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Balfour Act 1902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429204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After Conservative P.M , Arthur Balfour:</a:t>
            </a:r>
          </a:p>
          <a:p>
            <a:pPr lvl="0">
              <a:lnSpc>
                <a:spcPct val="90000"/>
              </a:lnSpc>
            </a:pPr>
            <a:r>
              <a:rPr lang="en-GB"/>
              <a:t>L.E.A.s  established  - School Boards removed</a:t>
            </a:r>
          </a:p>
          <a:p>
            <a:pPr lvl="0">
              <a:lnSpc>
                <a:spcPct val="90000"/>
              </a:lnSpc>
            </a:pPr>
            <a:r>
              <a:rPr lang="en-GB"/>
              <a:t>Paved way for secondary education</a:t>
            </a:r>
          </a:p>
          <a:p>
            <a:pPr lvl="0">
              <a:lnSpc>
                <a:spcPct val="90000"/>
              </a:lnSpc>
            </a:pPr>
            <a:r>
              <a:rPr lang="en-GB"/>
              <a:t>All schools funded through local rates</a:t>
            </a:r>
          </a:p>
          <a:p>
            <a:pPr lvl="0">
              <a:lnSpc>
                <a:spcPct val="90000"/>
              </a:lnSpc>
            </a:pPr>
            <a:r>
              <a:rPr lang="en-GB"/>
              <a:t>Money for teaching religion in Church and R.C. schools – to chagrin of Nonconformists and Liberals</a:t>
            </a:r>
          </a:p>
          <a:p>
            <a:pPr lvl="0">
              <a:lnSpc>
                <a:spcPct val="90000"/>
              </a:lnSpc>
            </a:pPr>
            <a:r>
              <a:rPr lang="en-GB"/>
              <a:t>Divide between Church schools and ‘Board’ schools weakened and saw decrease in N.C schools</a:t>
            </a:r>
          </a:p>
          <a:p>
            <a:pPr lvl="0">
              <a:lnSpc>
                <a:spcPct val="90000"/>
              </a:lnSpc>
            </a:pPr>
            <a:r>
              <a:rPr lang="en-GB"/>
              <a:t>One element of later constitutional crisis around Liberal attempts to reverse bill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Fisher Act - 1918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After Herbert Fisher – Education Minister under Lloyd George</a:t>
            </a:r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r>
              <a:rPr lang="en-GB" sz="2400"/>
              <a:t>State responsible for education at Secondary level through Higher Elementary and Grammar schools</a:t>
            </a:r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r>
              <a:rPr lang="en-GB" sz="2400"/>
              <a:t>Education compulsory  from 5-14 years old</a:t>
            </a:r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endParaRPr lang="en-GB" sz="2400"/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43587" y="2482056"/>
            <a:ext cx="1647825" cy="2762250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Fisher Act - 1918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Reality on the ground – most children stayed within the Elementary system until 14 years old</a:t>
            </a:r>
          </a:p>
          <a:p>
            <a:pPr lvl="0"/>
            <a:r>
              <a:rPr lang="en-GB"/>
              <a:t>Planned expansion of Tertiary education (post-Secondary): beginning of provision for education up to 18</a:t>
            </a:r>
          </a:p>
          <a:p>
            <a:pPr lvl="0"/>
            <a:endParaRPr lang="en-GB"/>
          </a:p>
          <a:p>
            <a:pPr lvl="0"/>
            <a:r>
              <a:rPr lang="en-GB"/>
              <a:t>Provision of ancillary services – medical inspections, nursery schools, special needs provision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Norwood Report - 1943</a:t>
            </a:r>
          </a:p>
        </p:txBody>
      </p:sp>
      <p:sp>
        <p:nvSpPr>
          <p:cNvPr id="3" name="Content Placeholder 4"/>
          <p:cNvSpPr txBox="1">
            <a:spLocks noGrp="1"/>
          </p:cNvSpPr>
          <p:nvPr>
            <p:ph sz="half" idx="1"/>
          </p:nvPr>
        </p:nvSpPr>
        <p:spPr>
          <a:xfrm>
            <a:off x="5004044" y="1600200"/>
            <a:ext cx="3960440" cy="5429204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After Cyril Norwood, Educationalist</a:t>
            </a:r>
          </a:p>
          <a:p>
            <a:pPr lvl="0">
              <a:lnSpc>
                <a:spcPct val="90000"/>
              </a:lnSpc>
            </a:pPr>
            <a:r>
              <a:rPr lang="en-GB"/>
              <a:t>Development of Tripartite System for secondary education  - Grammar – Secondary  (Technical) – Secondary Modern</a:t>
            </a:r>
          </a:p>
          <a:p>
            <a:pPr lvl="0">
              <a:lnSpc>
                <a:spcPct val="90000"/>
              </a:lnSpc>
            </a:pPr>
            <a:r>
              <a:rPr lang="en-GB"/>
              <a:t>Established 11 Plus test</a:t>
            </a:r>
          </a:p>
          <a:p>
            <a:pPr lvl="0">
              <a:lnSpc>
                <a:spcPct val="90000"/>
              </a:lnSpc>
            </a:pPr>
            <a:r>
              <a:rPr lang="en-GB"/>
              <a:t>Led to 1944 Education Act </a:t>
            </a:r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  <a:p>
            <a:pPr lvl="0">
              <a:lnSpc>
                <a:spcPct val="90000"/>
              </a:lnSpc>
            </a:pPr>
            <a:endParaRPr lang="en-GB"/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179515" y="1628802"/>
            <a:ext cx="4536502" cy="4752529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Butler Act – 1944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/>
              <a:t>After </a:t>
            </a:r>
            <a:r>
              <a:rPr lang="en-GB" dirty="0" err="1"/>
              <a:t>Rab</a:t>
            </a:r>
            <a:r>
              <a:rPr lang="en-GB" dirty="0"/>
              <a:t> Butler, Education Secretary under Churchill:</a:t>
            </a:r>
          </a:p>
          <a:p>
            <a:pPr lvl="0"/>
            <a:r>
              <a:rPr lang="en-GB" dirty="0"/>
              <a:t>Born out of need for social and educational change</a:t>
            </a:r>
          </a:p>
          <a:p>
            <a:pPr lvl="0"/>
            <a:r>
              <a:rPr lang="en-GB" dirty="0"/>
              <a:t>Established 11 year as split between primary and secondary education</a:t>
            </a:r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29287" y="2060848"/>
            <a:ext cx="2371105" cy="3960440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Butler Act - 1944</a:t>
            </a:r>
          </a:p>
        </p:txBody>
      </p:sp>
      <p:sp>
        <p:nvSpPr>
          <p:cNvPr id="3" name="Content Placeholder 5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New categories of schools:</a:t>
            </a:r>
          </a:p>
          <a:p>
            <a:pPr lvl="0"/>
            <a:r>
              <a:rPr lang="en-GB" dirty="0"/>
              <a:t>1.Voluntary Controlled (VC) – under LEA control absorbing Church schools</a:t>
            </a:r>
          </a:p>
          <a:p>
            <a:pPr lvl="0"/>
            <a:r>
              <a:rPr lang="en-GB" dirty="0"/>
              <a:t>2. Voluntary Aided – more independent and choice of R.C. Church (only partly state funded)</a:t>
            </a:r>
          </a:p>
          <a:p>
            <a:pPr lvl="0"/>
            <a:r>
              <a:rPr lang="en-GB" dirty="0"/>
              <a:t>3.  Direct-grant schools – former independent schools</a:t>
            </a:r>
          </a:p>
          <a:p>
            <a:pPr lvl="0"/>
            <a:r>
              <a:rPr lang="en-GB" dirty="0"/>
              <a:t>Merit-based system vs elitism?</a:t>
            </a:r>
          </a:p>
          <a:p>
            <a:pPr lvl="0"/>
            <a:r>
              <a:rPr lang="en-GB" b="1" dirty="0"/>
              <a:t>School leaving age raised to 15 years old  - due to concern that 14 too young to finish education </a:t>
            </a:r>
          </a:p>
          <a:p>
            <a:pPr lvl="0"/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‘BUTSKELLISM’</a:t>
            </a:r>
          </a:p>
        </p:txBody>
      </p:sp>
      <p:pic>
        <p:nvPicPr>
          <p:cNvPr id="5" name="Content Placeholder 6" descr="BUTLE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628800"/>
            <a:ext cx="3384376" cy="4392488"/>
          </a:xfrm>
        </p:spPr>
      </p:pic>
      <p:pic>
        <p:nvPicPr>
          <p:cNvPr id="6" name="Content Placeholder 7" descr="Gaitskell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53000" y="1700808"/>
            <a:ext cx="3429000" cy="4176464"/>
          </a:xfrm>
        </p:spPr>
      </p:pic>
    </p:spTree>
    <p:extLst>
      <p:ext uri="{BB962C8B-B14F-4D97-AF65-F5344CB8AC3E}">
        <p14:creationId xmlns:p14="http://schemas.microsoft.com/office/powerpoint/2010/main" val="4794167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‘BUTSKELLISM’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Satirical label given to the ‘Consensus’ politics and economic policy from the Post-War period</a:t>
            </a:r>
          </a:p>
          <a:p>
            <a:r>
              <a:rPr lang="en-GB" dirty="0"/>
              <a:t>Play on </a:t>
            </a:r>
            <a:r>
              <a:rPr lang="en-GB" dirty="0" err="1"/>
              <a:t>Rab</a:t>
            </a:r>
            <a:r>
              <a:rPr lang="en-GB" dirty="0"/>
              <a:t> Butler (1902-1982) Wartime </a:t>
            </a:r>
            <a:r>
              <a:rPr lang="en-GB"/>
              <a:t>Education minister </a:t>
            </a:r>
            <a:r>
              <a:rPr lang="en-GB" dirty="0"/>
              <a:t>;Chancellor from 1952-55 under Churchill and Eden; and Hugh </a:t>
            </a:r>
            <a:r>
              <a:rPr lang="en-GB" dirty="0" err="1"/>
              <a:t>Gaitskill</a:t>
            </a:r>
            <a:r>
              <a:rPr lang="en-GB" dirty="0"/>
              <a:t> (1906-63), Chancellor 1950-51 under Attlee, and leader of the Labour Party from 1955-63</a:t>
            </a:r>
          </a:p>
          <a:p>
            <a:r>
              <a:rPr lang="en-GB" dirty="0"/>
              <a:t>‘Consensus’ politics dominated economic policy until the advent of Monetarism (advocating a mixed economy with state intervention over health </a:t>
            </a:r>
            <a:r>
              <a:rPr lang="en-GB" b="1" dirty="0"/>
              <a:t>and education policy) 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513759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219</TotalTime>
  <Words>889</Words>
  <Application>Microsoft Office PowerPoint</Application>
  <PresentationFormat>On-screen Show (4:3)</PresentationFormat>
  <Paragraphs>95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Book Antiqua</vt:lpstr>
      <vt:lpstr>Lucida Sans</vt:lpstr>
      <vt:lpstr>Wingdings</vt:lpstr>
      <vt:lpstr>Wingdings 2</vt:lpstr>
      <vt:lpstr>Wingdings 3</vt:lpstr>
      <vt:lpstr>Apex</vt:lpstr>
      <vt:lpstr>EDUCATION EXPERIENCE IN WALES</vt:lpstr>
      <vt:lpstr>1. Attendance and Education Acts</vt:lpstr>
      <vt:lpstr>Attendance and Education Acts</vt:lpstr>
      <vt:lpstr>The Acts </vt:lpstr>
      <vt:lpstr>Forster Act </vt:lpstr>
      <vt:lpstr>Forster Act</vt:lpstr>
      <vt:lpstr>MILESTONE</vt:lpstr>
      <vt:lpstr>Further Acts</vt:lpstr>
      <vt:lpstr>Education (Mundella) Act - 1880</vt:lpstr>
      <vt:lpstr>Further Education Acts</vt:lpstr>
      <vt:lpstr>Balfour Act 1902</vt:lpstr>
      <vt:lpstr>Fisher Act - 1918</vt:lpstr>
      <vt:lpstr>Fisher Act - 1918</vt:lpstr>
      <vt:lpstr>Norwood Report - 1943</vt:lpstr>
      <vt:lpstr>Butler Act – 1944 </vt:lpstr>
      <vt:lpstr>Butler Act - 1944</vt:lpstr>
      <vt:lpstr>‘BUTSKELLISM’</vt:lpstr>
      <vt:lpstr>‘BUTSKELLISM’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AHLH 7065 – EDUCATION EXPERIENCE</dc:title>
  <dc:creator>Lester Mason</dc:creator>
  <cp:lastModifiedBy>Lester Mason</cp:lastModifiedBy>
  <cp:revision>18</cp:revision>
  <dcterms:created xsi:type="dcterms:W3CDTF">2020-03-18T09:07:33Z</dcterms:created>
  <dcterms:modified xsi:type="dcterms:W3CDTF">2023-12-14T10:26:28Z</dcterms:modified>
</cp:coreProperties>
</file>