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5"/>
  </p:notesMasterIdLst>
  <p:handoutMasterIdLst>
    <p:handoutMasterId r:id="rId16"/>
  </p:handoutMasterIdLst>
  <p:sldIdLst>
    <p:sldId id="286" r:id="rId2"/>
    <p:sldId id="257" r:id="rId3"/>
    <p:sldId id="258" r:id="rId4"/>
    <p:sldId id="298" r:id="rId5"/>
    <p:sldId id="299" r:id="rId6"/>
    <p:sldId id="300" r:id="rId7"/>
    <p:sldId id="270" r:id="rId8"/>
    <p:sldId id="294" r:id="rId9"/>
    <p:sldId id="295" r:id="rId10"/>
    <p:sldId id="292" r:id="rId11"/>
    <p:sldId id="297" r:id="rId12"/>
    <p:sldId id="280" r:id="rId13"/>
    <p:sldId id="301" r:id="rId14"/>
  </p:sldIdLst>
  <p:sldSz cx="9144000" cy="6858000" type="screen4x3"/>
  <p:notesSz cx="6724650" cy="97742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3891" autoAdjust="0"/>
  </p:normalViewPr>
  <p:slideViewPr>
    <p:cSldViewPr>
      <p:cViewPr>
        <p:scale>
          <a:sx n="81" d="100"/>
          <a:sy n="81" d="100"/>
        </p:scale>
        <p:origin x="-105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xmlns="" id="{089DA88B-F6C5-4B25-B3DC-8361B045063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xmlns="" id="{1E780031-E4CE-4219-8EB6-4FC07C6E178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8" name="Rectangle 4">
            <a:extLst>
              <a:ext uri="{FF2B5EF4-FFF2-40B4-BE49-F238E27FC236}">
                <a16:creationId xmlns:a16="http://schemas.microsoft.com/office/drawing/2014/main" xmlns="" id="{1AE8C20E-F974-458A-906D-0AC276E78E06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9" name="Rectangle 5">
            <a:extLst>
              <a:ext uri="{FF2B5EF4-FFF2-40B4-BE49-F238E27FC236}">
                <a16:creationId xmlns:a16="http://schemas.microsoft.com/office/drawing/2014/main" xmlns="" id="{1C89438A-D51C-4258-944D-40C41187CDA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2012DA0E-EF08-47EA-8FEF-FBE1362FF38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3926608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xmlns="" id="{2C59EEEF-B746-450D-BEF5-040CCA07299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xmlns="" id="{9D5FA796-A208-4699-831F-FDBA15FD764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xmlns="" id="{3427938B-C8C1-49BA-B4B7-C5A0A6DE0936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1" name="Rectangle 5">
            <a:extLst>
              <a:ext uri="{FF2B5EF4-FFF2-40B4-BE49-F238E27FC236}">
                <a16:creationId xmlns:a16="http://schemas.microsoft.com/office/drawing/2014/main" xmlns="" id="{68CF7F6B-A3D7-4B0D-A9CE-780E9528712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45062" name="Rectangle 6">
            <a:extLst>
              <a:ext uri="{FF2B5EF4-FFF2-40B4-BE49-F238E27FC236}">
                <a16:creationId xmlns:a16="http://schemas.microsoft.com/office/drawing/2014/main" xmlns="" id="{8FD6A68E-5CC1-4936-88EE-84A12AA87FB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63" name="Rectangle 7">
            <a:extLst>
              <a:ext uri="{FF2B5EF4-FFF2-40B4-BE49-F238E27FC236}">
                <a16:creationId xmlns:a16="http://schemas.microsoft.com/office/drawing/2014/main" xmlns="" id="{D0E76932-663A-4696-A356-E4A043CA72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1D72F3E-2662-4F08-800D-A9B691394B2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8004486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xmlns="" id="{4E236C93-B518-4977-809D-00B63019D6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FC0960-A5C5-42FF-86CA-A9D558C92372}" type="slidenum">
              <a:rPr lang="en-US" altLang="en-US" smtClean="0"/>
              <a:pPr/>
              <a:t>2</a:t>
            </a:fld>
            <a:endParaRPr lang="en-US" altLang="en-US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xmlns="" id="{33ED6CAD-A9AE-4BA0-9439-D6DEA805C8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xmlns="" id="{4597A8E7-74DD-4218-9F61-0FF429C5D8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xmlns="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3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xmlns="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xmlns="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xmlns="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4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xmlns="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xmlns="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610329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xmlns="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5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xmlns="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xmlns="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59741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xmlns="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6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xmlns="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xmlns="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904048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xmlns="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7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xmlns="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xmlns="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xmlns="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8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xmlns="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xmlns="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983243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xmlns="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9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xmlns="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xmlns="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736323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xmlns="" id="{9EEE94CE-E612-40BC-992E-A951304A84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33065AE-DC5C-4800-B9E6-85B99C177E00}" type="slidenum">
              <a:rPr lang="en-US" altLang="en-US" smtClean="0"/>
              <a:pPr/>
              <a:t>10</a:t>
            </a:fld>
            <a:endParaRPr lang="en-US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xmlns="" id="{47EB1F74-A572-4832-94DD-687440BFBC7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xmlns="" id="{C46F754B-58ED-483E-8F6C-2F41589FD2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xmlns="" id="{9EEE94CE-E612-40BC-992E-A951304A84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33065AE-DC5C-4800-B9E6-85B99C177E00}" type="slidenum">
              <a:rPr lang="en-US" altLang="en-US" smtClean="0"/>
              <a:pPr/>
              <a:t>11</a:t>
            </a:fld>
            <a:endParaRPr lang="en-US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xmlns="" id="{47EB1F74-A572-4832-94DD-687440BFBC7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xmlns="" id="{C46F754B-58ED-483E-8F6C-2F41589FD2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3663896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xmlns="" id="{35D1E308-DA9A-4A7D-A82C-F9C36EC9290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9632007-EC56-4A46-A998-EEF1977D397A}" type="slidenum">
              <a:rPr lang="en-US" altLang="en-US" smtClean="0"/>
              <a:pPr/>
              <a:t>12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xmlns="" id="{C7911043-2B0B-4CA5-B095-138D08C671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xmlns="" id="{B5B3C746-7648-4020-893E-880B16BD66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xmlns="" id="{35D1E308-DA9A-4A7D-A82C-F9C36EC9290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9632007-EC56-4A46-A998-EEF1977D397A}" type="slidenum">
              <a:rPr lang="en-US" altLang="en-US" smtClean="0"/>
              <a:pPr/>
              <a:t>13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xmlns="" id="{C7911043-2B0B-4CA5-B095-138D08C671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xmlns="" id="{B5B3C746-7648-4020-893E-880B16BD66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798196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E6221893-BF60-42C4-A241-0DFC417861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9325D9-C7C0-42EB-AEBB-E19A63C4F488}" type="datetime1">
              <a:rPr lang="en-GB" altLang="en-US"/>
              <a:pPr>
                <a:defRPr/>
              </a:pPr>
              <a:t>04/03/2019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901D290-1AFB-448D-89F6-B196B58D63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1DB6C7E8-E5D7-46BD-8D55-A7D36701D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733F99-5C49-4C7A-AF84-B7546E8A6B5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6497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86F2A6CE-75E8-4B14-93F8-13D45B245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4B99DA-8C13-4E5F-AA0A-1F1000BE46CB}" type="datetime1">
              <a:rPr lang="en-GB" altLang="en-US"/>
              <a:pPr>
                <a:defRPr/>
              </a:pPr>
              <a:t>04/03/2019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CDDFBDF1-FB2E-4348-8155-5B482237B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2152B546-001A-4BA7-9BEF-7A1E6CACE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1007CA-6A5A-466A-BC7B-D9FB033B9B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48526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3CB71EC1-5AAF-41E1-A9E0-BFA606AE4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73E60-0876-4F4A-8F82-84A1B1823F5C}" type="datetime1">
              <a:rPr lang="en-GB" altLang="en-US"/>
              <a:pPr>
                <a:defRPr/>
              </a:pPr>
              <a:t>04/03/2019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1AA0E1DC-C07F-433C-B628-2DFAD3B540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97A0D0-E8BB-4015-B311-33B1E3A1E8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8015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2487EBFC-6B3E-4761-A3EE-E67906EC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9F174-4E7E-4651-BE04-FB34C38F7A97}" type="datetime1">
              <a:rPr lang="en-GB" altLang="en-US"/>
              <a:pPr>
                <a:defRPr/>
              </a:pPr>
              <a:t>04/03/2019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3CD2253-9347-4F78-A218-15CDBF8057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3E2FC-8669-4267-A62E-33FE30C83C5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2814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xmlns="" id="{7A997B1F-63AC-42BA-A117-2BB9934619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98087-ED90-4911-BE74-9A997ABD6711}" type="datetime1">
              <a:rPr lang="en-GB" altLang="en-US"/>
              <a:pPr>
                <a:defRPr/>
              </a:pPr>
              <a:t>04/03/2019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xmlns="" id="{B140FB6D-2D48-4815-88D0-108E1C5D7E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0A6B8-DA9D-4B8D-895D-5FCD4DD918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031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xmlns="" id="{45D73968-E418-4D94-9B8A-032D839683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22D1C0-EA1F-4F8B-8785-B07BF54BD0F9}" type="datetime1">
              <a:rPr lang="en-GB" altLang="en-US"/>
              <a:pPr>
                <a:defRPr/>
              </a:pPr>
              <a:t>04/03/2019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xmlns="" id="{99C47B18-E0DD-4E5D-98B6-8ADAF7FC3F9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CDFD50-638D-4B7D-8CA4-BA6FE506198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9913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xmlns="" id="{4C742947-4F5D-4204-A97C-9D9B8E91FB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9B511-EA7C-47B7-97E3-4B5B1A80CF69}" type="datetime1">
              <a:rPr lang="en-GB" altLang="en-US"/>
              <a:pPr>
                <a:defRPr/>
              </a:pPr>
              <a:t>04/03/2019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xmlns="" id="{345FF0DB-E84C-4DAD-9D73-795846A054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821EE-AFC6-47E5-BF66-66E4B21DAC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3362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46047277-E28E-478C-8847-F7A5E4566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487C5A-1B21-445F-A5EA-4485B0FC1EAF}" type="datetime1">
              <a:rPr lang="en-GB" altLang="en-US"/>
              <a:pPr>
                <a:defRPr/>
              </a:pPr>
              <a:t>04/03/2019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7C6F7CBF-E1F4-4489-88D3-9E19A646DD2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B02990-287C-41FC-9BF8-A67E112CA0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2059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xmlns="" id="{239C6C6D-18BD-439C-8BC7-EDE5541F6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188D40-EA84-4741-A93C-333A7A4EA90F}" type="datetime1">
              <a:rPr lang="en-GB" altLang="en-US"/>
              <a:pPr>
                <a:defRPr/>
              </a:pPr>
              <a:t>04/03/2019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035AFCA5-C958-4CD4-AD11-13B5F0553B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57F800-730A-4389-AB21-8BF89553559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0041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60946E4D-DD66-45A3-B080-3ADF58A43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A90FD6-5905-4EA8-AD06-91B3123ED931}" type="datetime1">
              <a:rPr lang="en-GB" altLang="en-US"/>
              <a:pPr>
                <a:defRPr/>
              </a:pPr>
              <a:t>04/03/2019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F6B36D09-EA00-43E6-96AB-021BA89D99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FE9CA-6F00-4071-81A8-4EBE4EFA0F4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8741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03094065-F68E-4E09-9865-3DBEAFE44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C6DEAE-81AF-4D2F-BBD0-D85B4251B949}" type="datetime1">
              <a:rPr lang="en-GB" altLang="en-US"/>
              <a:pPr>
                <a:defRPr/>
              </a:pPr>
              <a:t>04/03/2019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xmlns="" id="{9C3D29A6-4BB7-4C3A-A58F-565A794C30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79077C-C058-415F-A9A2-BF6E8D9D1A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3816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xmlns="" id="{801D05D9-85EE-4CA6-B1FE-52A2A35F53D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xmlns="" id="{5AA63280-4E75-4EE4-9174-627D188C2A1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FAF70A52-E04C-4984-8F0A-92FD0EB7E3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9B12514-B2BD-43EE-BCBD-7E23DB886ACD}" type="datetime1">
              <a:rPr lang="en-GB" altLang="en-US"/>
              <a:pPr>
                <a:defRPr/>
              </a:pPr>
              <a:t>04/03/2019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1CA088D9-18CB-45E8-8513-B5E739104F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9394249-8463-4BC8-8578-8F2970A0B9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3" r:id="rId1"/>
    <p:sldLayoutId id="2147483944" r:id="rId2"/>
    <p:sldLayoutId id="2147483934" r:id="rId3"/>
    <p:sldLayoutId id="2147483935" r:id="rId4"/>
    <p:sldLayoutId id="2147483936" r:id="rId5"/>
    <p:sldLayoutId id="2147483937" r:id="rId6"/>
    <p:sldLayoutId id="2147483938" r:id="rId7"/>
    <p:sldLayoutId id="2147483939" r:id="rId8"/>
    <p:sldLayoutId id="2147483940" r:id="rId9"/>
    <p:sldLayoutId id="2147483941" r:id="rId10"/>
    <p:sldLayoutId id="2147483942" r:id="rId11"/>
  </p:sldLayoutIdLst>
  <p:hf sldNum="0"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xmlns="" id="{8DA32E8A-5DB2-4AA4-AA5A-9D6420CF5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8913"/>
            <a:ext cx="8686800" cy="1143000"/>
          </a:xfrm>
        </p:spPr>
        <p:txBody>
          <a:bodyPr/>
          <a:lstStyle/>
          <a:p>
            <a:r>
              <a:rPr lang="en-GB" altLang="en-US" sz="3600" b="1" dirty="0"/>
              <a:t>Marketing Environmental </a:t>
            </a:r>
            <a:r>
              <a:rPr lang="en-GB" altLang="en-US" sz="3600" b="1" dirty="0" smtClean="0"/>
              <a:t>Audit</a:t>
            </a:r>
            <a:endParaRPr lang="en-GB" altLang="en-US" sz="3600" b="1" dirty="0"/>
          </a:p>
        </p:txBody>
      </p:sp>
      <p:sp>
        <p:nvSpPr>
          <p:cNvPr id="6147" name="Subtitle 2">
            <a:extLst>
              <a:ext uri="{FF2B5EF4-FFF2-40B4-BE49-F238E27FC236}">
                <a16:creationId xmlns:a16="http://schemas.microsoft.com/office/drawing/2014/main" xmlns="" id="{DFF9AAD1-A0E4-41E9-85C5-C54A68C04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50" y="1457325"/>
            <a:ext cx="8229600" cy="1971675"/>
          </a:xfrm>
        </p:spPr>
        <p:txBody>
          <a:bodyPr/>
          <a:lstStyle/>
          <a:p>
            <a:pPr eaLnBrk="1" hangingPunct="1">
              <a:buNone/>
            </a:pPr>
            <a:r>
              <a:rPr lang="en-GB" altLang="en-US" sz="2400" dirty="0" smtClean="0"/>
              <a:t>Opening the B&amp;B style Hotel.</a:t>
            </a:r>
          </a:p>
          <a:p>
            <a:pPr eaLnBrk="1" hangingPunct="1">
              <a:buNone/>
            </a:pPr>
            <a:r>
              <a:rPr lang="en-GB" altLang="en-US" sz="2400" dirty="0" smtClean="0"/>
              <a:t>Milen Dimitrov ID 1813612 and Emilian </a:t>
            </a:r>
            <a:endParaRPr lang="en-GB" altLang="en-US" sz="2400" dirty="0"/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2400" dirty="0"/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09843B8-E41C-4FE6-9ECB-4DD3EE242A1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3B07335-0E4B-4830-9DA1-499DF5ED18FC}" type="datetime1">
              <a:rPr lang="en-GB" altLang="en-US"/>
              <a:pPr>
                <a:defRPr/>
              </a:pPr>
              <a:t>04/03/2019</a:t>
            </a:fld>
            <a:endParaRPr lang="en-GB" altLang="en-US"/>
          </a:p>
        </p:txBody>
      </p:sp>
      <p:pic>
        <p:nvPicPr>
          <p:cNvPr id="6149" name="Picture 1">
            <a:extLst>
              <a:ext uri="{FF2B5EF4-FFF2-40B4-BE49-F238E27FC236}">
                <a16:creationId xmlns:a16="http://schemas.microsoft.com/office/drawing/2014/main" xmlns="" id="{8756414D-01CC-4C61-A255-232F4DBFF6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125" y="3141663"/>
            <a:ext cx="7561263" cy="244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xmlns="" id="{97F85A85-B776-40D1-8548-64F43F7CF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927100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Executive Summary</a:t>
            </a:r>
            <a:endParaRPr lang="en-GB" altLang="en-US" sz="3600" dirty="0"/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xmlns="" id="{BFF85E77-D367-42C1-BDA9-AD01E8E28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50" y="1470025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Years ago I was a guest in one B&amp;B hotel in Cheshire, UK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>
              <a:buFontTx/>
              <a:buNone/>
            </a:pP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Was amazed by the hospitality, comfort and home feeling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>
              <a:buFontTx/>
              <a:buNone/>
            </a:pP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That morning 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when I enjoyed the beautiful breakfast cooked by the owners I've started to make a plan to have my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own 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B&amp;B place.</a:t>
            </a:r>
            <a:endParaRPr lang="en-GB" altLang="en-US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BDDCD80-3779-40E2-8E88-73E278AF6DF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C6C5FAC-584C-43A3-8901-F20A0EB59EB5}" type="datetime1">
              <a:rPr lang="en-GB" altLang="en-US"/>
              <a:pPr>
                <a:defRPr/>
              </a:pPr>
              <a:t>04/03/2019</a:t>
            </a:fld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xmlns="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/>
            </a:r>
            <a:br>
              <a:rPr lang="en-GB" altLang="en-US" sz="3600" b="1" dirty="0"/>
            </a:br>
            <a:r>
              <a:rPr lang="en-GB" altLang="en-US" sz="3600" b="1" i="1" dirty="0" smtClean="0"/>
              <a:t>Business </a:t>
            </a:r>
            <a:r>
              <a:rPr lang="en-GB" altLang="en-US" sz="3600" b="1" i="1" dirty="0"/>
              <a:t>/ Company Overview</a:t>
            </a:r>
            <a:endParaRPr lang="en-GB" altLang="en-US" sz="36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xmlns="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For me, the most important for this style of business is the place. I've got a lot of ideas, skills, and dreams but do need a partner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to</a:t>
            </a:r>
          </a:p>
          <a:p>
            <a:pPr eaLnBrk="1" hangingPunct="1">
              <a:buFontTx/>
              <a:buNone/>
            </a:pP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provide 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the place to do that business. The person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 that 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I've chosen was my friend and colleague Emilian. I am from Bulgaria, he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is</a:t>
            </a:r>
          </a:p>
          <a:p>
            <a:pPr eaLnBrk="1" hangingPunct="1">
              <a:buFontTx/>
              <a:buNone/>
            </a:pP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from 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Romania but both of us studied and lives in the United Kingdom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The Emilian house is in the countryside, big enough to transform for our needs, also so beautiful nature around and with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unlimited</a:t>
            </a:r>
          </a:p>
          <a:p>
            <a:pPr eaLnBrk="1" hangingPunct="1">
              <a:buFontTx/>
              <a:buNone/>
            </a:pP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options 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for the car park places, swimming pool, winter garden and options for organising children playing area and pets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special</a:t>
            </a:r>
          </a:p>
          <a:p>
            <a:pPr eaLnBrk="1" hangingPunct="1">
              <a:buFontTx/>
              <a:buNone/>
            </a:pP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place.</a:t>
            </a:r>
          </a:p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The countryside always gives more opportunities to create enough room for business. </a:t>
            </a:r>
            <a:endParaRPr lang="en-GB" altLang="en-US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04/03/2019</a:t>
            </a:fld>
            <a:endParaRPr lang="en-GB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xmlns="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Products and Services</a:t>
            </a:r>
            <a:endParaRPr lang="en-GB" altLang="en-US" sz="36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xmlns="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As I've marked already, the ideas are plenty and not impossible to go true.</a:t>
            </a:r>
          </a:p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The first- we have to take a decision about rooms. How many we can create, what size will be comfortable for the customers,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with</a:t>
            </a:r>
          </a:p>
          <a:p>
            <a:pPr eaLnBrk="1" hangingPunct="1">
              <a:buFontTx/>
              <a:buNone/>
            </a:pP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or 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without bathroom, style ( old fashion or modern) etc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How much money will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going to 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cost us?</a:t>
            </a:r>
          </a:p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Can we afford to make a swimming pool?</a:t>
            </a:r>
          </a:p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Can we renew the windows and doors or have to be changed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We are looking for the best quality that we can reach with our budget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Because my girlfriend is a Chef, we can afford to serve breakfast to our guest, also the buffet for dinner. She is fully qualified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to</a:t>
            </a:r>
          </a:p>
          <a:p>
            <a:pPr eaLnBrk="1" hangingPunct="1">
              <a:buFontTx/>
              <a:buNone/>
            </a:pP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deal 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with people with allergies, food intolerance and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illnesses which is very important nowadays.</a:t>
            </a:r>
            <a:endParaRPr lang="en-GB" altLang="en-US" sz="1200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There is a garden, we think to make parts of it like a conservatory for the raining days and winter. Also, an open bar will be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great</a:t>
            </a:r>
          </a:p>
          <a:p>
            <a:pPr eaLnBrk="1" hangingPunct="1">
              <a:buFontTx/>
              <a:buNone/>
            </a:pP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for 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the sunny days around the swimming pool that we planning to make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>
              <a:buFontTx/>
              <a:buNone/>
            </a:pP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Room-service options are not a bad idea too.</a:t>
            </a:r>
          </a:p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Unlimited fibre optic broadband and the well-organised library will be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available.</a:t>
            </a:r>
          </a:p>
          <a:p>
            <a:pPr eaLnBrk="1" hangingPunct="1">
              <a:buFontTx/>
              <a:buNone/>
            </a:pP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The car park will be free of charge for the guests, with CCTV in operation for their safety.</a:t>
            </a:r>
          </a:p>
          <a:p>
            <a:pPr eaLnBrk="1" hangingPunct="1">
              <a:buFontTx/>
              <a:buNone/>
            </a:pP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All extra facilities will be free of charge for the guests, we will including them when we form the prices.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04/03/2019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68396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xmlns="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Target Market</a:t>
            </a:r>
            <a:endParaRPr lang="en-GB" altLang="en-US" sz="36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xmlns="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For any business is very important to be aimed at a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specifically 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group of people to be successful. We probably would like to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be</a:t>
            </a:r>
          </a:p>
          <a:p>
            <a:pPr eaLnBrk="1" hangingPunct="1">
              <a:buFontTx/>
              <a:buNone/>
            </a:pP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suitable 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for all people, but this will be a mistake because, for example, the busy businessman with projects to think about will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be</a:t>
            </a:r>
          </a:p>
          <a:p>
            <a:pPr eaLnBrk="1" hangingPunct="1">
              <a:buFontTx/>
              <a:buNone/>
            </a:pP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not 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happy to share the space with a mother with 4 children that playing and make a noise, or the teenagers that jumping in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the</a:t>
            </a:r>
          </a:p>
          <a:p>
            <a:pPr eaLnBrk="1" hangingPunct="1">
              <a:buFontTx/>
              <a:buNone/>
            </a:pP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swimming 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pool when the elderly people enjoying swimming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Probably the price for one night stay will be the key to the group of people that will be our guests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The price of any product or service determines the group of customers that will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buy 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that product or use that service. For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example,</a:t>
            </a:r>
          </a:p>
          <a:p>
            <a:pPr eaLnBrk="1" hangingPunct="1">
              <a:buFontTx/>
              <a:buNone/>
            </a:pP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White 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Rose supermarkets are more expensive than Asda one, but this not necessarily means that the quality is better. This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normally</a:t>
            </a:r>
          </a:p>
          <a:p>
            <a:pPr eaLnBrk="1" hangingPunct="1">
              <a:buFontTx/>
              <a:buNone/>
            </a:pP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means 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that they prefer and aimed at specific target customers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Depending on the quality that we can afford we will create our prices.</a:t>
            </a:r>
            <a:endParaRPr lang="en-GB" altLang="en-US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04/03/2019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036404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xmlns="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Market Segment </a:t>
            </a:r>
            <a:endParaRPr lang="en-GB" altLang="en-US" sz="36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xmlns="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The B&amp;B style accommodation is very well known.</a:t>
            </a:r>
          </a:p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Actually, there is so little unsuccessful places trading in that style. Normally the bad management is only one reason to 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crash</a:t>
            </a:r>
          </a:p>
          <a:p>
            <a:pPr eaLnBrk="1" hangingPunct="1">
              <a:buFontTx/>
              <a:buNone/>
            </a:pP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business 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like this, also not correct made prices.</a:t>
            </a:r>
          </a:p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We are students in the best place to understand the way to be successful in hospitality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>
              <a:buFontTx/>
              <a:buNone/>
            </a:pP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We think that we can create a very good place to relax for the guest, profitable and enjoyed for us.</a:t>
            </a:r>
            <a:endParaRPr lang="en-GB" altLang="en-US" sz="1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04/03/2019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65203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xmlns="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Micro and Macro Environment</a:t>
            </a:r>
            <a:endParaRPr lang="en-GB" altLang="en-US" sz="3600" dirty="0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xmlns="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</a:pP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E20FDE7D-F36A-455B-8B00-23E41F49BA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04/03/2019</a:t>
            </a:fld>
            <a:endParaRPr lang="en-GB" alt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xmlns="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SWOT Analysis</a:t>
            </a:r>
            <a:endParaRPr lang="en-GB" altLang="en-US" sz="3600" dirty="0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xmlns="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6363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1400" dirty="0" smtClean="0">
                <a:latin typeface="Times New Roman" pitchFamily="18" charset="0"/>
                <a:cs typeface="Times New Roman" pitchFamily="18" charset="0"/>
              </a:rPr>
              <a:t>Strengths-</a:t>
            </a:r>
            <a:r>
              <a:rPr lang="en-GB" altLang="en-US" sz="1200" dirty="0">
                <a:latin typeface="Times New Roman" pitchFamily="18" charset="0"/>
                <a:cs typeface="Times New Roman" pitchFamily="18" charset="0"/>
              </a:rPr>
              <a:t> This is a very good business if it is well organised</a:t>
            </a:r>
            <a:r>
              <a:rPr lang="en-GB" altLang="en-US" sz="1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endParaRPr lang="en-GB" altLang="en-US" sz="1400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1400" dirty="0">
                <a:latin typeface="Times New Roman" pitchFamily="18" charset="0"/>
                <a:cs typeface="Times New Roman" pitchFamily="18" charset="0"/>
              </a:rPr>
              <a:t>Weaknesses- Incorrect prices for the quality is the key to the crashed business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endParaRPr lang="en-GB" altLang="en-US" sz="1400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1400" dirty="0">
                <a:latin typeface="Times New Roman" pitchFamily="18" charset="0"/>
                <a:cs typeface="Times New Roman" pitchFamily="18" charset="0"/>
              </a:rPr>
              <a:t>Opportunities- The best way to enjoy working. Options to work for yourself in place that you create</a:t>
            </a:r>
            <a:r>
              <a:rPr lang="en-GB" altLang="en-US" sz="1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endParaRPr lang="en-GB" altLang="en-US" sz="1400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1400" dirty="0">
                <a:latin typeface="Times New Roman" pitchFamily="18" charset="0"/>
                <a:cs typeface="Times New Roman" pitchFamily="18" charset="0"/>
              </a:rPr>
              <a:t>Threats- If the place or target are not chosen well this will be the easiest way for bankruptcies.</a:t>
            </a:r>
            <a:endParaRPr lang="en-GB" altLang="en-US" sz="1400" dirty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E20FDE7D-F36A-455B-8B00-23E41F49BA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04/03/2019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7878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xmlns="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PESTLE Analysis</a:t>
            </a:r>
            <a:endParaRPr lang="en-GB" altLang="en-US" sz="3600" dirty="0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xmlns="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6363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Political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Economical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Social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Technological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Legal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Environmental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E20FDE7D-F36A-455B-8B00-23E41F49BA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04/03/2019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46281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xmlns="" id="{55850F8A-0C27-4FF0-93E6-D6A428897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865187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Marketing Communication Mix</a:t>
            </a:r>
            <a:endParaRPr lang="en-GB" altLang="en-US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3E30710B-D668-49A2-B235-5692980AAD4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EA8610-70C2-48F7-AED7-5F19D16F3191}" type="datetime1">
              <a:rPr lang="en-GB" altLang="en-US"/>
              <a:pPr>
                <a:defRPr/>
              </a:pPr>
              <a:t>04/03/2019</a:t>
            </a:fld>
            <a:endParaRPr lang="en-GB" altLang="en-US"/>
          </a:p>
        </p:txBody>
      </p:sp>
      <p:sp>
        <p:nvSpPr>
          <p:cNvPr id="15364" name="Content Placeholder 2">
            <a:extLst>
              <a:ext uri="{FF2B5EF4-FFF2-40B4-BE49-F238E27FC236}">
                <a16:creationId xmlns:a16="http://schemas.microsoft.com/office/drawing/2014/main" xmlns="" id="{697E1E42-6EAA-41D3-AED1-68C8CA68E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xmlns="" id="{55850F8A-0C27-4FF0-93E6-D6A428897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008856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 Business Strategy to Achieve Marketing Communication Mix</a:t>
            </a:r>
            <a:endParaRPr lang="en-GB" altLang="en-US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3E30710B-D668-49A2-B235-5692980AAD4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EA8610-70C2-48F7-AED7-5F19D16F3191}" type="datetime1">
              <a:rPr lang="en-GB" altLang="en-US"/>
              <a:pPr>
                <a:defRPr/>
              </a:pPr>
              <a:t>04/03/2019</a:t>
            </a:fld>
            <a:endParaRPr lang="en-GB" altLang="en-US"/>
          </a:p>
        </p:txBody>
      </p:sp>
      <p:sp>
        <p:nvSpPr>
          <p:cNvPr id="15364" name="Content Placeholder 2">
            <a:extLst>
              <a:ext uri="{FF2B5EF4-FFF2-40B4-BE49-F238E27FC236}">
                <a16:creationId xmlns:a16="http://schemas.microsoft.com/office/drawing/2014/main" xmlns="" id="{697E1E42-6EAA-41D3-AED1-68C8CA68E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825298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xmlns="" id="{CC6C7EED-4D9E-4003-AB2B-C0BFD970E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23838"/>
            <a:ext cx="8435975" cy="1044575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Conclusion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7B91B968-1B52-4E96-A9DD-5C894B37208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AF6E3BD-2E92-472E-8EDA-F6014803D143}" type="datetime1">
              <a:rPr lang="en-GB" altLang="en-US"/>
              <a:pPr>
                <a:defRPr/>
              </a:pPr>
              <a:t>04/03/2019</a:t>
            </a:fld>
            <a:endParaRPr lang="en-GB" altLang="en-US"/>
          </a:p>
        </p:txBody>
      </p:sp>
      <p:sp>
        <p:nvSpPr>
          <p:cNvPr id="25604" name="Content Placeholder 2">
            <a:extLst>
              <a:ext uri="{FF2B5EF4-FFF2-40B4-BE49-F238E27FC236}">
                <a16:creationId xmlns:a16="http://schemas.microsoft.com/office/drawing/2014/main" xmlns="" id="{C292C6D8-9C4D-4B1B-9380-CB3E2B0B5E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endParaRPr lang="en-GB" alt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xmlns="" id="{CC6C7EED-4D9E-4003-AB2B-C0BFD970E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23838"/>
            <a:ext cx="8435975" cy="1044575"/>
          </a:xfrm>
        </p:spPr>
        <p:txBody>
          <a:bodyPr/>
          <a:lstStyle/>
          <a:p>
            <a:pPr eaLnBrk="1" hangingPunct="1"/>
            <a:r>
              <a:rPr lang="en-GB" altLang="en-US" sz="3600" b="1" i="1" dirty="0" smtClean="0"/>
              <a:t>References</a:t>
            </a:r>
            <a:endParaRPr lang="en-GB" altLang="en-US" sz="3600" b="1" i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7B91B968-1B52-4E96-A9DD-5C894B37208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AF6E3BD-2E92-472E-8EDA-F6014803D143}" type="datetime1">
              <a:rPr lang="en-GB" altLang="en-US"/>
              <a:pPr>
                <a:defRPr/>
              </a:pPr>
              <a:t>04/03/2019</a:t>
            </a:fld>
            <a:endParaRPr lang="en-GB" altLang="en-US"/>
          </a:p>
        </p:txBody>
      </p:sp>
      <p:sp>
        <p:nvSpPr>
          <p:cNvPr id="25604" name="Content Placeholder 2">
            <a:extLst>
              <a:ext uri="{FF2B5EF4-FFF2-40B4-BE49-F238E27FC236}">
                <a16:creationId xmlns:a16="http://schemas.microsoft.com/office/drawing/2014/main" xmlns="" id="{C292C6D8-9C4D-4B1B-9380-CB3E2B0B5E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9628212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1215</TotalTime>
  <Words>841</Words>
  <Application>Microsoft Office PowerPoint</Application>
  <PresentationFormat>On-screen Show (4:3)</PresentationFormat>
  <Paragraphs>92</Paragraphs>
  <Slides>13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20140311PresentationUWTSDTemplate</vt:lpstr>
      <vt:lpstr>Marketing Environmental Audit</vt:lpstr>
      <vt:lpstr>Executive Summary</vt:lpstr>
      <vt:lpstr> Business / Company Overview</vt:lpstr>
      <vt:lpstr>Products and Services</vt:lpstr>
      <vt:lpstr>Target Market</vt:lpstr>
      <vt:lpstr>Market Segment </vt:lpstr>
      <vt:lpstr>Micro and Macro Environment</vt:lpstr>
      <vt:lpstr>SWOT Analysis</vt:lpstr>
      <vt:lpstr>PESTLE Analysis</vt:lpstr>
      <vt:lpstr>Marketing Communication Mix</vt:lpstr>
      <vt:lpstr> Business Strategy to Achieve Marketing Communication Mix</vt:lpstr>
      <vt:lpstr>Conclusion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Contract</dc:title>
  <dc:creator>MARY</dc:creator>
  <cp:lastModifiedBy>Acer</cp:lastModifiedBy>
  <cp:revision>109</cp:revision>
  <cp:lastPrinted>2018-03-20T16:28:46Z</cp:lastPrinted>
  <dcterms:created xsi:type="dcterms:W3CDTF">2004-11-12T17:24:38Z</dcterms:created>
  <dcterms:modified xsi:type="dcterms:W3CDTF">2019-03-04T14:54:00Z</dcterms:modified>
</cp:coreProperties>
</file>