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0"/>
  </p:notesMasterIdLst>
  <p:sldIdLst>
    <p:sldId id="256" r:id="rId2"/>
    <p:sldId id="445" r:id="rId3"/>
    <p:sldId id="484" r:id="rId4"/>
    <p:sldId id="485" r:id="rId5"/>
    <p:sldId id="446" r:id="rId6"/>
    <p:sldId id="447" r:id="rId7"/>
    <p:sldId id="483" r:id="rId8"/>
    <p:sldId id="448" r:id="rId9"/>
    <p:sldId id="450" r:id="rId10"/>
    <p:sldId id="451" r:id="rId11"/>
    <p:sldId id="449" r:id="rId12"/>
    <p:sldId id="486" r:id="rId13"/>
    <p:sldId id="487" r:id="rId14"/>
    <p:sldId id="452" r:id="rId15"/>
    <p:sldId id="453" r:id="rId16"/>
    <p:sldId id="454" r:id="rId17"/>
    <p:sldId id="488" r:id="rId18"/>
    <p:sldId id="489" r:id="rId19"/>
    <p:sldId id="456" r:id="rId20"/>
    <p:sldId id="490" r:id="rId21"/>
    <p:sldId id="457" r:id="rId22"/>
    <p:sldId id="458" r:id="rId23"/>
    <p:sldId id="459" r:id="rId24"/>
    <p:sldId id="460" r:id="rId25"/>
    <p:sldId id="461" r:id="rId26"/>
    <p:sldId id="462" r:id="rId27"/>
    <p:sldId id="463" r:id="rId28"/>
    <p:sldId id="464" r:id="rId29"/>
    <p:sldId id="465" r:id="rId30"/>
    <p:sldId id="466" r:id="rId31"/>
    <p:sldId id="467" r:id="rId32"/>
    <p:sldId id="468" r:id="rId33"/>
    <p:sldId id="469" r:id="rId34"/>
    <p:sldId id="470" r:id="rId35"/>
    <p:sldId id="471" r:id="rId36"/>
    <p:sldId id="472" r:id="rId37"/>
    <p:sldId id="473" r:id="rId38"/>
    <p:sldId id="474" r:id="rId39"/>
    <p:sldId id="475" r:id="rId40"/>
    <p:sldId id="476" r:id="rId41"/>
    <p:sldId id="477" r:id="rId42"/>
    <p:sldId id="478" r:id="rId43"/>
    <p:sldId id="479" r:id="rId44"/>
    <p:sldId id="480" r:id="rId45"/>
    <p:sldId id="481" r:id="rId46"/>
    <p:sldId id="482" r:id="rId47"/>
    <p:sldId id="387" r:id="rId48"/>
    <p:sldId id="415" r:id="rId4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259C12-AE21-4A6C-995D-3B48938B10F5}" v="210" dt="2023-10-20T09:32:17.5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319" autoAdjust="0"/>
    <p:restoredTop sz="96357" autoAdjust="0"/>
  </p:normalViewPr>
  <p:slideViewPr>
    <p:cSldViewPr snapToGrid="0" snapToObjects="1">
      <p:cViewPr varScale="1">
        <p:scale>
          <a:sx n="105" d="100"/>
          <a:sy n="105" d="100"/>
        </p:scale>
        <p:origin x="381"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commentAuthors" Target="commentAuthor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16259C12-AE21-4A6C-995D-3B48938B10F5}"/>
    <pc:docChg chg="undo custSel addSld delSld modSld sldOrd">
      <pc:chgData name="Munyaradzi Nicholas Murira" userId="6ab3fae5-94bd-47ef-9f25-6c1f645127cf" providerId="ADAL" clId="{16259C12-AE21-4A6C-995D-3B48938B10F5}" dt="2023-10-20T09:32:33.236" v="402" actId="47"/>
      <pc:docMkLst>
        <pc:docMk/>
      </pc:docMkLst>
      <pc:sldChg chg="delSp modSp mod">
        <pc:chgData name="Munyaradzi Nicholas Murira" userId="6ab3fae5-94bd-47ef-9f25-6c1f645127cf" providerId="ADAL" clId="{16259C12-AE21-4A6C-995D-3B48938B10F5}" dt="2023-10-19T23:19:35.690" v="2"/>
        <pc:sldMkLst>
          <pc:docMk/>
          <pc:sldMk cId="660449210" sldId="256"/>
        </pc:sldMkLst>
        <pc:spChg chg="del mod">
          <ac:chgData name="Munyaradzi Nicholas Murira" userId="6ab3fae5-94bd-47ef-9f25-6c1f645127cf" providerId="ADAL" clId="{16259C12-AE21-4A6C-995D-3B48938B10F5}" dt="2023-10-19T23:19:35.690" v="2"/>
          <ac:spMkLst>
            <pc:docMk/>
            <pc:sldMk cId="660449210" sldId="256"/>
            <ac:spMk id="4" creationId="{00000000-0000-0000-0000-000000000000}"/>
          </ac:spMkLst>
        </pc:spChg>
      </pc:sldChg>
      <pc:sldChg chg="mod modShow">
        <pc:chgData name="Munyaradzi Nicholas Murira" userId="6ab3fae5-94bd-47ef-9f25-6c1f645127cf" providerId="ADAL" clId="{16259C12-AE21-4A6C-995D-3B48938B10F5}" dt="2023-10-20T02:22:10.857" v="42" actId="729"/>
        <pc:sldMkLst>
          <pc:docMk/>
          <pc:sldMk cId="1797776396" sldId="446"/>
        </pc:sldMkLst>
      </pc:sldChg>
      <pc:sldChg chg="modSp mod modAnim modShow">
        <pc:chgData name="Munyaradzi Nicholas Murira" userId="6ab3fae5-94bd-47ef-9f25-6c1f645127cf" providerId="ADAL" clId="{16259C12-AE21-4A6C-995D-3B48938B10F5}" dt="2023-10-20T02:23:33" v="53" actId="729"/>
        <pc:sldMkLst>
          <pc:docMk/>
          <pc:sldMk cId="151529526" sldId="447"/>
        </pc:sldMkLst>
        <pc:spChg chg="mod">
          <ac:chgData name="Munyaradzi Nicholas Murira" userId="6ab3fae5-94bd-47ef-9f25-6c1f645127cf" providerId="ADAL" clId="{16259C12-AE21-4A6C-995D-3B48938B10F5}" dt="2023-10-20T01:55:53.591" v="9" actId="27636"/>
          <ac:spMkLst>
            <pc:docMk/>
            <pc:sldMk cId="151529526" sldId="447"/>
            <ac:spMk id="14339" creationId="{00000000-0000-0000-0000-000000000000}"/>
          </ac:spMkLst>
        </pc:spChg>
      </pc:sldChg>
      <pc:sldChg chg="addSp delSp mod modShow">
        <pc:chgData name="Munyaradzi Nicholas Murira" userId="6ab3fae5-94bd-47ef-9f25-6c1f645127cf" providerId="ADAL" clId="{16259C12-AE21-4A6C-995D-3B48938B10F5}" dt="2023-10-20T02:23:47.480" v="55" actId="729"/>
        <pc:sldMkLst>
          <pc:docMk/>
          <pc:sldMk cId="4291449704" sldId="448"/>
        </pc:sldMkLst>
        <pc:spChg chg="add del">
          <ac:chgData name="Munyaradzi Nicholas Murira" userId="6ab3fae5-94bd-47ef-9f25-6c1f645127cf" providerId="ADAL" clId="{16259C12-AE21-4A6C-995D-3B48938B10F5}" dt="2023-10-20T02:23:21.670" v="50" actId="22"/>
          <ac:spMkLst>
            <pc:docMk/>
            <pc:sldMk cId="4291449704" sldId="448"/>
            <ac:spMk id="3" creationId="{8883EDF3-B643-FAAD-8E92-42CBCAEA69A3}"/>
          </ac:spMkLst>
        </pc:spChg>
      </pc:sldChg>
      <pc:sldChg chg="modSp add mod modAnim modShow">
        <pc:chgData name="Munyaradzi Nicholas Murira" userId="6ab3fae5-94bd-47ef-9f25-6c1f645127cf" providerId="ADAL" clId="{16259C12-AE21-4A6C-995D-3B48938B10F5}" dt="2023-10-20T02:56:36.157" v="158" actId="20577"/>
        <pc:sldMkLst>
          <pc:docMk/>
          <pc:sldMk cId="2544255788" sldId="449"/>
        </pc:sldMkLst>
        <pc:spChg chg="mod">
          <ac:chgData name="Munyaradzi Nicholas Murira" userId="6ab3fae5-94bd-47ef-9f25-6c1f645127cf" providerId="ADAL" clId="{16259C12-AE21-4A6C-995D-3B48938B10F5}" dt="2023-10-20T02:56:36.157" v="158" actId="20577"/>
          <ac:spMkLst>
            <pc:docMk/>
            <pc:sldMk cId="2544255788" sldId="449"/>
            <ac:spMk id="16387" creationId="{00000000-0000-0000-0000-000000000000}"/>
          </ac:spMkLst>
        </pc:spChg>
      </pc:sldChg>
      <pc:sldChg chg="addSp delSp modSp del mod modAnim modShow">
        <pc:chgData name="Munyaradzi Nicholas Murira" userId="6ab3fae5-94bd-47ef-9f25-6c1f645127cf" providerId="ADAL" clId="{16259C12-AE21-4A6C-995D-3B48938B10F5}" dt="2023-10-20T02:49:25.144" v="73" actId="2696"/>
        <pc:sldMkLst>
          <pc:docMk/>
          <pc:sldMk cId="3710296865" sldId="449"/>
        </pc:sldMkLst>
        <pc:spChg chg="add del">
          <ac:chgData name="Munyaradzi Nicholas Murira" userId="6ab3fae5-94bd-47ef-9f25-6c1f645127cf" providerId="ADAL" clId="{16259C12-AE21-4A6C-995D-3B48938B10F5}" dt="2023-10-20T02:23:20.624" v="49" actId="22"/>
          <ac:spMkLst>
            <pc:docMk/>
            <pc:sldMk cId="3710296865" sldId="449"/>
            <ac:spMk id="3" creationId="{9B165397-2E8C-8191-1C15-212F5E308DF5}"/>
          </ac:spMkLst>
        </pc:spChg>
        <pc:spChg chg="mod">
          <ac:chgData name="Munyaradzi Nicholas Murira" userId="6ab3fae5-94bd-47ef-9f25-6c1f645127cf" providerId="ADAL" clId="{16259C12-AE21-4A6C-995D-3B48938B10F5}" dt="2023-10-20T02:48:55.863" v="72" actId="20577"/>
          <ac:spMkLst>
            <pc:docMk/>
            <pc:sldMk cId="3710296865" sldId="449"/>
            <ac:spMk id="16387" creationId="{00000000-0000-0000-0000-000000000000}"/>
          </ac:spMkLst>
        </pc:spChg>
      </pc:sldChg>
      <pc:sldChg chg="addSp delSp mod modShow">
        <pc:chgData name="Munyaradzi Nicholas Murira" userId="6ab3fae5-94bd-47ef-9f25-6c1f645127cf" providerId="ADAL" clId="{16259C12-AE21-4A6C-995D-3B48938B10F5}" dt="2023-10-20T02:24:19.383" v="57" actId="729"/>
        <pc:sldMkLst>
          <pc:docMk/>
          <pc:sldMk cId="606144037" sldId="450"/>
        </pc:sldMkLst>
        <pc:spChg chg="add del">
          <ac:chgData name="Munyaradzi Nicholas Murira" userId="6ab3fae5-94bd-47ef-9f25-6c1f645127cf" providerId="ADAL" clId="{16259C12-AE21-4A6C-995D-3B48938B10F5}" dt="2023-10-20T02:23:04.749" v="48" actId="22"/>
          <ac:spMkLst>
            <pc:docMk/>
            <pc:sldMk cId="606144037" sldId="450"/>
            <ac:spMk id="6" creationId="{3E20A63E-9620-0361-1EB6-9EC35B026F64}"/>
          </ac:spMkLst>
        </pc:spChg>
      </pc:sldChg>
      <pc:sldChg chg="modSp mod">
        <pc:chgData name="Munyaradzi Nicholas Murira" userId="6ab3fae5-94bd-47ef-9f25-6c1f645127cf" providerId="ADAL" clId="{16259C12-AE21-4A6C-995D-3B48938B10F5}" dt="2023-10-20T03:08:00.942" v="197" actId="20577"/>
        <pc:sldMkLst>
          <pc:docMk/>
          <pc:sldMk cId="3557778411" sldId="452"/>
        </pc:sldMkLst>
        <pc:spChg chg="mod">
          <ac:chgData name="Munyaradzi Nicholas Murira" userId="6ab3fae5-94bd-47ef-9f25-6c1f645127cf" providerId="ADAL" clId="{16259C12-AE21-4A6C-995D-3B48938B10F5}" dt="2023-10-20T03:08:00.942" v="197" actId="20577"/>
          <ac:spMkLst>
            <pc:docMk/>
            <pc:sldMk cId="3557778411" sldId="452"/>
            <ac:spMk id="22531" creationId="{00000000-0000-0000-0000-000000000000}"/>
          </ac:spMkLst>
        </pc:spChg>
      </pc:sldChg>
      <pc:sldChg chg="ord">
        <pc:chgData name="Munyaradzi Nicholas Murira" userId="6ab3fae5-94bd-47ef-9f25-6c1f645127cf" providerId="ADAL" clId="{16259C12-AE21-4A6C-995D-3B48938B10F5}" dt="2023-10-20T04:04:26.083" v="242"/>
        <pc:sldMkLst>
          <pc:docMk/>
          <pc:sldMk cId="2757664768" sldId="454"/>
        </pc:sldMkLst>
      </pc:sldChg>
      <pc:sldChg chg="del">
        <pc:chgData name="Munyaradzi Nicholas Murira" userId="6ab3fae5-94bd-47ef-9f25-6c1f645127cf" providerId="ADAL" clId="{16259C12-AE21-4A6C-995D-3B48938B10F5}" dt="2023-10-20T04:07:15.002" v="243" actId="47"/>
        <pc:sldMkLst>
          <pc:docMk/>
          <pc:sldMk cId="25677026" sldId="455"/>
        </pc:sldMkLst>
      </pc:sldChg>
      <pc:sldChg chg="modSp mod modAnim">
        <pc:chgData name="Munyaradzi Nicholas Murira" userId="6ab3fae5-94bd-47ef-9f25-6c1f645127cf" providerId="ADAL" clId="{16259C12-AE21-4A6C-995D-3B48938B10F5}" dt="2023-10-20T09:26:13.401" v="370" actId="6549"/>
        <pc:sldMkLst>
          <pc:docMk/>
          <pc:sldMk cId="3477229968" sldId="456"/>
        </pc:sldMkLst>
        <pc:spChg chg="mod">
          <ac:chgData name="Munyaradzi Nicholas Murira" userId="6ab3fae5-94bd-47ef-9f25-6c1f645127cf" providerId="ADAL" clId="{16259C12-AE21-4A6C-995D-3B48938B10F5}" dt="2023-10-20T09:26:13.401" v="370" actId="6549"/>
          <ac:spMkLst>
            <pc:docMk/>
            <pc:sldMk cId="3477229968" sldId="456"/>
            <ac:spMk id="28675" creationId="{00000000-0000-0000-0000-000000000000}"/>
          </ac:spMkLst>
        </pc:spChg>
      </pc:sldChg>
      <pc:sldChg chg="modSp mod">
        <pc:chgData name="Munyaradzi Nicholas Murira" userId="6ab3fae5-94bd-47ef-9f25-6c1f645127cf" providerId="ADAL" clId="{16259C12-AE21-4A6C-995D-3B48938B10F5}" dt="2023-10-20T04:25:57.641" v="262" actId="20577"/>
        <pc:sldMkLst>
          <pc:docMk/>
          <pc:sldMk cId="2662545989" sldId="459"/>
        </pc:sldMkLst>
        <pc:spChg chg="mod">
          <ac:chgData name="Munyaradzi Nicholas Murira" userId="6ab3fae5-94bd-47ef-9f25-6c1f645127cf" providerId="ADAL" clId="{16259C12-AE21-4A6C-995D-3B48938B10F5}" dt="2023-10-20T04:14:51.657" v="248" actId="14100"/>
          <ac:spMkLst>
            <pc:docMk/>
            <pc:sldMk cId="2662545989" sldId="459"/>
            <ac:spMk id="3" creationId="{00000000-0000-0000-0000-000000000000}"/>
          </ac:spMkLst>
        </pc:spChg>
        <pc:spChg chg="mod">
          <ac:chgData name="Munyaradzi Nicholas Murira" userId="6ab3fae5-94bd-47ef-9f25-6c1f645127cf" providerId="ADAL" clId="{16259C12-AE21-4A6C-995D-3B48938B10F5}" dt="2023-10-20T04:25:57.641" v="262" actId="20577"/>
          <ac:spMkLst>
            <pc:docMk/>
            <pc:sldMk cId="2662545989" sldId="459"/>
            <ac:spMk id="32770" creationId="{00000000-0000-0000-0000-000000000000}"/>
          </ac:spMkLst>
        </pc:spChg>
      </pc:sldChg>
      <pc:sldChg chg="modSp mod">
        <pc:chgData name="Munyaradzi Nicholas Murira" userId="6ab3fae5-94bd-47ef-9f25-6c1f645127cf" providerId="ADAL" clId="{16259C12-AE21-4A6C-995D-3B48938B10F5}" dt="2023-10-20T06:21:09.075" v="344" actId="20577"/>
        <pc:sldMkLst>
          <pc:docMk/>
          <pc:sldMk cId="1695331045" sldId="460"/>
        </pc:sldMkLst>
        <pc:spChg chg="mod">
          <ac:chgData name="Munyaradzi Nicholas Murira" userId="6ab3fae5-94bd-47ef-9f25-6c1f645127cf" providerId="ADAL" clId="{16259C12-AE21-4A6C-995D-3B48938B10F5}" dt="2023-10-20T06:21:09.075" v="344" actId="20577"/>
          <ac:spMkLst>
            <pc:docMk/>
            <pc:sldMk cId="1695331045" sldId="460"/>
            <ac:spMk id="35842" creationId="{00000000-0000-0000-0000-000000000000}"/>
          </ac:spMkLst>
        </pc:spChg>
      </pc:sldChg>
      <pc:sldChg chg="modSp mod">
        <pc:chgData name="Munyaradzi Nicholas Murira" userId="6ab3fae5-94bd-47ef-9f25-6c1f645127cf" providerId="ADAL" clId="{16259C12-AE21-4A6C-995D-3B48938B10F5}" dt="2023-10-20T04:36:12.266" v="337" actId="255"/>
        <pc:sldMkLst>
          <pc:docMk/>
          <pc:sldMk cId="1965877945" sldId="462"/>
        </pc:sldMkLst>
        <pc:spChg chg="mod">
          <ac:chgData name="Munyaradzi Nicholas Murira" userId="6ab3fae5-94bd-47ef-9f25-6c1f645127cf" providerId="ADAL" clId="{16259C12-AE21-4A6C-995D-3B48938B10F5}" dt="2023-10-20T04:36:12.266" v="337" actId="255"/>
          <ac:spMkLst>
            <pc:docMk/>
            <pc:sldMk cId="1965877945" sldId="462"/>
            <ac:spMk id="2" creationId="{00000000-0000-0000-0000-000000000000}"/>
          </ac:spMkLst>
        </pc:spChg>
      </pc:sldChg>
      <pc:sldChg chg="mod modShow">
        <pc:chgData name="Munyaradzi Nicholas Murira" userId="6ab3fae5-94bd-47ef-9f25-6c1f645127cf" providerId="ADAL" clId="{16259C12-AE21-4A6C-995D-3B48938B10F5}" dt="2023-10-20T04:50:16.679" v="338" actId="729"/>
        <pc:sldMkLst>
          <pc:docMk/>
          <pc:sldMk cId="585582065" sldId="463"/>
        </pc:sldMkLst>
      </pc:sldChg>
      <pc:sldChg chg="mod modShow">
        <pc:chgData name="Munyaradzi Nicholas Murira" userId="6ab3fae5-94bd-47ef-9f25-6c1f645127cf" providerId="ADAL" clId="{16259C12-AE21-4A6C-995D-3B48938B10F5}" dt="2023-10-20T04:53:52.064" v="339" actId="729"/>
        <pc:sldMkLst>
          <pc:docMk/>
          <pc:sldMk cId="578559709" sldId="465"/>
        </pc:sldMkLst>
      </pc:sldChg>
      <pc:sldChg chg="mod modShow">
        <pc:chgData name="Munyaradzi Nicholas Murira" userId="6ab3fae5-94bd-47ef-9f25-6c1f645127cf" providerId="ADAL" clId="{16259C12-AE21-4A6C-995D-3B48938B10F5}" dt="2023-10-20T04:53:56.788" v="340" actId="729"/>
        <pc:sldMkLst>
          <pc:docMk/>
          <pc:sldMk cId="1262328411" sldId="466"/>
        </pc:sldMkLst>
      </pc:sldChg>
      <pc:sldChg chg="modSp mod modShow">
        <pc:chgData name="Munyaradzi Nicholas Murira" userId="6ab3fae5-94bd-47ef-9f25-6c1f645127cf" providerId="ADAL" clId="{16259C12-AE21-4A6C-995D-3B48938B10F5}" dt="2023-10-20T06:37:46.989" v="346" actId="729"/>
        <pc:sldMkLst>
          <pc:docMk/>
          <pc:sldMk cId="5344017" sldId="468"/>
        </pc:sldMkLst>
        <pc:grpChg chg="mod">
          <ac:chgData name="Munyaradzi Nicholas Murira" userId="6ab3fae5-94bd-47ef-9f25-6c1f645127cf" providerId="ADAL" clId="{16259C12-AE21-4A6C-995D-3B48938B10F5}" dt="2023-10-20T06:36:43.006" v="345" actId="1076"/>
          <ac:grpSpMkLst>
            <pc:docMk/>
            <pc:sldMk cId="5344017" sldId="468"/>
            <ac:grpSpMk id="4" creationId="{00000000-0000-0000-0000-000000000000}"/>
          </ac:grpSpMkLst>
        </pc:grpChg>
      </pc:sldChg>
      <pc:sldChg chg="mod modShow">
        <pc:chgData name="Munyaradzi Nicholas Murira" userId="6ab3fae5-94bd-47ef-9f25-6c1f645127cf" providerId="ADAL" clId="{16259C12-AE21-4A6C-995D-3B48938B10F5}" dt="2023-10-20T06:43:48.751" v="347" actId="729"/>
        <pc:sldMkLst>
          <pc:docMk/>
          <pc:sldMk cId="2479271033" sldId="469"/>
        </pc:sldMkLst>
      </pc:sldChg>
      <pc:sldChg chg="mod modShow">
        <pc:chgData name="Munyaradzi Nicholas Murira" userId="6ab3fae5-94bd-47ef-9f25-6c1f645127cf" providerId="ADAL" clId="{16259C12-AE21-4A6C-995D-3B48938B10F5}" dt="2023-10-20T06:43:52.195" v="348" actId="729"/>
        <pc:sldMkLst>
          <pc:docMk/>
          <pc:sldMk cId="3063505157" sldId="470"/>
        </pc:sldMkLst>
      </pc:sldChg>
      <pc:sldChg chg="addSp delSp add mod modShow">
        <pc:chgData name="Munyaradzi Nicholas Murira" userId="6ab3fae5-94bd-47ef-9f25-6c1f645127cf" providerId="ADAL" clId="{16259C12-AE21-4A6C-995D-3B48938B10F5}" dt="2023-10-20T02:23:37.592" v="54" actId="729"/>
        <pc:sldMkLst>
          <pc:docMk/>
          <pc:sldMk cId="207751365" sldId="483"/>
        </pc:sldMkLst>
        <pc:spChg chg="add del">
          <ac:chgData name="Munyaradzi Nicholas Murira" userId="6ab3fae5-94bd-47ef-9f25-6c1f645127cf" providerId="ADAL" clId="{16259C12-AE21-4A6C-995D-3B48938B10F5}" dt="2023-10-20T02:23:22.557" v="51" actId="22"/>
          <ac:spMkLst>
            <pc:docMk/>
            <pc:sldMk cId="207751365" sldId="483"/>
            <ac:spMk id="3" creationId="{91C1613A-48C7-25BE-9B24-AF4E9B7A80FD}"/>
          </ac:spMkLst>
        </pc:spChg>
      </pc:sldChg>
      <pc:sldChg chg="add del">
        <pc:chgData name="Munyaradzi Nicholas Murira" userId="6ab3fae5-94bd-47ef-9f25-6c1f645127cf" providerId="ADAL" clId="{16259C12-AE21-4A6C-995D-3B48938B10F5}" dt="2023-10-20T01:55:22.211" v="5"/>
        <pc:sldMkLst>
          <pc:docMk/>
          <pc:sldMk cId="375474070" sldId="484"/>
        </pc:sldMkLst>
      </pc:sldChg>
      <pc:sldChg chg="modSp add mod">
        <pc:chgData name="Munyaradzi Nicholas Murira" userId="6ab3fae5-94bd-47ef-9f25-6c1f645127cf" providerId="ADAL" clId="{16259C12-AE21-4A6C-995D-3B48938B10F5}" dt="2023-10-20T02:11:01.914" v="22" actId="20577"/>
        <pc:sldMkLst>
          <pc:docMk/>
          <pc:sldMk cId="2024294890" sldId="484"/>
        </pc:sldMkLst>
        <pc:spChg chg="mod">
          <ac:chgData name="Munyaradzi Nicholas Murira" userId="6ab3fae5-94bd-47ef-9f25-6c1f645127cf" providerId="ADAL" clId="{16259C12-AE21-4A6C-995D-3B48938B10F5}" dt="2023-10-20T02:11:01.914" v="22" actId="20577"/>
          <ac:spMkLst>
            <pc:docMk/>
            <pc:sldMk cId="2024294890" sldId="484"/>
            <ac:spMk id="6" creationId="{00000000-0000-0000-0000-000000000000}"/>
          </ac:spMkLst>
        </pc:spChg>
      </pc:sldChg>
      <pc:sldChg chg="addSp delSp modSp add del mod">
        <pc:chgData name="Munyaradzi Nicholas Murira" userId="6ab3fae5-94bd-47ef-9f25-6c1f645127cf" providerId="ADAL" clId="{16259C12-AE21-4A6C-995D-3B48938B10F5}" dt="2023-10-20T02:12:51.390" v="30" actId="47"/>
        <pc:sldMkLst>
          <pc:docMk/>
          <pc:sldMk cId="1845616507" sldId="485"/>
        </pc:sldMkLst>
        <pc:spChg chg="add del mod">
          <ac:chgData name="Munyaradzi Nicholas Murira" userId="6ab3fae5-94bd-47ef-9f25-6c1f645127cf" providerId="ADAL" clId="{16259C12-AE21-4A6C-995D-3B48938B10F5}" dt="2023-10-20T02:11:18.689" v="25" actId="478"/>
          <ac:spMkLst>
            <pc:docMk/>
            <pc:sldMk cId="1845616507" sldId="485"/>
            <ac:spMk id="3" creationId="{080AA4FB-FC0C-D276-C90D-E3E8AF8F140B}"/>
          </ac:spMkLst>
        </pc:spChg>
        <pc:spChg chg="add del mod">
          <ac:chgData name="Munyaradzi Nicholas Murira" userId="6ab3fae5-94bd-47ef-9f25-6c1f645127cf" providerId="ADAL" clId="{16259C12-AE21-4A6C-995D-3B48938B10F5}" dt="2023-10-20T02:11:27.092" v="27" actId="478"/>
          <ac:spMkLst>
            <pc:docMk/>
            <pc:sldMk cId="1845616507" sldId="485"/>
            <ac:spMk id="5" creationId="{21A89200-0BA8-589B-5321-F897B3B363AD}"/>
          </ac:spMkLst>
        </pc:spChg>
        <pc:spChg chg="del">
          <ac:chgData name="Munyaradzi Nicholas Murira" userId="6ab3fae5-94bd-47ef-9f25-6c1f645127cf" providerId="ADAL" clId="{16259C12-AE21-4A6C-995D-3B48938B10F5}" dt="2023-10-20T02:11:15.732" v="24" actId="478"/>
          <ac:spMkLst>
            <pc:docMk/>
            <pc:sldMk cId="1845616507" sldId="485"/>
            <ac:spMk id="6" creationId="{00000000-0000-0000-0000-000000000000}"/>
          </ac:spMkLst>
        </pc:spChg>
        <pc:spChg chg="del">
          <ac:chgData name="Munyaradzi Nicholas Murira" userId="6ab3fae5-94bd-47ef-9f25-6c1f645127cf" providerId="ADAL" clId="{16259C12-AE21-4A6C-995D-3B48938B10F5}" dt="2023-10-20T02:11:24.251" v="26" actId="478"/>
          <ac:spMkLst>
            <pc:docMk/>
            <pc:sldMk cId="1845616507" sldId="485"/>
            <ac:spMk id="7" creationId="{00000000-0000-0000-0000-000000000000}"/>
          </ac:spMkLst>
        </pc:spChg>
        <pc:spChg chg="add del">
          <ac:chgData name="Munyaradzi Nicholas Murira" userId="6ab3fae5-94bd-47ef-9f25-6c1f645127cf" providerId="ADAL" clId="{16259C12-AE21-4A6C-995D-3B48938B10F5}" dt="2023-10-20T02:12:12.433" v="29" actId="22"/>
          <ac:spMkLst>
            <pc:docMk/>
            <pc:sldMk cId="1845616507" sldId="485"/>
            <ac:spMk id="9" creationId="{F4CAD590-3323-B97F-5173-7159B11A1D74}"/>
          </ac:spMkLst>
        </pc:spChg>
      </pc:sldChg>
      <pc:sldChg chg="modSp add mod modAnim">
        <pc:chgData name="Munyaradzi Nicholas Murira" userId="6ab3fae5-94bd-47ef-9f25-6c1f645127cf" providerId="ADAL" clId="{16259C12-AE21-4A6C-995D-3B48938B10F5}" dt="2023-10-20T05:20:32.760" v="342"/>
        <pc:sldMkLst>
          <pc:docMk/>
          <pc:sldMk cId="2468593634" sldId="485"/>
        </pc:sldMkLst>
        <pc:spChg chg="mod">
          <ac:chgData name="Munyaradzi Nicholas Murira" userId="6ab3fae5-94bd-47ef-9f25-6c1f645127cf" providerId="ADAL" clId="{16259C12-AE21-4A6C-995D-3B48938B10F5}" dt="2023-10-20T02:17:54.499" v="41" actId="27636"/>
          <ac:spMkLst>
            <pc:docMk/>
            <pc:sldMk cId="2468593634" sldId="485"/>
            <ac:spMk id="14339" creationId="{00000000-0000-0000-0000-000000000000}"/>
          </ac:spMkLst>
        </pc:spChg>
      </pc:sldChg>
      <pc:sldChg chg="new del">
        <pc:chgData name="Munyaradzi Nicholas Murira" userId="6ab3fae5-94bd-47ef-9f25-6c1f645127cf" providerId="ADAL" clId="{16259C12-AE21-4A6C-995D-3B48938B10F5}" dt="2023-10-20T02:13:15.806" v="32" actId="47"/>
        <pc:sldMkLst>
          <pc:docMk/>
          <pc:sldMk cId="3622226349" sldId="485"/>
        </pc:sldMkLst>
      </pc:sldChg>
      <pc:sldChg chg="modSp add mod modAnim">
        <pc:chgData name="Munyaradzi Nicholas Murira" userId="6ab3fae5-94bd-47ef-9f25-6c1f645127cf" providerId="ADAL" clId="{16259C12-AE21-4A6C-995D-3B48938B10F5}" dt="2023-10-20T03:03:07.402" v="181" actId="113"/>
        <pc:sldMkLst>
          <pc:docMk/>
          <pc:sldMk cId="1871581310" sldId="486"/>
        </pc:sldMkLst>
        <pc:spChg chg="mod">
          <ac:chgData name="Munyaradzi Nicholas Murira" userId="6ab3fae5-94bd-47ef-9f25-6c1f645127cf" providerId="ADAL" clId="{16259C12-AE21-4A6C-995D-3B48938B10F5}" dt="2023-10-20T03:03:07.402" v="181" actId="113"/>
          <ac:spMkLst>
            <pc:docMk/>
            <pc:sldMk cId="1871581310" sldId="486"/>
            <ac:spMk id="16387" creationId="{00000000-0000-0000-0000-000000000000}"/>
          </ac:spMkLst>
        </pc:spChg>
      </pc:sldChg>
      <pc:sldChg chg="modSp add modAnim">
        <pc:chgData name="Munyaradzi Nicholas Murira" userId="6ab3fae5-94bd-47ef-9f25-6c1f645127cf" providerId="ADAL" clId="{16259C12-AE21-4A6C-995D-3B48938B10F5}" dt="2023-10-20T03:05:13.429" v="193"/>
        <pc:sldMkLst>
          <pc:docMk/>
          <pc:sldMk cId="1167499494" sldId="487"/>
        </pc:sldMkLst>
        <pc:spChg chg="mod">
          <ac:chgData name="Munyaradzi Nicholas Murira" userId="6ab3fae5-94bd-47ef-9f25-6c1f645127cf" providerId="ADAL" clId="{16259C12-AE21-4A6C-995D-3B48938B10F5}" dt="2023-10-20T03:05:13.429" v="193"/>
          <ac:spMkLst>
            <pc:docMk/>
            <pc:sldMk cId="1167499494" sldId="487"/>
            <ac:spMk id="16387" creationId="{00000000-0000-0000-0000-000000000000}"/>
          </ac:spMkLst>
        </pc:spChg>
      </pc:sldChg>
      <pc:sldChg chg="modSp add mod modAnim">
        <pc:chgData name="Munyaradzi Nicholas Murira" userId="6ab3fae5-94bd-47ef-9f25-6c1f645127cf" providerId="ADAL" clId="{16259C12-AE21-4A6C-995D-3B48938B10F5}" dt="2023-10-20T03:59:13.250" v="225" actId="27636"/>
        <pc:sldMkLst>
          <pc:docMk/>
          <pc:sldMk cId="1397332865" sldId="488"/>
        </pc:sldMkLst>
        <pc:spChg chg="mod">
          <ac:chgData name="Munyaradzi Nicholas Murira" userId="6ab3fae5-94bd-47ef-9f25-6c1f645127cf" providerId="ADAL" clId="{16259C12-AE21-4A6C-995D-3B48938B10F5}" dt="2023-10-20T03:57:13.368" v="216" actId="20577"/>
          <ac:spMkLst>
            <pc:docMk/>
            <pc:sldMk cId="1397332865" sldId="488"/>
            <ac:spMk id="22530" creationId="{00000000-0000-0000-0000-000000000000}"/>
          </ac:spMkLst>
        </pc:spChg>
        <pc:spChg chg="mod">
          <ac:chgData name="Munyaradzi Nicholas Murira" userId="6ab3fae5-94bd-47ef-9f25-6c1f645127cf" providerId="ADAL" clId="{16259C12-AE21-4A6C-995D-3B48938B10F5}" dt="2023-10-20T03:59:13.250" v="225" actId="27636"/>
          <ac:spMkLst>
            <pc:docMk/>
            <pc:sldMk cId="1397332865" sldId="488"/>
            <ac:spMk id="22531" creationId="{00000000-0000-0000-0000-000000000000}"/>
          </ac:spMkLst>
        </pc:spChg>
      </pc:sldChg>
      <pc:sldChg chg="modSp add mod modAnim">
        <pc:chgData name="Munyaradzi Nicholas Murira" userId="6ab3fae5-94bd-47ef-9f25-6c1f645127cf" providerId="ADAL" clId="{16259C12-AE21-4A6C-995D-3B48938B10F5}" dt="2023-10-20T04:02:36.546" v="240" actId="27636"/>
        <pc:sldMkLst>
          <pc:docMk/>
          <pc:sldMk cId="1720890483" sldId="489"/>
        </pc:sldMkLst>
        <pc:spChg chg="mod">
          <ac:chgData name="Munyaradzi Nicholas Murira" userId="6ab3fae5-94bd-47ef-9f25-6c1f645127cf" providerId="ADAL" clId="{16259C12-AE21-4A6C-995D-3B48938B10F5}" dt="2023-10-20T04:02:36.546" v="240" actId="27636"/>
          <ac:spMkLst>
            <pc:docMk/>
            <pc:sldMk cId="1720890483" sldId="489"/>
            <ac:spMk id="22531" creationId="{00000000-0000-0000-0000-000000000000}"/>
          </ac:spMkLst>
        </pc:spChg>
      </pc:sldChg>
      <pc:sldChg chg="modSp add mod modAnim">
        <pc:chgData name="Munyaradzi Nicholas Murira" userId="6ab3fae5-94bd-47ef-9f25-6c1f645127cf" providerId="ADAL" clId="{16259C12-AE21-4A6C-995D-3B48938B10F5}" dt="2023-10-20T09:32:17.530" v="401" actId="20577"/>
        <pc:sldMkLst>
          <pc:docMk/>
          <pc:sldMk cId="1929859693" sldId="490"/>
        </pc:sldMkLst>
        <pc:spChg chg="mod">
          <ac:chgData name="Munyaradzi Nicholas Murira" userId="6ab3fae5-94bd-47ef-9f25-6c1f645127cf" providerId="ADAL" clId="{16259C12-AE21-4A6C-995D-3B48938B10F5}" dt="2023-10-20T09:32:17.530" v="401" actId="20577"/>
          <ac:spMkLst>
            <pc:docMk/>
            <pc:sldMk cId="1929859693" sldId="490"/>
            <ac:spMk id="28675" creationId="{00000000-0000-0000-0000-000000000000}"/>
          </ac:spMkLst>
        </pc:spChg>
      </pc:sldChg>
      <pc:sldChg chg="add del">
        <pc:chgData name="Munyaradzi Nicholas Murira" userId="6ab3fae5-94bd-47ef-9f25-6c1f645127cf" providerId="ADAL" clId="{16259C12-AE21-4A6C-995D-3B48938B10F5}" dt="2023-10-20T09:32:33.236" v="402" actId="47"/>
        <pc:sldMkLst>
          <pc:docMk/>
          <pc:sldMk cId="1561980268" sldId="49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10/20/2023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a future information security professional, you will be required to understand the scope of an organization’s legal and ethical responsibilities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minimize the organization’s liabilities, the information security practitioner must understand the current legal environment and keep apprised of new laws, regulations, and ethical issues as they emerge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educating employees and management about their legal and ethical obligations and the proper use of information technology and information security, security professionals can keep an organization focused on their primary mission</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InfoSec professional has a unique position within the organization, entrusted with the organization information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Not only are they responsible for protecting the information, they are privy to the secrets and structures of the systems that store, transmit, use, and protect that information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Thus, they must be beyond reproach, with the highest ethical and moral standards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algn="just"/>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E321586-D067-4184-9007-B4E9DB8D7BD9}" type="slidenum">
              <a:rPr lang="en-US" sz="1200" smtClean="0"/>
              <a:pPr eaLnBrk="1" hangingPunct="1"/>
              <a:t>4</a:t>
            </a:fld>
            <a:endParaRPr lang="en-US" sz="1200" dirty="0"/>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sz="900" dirty="0"/>
          </a:p>
        </p:txBody>
      </p:sp>
    </p:spTree>
    <p:extLst>
      <p:ext uri="{BB962C8B-B14F-4D97-AF65-F5344CB8AC3E}">
        <p14:creationId xmlns:p14="http://schemas.microsoft.com/office/powerpoint/2010/main" val="32484767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E321586-D067-4184-9007-B4E9DB8D7BD9}" type="slidenum">
              <a:rPr lang="en-US" sz="1200" smtClean="0"/>
              <a:pPr eaLnBrk="1" hangingPunct="1"/>
              <a:t>6</a:t>
            </a:fld>
            <a:endParaRPr lang="en-US" sz="1200" dirty="0"/>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sz="900" dirty="0"/>
          </a:p>
        </p:txBody>
      </p:sp>
    </p:spTree>
    <p:extLst>
      <p:ext uri="{BB962C8B-B14F-4D97-AF65-F5344CB8AC3E}">
        <p14:creationId xmlns:p14="http://schemas.microsoft.com/office/powerpoint/2010/main" val="10535589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E321586-D067-4184-9007-B4E9DB8D7BD9}" type="slidenum">
              <a:rPr lang="en-US" sz="1200" smtClean="0"/>
              <a:pPr eaLnBrk="1" hangingPunct="1"/>
              <a:t>7</a:t>
            </a:fld>
            <a:endParaRPr lang="en-US" sz="1200" dirty="0"/>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sz="900" dirty="0"/>
          </a:p>
        </p:txBody>
      </p:sp>
    </p:spTree>
    <p:extLst>
      <p:ext uri="{BB962C8B-B14F-4D97-AF65-F5344CB8AC3E}">
        <p14:creationId xmlns:p14="http://schemas.microsoft.com/office/powerpoint/2010/main" val="3132476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A232D9C-265F-4460-AF59-C13A2E041116}" type="slidenum">
              <a:rPr lang="en-US" sz="1200" smtClean="0"/>
              <a:pPr eaLnBrk="1" hangingPunct="1"/>
              <a:t>8</a:t>
            </a:fld>
            <a:endParaRPr lang="en-US" sz="1200" dirty="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9434788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49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64694ED-2C66-4A93-B032-695DB3294EEE}" type="slidenum">
              <a:rPr lang="en-US" sz="1200" smtClean="0"/>
              <a:pPr eaLnBrk="1" hangingPunct="1"/>
              <a:t>9</a:t>
            </a:fld>
            <a:endParaRPr lang="en-US" sz="1200" dirty="0"/>
          </a:p>
        </p:txBody>
      </p:sp>
    </p:spTree>
    <p:extLst>
      <p:ext uri="{BB962C8B-B14F-4D97-AF65-F5344CB8AC3E}">
        <p14:creationId xmlns:p14="http://schemas.microsoft.com/office/powerpoint/2010/main" val="2043002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F31C80-486E-4A77-BE18-13452F99D72A}" type="slidenum">
              <a:rPr lang="en-US" sz="1200" smtClean="0"/>
              <a:pPr eaLnBrk="1" hangingPunct="1"/>
              <a:t>11</a:t>
            </a:fld>
            <a:endParaRPr lang="en-US" sz="1200" dirty="0"/>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Mission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mission statement explicitly declares the business of the organization and its intended areas of operations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mission statement explains what the organization does and for whom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designs and manufactures quality widgets and associated equipment and supplies for use in modern business environments</a:t>
            </a:r>
          </a:p>
          <a:p>
            <a:pPr eaLnBrk="1" hangingPunct="1"/>
            <a:endParaRPr lang="en-US" dirty="0"/>
          </a:p>
          <a:p>
            <a:pPr eaLnBrk="1" hangingPunct="1"/>
            <a:r>
              <a:rPr lang="en-US" b="1" dirty="0"/>
              <a:t>Vision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vision statement is an idealistic expression of what the organization wants to become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expresses where the organization wants to go, whereas the mission statement describes how it wants to get there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should be ambitious as they are meant to express the aspirations of the organization and to serve as a means for visualizing its future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will be the preferred manufacturer of choice for every business’s widget equipment needs, with an RWW widget in every gismo in use</a:t>
            </a: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a:p>
            <a:pPr eaLnBrk="1" hangingPunct="1"/>
            <a:r>
              <a:rPr lang="en-US" b="1" dirty="0"/>
              <a:t>Values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establishing a formal set of organizational principles and qualities in a values statement, as well as benchmarks for measuring behavior against these published values, an organization makes its conduct and performance standards clear to its employees and the public</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values commitment, honesty, integrity, and social responsibility among its employees, and is committed to providing its services in harmony with its corporate, social, legal, and natural environments</a:t>
            </a:r>
          </a:p>
          <a:p>
            <a:pPr eaLnBrk="1" hangingPunct="1"/>
            <a:endParaRPr lang="en-US" dirty="0"/>
          </a:p>
          <a:p>
            <a:pPr eaLnBrk="1" hangingPunct="1"/>
            <a:endParaRPr lang="en-US" dirty="0"/>
          </a:p>
        </p:txBody>
      </p:sp>
    </p:spTree>
    <p:extLst>
      <p:ext uri="{BB962C8B-B14F-4D97-AF65-F5344CB8AC3E}">
        <p14:creationId xmlns:p14="http://schemas.microsoft.com/office/powerpoint/2010/main" val="991343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F31C80-486E-4A77-BE18-13452F99D72A}" type="slidenum">
              <a:rPr lang="en-US" sz="1200" smtClean="0"/>
              <a:pPr eaLnBrk="1" hangingPunct="1"/>
              <a:t>12</a:t>
            </a:fld>
            <a:endParaRPr lang="en-US" sz="1200" dirty="0"/>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Mission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mission statement explicitly declares the business of the organization and its intended areas of operations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mission statement explains what the organization does and for whom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designs and manufactures quality widgets and associated equipment and supplies for use in modern business environments</a:t>
            </a:r>
          </a:p>
          <a:p>
            <a:pPr eaLnBrk="1" hangingPunct="1"/>
            <a:endParaRPr lang="en-US" dirty="0"/>
          </a:p>
          <a:p>
            <a:pPr eaLnBrk="1" hangingPunct="1"/>
            <a:r>
              <a:rPr lang="en-US" b="1" dirty="0"/>
              <a:t>Vision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vision statement is an idealistic expression of what the organization wants to become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expresses where the organization wants to go, whereas the mission statement describes how it wants to get there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should be ambitious as they are meant to express the aspirations of the organization and to serve as a means for visualizing its future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will be the preferred manufacturer of choice for every business’s widget equipment needs, with an RWW widget in every gismo in use</a:t>
            </a: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a:p>
            <a:pPr eaLnBrk="1" hangingPunct="1"/>
            <a:r>
              <a:rPr lang="en-US" b="1" dirty="0"/>
              <a:t>Values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establishing a formal set of organizational principles and qualities in a values statement, as well as benchmarks for measuring behavior against these published values, an organization makes its conduct and performance standards clear to its employees and the public</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values commitment, honesty, integrity, and social responsibility among its employees, and is committed to providing its services in harmony with its corporate, social, legal, and natural environments</a:t>
            </a:r>
          </a:p>
          <a:p>
            <a:pPr eaLnBrk="1" hangingPunct="1"/>
            <a:endParaRPr lang="en-US" dirty="0"/>
          </a:p>
          <a:p>
            <a:pPr eaLnBrk="1" hangingPunct="1"/>
            <a:endParaRPr lang="en-US" dirty="0"/>
          </a:p>
        </p:txBody>
      </p:sp>
    </p:spTree>
    <p:extLst>
      <p:ext uri="{BB962C8B-B14F-4D97-AF65-F5344CB8AC3E}">
        <p14:creationId xmlns:p14="http://schemas.microsoft.com/office/powerpoint/2010/main" val="1475421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F31C80-486E-4A77-BE18-13452F99D72A}" type="slidenum">
              <a:rPr lang="en-US" sz="1200" smtClean="0"/>
              <a:pPr eaLnBrk="1" hangingPunct="1"/>
              <a:t>13</a:t>
            </a:fld>
            <a:endParaRPr lang="en-US" sz="1200" dirty="0"/>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Mission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mission statement explicitly declares the business of the organization and its intended areas of operations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mission statement explains what the organization does and for whom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designs and manufactures quality widgets and associated equipment and supplies for use in modern business environments</a:t>
            </a:r>
          </a:p>
          <a:p>
            <a:pPr eaLnBrk="1" hangingPunct="1"/>
            <a:endParaRPr lang="en-US" dirty="0"/>
          </a:p>
          <a:p>
            <a:pPr eaLnBrk="1" hangingPunct="1"/>
            <a:r>
              <a:rPr lang="en-US" b="1" dirty="0"/>
              <a:t>Vision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vision statement is an idealistic expression of what the organization wants to become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expresses where the organization wants to go, whereas the mission statement describes how it wants to get there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should be ambitious as they are meant to express the aspirations of the organization and to serve as a means for visualizing its future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will be the preferred manufacturer of choice for every business’s widget equipment needs, with an RWW widget in every gismo in use</a:t>
            </a: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a:p>
            <a:pPr eaLnBrk="1" hangingPunct="1"/>
            <a:r>
              <a:rPr lang="en-US" b="1" dirty="0"/>
              <a:t>Values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establishing a formal set of organizational principles and qualities in a values statement, as well as benchmarks for measuring behavior against these published values, an organization makes its conduct and performance standards clear to its employees and the public</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values commitment, honesty, integrity, and social responsibility among its employees, and is committed to providing its services in harmony with its corporate, social, legal, and natural environments</a:t>
            </a:r>
          </a:p>
          <a:p>
            <a:pPr eaLnBrk="1" hangingPunct="1"/>
            <a:endParaRPr lang="en-US" dirty="0"/>
          </a:p>
          <a:p>
            <a:pPr eaLnBrk="1" hangingPunct="1"/>
            <a:endParaRPr lang="en-US" dirty="0"/>
          </a:p>
        </p:txBody>
      </p:sp>
    </p:spTree>
    <p:extLst>
      <p:ext uri="{BB962C8B-B14F-4D97-AF65-F5344CB8AC3E}">
        <p14:creationId xmlns:p14="http://schemas.microsoft.com/office/powerpoint/2010/main" val="32737472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925E70F-B513-42FC-9EE5-5E841D19361E}" type="slidenum">
              <a:rPr lang="en-US" sz="1200" smtClean="0"/>
              <a:pPr eaLnBrk="1" hangingPunct="1"/>
              <a:t>14</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953983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like information technology, must support more than its immediate parent in the organizational chart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all organizational units will be using information, not just IT-based information, the information security group must understand and support the strategic plans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a.k.a</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strategies) of all business units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role may at times conflict with that of the IT department as IT’s role is the efficient and effective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delivery</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of information and information resources, while InfoSec’s role is the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protection</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of all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After an organization develops a general strategy, it must create an overall strategic plan by extending that general strategy into specific strategic plans for major divisions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level of each division translates those objectives into more specific objectives for the level below</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conversion of goals from the strategic level to the next lower level relies on the executive’s ability to know and understand the strategic goals of the entire organization, to know and appreciate the strategic and tactical abilities of each unit within the organization, and to negotiate with peers, superiors, and subordinates</a:t>
            </a:r>
          </a:p>
          <a:p>
            <a:pPr eaLnBrk="1" hangingPunct="1"/>
            <a:endParaRPr lang="en-US" dirty="0"/>
          </a:p>
        </p:txBody>
      </p:sp>
      <p:sp>
        <p:nvSpPr>
          <p:cNvPr id="870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67DCA63-88BC-435B-A420-DEE820E4FFC8}" type="slidenum">
              <a:rPr lang="en-US" sz="1200" smtClean="0"/>
              <a:pPr eaLnBrk="1" hangingPunct="1"/>
              <a:t>15</a:t>
            </a:fld>
            <a:endParaRPr lang="en-US" sz="1200" dirty="0"/>
          </a:p>
        </p:txBody>
      </p:sp>
    </p:spTree>
    <p:extLst>
      <p:ext uri="{BB962C8B-B14F-4D97-AF65-F5344CB8AC3E}">
        <p14:creationId xmlns:p14="http://schemas.microsoft.com/office/powerpoint/2010/main" val="18204001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925E70F-B513-42FC-9EE5-5E841D19361E}" type="slidenum">
              <a:rPr lang="en-US" sz="1200" smtClean="0"/>
              <a:pPr eaLnBrk="1" hangingPunct="1"/>
              <a:t>17</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381326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925E70F-B513-42FC-9EE5-5E841D19361E}" type="slidenum">
              <a:rPr lang="en-US" sz="1200" smtClean="0"/>
              <a:pPr eaLnBrk="1" hangingPunct="1"/>
              <a:t>18</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8602944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A1E9A0F-AC95-4B12-9C75-170A0394D26C}" type="slidenum">
              <a:rPr lang="en-US" sz="1200" smtClean="0"/>
              <a:pPr eaLnBrk="1" hangingPunct="1"/>
              <a:t>19</a:t>
            </a:fld>
            <a:endParaRPr 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eaLnBrk="1" hangingPunct="1"/>
            <a:r>
              <a:rPr lang="en-US" b="1" dirty="0"/>
              <a:t>Tips for Planning:</a:t>
            </a:r>
          </a:p>
          <a:p>
            <a:pPr marL="514350" marR="0" lvl="0" indent="-51435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Articulate a comprehensive and meaningful vision statement that communicates what the organization strives to accomplish and attracts like-minded persons to join in the effort to achieve that goal</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Endeavor to bring a sense of logical analysis of the objectives and what has been accomplished</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Work from an overarching plan that has been developed with the input from key stakeholders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Strive for transparency in the planning process so that inevitable changes to plans are explained to stakeholders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planning a process that engages all involved to work toward the common objectives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Stick with the process over time because results may not always be achieved as quickly as intended</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consistent and repeatable methods of planning that are adopted as part of the organization’s culture</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Explain what is being done so that stakeholders perceive the intentions of the process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processes that fit the organization’s culture</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the process as engaging as possible so that participants are not overwhelmed and feel put upon by the required actions</a:t>
            </a:r>
          </a:p>
          <a:p>
            <a:pPr eaLnBrk="1" hangingPunct="1"/>
            <a:endParaRPr lang="en-US" dirty="0"/>
          </a:p>
        </p:txBody>
      </p:sp>
    </p:spTree>
    <p:extLst>
      <p:ext uri="{BB962C8B-B14F-4D97-AF65-F5344CB8AC3E}">
        <p14:creationId xmlns:p14="http://schemas.microsoft.com/office/powerpoint/2010/main" val="19186432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A1E9A0F-AC95-4B12-9C75-170A0394D26C}" type="slidenum">
              <a:rPr lang="en-US" sz="1200" smtClean="0"/>
              <a:pPr eaLnBrk="1" hangingPunct="1"/>
              <a:t>20</a:t>
            </a:fld>
            <a:endParaRPr 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eaLnBrk="1" hangingPunct="1"/>
            <a:r>
              <a:rPr lang="en-US" b="1" dirty="0"/>
              <a:t>Tips for Planning:</a:t>
            </a:r>
          </a:p>
          <a:p>
            <a:pPr marL="514350" marR="0" lvl="0" indent="-51435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Articulate a comprehensive and meaningful vision statement that communicates what the organization strives to accomplish and attracts like-minded persons to join in the effort to achieve that goal</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Endeavor to bring a sense of logical analysis of the objectives and what has been accomplished</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Work from an overarching plan that has been developed with the input from key stakeholders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Strive for transparency in the planning process so that inevitable changes to plans are explained to stakeholders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planning a process that engages all involved to work toward the common objectives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Stick with the process over time because results may not always be achieved as quickly as intended</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consistent and repeatable methods of planning that are adopted as part of the organization’s culture</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Explain what is being done so that stakeholders perceive the intentions of the process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processes that fit the organization’s culture</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the process as engaging as possible so that participants are not overwhelmed and feel put upon by the required actions</a:t>
            </a:r>
          </a:p>
          <a:p>
            <a:pPr eaLnBrk="1" hangingPunct="1"/>
            <a:endParaRPr lang="en-US" dirty="0"/>
          </a:p>
        </p:txBody>
      </p:sp>
    </p:spTree>
    <p:extLst>
      <p:ext uri="{BB962C8B-B14F-4D97-AF65-F5344CB8AC3E}">
        <p14:creationId xmlns:p14="http://schemas.microsoft.com/office/powerpoint/2010/main" val="8352557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governance of information security is a strategic planning responsibility whose importance has grown in recent years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objectives must be addressed at the highest levels of an organization's management team in order to be effective and offer a sustainable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security programs are designed and managed as a technical specialty within IT, they are less likely to be effective; rather a broader view of InfoSec encompasses all of an organization’s information assets, including IT assets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34843561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ITGI recommends that boards of directors supervise strategic InfoSec objectives by:</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Creating and promoting a culture that recognizes the criticality of information and InfoSec to the organization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Verifying that management’s investment in InfoSec is properly aligned with organizational strategies and the organization’s risk environment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Mandating and assuring that a comprehensive InfoSec program is developed and implemented</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Requiring reports from the various layers of management on the InfoSec program’s effectiveness and adequacy</a:t>
            </a:r>
          </a:p>
          <a:p>
            <a:endParaRPr lang="en-US" dirty="0"/>
          </a:p>
          <a:p>
            <a:r>
              <a:rPr lang="en-US" b="1" dirty="0"/>
              <a:t>Desired Outcomes: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Strategic alignment of InfoSec with business strategy to support organizational objectives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by executing appropriate measures to manage and mitigate threats to information resources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Resource management by utilizing InfoSec knowledge and infrastructure efficiently and effectively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Performance measurement by measuring, monitoring, and reporting InfoSec governance metrics to ensure that organizational objectives are achieved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delivery by optimizing InfoSec investments in support of organizational objectives</a:t>
            </a:r>
          </a:p>
          <a:p>
            <a:endParaRPr lang="en-US" dirty="0"/>
          </a:p>
        </p:txBody>
      </p:sp>
      <p:sp>
        <p:nvSpPr>
          <p:cNvPr id="962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0E3DBA7-83C6-452C-A78A-9E157CE517C5}" type="slidenum">
              <a:rPr lang="en-US" sz="1200" smtClean="0"/>
              <a:pPr eaLnBrk="1" hangingPunct="1"/>
              <a:t>23</a:t>
            </a:fld>
            <a:endParaRPr lang="en-US" sz="1200" dirty="0"/>
          </a:p>
        </p:txBody>
      </p:sp>
    </p:spTree>
    <p:extLst>
      <p:ext uri="{BB962C8B-B14F-4D97-AF65-F5344CB8AC3E}">
        <p14:creationId xmlns:p14="http://schemas.microsoft.com/office/powerpoint/2010/main" val="33537814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p:cNvSpPr>
            <a:spLocks noGrp="1" noRot="1" noChangeAspect="1" noTextEdit="1"/>
          </p:cNvSpPr>
          <p:nvPr>
            <p:ph type="sldImg"/>
          </p:nvPr>
        </p:nvSpPr>
        <p:spPr>
          <a:ln/>
        </p:spPr>
      </p:sp>
      <p:sp>
        <p:nvSpPr>
          <p:cNvPr id="993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93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07D2ED0-6503-43E6-83E0-E09CD073FAEB}" type="slidenum">
              <a:rPr lang="en-US" sz="1200" smtClean="0"/>
              <a:pPr eaLnBrk="1" hangingPunct="1"/>
              <a:t>24</a:t>
            </a:fld>
            <a:endParaRPr lang="en-US" sz="1200" dirty="0"/>
          </a:p>
        </p:txBody>
      </p:sp>
    </p:spTree>
    <p:extLst>
      <p:ext uri="{BB962C8B-B14F-4D97-AF65-F5344CB8AC3E}">
        <p14:creationId xmlns:p14="http://schemas.microsoft.com/office/powerpoint/2010/main" val="32424068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b="1" dirty="0"/>
              <a:t>Benefits continued: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developing an InfoSec governance program, the designers should ensure that the program includes: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InfoSec risk management methodology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comprehensive security strategy explicitly linked with business and IT objectives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effective security organizational structure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security strategy that talks about the value of information being protected and delivered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policies that address each aspect of strategy, control, and regulation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complete set of security standards for each policy to ensure that procedures and guidelines comply with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Institutionalized monitoring processes to ensure compliance and provide feedback on effectiveness and mitigation of risk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process to ensure continued evaluation and updating of security policies, standards, procedures, and risks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25</a:t>
            </a:fld>
            <a:endParaRPr lang="en-GB"/>
          </a:p>
        </p:txBody>
      </p:sp>
    </p:spTree>
    <p:extLst>
      <p:ext uri="{BB962C8B-B14F-4D97-AF65-F5344CB8AC3E}">
        <p14:creationId xmlns:p14="http://schemas.microsoft.com/office/powerpoint/2010/main" val="216108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b="1" dirty="0"/>
              <a:t>NCSP Continued: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plans and initiate actions to provide adequate InfoSec for networks, facilities, systems, and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Treat InfoSec as an integral part of the system life cycle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Provide InfoSec awareness, training, and education to personnel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Conduct periodic testing and evaluation of the effectiveness of InfoSec policies and procedures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and execute a plan for remedial action to address any InfoSec deficiencies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and implement incident response procedures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Establish plans, procedures, and tests to provide continuity of operations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security best practices guidance, such as the ISO 27000 series, to measure InfoSec performance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17934394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a:ln/>
        </p:spPr>
      </p:sp>
      <p:sp>
        <p:nvSpPr>
          <p:cNvPr id="1003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03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42E4917-50D1-433F-BF61-9AB08B46F1A2}" type="slidenum">
              <a:rPr lang="en-US" sz="1200" smtClean="0"/>
              <a:pPr eaLnBrk="1" hangingPunct="1"/>
              <a:t>27</a:t>
            </a:fld>
            <a:endParaRPr lang="en-US" sz="1200" dirty="0"/>
          </a:p>
        </p:txBody>
      </p:sp>
    </p:spTree>
    <p:extLst>
      <p:ext uri="{BB962C8B-B14F-4D97-AF65-F5344CB8AC3E}">
        <p14:creationId xmlns:p14="http://schemas.microsoft.com/office/powerpoint/2010/main" val="24058789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a:ln/>
        </p:spPr>
      </p:sp>
      <p:sp>
        <p:nvSpPr>
          <p:cNvPr id="102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2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51C791D-964D-4DB2-8C4F-F64FF3484C20}" type="slidenum">
              <a:rPr lang="en-US" sz="1200" smtClean="0"/>
              <a:pPr eaLnBrk="1" hangingPunct="1"/>
              <a:t>28</a:t>
            </a:fld>
            <a:endParaRPr lang="en-US" sz="1200" dirty="0"/>
          </a:p>
        </p:txBody>
      </p:sp>
    </p:spTree>
    <p:extLst>
      <p:ext uri="{BB962C8B-B14F-4D97-AF65-F5344CB8AC3E}">
        <p14:creationId xmlns:p14="http://schemas.microsoft.com/office/powerpoint/2010/main" val="8663397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convergence of security-related governance in organizations has been observed since the broad deployment of information systems began in the 1970s and 1980s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Industry media have discussed the issues surrounding this merging of management accountability in the areas of corporate (physical) security, corporate risk management, computer security, network security, and InfoSec as such trends waxed and waned over the years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Deloitte report on convergence commissioned by the Alliance for Enterprise Security Risk Management identified the key approaches organizations are using to achieve unified enterprise risk management (ERM):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Combining physical security and InfoSec under one leader as one business function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separate business functions (each with a separate budget and autonomy) that report to a common senior executive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a risk council approach to provide a collaborative method for risk management, to set policy about assuming risk to the organization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33</a:t>
            </a:fld>
            <a:endParaRPr lang="en-GB"/>
          </a:p>
        </p:txBody>
      </p:sp>
    </p:spTree>
    <p:extLst>
      <p:ext uri="{BB962C8B-B14F-4D97-AF65-F5344CB8AC3E}">
        <p14:creationId xmlns:p14="http://schemas.microsoft.com/office/powerpoint/2010/main" val="12507581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96A5CE7-8AF9-4C53-B973-BC7F20FD0941}" type="slidenum">
              <a:rPr lang="en-US" sz="1200" smtClean="0"/>
              <a:pPr eaLnBrk="1" hangingPunct="1"/>
              <a:t>36</a:t>
            </a:fld>
            <a:endParaRPr lang="en-US" sz="1200" dirty="0"/>
          </a:p>
        </p:txBody>
      </p:sp>
      <p:sp>
        <p:nvSpPr>
          <p:cNvPr id="103427" name="Rectangle 2"/>
          <p:cNvSpPr>
            <a:spLocks noGrp="1" noRot="1" noChangeAspect="1" noChangeArrowheads="1" noTextEdit="1"/>
          </p:cNvSpPr>
          <p:nvPr>
            <p:ph type="sldImg"/>
          </p:nvPr>
        </p:nvSpPr>
        <p:spPr>
          <a:ln/>
        </p:spPr>
      </p:sp>
      <p:sp>
        <p:nvSpPr>
          <p:cNvPr id="1034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CISO Job Description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Creates a strategic information security plan with a vision for the future of information security at Company X</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Understands the fundamental business activities performed by Company X, and based on this understanding, suggests appropriate information security solutions that uniquely protect these activities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Develops action plans, schedules, budgets, status reports, and other top management communications intended to improve the status of information security at Company X</a:t>
            </a:r>
          </a:p>
          <a:p>
            <a:pPr eaLnBrk="1" hangingPunct="1"/>
            <a:endParaRPr lang="en-US" dirty="0"/>
          </a:p>
        </p:txBody>
      </p:sp>
    </p:spTree>
    <p:extLst>
      <p:ext uri="{BB962C8B-B14F-4D97-AF65-F5344CB8AC3E}">
        <p14:creationId xmlns:p14="http://schemas.microsoft.com/office/powerpoint/2010/main" val="9319132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F4E0069-2751-4435-817E-EE4DF1C90984}" type="slidenum">
              <a:rPr lang="en-US" sz="1200" smtClean="0"/>
              <a:pPr eaLnBrk="1" hangingPunct="1"/>
              <a:t>37</a:t>
            </a:fld>
            <a:endParaRPr lang="en-US" sz="1200" dirty="0"/>
          </a:p>
        </p:txBody>
      </p:sp>
      <p:sp>
        <p:nvSpPr>
          <p:cNvPr id="106499"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plan has been translated into IT and information security objectives and tactical and operational plans information security implementation can begin, and it is typically accomplished in one of two ways: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bottom-up—a grassroots effort in which systems and network administrators attempt to improve the security of their systems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top-down—a formal program, proposed and coordinated by high-level managers with executive management support to provide resources; give direction; issue policies, procedures, and processes; dictate the goals and expected outcomes of the project; and determine who is accountable for each of the required actions</a:t>
            </a:r>
          </a:p>
          <a:p>
            <a:pPr eaLnBrk="1" hangingPunct="1">
              <a:lnSpc>
                <a:spcPct val="90000"/>
              </a:lnSpc>
            </a:pPr>
            <a:endParaRPr lang="en-US" dirty="0"/>
          </a:p>
        </p:txBody>
      </p:sp>
    </p:spTree>
    <p:extLst>
      <p:ext uri="{BB962C8B-B14F-4D97-AF65-F5344CB8AC3E}">
        <p14:creationId xmlns:p14="http://schemas.microsoft.com/office/powerpoint/2010/main" val="510162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4EA5D5F-4266-405D-ADC1-477D36C1D6EA}" type="slidenum">
              <a:rPr lang="en-US" sz="1200" smtClean="0"/>
              <a:pPr eaLnBrk="1" hangingPunct="1"/>
              <a:t>38</a:t>
            </a:fld>
            <a:endParaRPr lang="en-US" sz="1200" dirty="0"/>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a number of SDLC models exist, the waterfall model is best suited to describe 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SecSDLC</a:t>
            </a: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the two may differ in several specifics, the overall methodologies are similar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SecSDLC</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process involves the identification of specific threats and the risks that they represent as well as the subsequent design and implementation of specific controls to counter those threats and manage the risk</a:t>
            </a:r>
          </a:p>
          <a:p>
            <a:pPr eaLnBrk="1" hangingPunct="1"/>
            <a:endParaRPr lang="en-US" dirty="0"/>
          </a:p>
        </p:txBody>
      </p:sp>
    </p:spTree>
    <p:extLst>
      <p:ext uri="{BB962C8B-B14F-4D97-AF65-F5344CB8AC3E}">
        <p14:creationId xmlns:p14="http://schemas.microsoft.com/office/powerpoint/2010/main" val="19096463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p:cNvSpPr>
            <a:spLocks noGrp="1" noRot="1" noChangeAspect="1" noTextEdit="1"/>
          </p:cNvSpPr>
          <p:nvPr>
            <p:ph type="sldImg"/>
          </p:nvPr>
        </p:nvSpPr>
        <p:spPr>
          <a:ln/>
        </p:spPr>
      </p:sp>
      <p:sp>
        <p:nvSpPr>
          <p:cNvPr id="1095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Investigation in the </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SecSDLC</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Often begins as directive from management specifying the process, outcomes, and goals of the project and its budget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Frequently begins with the affirmation or creation of security policies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Teams assembled to analyze problems, define scope, specify goals, and identify constraints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feasibility analysis determines whether the organization has the resources and commitment to conduct a successful security analysis and design</a:t>
            </a:r>
          </a:p>
          <a:p>
            <a:pPr eaLnBrk="1" hangingPunct="1"/>
            <a:endParaRPr lang="en-US" dirty="0"/>
          </a:p>
          <a:p>
            <a:pPr eaLnBrk="1" hangingPunct="1"/>
            <a:r>
              <a:rPr lang="en-US" b="1" dirty="0"/>
              <a:t>Analysis in the </a:t>
            </a:r>
            <a:r>
              <a:rPr lang="en-US" b="1" dirty="0" err="1"/>
              <a:t>SecSDLC</a:t>
            </a:r>
            <a:r>
              <a:rPr lang="en-US" b="1" dirty="0"/>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preliminary analysis of existing security policies or programs is prepared along with known threats and associated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Includes an analysis of relevant legal issues that could affect the design of the security solution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the process of identifying, assessing, and evaluating the levels of risk an organization faces—specifically, the threats to the organization’s security and to the information stored and processed by the organization, also begins in this stage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Design in the </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SecSDLC</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design phase actually consists of two distinct phases: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logical design phase, team members create and develop a blueprint for security, and examine and implement key policies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physical design phase, team members evaluate the technology needed to support the security blueprint, generate alternative solutions, and agree upon a final design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formulation of the controls and safeguards used to protect information from attacks by threats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creation of essential preparedness documents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Physical security, which requires the design, implementation, and maintenance of countermeasures to protect the physical resources of an organization</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Implementation in the </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SecSDLC</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security solutions are acquired, tested, implemented, and retested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Personnel issues are evaluated and specific training and education programs conducted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Perhaps the most important element of the implementation phase is the management of the project plan: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the project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Supervising the tasks and action steps within the project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Wrapping up the project</a:t>
            </a:r>
          </a:p>
          <a:p>
            <a:pPr eaLnBrk="1" hangingPunct="1"/>
            <a:endParaRPr lang="en-US" b="1" dirty="0"/>
          </a:p>
        </p:txBody>
      </p:sp>
      <p:sp>
        <p:nvSpPr>
          <p:cNvPr id="1095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8CB2D4F-6A4C-4F32-9882-972DD4ADED4F}" type="slidenum">
              <a:rPr lang="en-US" sz="1200" smtClean="0"/>
              <a:pPr eaLnBrk="1" hangingPunct="1"/>
              <a:t>39</a:t>
            </a:fld>
            <a:endParaRPr lang="en-US" sz="1200" dirty="0"/>
          </a:p>
        </p:txBody>
      </p:sp>
    </p:spTree>
    <p:extLst>
      <p:ext uri="{BB962C8B-B14F-4D97-AF65-F5344CB8AC3E}">
        <p14:creationId xmlns:p14="http://schemas.microsoft.com/office/powerpoint/2010/main" val="199098155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21B38A0-C609-4654-87EF-9241ED77F741}" type="slidenum">
              <a:rPr lang="en-US" sz="1200" smtClean="0"/>
              <a:pPr eaLnBrk="1" hangingPunct="1"/>
              <a:t>40</a:t>
            </a:fld>
            <a:endParaRPr lang="en-US" sz="1200" dirty="0"/>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Staffing the InfoSec Function: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organization should examine the options for staffing of the information security function: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must decide how to position and name the security function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InfoSec community of interest plan for the proper staffing of the information security function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IT community of interest must understand the impact of information security across every role in IT </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Finally, the general management community of interest must work with the InfoSec professionals to integrate solid information security concepts into the personnel management practices of the organization</a:t>
            </a:r>
          </a:p>
          <a:p>
            <a:pPr eaLnBrk="1" hangingPunct="1"/>
            <a:endParaRPr lang="en-US" dirty="0"/>
          </a:p>
        </p:txBody>
      </p:sp>
    </p:spTree>
    <p:extLst>
      <p:ext uri="{BB962C8B-B14F-4D97-AF65-F5344CB8AC3E}">
        <p14:creationId xmlns:p14="http://schemas.microsoft.com/office/powerpoint/2010/main" val="24287617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5879B26-7928-4480-A0FF-94A3E080252E}" type="slidenum">
              <a:rPr lang="en-US" sz="1200" smtClean="0"/>
              <a:pPr eaLnBrk="1" hangingPunct="1"/>
              <a:t>41</a:t>
            </a:fld>
            <a:endParaRPr lang="en-US" sz="1200" dirty="0"/>
          </a:p>
        </p:txBody>
      </p:sp>
      <p:sp>
        <p:nvSpPr>
          <p:cNvPr id="131075" name="Rectangle 2"/>
          <p:cNvSpPr>
            <a:spLocks noGrp="1" noRot="1" noChangeAspect="1" noChangeArrowheads="1" noTextEdit="1"/>
          </p:cNvSpPr>
          <p:nvPr>
            <p:ph type="sldImg"/>
          </p:nvPr>
        </p:nvSpPr>
        <p:spPr>
          <a:ln/>
        </p:spPr>
      </p:sp>
      <p:sp>
        <p:nvSpPr>
          <p:cNvPr id="1310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558632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B5BEBDD-D2EF-417B-BB0B-863B5418361F}" type="slidenum">
              <a:rPr lang="en-US" sz="1200" smtClean="0"/>
              <a:pPr eaLnBrk="1" hangingPunct="1"/>
              <a:t>42</a:t>
            </a:fld>
            <a:endParaRPr lang="en-US" sz="1200" dirty="0"/>
          </a:p>
        </p:txBody>
      </p:sp>
      <p:sp>
        <p:nvSpPr>
          <p:cNvPr id="133123" name="Rectangle 2"/>
          <p:cNvSpPr>
            <a:spLocks noGrp="1" noRot="1" noChangeAspect="1" noChangeArrowheads="1" noTextEdit="1"/>
          </p:cNvSpPr>
          <p:nvPr>
            <p:ph type="sldImg"/>
          </p:nvPr>
        </p:nvSpPr>
        <p:spPr>
          <a:ln/>
        </p:spPr>
      </p:sp>
      <p:sp>
        <p:nvSpPr>
          <p:cNvPr id="133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554797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43</a:t>
            </a:fld>
            <a:endParaRPr lang="en-US" sz="1200" dirty="0"/>
          </a:p>
        </p:txBody>
      </p:sp>
    </p:spTree>
    <p:extLst>
      <p:ext uri="{BB962C8B-B14F-4D97-AF65-F5344CB8AC3E}">
        <p14:creationId xmlns:p14="http://schemas.microsoft.com/office/powerpoint/2010/main" val="27480267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44</a:t>
            </a:fld>
            <a:endParaRPr lang="en-US" sz="1200" dirty="0"/>
          </a:p>
        </p:txBody>
      </p:sp>
    </p:spTree>
    <p:extLst>
      <p:ext uri="{BB962C8B-B14F-4D97-AF65-F5344CB8AC3E}">
        <p14:creationId xmlns:p14="http://schemas.microsoft.com/office/powerpoint/2010/main" val="259412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45</a:t>
            </a:fld>
            <a:endParaRPr lang="en-US" sz="1200" dirty="0"/>
          </a:p>
        </p:txBody>
      </p:sp>
    </p:spTree>
    <p:extLst>
      <p:ext uri="{BB962C8B-B14F-4D97-AF65-F5344CB8AC3E}">
        <p14:creationId xmlns:p14="http://schemas.microsoft.com/office/powerpoint/2010/main" val="387636473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46</a:t>
            </a:fld>
            <a:endParaRPr lang="en-US" sz="1200" dirty="0"/>
          </a:p>
        </p:txBody>
      </p:sp>
    </p:spTree>
    <p:extLst>
      <p:ext uri="{BB962C8B-B14F-4D97-AF65-F5344CB8AC3E}">
        <p14:creationId xmlns:p14="http://schemas.microsoft.com/office/powerpoint/2010/main" val="25513476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47</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48</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10/20/2023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0110" y="1212787"/>
            <a:ext cx="8204200" cy="2809875"/>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Governance and Strategic Planning for Security</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685475" y="4537479"/>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3</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190124" y="1039091"/>
            <a:ext cx="8661776" cy="4494933"/>
          </a:xfrm>
        </p:spPr>
        <p:txBody>
          <a:bodyPr>
            <a:normAutofit/>
          </a:bodyPr>
          <a:lstStyle/>
          <a:p>
            <a:pPr lvl="1" algn="just"/>
            <a:r>
              <a:rPr lang="en-US" dirty="0"/>
              <a:t>Identify the key organizational stakeholders that are actively involved in planning and compare their roles</a:t>
            </a:r>
          </a:p>
          <a:p>
            <a:pPr lvl="1" algn="just"/>
            <a:r>
              <a:rPr lang="en-US" dirty="0"/>
              <a:t>Explain strategic organizational planning for information security (InfoSec) and describe its relationship to organization-wide and IT strategic planning</a:t>
            </a:r>
          </a:p>
          <a:p>
            <a:pPr lvl="1" algn="just"/>
            <a:r>
              <a:rPr lang="en-US" dirty="0"/>
              <a:t>Discuss the importance, benefits, and desired outcomes of information security governance and how such a program would be implemented</a:t>
            </a:r>
          </a:p>
          <a:p>
            <a:pPr lvl="1" algn="just"/>
            <a:r>
              <a:rPr lang="en-US" dirty="0"/>
              <a:t>Describe the principal components of InfoSec system implementation planning within the organizational planning scheme</a:t>
            </a:r>
          </a:p>
          <a:p>
            <a:pPr algn="just"/>
            <a:endParaRPr lang="en-GB" dirty="0"/>
          </a:p>
          <a:p>
            <a:pPr algn="just"/>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Introduction</a:t>
            </a:r>
          </a:p>
        </p:txBody>
      </p:sp>
      <p:sp>
        <p:nvSpPr>
          <p:cNvPr id="7" name="Text Placeholder 6"/>
          <p:cNvSpPr>
            <a:spLocks noGrp="1"/>
          </p:cNvSpPr>
          <p:nvPr>
            <p:ph type="body" idx="1"/>
          </p:nvPr>
        </p:nvSpPr>
        <p:spPr/>
        <p:txBody>
          <a:bodyPr/>
          <a:lstStyle/>
          <a:p>
            <a:r>
              <a:rPr lang="en-US" dirty="0"/>
              <a:t>Governance and Strategic Planning for Security</a:t>
            </a:r>
          </a:p>
        </p:txBody>
      </p:sp>
    </p:spTree>
    <p:extLst>
      <p:ext uri="{BB962C8B-B14F-4D97-AF65-F5344CB8AC3E}">
        <p14:creationId xmlns:p14="http://schemas.microsoft.com/office/powerpoint/2010/main" val="2024294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5"/>
          <p:cNvSpPr>
            <a:spLocks noGrp="1" noChangeArrowheads="1"/>
          </p:cNvSpPr>
          <p:nvPr>
            <p:ph type="body" idx="1"/>
          </p:nvPr>
        </p:nvSpPr>
        <p:spPr>
          <a:xfrm>
            <a:off x="365125" y="1100668"/>
            <a:ext cx="8415338" cy="3837974"/>
          </a:xfrm>
        </p:spPr>
        <p:txBody>
          <a:bodyPr>
            <a:normAutofit fontScale="92500"/>
          </a:bodyPr>
          <a:lstStyle/>
          <a:p>
            <a:pPr algn="just"/>
            <a:r>
              <a:rPr lang="en-US" dirty="0"/>
              <a:t>Governance is “the set of responsibilities and practices exercised by the board and executive management with the goal of providing strategic direction, ensuring that objectives are achieved, ascertaining that risks are managed appropriately, and verifying that the enterprise’s resources are used responsibly”</a:t>
            </a:r>
          </a:p>
          <a:p>
            <a:pPr algn="just"/>
            <a:r>
              <a:rPr lang="en-US" dirty="0"/>
              <a:t>Strategic planning is “the process of defining and specifying the long-term direction (strategy) to be taken by an organization, and the allocation and acquisition of resources needed to pursue this effort”</a:t>
            </a:r>
          </a:p>
        </p:txBody>
      </p:sp>
      <p:sp>
        <p:nvSpPr>
          <p:cNvPr id="14338" name="Rectangle 4"/>
          <p:cNvSpPr>
            <a:spLocks noGrp="1" noChangeArrowheads="1"/>
          </p:cNvSpPr>
          <p:nvPr>
            <p:ph type="title"/>
          </p:nvPr>
        </p:nvSpPr>
        <p:spPr>
          <a:xfrm>
            <a:off x="549275" y="107576"/>
            <a:ext cx="8042276" cy="806824"/>
          </a:xfrm>
        </p:spPr>
        <p:txBody>
          <a:bodyPr/>
          <a:lstStyle/>
          <a:p>
            <a:r>
              <a:rPr lang="en-US" dirty="0"/>
              <a:t>Introduction</a:t>
            </a:r>
          </a:p>
        </p:txBody>
      </p:sp>
    </p:spTree>
    <p:extLst>
      <p:ext uri="{BB962C8B-B14F-4D97-AF65-F5344CB8AC3E}">
        <p14:creationId xmlns:p14="http://schemas.microsoft.com/office/powerpoint/2010/main" val="246859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The Role of Planning</a:t>
            </a:r>
          </a:p>
        </p:txBody>
      </p:sp>
      <p:sp>
        <p:nvSpPr>
          <p:cNvPr id="7" name="Text Placeholder 6"/>
          <p:cNvSpPr>
            <a:spLocks noGrp="1"/>
          </p:cNvSpPr>
          <p:nvPr>
            <p:ph type="body" idx="1"/>
          </p:nvPr>
        </p:nvSpPr>
        <p:spPr/>
        <p:txBody>
          <a:bodyPr/>
          <a:lstStyle/>
          <a:p>
            <a:r>
              <a:rPr lang="en-US" dirty="0"/>
              <a:t>Governance and Strategic Planning for Security</a:t>
            </a:r>
          </a:p>
        </p:txBody>
      </p:sp>
    </p:spTree>
    <p:extLst>
      <p:ext uri="{BB962C8B-B14F-4D97-AF65-F5344CB8AC3E}">
        <p14:creationId xmlns:p14="http://schemas.microsoft.com/office/powerpoint/2010/main" val="1797776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9" name="Rectangle 5"/>
          <p:cNvSpPr>
            <a:spLocks noGrp="1" noChangeArrowheads="1"/>
          </p:cNvSpPr>
          <p:nvPr>
            <p:ph type="body" idx="1"/>
          </p:nvPr>
        </p:nvSpPr>
        <p:spPr>
          <a:xfrm>
            <a:off x="365125" y="1100668"/>
            <a:ext cx="8415338" cy="3837974"/>
          </a:xfrm>
        </p:spPr>
        <p:txBody>
          <a:bodyPr>
            <a:normAutofit fontScale="92500"/>
          </a:bodyPr>
          <a:lstStyle/>
          <a:p>
            <a:pPr algn="just"/>
            <a:r>
              <a:rPr lang="en-US" dirty="0"/>
              <a:t>Planning is the process of setting goals, defining strategies, determining tasks and timelines, and organizing resources to achieve specific objectives and desired outcomes in a systematic and efficient manner.</a:t>
            </a:r>
          </a:p>
          <a:p>
            <a:pPr algn="just"/>
            <a:r>
              <a:rPr lang="en-US" dirty="0"/>
              <a:t>While a chief information security officer (CISO) and other InfoSec managers can generate an urgent response to an immediate threat, they are well advised to utilize a portion of their routinely allocated resources toward the long-term viability of the InfoSec program</a:t>
            </a:r>
          </a:p>
        </p:txBody>
      </p:sp>
      <p:sp>
        <p:nvSpPr>
          <p:cNvPr id="14338" name="Rectangle 4"/>
          <p:cNvSpPr>
            <a:spLocks noGrp="1" noChangeArrowheads="1"/>
          </p:cNvSpPr>
          <p:nvPr>
            <p:ph type="title"/>
          </p:nvPr>
        </p:nvSpPr>
        <p:spPr>
          <a:xfrm>
            <a:off x="549275" y="107576"/>
            <a:ext cx="8042276" cy="806824"/>
          </a:xfrm>
        </p:spPr>
        <p:txBody>
          <a:bodyPr/>
          <a:lstStyle/>
          <a:p>
            <a:r>
              <a:rPr lang="en-US" dirty="0"/>
              <a:t>Introduction</a:t>
            </a:r>
          </a:p>
        </p:txBody>
      </p:sp>
    </p:spTree>
    <p:extLst>
      <p:ext uri="{BB962C8B-B14F-4D97-AF65-F5344CB8AC3E}">
        <p14:creationId xmlns:p14="http://schemas.microsoft.com/office/powerpoint/2010/main" val="151529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9" name="Rectangle 5"/>
          <p:cNvSpPr>
            <a:spLocks noGrp="1" noChangeArrowheads="1"/>
          </p:cNvSpPr>
          <p:nvPr>
            <p:ph type="body" idx="1"/>
          </p:nvPr>
        </p:nvSpPr>
        <p:spPr>
          <a:xfrm>
            <a:off x="365125" y="1100668"/>
            <a:ext cx="8415338" cy="3837974"/>
          </a:xfrm>
        </p:spPr>
        <p:txBody>
          <a:bodyPr>
            <a:normAutofit lnSpcReduction="10000"/>
          </a:bodyPr>
          <a:lstStyle/>
          <a:p>
            <a:pPr algn="just"/>
            <a:r>
              <a:rPr lang="en-US" dirty="0"/>
              <a:t>In a setting where there are continual constraints on resources, both human and financial, good planning enables an organization to make the most out of the materials at hand</a:t>
            </a:r>
          </a:p>
          <a:p>
            <a:pPr algn="just"/>
            <a:r>
              <a:rPr lang="en-US" dirty="0"/>
              <a:t>While a chief information security officer (CISO) and other InfoSec managers can generate an urgent response to an immediate threat, they are well advised to utilize a portion of their routinely allocated resources toward the long-term viability of the InfoSec program</a:t>
            </a:r>
          </a:p>
        </p:txBody>
      </p:sp>
      <p:sp>
        <p:nvSpPr>
          <p:cNvPr id="14338" name="Rectangle 4"/>
          <p:cNvSpPr>
            <a:spLocks noGrp="1" noChangeArrowheads="1"/>
          </p:cNvSpPr>
          <p:nvPr>
            <p:ph type="title"/>
          </p:nvPr>
        </p:nvSpPr>
        <p:spPr>
          <a:xfrm>
            <a:off x="549275" y="107576"/>
            <a:ext cx="8042276" cy="806824"/>
          </a:xfrm>
        </p:spPr>
        <p:txBody>
          <a:bodyPr/>
          <a:lstStyle/>
          <a:p>
            <a:r>
              <a:rPr lang="en-US" dirty="0"/>
              <a:t>Introduction</a:t>
            </a:r>
          </a:p>
        </p:txBody>
      </p:sp>
    </p:spTree>
    <p:extLst>
      <p:ext uri="{BB962C8B-B14F-4D97-AF65-F5344CB8AC3E}">
        <p14:creationId xmlns:p14="http://schemas.microsoft.com/office/powerpoint/2010/main" val="207751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3" name="Rectangle 5"/>
          <p:cNvSpPr>
            <a:spLocks noGrp="1" noChangeArrowheads="1"/>
          </p:cNvSpPr>
          <p:nvPr>
            <p:ph type="body" idx="1"/>
          </p:nvPr>
        </p:nvSpPr>
        <p:spPr>
          <a:xfrm>
            <a:off x="479425" y="929218"/>
            <a:ext cx="8415338" cy="4527393"/>
          </a:xfrm>
        </p:spPr>
        <p:txBody>
          <a:bodyPr>
            <a:normAutofit lnSpcReduction="10000"/>
          </a:bodyPr>
          <a:lstStyle/>
          <a:p>
            <a:pPr algn="just"/>
            <a:r>
              <a:rPr lang="en-US" dirty="0"/>
              <a:t>Planning involves:</a:t>
            </a:r>
          </a:p>
          <a:p>
            <a:pPr lvl="1" algn="just"/>
            <a:r>
              <a:rPr lang="en-US" dirty="0"/>
              <a:t>Representatives of the three communities of interest</a:t>
            </a:r>
          </a:p>
          <a:p>
            <a:pPr lvl="1" algn="just"/>
            <a:r>
              <a:rPr lang="en-US" dirty="0"/>
              <a:t>Individuals internal and external to the organization </a:t>
            </a:r>
          </a:p>
          <a:p>
            <a:pPr lvl="2" algn="just"/>
            <a:r>
              <a:rPr lang="en-US" dirty="0"/>
              <a:t>Employees</a:t>
            </a:r>
          </a:p>
          <a:p>
            <a:pPr lvl="2" algn="just"/>
            <a:r>
              <a:rPr lang="en-US" dirty="0"/>
              <a:t>Management</a:t>
            </a:r>
          </a:p>
          <a:p>
            <a:pPr lvl="2" algn="just"/>
            <a:r>
              <a:rPr lang="en-US" dirty="0"/>
              <a:t>Stockholders and other outside stakeholders</a:t>
            </a:r>
          </a:p>
          <a:p>
            <a:pPr algn="just"/>
            <a:r>
              <a:rPr lang="en-US" dirty="0"/>
              <a:t>Planning is the dominant means of managing resources in modern organizations and entails the enumeration of a sequence of actions intended to achieve specific goals during a defined period of time, and then controlling the implementation of these steps</a:t>
            </a:r>
          </a:p>
        </p:txBody>
      </p:sp>
      <p:sp>
        <p:nvSpPr>
          <p:cNvPr id="15362" name="Rectangle 4"/>
          <p:cNvSpPr>
            <a:spLocks noGrp="1" noChangeArrowheads="1"/>
          </p:cNvSpPr>
          <p:nvPr>
            <p:ph type="title"/>
          </p:nvPr>
        </p:nvSpPr>
        <p:spPr>
          <a:xfrm>
            <a:off x="549275" y="107576"/>
            <a:ext cx="8042276" cy="797299"/>
          </a:xfrm>
        </p:spPr>
        <p:txBody>
          <a:bodyPr/>
          <a:lstStyle/>
          <a:p>
            <a:r>
              <a:rPr lang="en-US" dirty="0"/>
              <a:t>Introduction (Continued)</a:t>
            </a:r>
          </a:p>
        </p:txBody>
      </p:sp>
    </p:spTree>
    <p:extLst>
      <p:ext uri="{BB962C8B-B14F-4D97-AF65-F5344CB8AC3E}">
        <p14:creationId xmlns:p14="http://schemas.microsoft.com/office/powerpoint/2010/main" val="4291449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196770" y="336337"/>
            <a:ext cx="8337630" cy="6434853"/>
            <a:chOff x="609600" y="336337"/>
            <a:chExt cx="7924800" cy="6068621"/>
          </a:xfrm>
        </p:grpSpPr>
        <p:pic>
          <p:nvPicPr>
            <p:cNvPr id="2" name="Picture 1" descr="A screenshot of the National Archives website shows the Mission, Vision, and Values of the organization."/>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09600" y="336337"/>
              <a:ext cx="7924800" cy="6068621"/>
            </a:xfrm>
            <a:prstGeom prst="rect">
              <a:avLst/>
            </a:prstGeom>
          </p:spPr>
        </p:pic>
        <p:sp>
          <p:nvSpPr>
            <p:cNvPr id="3" name="TextBox 2"/>
            <p:cNvSpPr txBox="1"/>
            <p:nvPr/>
          </p:nvSpPr>
          <p:spPr>
            <a:xfrm>
              <a:off x="609600" y="5937813"/>
              <a:ext cx="104558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606144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Strategic Planning</a:t>
            </a:r>
          </a:p>
        </p:txBody>
      </p:sp>
      <p:sp>
        <p:nvSpPr>
          <p:cNvPr id="7" name="Text Placeholder 6"/>
          <p:cNvSpPr>
            <a:spLocks noGrp="1"/>
          </p:cNvSpPr>
          <p:nvPr>
            <p:ph type="body" idx="1"/>
          </p:nvPr>
        </p:nvSpPr>
        <p:spPr/>
        <p:txBody>
          <a:bodyPr/>
          <a:lstStyle/>
          <a:p>
            <a:r>
              <a:rPr lang="en-US" dirty="0"/>
              <a:t>Governance and Strategic Planning for Security</a:t>
            </a:r>
          </a:p>
        </p:txBody>
      </p:sp>
    </p:spTree>
    <p:extLst>
      <p:ext uri="{BB962C8B-B14F-4D97-AF65-F5344CB8AC3E}">
        <p14:creationId xmlns:p14="http://schemas.microsoft.com/office/powerpoint/2010/main" val="514131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5"/>
          <p:cNvSpPr>
            <a:spLocks noGrp="1" noChangeArrowheads="1"/>
          </p:cNvSpPr>
          <p:nvPr>
            <p:ph type="body" idx="1"/>
          </p:nvPr>
        </p:nvSpPr>
        <p:spPr>
          <a:xfrm>
            <a:off x="625475" y="1085851"/>
            <a:ext cx="8042276" cy="4343400"/>
          </a:xfrm>
        </p:spPr>
        <p:txBody>
          <a:bodyPr/>
          <a:lstStyle/>
          <a:p>
            <a:pPr algn="just"/>
            <a:r>
              <a:rPr lang="en-US" dirty="0"/>
              <a:t>To implement effective planning, an organization's leaders need to refer to the foundational framework for the strategic planning process made up of the </a:t>
            </a:r>
            <a:r>
              <a:rPr lang="en-US" dirty="0" err="1"/>
              <a:t>organisational</a:t>
            </a:r>
            <a:r>
              <a:rPr lang="en-US" dirty="0"/>
              <a:t> 3 statements</a:t>
            </a:r>
          </a:p>
          <a:p>
            <a:pPr algn="just"/>
            <a:r>
              <a:rPr lang="en-US" dirty="0"/>
              <a:t>Precursor documents developed to support organizational planning include: </a:t>
            </a:r>
          </a:p>
          <a:p>
            <a:pPr lvl="1" algn="just"/>
            <a:r>
              <a:rPr lang="en-US" dirty="0"/>
              <a:t>Mission statement</a:t>
            </a:r>
          </a:p>
          <a:p>
            <a:pPr lvl="1" algn="just"/>
            <a:r>
              <a:rPr lang="en-US" dirty="0"/>
              <a:t>Vision statement</a:t>
            </a:r>
          </a:p>
          <a:p>
            <a:pPr lvl="1" algn="just"/>
            <a:r>
              <a:rPr lang="en-US" dirty="0"/>
              <a:t>Values statement</a:t>
            </a:r>
          </a:p>
        </p:txBody>
      </p:sp>
      <p:sp>
        <p:nvSpPr>
          <p:cNvPr id="16386" name="Rectangle 4"/>
          <p:cNvSpPr>
            <a:spLocks noGrp="1" noChangeArrowheads="1"/>
          </p:cNvSpPr>
          <p:nvPr>
            <p:ph type="title"/>
          </p:nvPr>
        </p:nvSpPr>
        <p:spPr>
          <a:xfrm>
            <a:off x="549275" y="107576"/>
            <a:ext cx="8042276" cy="863974"/>
          </a:xfrm>
        </p:spPr>
        <p:txBody>
          <a:bodyPr/>
          <a:lstStyle/>
          <a:p>
            <a:r>
              <a:rPr lang="en-US" dirty="0"/>
              <a:t>Precursors to Planning</a:t>
            </a:r>
          </a:p>
        </p:txBody>
      </p:sp>
    </p:spTree>
    <p:extLst>
      <p:ext uri="{BB962C8B-B14F-4D97-AF65-F5344CB8AC3E}">
        <p14:creationId xmlns:p14="http://schemas.microsoft.com/office/powerpoint/2010/main" val="254425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5"/>
          <p:cNvSpPr>
            <a:spLocks noGrp="1" noChangeArrowheads="1"/>
          </p:cNvSpPr>
          <p:nvPr>
            <p:ph type="body" idx="1"/>
          </p:nvPr>
        </p:nvSpPr>
        <p:spPr>
          <a:xfrm>
            <a:off x="625475" y="1085851"/>
            <a:ext cx="8042276" cy="4343400"/>
          </a:xfrm>
        </p:spPr>
        <p:txBody>
          <a:bodyPr>
            <a:normAutofit lnSpcReduction="10000"/>
          </a:bodyPr>
          <a:lstStyle/>
          <a:p>
            <a:pPr lvl="1" algn="just"/>
            <a:r>
              <a:rPr lang="en-US" b="1" dirty="0"/>
              <a:t>Vision statement</a:t>
            </a:r>
          </a:p>
          <a:p>
            <a:pPr marL="349250" lvl="1" indent="0" algn="just">
              <a:buNone/>
            </a:pPr>
            <a:r>
              <a:rPr lang="en-US" dirty="0"/>
              <a:t>The vision statement outlines the long-term aspirations and overarching goals of the organization. Strategic planning is about developing a roadmap to achieve that vision, ensuring that all strategic objectives align with and work towards realizing the vision.</a:t>
            </a:r>
          </a:p>
          <a:p>
            <a:pPr marL="349250" lvl="1" indent="0" algn="just">
              <a:buNone/>
            </a:pPr>
            <a:endParaRPr lang="en-US" dirty="0"/>
          </a:p>
          <a:p>
            <a:pPr lvl="1" algn="just"/>
            <a:r>
              <a:rPr lang="en-US" b="1" dirty="0"/>
              <a:t>Mission statement</a:t>
            </a:r>
          </a:p>
          <a:p>
            <a:pPr marL="349250" lvl="1" indent="0" algn="just">
              <a:buNone/>
            </a:pPr>
            <a:r>
              <a:rPr lang="en-US" dirty="0"/>
              <a:t>The mission statement defines the organization's core purpose, values, and the fundamental reasons for its existence. Strategic planning helps in setting specific goals and strategies that are in line with the mission, ensuring that the organization stays true to its purpose.</a:t>
            </a:r>
          </a:p>
          <a:p>
            <a:pPr marL="349250" lvl="1" indent="0" algn="just">
              <a:buNone/>
            </a:pPr>
            <a:endParaRPr lang="en-US" dirty="0"/>
          </a:p>
        </p:txBody>
      </p:sp>
      <p:sp>
        <p:nvSpPr>
          <p:cNvPr id="16386" name="Rectangle 4"/>
          <p:cNvSpPr>
            <a:spLocks noGrp="1" noChangeArrowheads="1"/>
          </p:cNvSpPr>
          <p:nvPr>
            <p:ph type="title"/>
          </p:nvPr>
        </p:nvSpPr>
        <p:spPr>
          <a:xfrm>
            <a:off x="549275" y="107576"/>
            <a:ext cx="8042276" cy="863974"/>
          </a:xfrm>
        </p:spPr>
        <p:txBody>
          <a:bodyPr/>
          <a:lstStyle/>
          <a:p>
            <a:r>
              <a:rPr lang="en-US" dirty="0"/>
              <a:t>Precursors to Planning</a:t>
            </a:r>
          </a:p>
        </p:txBody>
      </p:sp>
    </p:spTree>
    <p:extLst>
      <p:ext uri="{BB962C8B-B14F-4D97-AF65-F5344CB8AC3E}">
        <p14:creationId xmlns:p14="http://schemas.microsoft.com/office/powerpoint/2010/main" val="187158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5"/>
          <p:cNvSpPr>
            <a:spLocks noGrp="1" noChangeArrowheads="1"/>
          </p:cNvSpPr>
          <p:nvPr>
            <p:ph type="body" idx="1"/>
          </p:nvPr>
        </p:nvSpPr>
        <p:spPr>
          <a:xfrm>
            <a:off x="625475" y="1085851"/>
            <a:ext cx="8042276" cy="4343400"/>
          </a:xfrm>
        </p:spPr>
        <p:txBody>
          <a:bodyPr/>
          <a:lstStyle/>
          <a:p>
            <a:pPr marL="349250" lvl="1" indent="0" algn="just">
              <a:buNone/>
            </a:pPr>
            <a:endParaRPr lang="en-US" dirty="0"/>
          </a:p>
          <a:p>
            <a:pPr marL="349250" lvl="1" indent="0" algn="just">
              <a:buNone/>
            </a:pPr>
            <a:endParaRPr lang="en-US" dirty="0"/>
          </a:p>
          <a:p>
            <a:pPr lvl="1" algn="just"/>
            <a:r>
              <a:rPr lang="en-US" b="1" dirty="0"/>
              <a:t>Values statement</a:t>
            </a:r>
          </a:p>
          <a:p>
            <a:pPr marL="349250" lvl="1" indent="0" algn="just">
              <a:buNone/>
            </a:pPr>
            <a:r>
              <a:rPr lang="en-US" dirty="0"/>
              <a:t>Values represent the principles and beliefs that guide the organization's behavior and decision-making.</a:t>
            </a:r>
          </a:p>
          <a:p>
            <a:pPr marL="349250" lvl="1" indent="0" algn="just">
              <a:buNone/>
            </a:pPr>
            <a:r>
              <a:rPr lang="en-US" dirty="0"/>
              <a:t>In the strategic planning process, these values play a crucial role in setting ethical and cultural standards</a:t>
            </a:r>
            <a:endParaRPr lang="en-US" b="1" dirty="0"/>
          </a:p>
        </p:txBody>
      </p:sp>
      <p:sp>
        <p:nvSpPr>
          <p:cNvPr id="16386" name="Rectangle 4"/>
          <p:cNvSpPr>
            <a:spLocks noGrp="1" noChangeArrowheads="1"/>
          </p:cNvSpPr>
          <p:nvPr>
            <p:ph type="title"/>
          </p:nvPr>
        </p:nvSpPr>
        <p:spPr>
          <a:xfrm>
            <a:off x="549275" y="107576"/>
            <a:ext cx="8042276" cy="863974"/>
          </a:xfrm>
        </p:spPr>
        <p:txBody>
          <a:bodyPr/>
          <a:lstStyle/>
          <a:p>
            <a:r>
              <a:rPr lang="en-US" dirty="0"/>
              <a:t>Precursors to Planning</a:t>
            </a:r>
          </a:p>
        </p:txBody>
      </p:sp>
    </p:spTree>
    <p:extLst>
      <p:ext uri="{BB962C8B-B14F-4D97-AF65-F5344CB8AC3E}">
        <p14:creationId xmlns:p14="http://schemas.microsoft.com/office/powerpoint/2010/main" val="1167499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type="body" idx="1"/>
          </p:nvPr>
        </p:nvSpPr>
        <p:spPr>
          <a:xfrm>
            <a:off x="457722" y="913785"/>
            <a:ext cx="8415338" cy="4401205"/>
          </a:xfrm>
        </p:spPr>
        <p:txBody>
          <a:bodyPr>
            <a:normAutofit/>
          </a:bodyPr>
          <a:lstStyle/>
          <a:p>
            <a:pPr algn="just"/>
            <a:r>
              <a:rPr lang="en-US" dirty="0"/>
              <a:t>Strategic planning is “the process of defining and specifying the long-term direction (strategy) to be taken by an organization, and the allocation and acquisition of resources needed to pursue this effort”</a:t>
            </a:r>
          </a:p>
          <a:p>
            <a:pPr algn="just"/>
            <a:r>
              <a:rPr lang="en-US" dirty="0"/>
              <a:t>It guides organizational efforts and focuses resources toward specific, clearly defined goals in the midst of an ever-changing environment</a:t>
            </a:r>
          </a:p>
          <a:p>
            <a:pPr algn="just"/>
            <a:r>
              <a:rPr lang="en-US" dirty="0"/>
              <a:t>Strategic planning is translated into lower-level tactical and operational planning</a:t>
            </a:r>
          </a:p>
        </p:txBody>
      </p:sp>
      <p:sp>
        <p:nvSpPr>
          <p:cNvPr id="22530" name="Rectangle 2"/>
          <p:cNvSpPr>
            <a:spLocks noGrp="1" noChangeArrowheads="1"/>
          </p:cNvSpPr>
          <p:nvPr>
            <p:ph type="title"/>
          </p:nvPr>
        </p:nvSpPr>
        <p:spPr>
          <a:xfrm>
            <a:off x="549275" y="107576"/>
            <a:ext cx="8042276" cy="772100"/>
          </a:xfrm>
        </p:spPr>
        <p:txBody>
          <a:bodyPr/>
          <a:lstStyle/>
          <a:p>
            <a:r>
              <a:rPr lang="en-US" dirty="0"/>
              <a:t>Strategic Planning</a:t>
            </a:r>
          </a:p>
        </p:txBody>
      </p:sp>
    </p:spTree>
    <p:extLst>
      <p:ext uri="{BB962C8B-B14F-4D97-AF65-F5344CB8AC3E}">
        <p14:creationId xmlns:p14="http://schemas.microsoft.com/office/powerpoint/2010/main" val="3557778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0"/>
            <a:ext cx="9087229" cy="5254906"/>
            <a:chOff x="0" y="0"/>
            <a:chExt cx="9087229" cy="5254906"/>
          </a:xfrm>
        </p:grpSpPr>
        <p:pic>
          <p:nvPicPr>
            <p:cNvPr id="2" name="Picture 1" descr="A pyramid structure shows the organizational hierarchy and a tree diagram shows the planning hierarchy.&#10;Organizational hierarchy: At the top is the C E O, followed by C F O, C I O, and C O O in the second level. Personnel under C I O include C I S O, V P-Systems, and V P-Networks. The hierarchy under each of these personnel are Manager, Admin, and Tech. Planning Hierarchy: At the top is the Corporate Strategy, followed by Financial Strategy, I T Strategy, and Operations Strategy in the second level. Both first and second levels are connected to InfoSec Strategy which includes InfoSec Tactical Planning, and InfoSec Operational Planning.&#10;"/>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0"/>
              <a:ext cx="9087229" cy="5254906"/>
            </a:xfrm>
            <a:prstGeom prst="rect">
              <a:avLst/>
            </a:prstGeom>
          </p:spPr>
        </p:pic>
        <p:sp>
          <p:nvSpPr>
            <p:cNvPr id="3" name="TextBox 2"/>
            <p:cNvSpPr txBox="1"/>
            <p:nvPr/>
          </p:nvSpPr>
          <p:spPr>
            <a:xfrm>
              <a:off x="0" y="4872942"/>
              <a:ext cx="126164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8333246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019288"/>
          </a:xfrm>
        </p:spPr>
        <p:txBody>
          <a:bodyPr/>
          <a:lstStyle/>
          <a:p>
            <a:pPr algn="just"/>
            <a:r>
              <a:rPr lang="en-US" dirty="0"/>
              <a:t>Once the organization’s overall strategic plan is translated into strategic goals for each major division or operation, the next step is to translate these strategies into objectives that are specific, measurable, achievable, and time-bound</a:t>
            </a:r>
          </a:p>
          <a:p>
            <a:pPr algn="just"/>
            <a:r>
              <a:rPr lang="en-US" dirty="0"/>
              <a:t>Strategic plans are used to create tactical plans, which are in turn used to develop operational plans</a:t>
            </a:r>
          </a:p>
        </p:txBody>
      </p:sp>
      <p:sp>
        <p:nvSpPr>
          <p:cNvPr id="2" name="Title 1"/>
          <p:cNvSpPr>
            <a:spLocks noGrp="1"/>
          </p:cNvSpPr>
          <p:nvPr>
            <p:ph type="title"/>
          </p:nvPr>
        </p:nvSpPr>
        <p:spPr>
          <a:xfrm>
            <a:off x="549275" y="107576"/>
            <a:ext cx="8042276" cy="876272"/>
          </a:xfrm>
        </p:spPr>
        <p:txBody>
          <a:bodyPr/>
          <a:lstStyle/>
          <a:p>
            <a:r>
              <a:rPr lang="en-US" dirty="0"/>
              <a:t>Planning Levels</a:t>
            </a:r>
          </a:p>
        </p:txBody>
      </p:sp>
    </p:spTree>
    <p:extLst>
      <p:ext uri="{BB962C8B-B14F-4D97-AF65-F5344CB8AC3E}">
        <p14:creationId xmlns:p14="http://schemas.microsoft.com/office/powerpoint/2010/main" val="2757664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type="body" idx="1"/>
          </p:nvPr>
        </p:nvSpPr>
        <p:spPr>
          <a:xfrm>
            <a:off x="457722" y="913785"/>
            <a:ext cx="8415338" cy="4401205"/>
          </a:xfrm>
        </p:spPr>
        <p:txBody>
          <a:bodyPr>
            <a:normAutofit/>
          </a:bodyPr>
          <a:lstStyle/>
          <a:p>
            <a:pPr algn="just"/>
            <a:r>
              <a:rPr lang="en-US" b="1" dirty="0"/>
              <a:t>Corporate Strategy:</a:t>
            </a:r>
            <a:r>
              <a:rPr lang="en-US" dirty="0"/>
              <a:t> This is the overarching plan that defines the organization's long-term goals and objectives, including how it will create value and achieve competitive advantage in its industry or market.</a:t>
            </a:r>
          </a:p>
          <a:p>
            <a:pPr algn="just"/>
            <a:r>
              <a:rPr lang="en-US" b="1" dirty="0"/>
              <a:t>IT Strategy:</a:t>
            </a:r>
            <a:r>
              <a:rPr lang="en-US" dirty="0"/>
              <a:t> IT strategy is a subset of corporate strategy, focusing on how technology and information systems will support and enable the achievement of the organization's business goals. It outlines the technology roadmap and initiatives aligned with the corporate strategy.</a:t>
            </a:r>
          </a:p>
        </p:txBody>
      </p:sp>
      <p:sp>
        <p:nvSpPr>
          <p:cNvPr id="22530" name="Rectangle 2"/>
          <p:cNvSpPr>
            <a:spLocks noGrp="1" noChangeArrowheads="1"/>
          </p:cNvSpPr>
          <p:nvPr>
            <p:ph type="title"/>
          </p:nvPr>
        </p:nvSpPr>
        <p:spPr>
          <a:xfrm>
            <a:off x="549275" y="107576"/>
            <a:ext cx="8042276" cy="772100"/>
          </a:xfrm>
        </p:spPr>
        <p:txBody>
          <a:bodyPr/>
          <a:lstStyle/>
          <a:p>
            <a:r>
              <a:rPr lang="en-US" dirty="0"/>
              <a:t>Planning Hierarchy</a:t>
            </a:r>
          </a:p>
        </p:txBody>
      </p:sp>
    </p:spTree>
    <p:extLst>
      <p:ext uri="{BB962C8B-B14F-4D97-AF65-F5344CB8AC3E}">
        <p14:creationId xmlns:p14="http://schemas.microsoft.com/office/powerpoint/2010/main" val="1397332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type="body" idx="1"/>
          </p:nvPr>
        </p:nvSpPr>
        <p:spPr>
          <a:xfrm>
            <a:off x="457722" y="913785"/>
            <a:ext cx="8415338" cy="4401205"/>
          </a:xfrm>
        </p:spPr>
        <p:txBody>
          <a:bodyPr>
            <a:normAutofit lnSpcReduction="10000"/>
          </a:bodyPr>
          <a:lstStyle/>
          <a:p>
            <a:pPr algn="just"/>
            <a:r>
              <a:rPr lang="en-US" b="1" dirty="0"/>
              <a:t>InfoSec Strategy: </a:t>
            </a:r>
            <a:r>
              <a:rPr lang="en-US" dirty="0"/>
              <a:t>Information security strategy is a component of IT strategy. It specifically addresses how the organization will protect its digital assets, data, and systems.</a:t>
            </a:r>
          </a:p>
          <a:p>
            <a:pPr algn="just"/>
            <a:r>
              <a:rPr lang="en-US" b="1" dirty="0"/>
              <a:t>InfoSec Tactical Planning:</a:t>
            </a:r>
            <a:r>
              <a:rPr lang="en-US" dirty="0"/>
              <a:t> Tactical planning is the process of defining specific plans, actions, and objectives to implement the InfoSec strategy.</a:t>
            </a:r>
          </a:p>
          <a:p>
            <a:pPr algn="just"/>
            <a:r>
              <a:rPr lang="en-US" b="1" dirty="0"/>
              <a:t>InfoSec Operational Planning:</a:t>
            </a:r>
            <a:r>
              <a:rPr lang="en-US" dirty="0"/>
              <a:t> Operational planning focuses on the day-to-day execution of security measures, incident response, and ongoing monitoring and management of information security</a:t>
            </a:r>
            <a:endParaRPr lang="en-US" b="1" dirty="0"/>
          </a:p>
        </p:txBody>
      </p:sp>
      <p:sp>
        <p:nvSpPr>
          <p:cNvPr id="22530" name="Rectangle 2"/>
          <p:cNvSpPr>
            <a:spLocks noGrp="1" noChangeArrowheads="1"/>
          </p:cNvSpPr>
          <p:nvPr>
            <p:ph type="title"/>
          </p:nvPr>
        </p:nvSpPr>
        <p:spPr>
          <a:xfrm>
            <a:off x="549275" y="107576"/>
            <a:ext cx="8042276" cy="772100"/>
          </a:xfrm>
        </p:spPr>
        <p:txBody>
          <a:bodyPr/>
          <a:lstStyle/>
          <a:p>
            <a:r>
              <a:rPr lang="en-US" dirty="0"/>
              <a:t>Planning Hierarchy</a:t>
            </a:r>
          </a:p>
        </p:txBody>
      </p:sp>
    </p:spTree>
    <p:extLst>
      <p:ext uri="{BB962C8B-B14F-4D97-AF65-F5344CB8AC3E}">
        <p14:creationId xmlns:p14="http://schemas.microsoft.com/office/powerpoint/2010/main" val="1720890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a:xfrm>
            <a:off x="717629" y="1238492"/>
            <a:ext cx="8062833" cy="4271058"/>
          </a:xfrm>
        </p:spPr>
        <p:txBody>
          <a:bodyPr>
            <a:normAutofit/>
          </a:bodyPr>
          <a:lstStyle/>
          <a:p>
            <a:pPr marL="514350" indent="-514350">
              <a:buFont typeface="+mj-lt"/>
              <a:buAutoNum type="arabicPeriod"/>
            </a:pPr>
            <a:r>
              <a:rPr lang="en-US" b="1" dirty="0"/>
              <a:t>Executive Summary</a:t>
            </a:r>
          </a:p>
          <a:p>
            <a:pPr marL="0" indent="0">
              <a:buNone/>
            </a:pPr>
            <a:r>
              <a:rPr lang="en-US" dirty="0"/>
              <a:t>This section provides a brief overview of the strategic plan, summarizing its most critical points, including the organization's mission, vision, and primary strategic goals.</a:t>
            </a:r>
          </a:p>
          <a:p>
            <a:pPr marL="0" indent="0">
              <a:buNone/>
            </a:pPr>
            <a:r>
              <a:rPr lang="en-US" b="1" dirty="0"/>
              <a:t>Mission, Vision, and Values Statements</a:t>
            </a:r>
          </a:p>
          <a:p>
            <a:pPr marL="0" indent="0">
              <a:buNone/>
            </a:pPr>
            <a:r>
              <a:rPr lang="en-US" b="1" dirty="0"/>
              <a:t>Organizational Profile and History</a:t>
            </a:r>
          </a:p>
        </p:txBody>
      </p:sp>
      <p:sp>
        <p:nvSpPr>
          <p:cNvPr id="28674" name="Rectangle 2"/>
          <p:cNvSpPr>
            <a:spLocks noGrp="1" noChangeArrowheads="1"/>
          </p:cNvSpPr>
          <p:nvPr>
            <p:ph type="title"/>
          </p:nvPr>
        </p:nvSpPr>
        <p:spPr>
          <a:xfrm>
            <a:off x="549274" y="107576"/>
            <a:ext cx="8397955" cy="1130915"/>
          </a:xfrm>
        </p:spPr>
        <p:txBody>
          <a:bodyPr/>
          <a:lstStyle/>
          <a:p>
            <a:r>
              <a:rPr lang="en-US" sz="3600" dirty="0"/>
              <a:t>Basic Components of a Typical Strategic Plan</a:t>
            </a:r>
          </a:p>
        </p:txBody>
      </p:sp>
    </p:spTree>
    <p:extLst>
      <p:ext uri="{BB962C8B-B14F-4D97-AF65-F5344CB8AC3E}">
        <p14:creationId xmlns:p14="http://schemas.microsoft.com/office/powerpoint/2010/main" val="3477229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a:xfrm>
            <a:off x="717629" y="1238492"/>
            <a:ext cx="8062833" cy="4271058"/>
          </a:xfrm>
        </p:spPr>
        <p:txBody>
          <a:bodyPr>
            <a:normAutofit fontScale="77500" lnSpcReduction="20000"/>
          </a:bodyPr>
          <a:lstStyle/>
          <a:p>
            <a:pPr marL="0" indent="0">
              <a:buNone/>
            </a:pPr>
            <a:r>
              <a:rPr lang="en-US" b="1" dirty="0"/>
              <a:t>Strategic Issues and Challenges</a:t>
            </a:r>
          </a:p>
          <a:p>
            <a:pPr marL="0" indent="0">
              <a:buNone/>
            </a:pPr>
            <a:r>
              <a:rPr lang="en-US" dirty="0"/>
              <a:t>organization identifies and analyzes the major obstacles, concerns, and uncertainties it faces. This helps set the stage for the strategic plan by highlighting the context and issues that the organization needs to address.</a:t>
            </a:r>
          </a:p>
          <a:p>
            <a:pPr marL="0" indent="0">
              <a:buNone/>
            </a:pPr>
            <a:r>
              <a:rPr lang="en-US" b="1" dirty="0"/>
              <a:t>Organizational Goals and Objectives</a:t>
            </a:r>
          </a:p>
          <a:p>
            <a:pPr marL="514350" indent="-514350">
              <a:buFont typeface="+mj-lt"/>
              <a:buAutoNum type="arabicPeriod"/>
            </a:pPr>
            <a:r>
              <a:rPr lang="en-US" dirty="0"/>
              <a:t>Major Business Units (or Product/Service) Goals and Objectives</a:t>
            </a:r>
          </a:p>
          <a:p>
            <a:pPr marL="0" indent="0">
              <a:buNone/>
            </a:pPr>
            <a:r>
              <a:rPr lang="en-US" dirty="0"/>
              <a:t>outlines the specific objectives and targets for individual business units, product lines, or services within the organization.</a:t>
            </a:r>
          </a:p>
          <a:p>
            <a:pPr marL="514350" indent="-514350">
              <a:buFont typeface="+mj-lt"/>
              <a:buAutoNum type="arabicPeriod"/>
            </a:pPr>
            <a:r>
              <a:rPr lang="en-US" dirty="0"/>
              <a:t>Appendices (as applicable, including market analyses, internal/external surveys, </a:t>
            </a:r>
            <a:r>
              <a:rPr lang="en-US" dirty="0" err="1"/>
              <a:t>budgets,e.t.c</a:t>
            </a:r>
            <a:r>
              <a:rPr lang="en-US" dirty="0"/>
              <a:t>)</a:t>
            </a:r>
          </a:p>
        </p:txBody>
      </p:sp>
      <p:sp>
        <p:nvSpPr>
          <p:cNvPr id="28674" name="Rectangle 2"/>
          <p:cNvSpPr>
            <a:spLocks noGrp="1" noChangeArrowheads="1"/>
          </p:cNvSpPr>
          <p:nvPr>
            <p:ph type="title"/>
          </p:nvPr>
        </p:nvSpPr>
        <p:spPr>
          <a:xfrm>
            <a:off x="549274" y="107576"/>
            <a:ext cx="8397955" cy="1130915"/>
          </a:xfrm>
        </p:spPr>
        <p:txBody>
          <a:bodyPr/>
          <a:lstStyle/>
          <a:p>
            <a:r>
              <a:rPr lang="en-US" sz="3600" dirty="0"/>
              <a:t>Basic Components of a Typical Strategic Plan</a:t>
            </a:r>
          </a:p>
        </p:txBody>
      </p:sp>
    </p:spTree>
    <p:extLst>
      <p:ext uri="{BB962C8B-B14F-4D97-AF65-F5344CB8AC3E}">
        <p14:creationId xmlns:p14="http://schemas.microsoft.com/office/powerpoint/2010/main" val="1929859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4" y="1940157"/>
            <a:ext cx="8056563" cy="1362075"/>
          </a:xfrm>
        </p:spPr>
        <p:txBody>
          <a:bodyPr/>
          <a:lstStyle/>
          <a:p>
            <a:r>
              <a:rPr lang="en-US" dirty="0"/>
              <a:t>Data/Information Security Governance</a:t>
            </a:r>
          </a:p>
        </p:txBody>
      </p:sp>
      <p:sp>
        <p:nvSpPr>
          <p:cNvPr id="7" name="Text Placeholder 6"/>
          <p:cNvSpPr>
            <a:spLocks noGrp="1"/>
          </p:cNvSpPr>
          <p:nvPr>
            <p:ph type="body" idx="1"/>
          </p:nvPr>
        </p:nvSpPr>
        <p:spPr>
          <a:xfrm>
            <a:off x="549275" y="3865944"/>
            <a:ext cx="8056563" cy="1370248"/>
          </a:xfrm>
        </p:spPr>
        <p:txBody>
          <a:bodyPr/>
          <a:lstStyle/>
          <a:p>
            <a:r>
              <a:rPr lang="en-US" dirty="0"/>
              <a:t>: Governance and Strategic Planning for Security</a:t>
            </a:r>
          </a:p>
        </p:txBody>
      </p:sp>
    </p:spTree>
    <p:extLst>
      <p:ext uri="{BB962C8B-B14F-4D97-AF65-F5344CB8AC3E}">
        <p14:creationId xmlns:p14="http://schemas.microsoft.com/office/powerpoint/2010/main" val="1799594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365125" y="1538818"/>
            <a:ext cx="8415338" cy="3837974"/>
          </a:xfrm>
        </p:spPr>
        <p:txBody>
          <a:bodyPr>
            <a:normAutofit fontScale="92500"/>
          </a:bodyPr>
          <a:lstStyle/>
          <a:p>
            <a:pPr algn="just"/>
            <a:r>
              <a:rPr lang="en-US" dirty="0"/>
              <a:t>Governance is “the set of responsibilities and practices exercised by the board and executive management with the goal of providing strategic direction, ensuring that objectives are achieved, ascertaining that risks are managed appropriately, and verifying that the enterprise’s resources are used responsibly”</a:t>
            </a:r>
          </a:p>
          <a:p>
            <a:pPr algn="just"/>
            <a:r>
              <a:rPr lang="en-US" dirty="0"/>
              <a:t>Strategic planning and corporate responsibility are best accomplished using an approach industry refers to as governance, risk management, and compliance (GRC)</a:t>
            </a:r>
          </a:p>
        </p:txBody>
      </p:sp>
      <p:sp>
        <p:nvSpPr>
          <p:cNvPr id="6" name="Title 5"/>
          <p:cNvSpPr>
            <a:spLocks noGrp="1"/>
          </p:cNvSpPr>
          <p:nvPr>
            <p:ph type="title"/>
          </p:nvPr>
        </p:nvSpPr>
        <p:spPr/>
        <p:txBody>
          <a:bodyPr/>
          <a:lstStyle/>
          <a:p>
            <a:r>
              <a:rPr lang="en-US" dirty="0"/>
              <a:t>Information Security Governance</a:t>
            </a:r>
          </a:p>
        </p:txBody>
      </p:sp>
    </p:spTree>
    <p:extLst>
      <p:ext uri="{BB962C8B-B14F-4D97-AF65-F5344CB8AC3E}">
        <p14:creationId xmlns:p14="http://schemas.microsoft.com/office/powerpoint/2010/main" val="2132113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250067"/>
            <a:ext cx="8415338" cy="4400106"/>
          </a:xfrm>
        </p:spPr>
        <p:txBody>
          <a:bodyPr>
            <a:normAutofit lnSpcReduction="10000"/>
          </a:bodyPr>
          <a:lstStyle/>
          <a:p>
            <a:pPr algn="just"/>
            <a:r>
              <a:rPr lang="en-US" dirty="0"/>
              <a:t>According to ISACA’s Information Technology Governance Institute (ITGI), InfoSec governance includes the accountabilities and methods undertaken by the board of directors and executive management to provide:</a:t>
            </a:r>
          </a:p>
          <a:p>
            <a:pPr lvl="1" algn="just"/>
            <a:r>
              <a:rPr lang="en-US" dirty="0"/>
              <a:t>strategic direction, </a:t>
            </a:r>
          </a:p>
          <a:p>
            <a:pPr lvl="1" algn="just"/>
            <a:r>
              <a:rPr lang="en-US" dirty="0"/>
              <a:t>establishment of objectives, </a:t>
            </a:r>
          </a:p>
          <a:p>
            <a:pPr lvl="1" algn="just"/>
            <a:r>
              <a:rPr lang="en-US" dirty="0"/>
              <a:t>measurement of progress toward those objectives, </a:t>
            </a:r>
          </a:p>
          <a:p>
            <a:pPr lvl="1" algn="just"/>
            <a:r>
              <a:rPr lang="en-US" dirty="0"/>
              <a:t>verification that risk management practices are appropriate, and </a:t>
            </a:r>
          </a:p>
          <a:p>
            <a:pPr lvl="1" algn="just"/>
            <a:r>
              <a:rPr lang="en-US" dirty="0"/>
              <a:t>validation that the organization’s assets are used properly</a:t>
            </a:r>
          </a:p>
          <a:p>
            <a:pPr algn="just"/>
            <a:endParaRPr lang="en-US" dirty="0"/>
          </a:p>
        </p:txBody>
      </p:sp>
      <p:sp>
        <p:nvSpPr>
          <p:cNvPr id="32770" name="Title 1"/>
          <p:cNvSpPr>
            <a:spLocks noGrp="1"/>
          </p:cNvSpPr>
          <p:nvPr>
            <p:ph type="title"/>
          </p:nvPr>
        </p:nvSpPr>
        <p:spPr>
          <a:xfrm>
            <a:off x="549275" y="107576"/>
            <a:ext cx="8042276" cy="1142490"/>
          </a:xfrm>
        </p:spPr>
        <p:txBody>
          <a:bodyPr/>
          <a:lstStyle/>
          <a:p>
            <a:r>
              <a:rPr lang="en-US" sz="3200" dirty="0"/>
              <a:t>The ITGI Approach to Information Security Governance </a:t>
            </a:r>
            <a:br>
              <a:rPr lang="en-US" sz="3200" dirty="0"/>
            </a:br>
            <a:r>
              <a:rPr lang="en-US" sz="1000" dirty="0"/>
              <a:t>(ISACA- </a:t>
            </a:r>
            <a:r>
              <a:rPr lang="en-US" sz="1100" b="0" i="0" dirty="0">
                <a:solidFill>
                  <a:srgbClr val="374151"/>
                </a:solidFill>
                <a:effectLst/>
                <a:latin typeface="Söhne"/>
              </a:rPr>
              <a:t>Information Systems Audit and Control Association)</a:t>
            </a:r>
            <a:endParaRPr lang="en-US" sz="3200" dirty="0"/>
          </a:p>
        </p:txBody>
      </p:sp>
    </p:spTree>
    <p:extLst>
      <p:ext uri="{BB962C8B-B14F-4D97-AF65-F5344CB8AC3E}">
        <p14:creationId xmlns:p14="http://schemas.microsoft.com/office/powerpoint/2010/main" val="2662545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Content Placeholder 2"/>
          <p:cNvSpPr>
            <a:spLocks noGrp="1"/>
          </p:cNvSpPr>
          <p:nvPr>
            <p:ph idx="1"/>
          </p:nvPr>
        </p:nvSpPr>
        <p:spPr>
          <a:xfrm>
            <a:off x="520317" y="1163083"/>
            <a:ext cx="8415338" cy="3890296"/>
          </a:xfrm>
        </p:spPr>
        <p:txBody>
          <a:bodyPr/>
          <a:lstStyle/>
          <a:p>
            <a:pPr marL="514350" indent="-514350" algn="just">
              <a:buFont typeface="+mj-lt"/>
              <a:buAutoNum type="arabicPeriod"/>
            </a:pPr>
            <a:r>
              <a:rPr lang="en-US" dirty="0"/>
              <a:t>Place InfoSec on the board’s agenda</a:t>
            </a:r>
          </a:p>
          <a:p>
            <a:pPr marL="514350" indent="-514350" algn="just">
              <a:buFont typeface="+mj-lt"/>
              <a:buAutoNum type="arabicPeriod"/>
            </a:pPr>
            <a:r>
              <a:rPr lang="en-US" dirty="0"/>
              <a:t>Identify InfoSec leaders, hold them accountable, and ensure support for them</a:t>
            </a:r>
          </a:p>
          <a:p>
            <a:pPr marL="514350" indent="-514350" algn="just">
              <a:buFont typeface="+mj-lt"/>
              <a:buAutoNum type="arabicPeriod"/>
            </a:pPr>
            <a:r>
              <a:rPr lang="en-US" dirty="0"/>
              <a:t>Ensure the effectiveness of the corporation’s InfoSec policy through review and approval</a:t>
            </a:r>
          </a:p>
          <a:p>
            <a:pPr marL="514350" indent="-514350" algn="just">
              <a:buFont typeface="+mj-lt"/>
              <a:buAutoNum type="arabicPeriod"/>
            </a:pPr>
            <a:r>
              <a:rPr lang="en-US" dirty="0"/>
              <a:t>Assign InfoSec to a key committee and ensure adequate support for that committee	</a:t>
            </a:r>
          </a:p>
          <a:p>
            <a:pPr algn="just"/>
            <a:endParaRPr lang="en-US" dirty="0"/>
          </a:p>
        </p:txBody>
      </p:sp>
      <p:sp>
        <p:nvSpPr>
          <p:cNvPr id="35842" name="Title 1"/>
          <p:cNvSpPr>
            <a:spLocks noGrp="1"/>
          </p:cNvSpPr>
          <p:nvPr>
            <p:ph type="title"/>
          </p:nvPr>
        </p:nvSpPr>
        <p:spPr>
          <a:xfrm>
            <a:off x="754062" y="115747"/>
            <a:ext cx="8181593" cy="1013227"/>
          </a:xfrm>
        </p:spPr>
        <p:txBody>
          <a:bodyPr/>
          <a:lstStyle/>
          <a:p>
            <a:r>
              <a:rPr lang="en-US" sz="3200" dirty="0"/>
              <a:t>NACD InfoSec Governance Board of Directors Essential Practices </a:t>
            </a:r>
            <a:r>
              <a:rPr lang="en-US" sz="1000" dirty="0"/>
              <a:t>(NACD- National Association of corporate directors)</a:t>
            </a:r>
            <a:endParaRPr lang="en-US" sz="3200" dirty="0"/>
          </a:p>
        </p:txBody>
      </p:sp>
    </p:spTree>
    <p:extLst>
      <p:ext uri="{BB962C8B-B14F-4D97-AF65-F5344CB8AC3E}">
        <p14:creationId xmlns:p14="http://schemas.microsoft.com/office/powerpoint/2010/main" val="1695331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4" y="1203768"/>
            <a:ext cx="8570531" cy="4398380"/>
          </a:xfrm>
        </p:spPr>
        <p:txBody>
          <a:bodyPr>
            <a:normAutofit fontScale="85000" lnSpcReduction="20000"/>
          </a:bodyPr>
          <a:lstStyle/>
          <a:p>
            <a:pPr algn="just"/>
            <a:r>
              <a:rPr lang="en-US" sz="2000" i="1" dirty="0"/>
              <a:t>An increase in share value for organizations</a:t>
            </a:r>
          </a:p>
          <a:p>
            <a:pPr algn="just"/>
            <a:r>
              <a:rPr lang="en-US" sz="2000" i="1" dirty="0"/>
              <a:t>Increased predictability and reduced uncertainty of business operations by lowering information-security-related risks to definable and acceptable levels</a:t>
            </a:r>
          </a:p>
          <a:p>
            <a:pPr algn="just"/>
            <a:r>
              <a:rPr lang="en-US" sz="2000" i="1" dirty="0"/>
              <a:t>Protection from the increasing potential for civil or legal liability as a result of information inaccuracy or the absence of due care</a:t>
            </a:r>
          </a:p>
          <a:p>
            <a:pPr algn="just"/>
            <a:r>
              <a:rPr lang="en-US" sz="2000" i="1" dirty="0"/>
              <a:t>Optimization of the allocation of limited security resources</a:t>
            </a:r>
          </a:p>
          <a:p>
            <a:pPr algn="just"/>
            <a:r>
              <a:rPr lang="en-US" sz="2000" i="1" dirty="0"/>
              <a:t>Assurance of effective InfoSec policy and policy compliance</a:t>
            </a:r>
          </a:p>
          <a:p>
            <a:pPr algn="just"/>
            <a:r>
              <a:rPr lang="en-US" sz="2000" i="1" dirty="0"/>
              <a:t>A firm foundation for efficient and effective risk management, process improvement, and rapid incident response</a:t>
            </a:r>
          </a:p>
          <a:p>
            <a:pPr algn="just"/>
            <a:r>
              <a:rPr lang="en-US" sz="2000" i="1" dirty="0"/>
              <a:t>A level of assurance that critical decisions are not based on faulty information </a:t>
            </a:r>
          </a:p>
          <a:p>
            <a:pPr algn="just"/>
            <a:r>
              <a:rPr lang="en-US" sz="2000" i="1" dirty="0"/>
              <a:t>Accountability for safeguarding information during critical business activities, such as mergers and acquisitions, business process recovery, and regulatory response</a:t>
            </a:r>
            <a:endParaRPr lang="en-US" sz="1800" dirty="0"/>
          </a:p>
        </p:txBody>
      </p:sp>
      <p:sp>
        <p:nvSpPr>
          <p:cNvPr id="3" name="Title 2"/>
          <p:cNvSpPr>
            <a:spLocks noGrp="1"/>
          </p:cNvSpPr>
          <p:nvPr>
            <p:ph type="title"/>
          </p:nvPr>
        </p:nvSpPr>
        <p:spPr>
          <a:xfrm>
            <a:off x="549275" y="107576"/>
            <a:ext cx="8042276" cy="1096191"/>
          </a:xfrm>
        </p:spPr>
        <p:txBody>
          <a:bodyPr/>
          <a:lstStyle/>
          <a:p>
            <a:r>
              <a:rPr lang="en-US" sz="3600" dirty="0"/>
              <a:t>Benefits of Information/Data Security Governance</a:t>
            </a:r>
          </a:p>
        </p:txBody>
      </p:sp>
    </p:spTree>
    <p:extLst>
      <p:ext uri="{BB962C8B-B14F-4D97-AF65-F5344CB8AC3E}">
        <p14:creationId xmlns:p14="http://schemas.microsoft.com/office/powerpoint/2010/main" val="2086513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6" y="1284175"/>
            <a:ext cx="8415338" cy="4248524"/>
          </a:xfrm>
        </p:spPr>
        <p:txBody>
          <a:bodyPr>
            <a:normAutofit fontScale="92500" lnSpcReduction="20000"/>
          </a:bodyPr>
          <a:lstStyle/>
          <a:p>
            <a:pPr algn="just"/>
            <a:r>
              <a:rPr lang="en-US" sz="2400" dirty="0"/>
              <a:t>According to the Corporate Governance Task Force (CGTF), an advisory group from the National Cyber Security Partnership (NCSP), the organization should engage in a core set of activities suited to its needs to guide the development and implementation of the InfoSec governance program:</a:t>
            </a:r>
          </a:p>
          <a:p>
            <a:pPr lvl="1" algn="just"/>
            <a:r>
              <a:rPr lang="en-US" sz="2000" dirty="0"/>
              <a:t>Conduct an annual InfoSec evaluation, the results of which the CEO should review with staff and then report to the board of directors</a:t>
            </a:r>
          </a:p>
          <a:p>
            <a:pPr lvl="1" algn="just"/>
            <a:r>
              <a:rPr lang="en-US" sz="2000" dirty="0"/>
              <a:t>Conduct periodic risk assessments of information assets as part of a risk management program</a:t>
            </a:r>
          </a:p>
          <a:p>
            <a:pPr lvl="1" algn="just"/>
            <a:r>
              <a:rPr lang="en-US" sz="2000" dirty="0"/>
              <a:t>Implement policies and procedures based on risk assessments to secure information assets</a:t>
            </a:r>
          </a:p>
          <a:p>
            <a:pPr lvl="1" algn="just"/>
            <a:r>
              <a:rPr lang="en-US" sz="2000" dirty="0"/>
              <a:t>Establish a security management structure to assign explicit individual roles, responsibilities, authority, and accountability</a:t>
            </a:r>
          </a:p>
        </p:txBody>
      </p:sp>
      <p:sp>
        <p:nvSpPr>
          <p:cNvPr id="2" name="Title 1"/>
          <p:cNvSpPr>
            <a:spLocks noGrp="1"/>
          </p:cNvSpPr>
          <p:nvPr>
            <p:ph type="title"/>
          </p:nvPr>
        </p:nvSpPr>
        <p:spPr>
          <a:xfrm>
            <a:off x="365126" y="107576"/>
            <a:ext cx="8547380" cy="1130915"/>
          </a:xfrm>
        </p:spPr>
        <p:txBody>
          <a:bodyPr/>
          <a:lstStyle/>
          <a:p>
            <a:r>
              <a:rPr lang="en-US" sz="3200" dirty="0"/>
              <a:t>NCSP Framework for Information/Data Security Governance</a:t>
            </a:r>
          </a:p>
        </p:txBody>
      </p:sp>
    </p:spTree>
    <p:extLst>
      <p:ext uri="{BB962C8B-B14F-4D97-AF65-F5344CB8AC3E}">
        <p14:creationId xmlns:p14="http://schemas.microsoft.com/office/powerpoint/2010/main" val="1965877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0" y="735130"/>
            <a:ext cx="8853898" cy="3651538"/>
            <a:chOff x="0" y="735130"/>
            <a:chExt cx="8853898" cy="3651538"/>
          </a:xfrm>
        </p:grpSpPr>
        <p:pic>
          <p:nvPicPr>
            <p:cNvPr id="2" name="Picture 1" descr="A table defines the letter in the acronym: IDEAL. I (Initiating): Lay the groundwork for a successful improvement effort. D (Diagnosing): Determine where you are relative to where you want to be. E (Establishing): Plan the specifics of how you will reach your destination. A (Acting): Do the work according to the plan. L (Learning): Learn from the experience and improve your ability to adopt new improvements in the futur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735130"/>
              <a:ext cx="8853898" cy="3651538"/>
            </a:xfrm>
            <a:prstGeom prst="rect">
              <a:avLst/>
            </a:prstGeom>
          </p:spPr>
        </p:pic>
        <p:sp>
          <p:nvSpPr>
            <p:cNvPr id="3" name="TextBox 2"/>
            <p:cNvSpPr txBox="1"/>
            <p:nvPr/>
          </p:nvSpPr>
          <p:spPr>
            <a:xfrm>
              <a:off x="0" y="3981691"/>
              <a:ext cx="1423686" cy="404977"/>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5855820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5747" y="244739"/>
            <a:ext cx="8681011" cy="6568266"/>
            <a:chOff x="115747" y="244739"/>
            <a:chExt cx="8681011" cy="6568266"/>
          </a:xfrm>
        </p:grpSpPr>
        <p:pic>
          <p:nvPicPr>
            <p:cNvPr id="2" name="Picture 1" descr="A table shows information security governance responsibilities by functional roles. Chief Executive Officer: Oversee overall corporate security posture, accountable to board; Brief board, customers, public. Chief Security Officer, Chief Information Officer, Chief Risk Officer, Department or Agency Head: Set security policy, procedures, program, training for company; Respond to security breaches: investigate, mitigate, litigate; Be responsible for independent annual audit coordination; Implement, audit, enforce, assess compliance. Mid-Level Manager: Implement, audit, enforce, assess compliance. Communicate policies, program and training. Enterprise Staff or Employees: Implement policy; report security vulnerabilities and breache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15747" y="244739"/>
              <a:ext cx="8681011" cy="6568266"/>
            </a:xfrm>
            <a:prstGeom prst="rect">
              <a:avLst/>
            </a:prstGeom>
          </p:spPr>
        </p:pic>
        <p:sp>
          <p:nvSpPr>
            <p:cNvPr id="3" name="TextBox 2"/>
            <p:cNvSpPr txBox="1"/>
            <p:nvPr/>
          </p:nvSpPr>
          <p:spPr>
            <a:xfrm>
              <a:off x="115747" y="6238754"/>
              <a:ext cx="158573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772664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893374"/>
          </a:xfrm>
        </p:spPr>
        <p:txBody>
          <a:bodyPr>
            <a:normAutofit fontScale="92500"/>
          </a:bodyPr>
          <a:lstStyle/>
          <a:p>
            <a:pPr algn="just"/>
            <a:r>
              <a:rPr lang="en-US" dirty="0"/>
              <a:t>In 2007, the CERT Division of Carnegie Mellon University’s Software Engineering Institute (CMU/SEI) published and promoted an implementation guide for its trademarked Governing for Enterprise Security (GES) program, no longer formally supported but still useful</a:t>
            </a:r>
          </a:p>
          <a:p>
            <a:pPr algn="just"/>
            <a:r>
              <a:rPr lang="en-US" dirty="0"/>
              <a:t>The GES includes three supporting Articles:</a:t>
            </a:r>
          </a:p>
          <a:p>
            <a:pPr lvl="1" algn="just"/>
            <a:r>
              <a:rPr lang="en-US" dirty="0"/>
              <a:t>Article 1: Characteristics of Effective Security Governance</a:t>
            </a:r>
          </a:p>
          <a:p>
            <a:pPr lvl="1" algn="just"/>
            <a:r>
              <a:rPr lang="en-US" dirty="0"/>
              <a:t>Article 2: Defining an Effective Enterprise Security Program</a:t>
            </a:r>
          </a:p>
          <a:p>
            <a:pPr lvl="1" algn="just"/>
            <a:r>
              <a:rPr lang="en-US" dirty="0"/>
              <a:t>Article 3: Enterprise Security Governance Activities</a:t>
            </a:r>
          </a:p>
        </p:txBody>
      </p:sp>
      <p:sp>
        <p:nvSpPr>
          <p:cNvPr id="2" name="Title 1"/>
          <p:cNvSpPr>
            <a:spLocks noGrp="1"/>
          </p:cNvSpPr>
          <p:nvPr>
            <p:ph type="title"/>
          </p:nvPr>
        </p:nvSpPr>
        <p:spPr>
          <a:xfrm>
            <a:off x="549275" y="107576"/>
            <a:ext cx="8042276" cy="1431242"/>
          </a:xfrm>
        </p:spPr>
        <p:txBody>
          <a:bodyPr/>
          <a:lstStyle/>
          <a:p>
            <a:r>
              <a:rPr lang="en-US" sz="4000" dirty="0"/>
              <a:t>CERT Governing for Enterprise Security Implementation</a:t>
            </a:r>
          </a:p>
        </p:txBody>
      </p:sp>
    </p:spTree>
    <p:extLst>
      <p:ext uri="{BB962C8B-B14F-4D97-AF65-F5344CB8AC3E}">
        <p14:creationId xmlns:p14="http://schemas.microsoft.com/office/powerpoint/2010/main" val="578559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150471" y="-1"/>
            <a:ext cx="8461094" cy="6759615"/>
            <a:chOff x="1068729" y="0"/>
            <a:chExt cx="6705600" cy="5853866"/>
          </a:xfrm>
        </p:grpSpPr>
        <p:pic>
          <p:nvPicPr>
            <p:cNvPr id="3" name="Picture 2" descr="A pyramid structure shows the C E R T, G E S hierarchy, from top to bottom: Risk Management Plans; Enterprise Security Strategy; Enterprise Security Plans; Business Unit Plans, Policies, Procedures, and Architecture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8729" y="0"/>
              <a:ext cx="6705600" cy="5853866"/>
            </a:xfrm>
            <a:prstGeom prst="rect">
              <a:avLst/>
            </a:prstGeom>
          </p:spPr>
        </p:pic>
        <p:sp>
          <p:nvSpPr>
            <p:cNvPr id="2" name="TextBox 1"/>
            <p:cNvSpPr txBox="1"/>
            <p:nvPr/>
          </p:nvSpPr>
          <p:spPr>
            <a:xfrm>
              <a:off x="1068729" y="5162309"/>
              <a:ext cx="1686046"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623284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331088"/>
            <a:ext cx="8415338" cy="4160731"/>
          </a:xfrm>
        </p:spPr>
        <p:txBody>
          <a:bodyPr>
            <a:normAutofit fontScale="92500"/>
          </a:bodyPr>
          <a:lstStyle/>
          <a:p>
            <a:pPr algn="just"/>
            <a:r>
              <a:rPr lang="en-US" dirty="0"/>
              <a:t>ISO 27014:2013 is the ISO 27000 series standard for Governance of Information Security</a:t>
            </a:r>
          </a:p>
          <a:p>
            <a:pPr algn="just"/>
            <a:r>
              <a:rPr lang="en-US" dirty="0"/>
              <a:t>The standard specifies six high-level “action-oriented” information security governance principles:</a:t>
            </a:r>
          </a:p>
          <a:p>
            <a:pPr marL="685800" lvl="1" indent="-457200" algn="just">
              <a:buFont typeface="+mj-lt"/>
              <a:buAutoNum type="arabicPeriod"/>
            </a:pPr>
            <a:r>
              <a:rPr lang="en-US" dirty="0"/>
              <a:t>Establish organization-wide information security</a:t>
            </a:r>
          </a:p>
          <a:p>
            <a:pPr marL="685800" lvl="1" indent="-457200" algn="just">
              <a:buFont typeface="+mj-lt"/>
              <a:buAutoNum type="arabicPeriod"/>
            </a:pPr>
            <a:r>
              <a:rPr lang="en-US" dirty="0"/>
              <a:t>Adopt a risk-based approach</a:t>
            </a:r>
          </a:p>
          <a:p>
            <a:pPr marL="685800" lvl="1" indent="-457200" algn="just">
              <a:buFont typeface="+mj-lt"/>
              <a:buAutoNum type="arabicPeriod"/>
            </a:pPr>
            <a:r>
              <a:rPr lang="en-US" dirty="0"/>
              <a:t>Set the direction of investment decisions</a:t>
            </a:r>
          </a:p>
          <a:p>
            <a:pPr marL="685800" lvl="1" indent="-457200" algn="just">
              <a:buFont typeface="+mj-lt"/>
              <a:buAutoNum type="arabicPeriod"/>
            </a:pPr>
            <a:r>
              <a:rPr lang="en-US" dirty="0"/>
              <a:t>Ensure conformance with internal and external requirements</a:t>
            </a:r>
          </a:p>
          <a:p>
            <a:pPr marL="685800" lvl="1" indent="-457200" algn="just">
              <a:buFont typeface="+mj-lt"/>
              <a:buAutoNum type="arabicPeriod"/>
            </a:pPr>
            <a:r>
              <a:rPr lang="en-US" dirty="0"/>
              <a:t>Foster a security-positive environment</a:t>
            </a:r>
          </a:p>
          <a:p>
            <a:pPr marL="685800" lvl="1" indent="-457200" algn="just">
              <a:buFont typeface="+mj-lt"/>
              <a:buAutoNum type="arabicPeriod"/>
            </a:pPr>
            <a:r>
              <a:rPr lang="en-US" dirty="0"/>
              <a:t>Review performance in relation to business outcomes</a:t>
            </a:r>
          </a:p>
        </p:txBody>
      </p:sp>
      <p:sp>
        <p:nvSpPr>
          <p:cNvPr id="2" name="Title 1"/>
          <p:cNvSpPr>
            <a:spLocks noGrp="1"/>
          </p:cNvSpPr>
          <p:nvPr>
            <p:ph type="title"/>
          </p:nvPr>
        </p:nvSpPr>
        <p:spPr>
          <a:xfrm>
            <a:off x="549275" y="107576"/>
            <a:ext cx="8409530" cy="1223513"/>
          </a:xfrm>
        </p:spPr>
        <p:txBody>
          <a:bodyPr/>
          <a:lstStyle/>
          <a:p>
            <a:r>
              <a:rPr lang="en-US" sz="4000" dirty="0"/>
              <a:t>ISO/IEC 27014: Governance of Information Security</a:t>
            </a:r>
          </a:p>
        </p:txBody>
      </p:sp>
    </p:spTree>
    <p:extLst>
      <p:ext uri="{BB962C8B-B14F-4D97-AF65-F5344CB8AC3E}">
        <p14:creationId xmlns:p14="http://schemas.microsoft.com/office/powerpoint/2010/main" val="232368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115750" y="245025"/>
            <a:ext cx="8819741" cy="4582110"/>
            <a:chOff x="0" y="281419"/>
            <a:chExt cx="8819741" cy="4582110"/>
          </a:xfrm>
        </p:grpSpPr>
        <p:pic>
          <p:nvPicPr>
            <p:cNvPr id="3" name="Picture 2" descr="A flow diagram shows the I S O slash I E C 27014:2013 governance processes between Executive Management and InfoSec Management, Governing Body, and Stakeholders. The Executive Management and InfoSec Management make Proposals which are Evaluated by the Governing Body. The Governing Body Communicates evaluated proposals to the Stakeholders by way of Reports. Stakeholders Communicate their Requirements to the Governing Body. Performance of the Executive Management and InfoSec Management is Monitored and Evaluated by the Governing Body. Based on their evaluation, the Governing Body Directs Strategy and Policy making for the Executive Management and InfoSec Management.  External entities Assure Commissions and Recommendations."/>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281419"/>
              <a:ext cx="8819741" cy="4582110"/>
            </a:xfrm>
            <a:prstGeom prst="rect">
              <a:avLst/>
            </a:prstGeom>
          </p:spPr>
        </p:pic>
        <p:sp>
          <p:nvSpPr>
            <p:cNvPr id="2" name="TextBox 1"/>
            <p:cNvSpPr txBox="1"/>
            <p:nvPr/>
          </p:nvSpPr>
          <p:spPr>
            <a:xfrm>
              <a:off x="0" y="4271058"/>
              <a:ext cx="127321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53440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1"/>
          <p:cNvSpPr txBox="1">
            <a:spLocks/>
          </p:cNvSpPr>
          <p:nvPr/>
        </p:nvSpPr>
        <p:spPr>
          <a:xfrm>
            <a:off x="571500" y="39063"/>
            <a:ext cx="8026400" cy="683871"/>
          </a:xfrm>
          <a:prstGeom prst="rect">
            <a:avLst/>
          </a:prstGeom>
        </p:spPr>
        <p:txBody>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a:t>Security Convergence</a:t>
            </a:r>
            <a:endParaRPr lang="en-US" dirty="0"/>
          </a:p>
        </p:txBody>
      </p:sp>
      <p:grpSp>
        <p:nvGrpSpPr>
          <p:cNvPr id="7" name="Group 6"/>
          <p:cNvGrpSpPr/>
          <p:nvPr/>
        </p:nvGrpSpPr>
        <p:grpSpPr>
          <a:xfrm>
            <a:off x="79897" y="1215342"/>
            <a:ext cx="8844184" cy="5542157"/>
            <a:chOff x="79897" y="1215342"/>
            <a:chExt cx="8844184" cy="5542157"/>
          </a:xfrm>
        </p:grpSpPr>
        <p:grpSp>
          <p:nvGrpSpPr>
            <p:cNvPr id="4" name="Group 3"/>
            <p:cNvGrpSpPr/>
            <p:nvPr/>
          </p:nvGrpSpPr>
          <p:grpSpPr>
            <a:xfrm>
              <a:off x="79897" y="1215342"/>
              <a:ext cx="8844184" cy="5521124"/>
              <a:chOff x="79897" y="1215342"/>
              <a:chExt cx="8844184" cy="5521124"/>
            </a:xfrm>
          </p:grpSpPr>
          <p:pic>
            <p:nvPicPr>
              <p:cNvPr id="3" name="Picture 2" descr="A horizontal stacked bar graph shows percentage of security convergence by size of the organization. Data from the graph, presented in the format, organization size, not at all (completely separate units), federated (peer units with significant collaboration), partial integration (units with shared areas of control and/or budget), full integration (one operational unit under one manager/executive), are as follows. 1 to 999 employees: 35 percent, 28 percent, 6 percent, 31 percent. 1000 to 2499 employees: 52 percent, 20 percent, 5 percent, 23 percent. 2500 to 4999 employees: 78 percent, 14 percent, 0 percent, 8 percent. 5000 employees or more: 41 percent, 38 percent, 9 percent, 12 percent. All data are approximat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9897" y="1215342"/>
                <a:ext cx="8844184" cy="5521124"/>
              </a:xfrm>
              <a:prstGeom prst="rect">
                <a:avLst/>
              </a:prstGeom>
            </p:spPr>
          </p:pic>
          <p:sp>
            <p:nvSpPr>
              <p:cNvPr id="2" name="TextBox 1"/>
              <p:cNvSpPr txBox="1"/>
              <p:nvPr/>
            </p:nvSpPr>
            <p:spPr>
              <a:xfrm>
                <a:off x="571500" y="6018835"/>
                <a:ext cx="1338323" cy="369332"/>
              </a:xfrm>
              <a:prstGeom prst="rect">
                <a:avLst/>
              </a:prstGeom>
              <a:solidFill>
                <a:schemeClr val="bg1"/>
              </a:solidFill>
            </p:spPr>
            <p:txBody>
              <a:bodyPr wrap="square" rtlCol="0">
                <a:spAutoFit/>
              </a:bodyPr>
              <a:lstStyle/>
              <a:p>
                <a:endParaRPr lang="en-GB" dirty="0"/>
              </a:p>
            </p:txBody>
          </p:sp>
        </p:grpSp>
        <p:sp>
          <p:nvSpPr>
            <p:cNvPr id="6" name="TextBox 5"/>
            <p:cNvSpPr txBox="1"/>
            <p:nvPr/>
          </p:nvSpPr>
          <p:spPr>
            <a:xfrm>
              <a:off x="79897" y="6388167"/>
              <a:ext cx="144796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4792710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589" y="890636"/>
            <a:ext cx="8773024" cy="4678204"/>
          </a:xfrm>
        </p:spPr>
        <p:txBody>
          <a:bodyPr>
            <a:normAutofit fontScale="92500"/>
          </a:bodyPr>
          <a:lstStyle/>
          <a:p>
            <a:pPr algn="just">
              <a:lnSpc>
                <a:spcPct val="100000"/>
              </a:lnSpc>
              <a:spcBef>
                <a:spcPts val="600"/>
              </a:spcBef>
            </a:pPr>
            <a:r>
              <a:rPr lang="en-US" sz="2200" i="1" dirty="0"/>
              <a:t>Significantly lower costs</a:t>
            </a:r>
            <a:endParaRPr lang="en-US" sz="2200" dirty="0"/>
          </a:p>
          <a:p>
            <a:pPr algn="just">
              <a:lnSpc>
                <a:spcPct val="100000"/>
              </a:lnSpc>
              <a:spcBef>
                <a:spcPts val="600"/>
              </a:spcBef>
            </a:pPr>
            <a:r>
              <a:rPr lang="en-US" sz="2200" i="1" dirty="0"/>
              <a:t>Use existing servers to make the decisions</a:t>
            </a:r>
          </a:p>
          <a:p>
            <a:pPr algn="just">
              <a:lnSpc>
                <a:spcPct val="100000"/>
              </a:lnSpc>
              <a:spcBef>
                <a:spcPts val="600"/>
              </a:spcBef>
            </a:pPr>
            <a:r>
              <a:rPr lang="en-US" sz="2200" i="1" dirty="0"/>
              <a:t>Use existing IT infrastructure to keep the system running</a:t>
            </a:r>
          </a:p>
          <a:p>
            <a:pPr algn="just">
              <a:lnSpc>
                <a:spcPct val="100000"/>
              </a:lnSpc>
              <a:spcBef>
                <a:spcPts val="600"/>
              </a:spcBef>
            </a:pPr>
            <a:r>
              <a:rPr lang="en-US" sz="2200" i="1" dirty="0"/>
              <a:t>Use existing IT redundancy and backup to protect in case of failures</a:t>
            </a:r>
          </a:p>
          <a:p>
            <a:pPr algn="just">
              <a:lnSpc>
                <a:spcPct val="100000"/>
              </a:lnSpc>
              <a:spcBef>
                <a:spcPts val="600"/>
              </a:spcBef>
            </a:pPr>
            <a:r>
              <a:rPr lang="en-US" sz="2200" i="1" dirty="0"/>
              <a:t>Let the IT department protect valuable data and keep out cyber-intruders</a:t>
            </a:r>
          </a:p>
          <a:p>
            <a:pPr algn="just">
              <a:lnSpc>
                <a:spcPct val="100000"/>
              </a:lnSpc>
              <a:spcBef>
                <a:spcPts val="600"/>
              </a:spcBef>
            </a:pPr>
            <a:r>
              <a:rPr lang="en-US" sz="2200" i="1" dirty="0"/>
              <a:t>Merge physical access and logical access into a single system</a:t>
            </a:r>
          </a:p>
          <a:p>
            <a:pPr algn="just">
              <a:lnSpc>
                <a:spcPct val="100000"/>
              </a:lnSpc>
              <a:spcBef>
                <a:spcPts val="600"/>
              </a:spcBef>
            </a:pPr>
            <a:r>
              <a:rPr lang="en-US" sz="2200" i="1" dirty="0"/>
              <a:t>Let security worry about the “who, when, and where”; let IT handle moving the data</a:t>
            </a:r>
          </a:p>
          <a:p>
            <a:pPr algn="just">
              <a:lnSpc>
                <a:spcPct val="100000"/>
              </a:lnSpc>
              <a:spcBef>
                <a:spcPts val="600"/>
              </a:spcBef>
            </a:pPr>
            <a:r>
              <a:rPr lang="en-US" sz="2200" i="1" dirty="0"/>
              <a:t>Take away remote databases not managed by IT, and reduce the ability of hackers to penetrate the access system and use it as a gateway to the rest of the IT system</a:t>
            </a:r>
          </a:p>
          <a:p>
            <a:pPr algn="just">
              <a:lnSpc>
                <a:spcPct val="100000"/>
              </a:lnSpc>
              <a:spcBef>
                <a:spcPts val="600"/>
              </a:spcBef>
            </a:pPr>
            <a:r>
              <a:rPr lang="en-US" sz="2200" i="1" dirty="0"/>
              <a:t>Save significant hardware money to spend on other security measures</a:t>
            </a:r>
            <a:endParaRPr lang="en-US" sz="2200" dirty="0"/>
          </a:p>
        </p:txBody>
      </p:sp>
      <p:sp>
        <p:nvSpPr>
          <p:cNvPr id="2" name="Title 1"/>
          <p:cNvSpPr>
            <a:spLocks noGrp="1"/>
          </p:cNvSpPr>
          <p:nvPr>
            <p:ph type="title"/>
          </p:nvPr>
        </p:nvSpPr>
        <p:spPr>
          <a:xfrm>
            <a:off x="269966" y="107576"/>
            <a:ext cx="8694647" cy="725801"/>
          </a:xfrm>
        </p:spPr>
        <p:txBody>
          <a:bodyPr/>
          <a:lstStyle/>
          <a:p>
            <a:r>
              <a:rPr lang="en-US" sz="4000" dirty="0"/>
              <a:t>Benefits of Security Convergence</a:t>
            </a:r>
          </a:p>
        </p:txBody>
      </p:sp>
    </p:spTree>
    <p:extLst>
      <p:ext uri="{BB962C8B-B14F-4D97-AF65-F5344CB8AC3E}">
        <p14:creationId xmlns:p14="http://schemas.microsoft.com/office/powerpoint/2010/main" val="3063505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Planning for Information Security Implementation</a:t>
            </a:r>
          </a:p>
        </p:txBody>
      </p:sp>
      <p:sp>
        <p:nvSpPr>
          <p:cNvPr id="7" name="Text Placeholder 6"/>
          <p:cNvSpPr>
            <a:spLocks noGrp="1"/>
          </p:cNvSpPr>
          <p:nvPr>
            <p:ph type="body" idx="1"/>
          </p:nvPr>
        </p:nvSpPr>
        <p:spPr/>
        <p:txBody>
          <a:bodyPr/>
          <a:lstStyle/>
          <a:p>
            <a:r>
              <a:rPr lang="en-US" dirty="0"/>
              <a:t>Governance and Strategic Planning for Security</a:t>
            </a:r>
          </a:p>
        </p:txBody>
      </p:sp>
    </p:spTree>
    <p:extLst>
      <p:ext uri="{BB962C8B-B14F-4D97-AF65-F5344CB8AC3E}">
        <p14:creationId xmlns:p14="http://schemas.microsoft.com/office/powerpoint/2010/main" val="17481477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type="body" idx="1"/>
          </p:nvPr>
        </p:nvSpPr>
        <p:spPr>
          <a:xfrm>
            <a:off x="114663" y="1264534"/>
            <a:ext cx="8768079" cy="4167295"/>
          </a:xfrm>
        </p:spPr>
        <p:txBody>
          <a:bodyPr>
            <a:normAutofit fontScale="92500" lnSpcReduction="10000"/>
          </a:bodyPr>
          <a:lstStyle/>
          <a:p>
            <a:pPr algn="just"/>
            <a:r>
              <a:rPr lang="en-US" sz="2400" dirty="0"/>
              <a:t>The CIO and CISO play important roles in translating overall strategic planning into tactical and operational information security plans</a:t>
            </a:r>
          </a:p>
          <a:p>
            <a:pPr algn="just"/>
            <a:r>
              <a:rPr lang="en-US" sz="2400" dirty="0"/>
              <a:t>When the CISO reports directly to the CIO, the CIO charges the CISO and other IT department heads with creating and adopting plans that are consistent with and supportive of the IT strategy as it supports the organizational strategy</a:t>
            </a:r>
          </a:p>
          <a:p>
            <a:pPr algn="just"/>
            <a:r>
              <a:rPr lang="en-US" sz="2400" dirty="0"/>
              <a:t>It falls upon the CISO to go beyond the plans and efforts of the IT group to ensure that the InfoSec plan directly supports the entire organization and the strategies of other business units, beyond the scope of the IT plan</a:t>
            </a:r>
          </a:p>
        </p:txBody>
      </p:sp>
      <p:sp>
        <p:nvSpPr>
          <p:cNvPr id="39938" name="Rectangle 2"/>
          <p:cNvSpPr>
            <a:spLocks noGrp="1" noChangeArrowheads="1"/>
          </p:cNvSpPr>
          <p:nvPr>
            <p:ph type="title"/>
          </p:nvPr>
        </p:nvSpPr>
        <p:spPr>
          <a:xfrm>
            <a:off x="209005" y="112524"/>
            <a:ext cx="8673737" cy="1140549"/>
          </a:xfrm>
        </p:spPr>
        <p:txBody>
          <a:bodyPr/>
          <a:lstStyle/>
          <a:p>
            <a:r>
              <a:rPr lang="en-US" sz="4000" dirty="0"/>
              <a:t>Planning for Information Security Implementation</a:t>
            </a:r>
          </a:p>
        </p:txBody>
      </p:sp>
    </p:spTree>
    <p:extLst>
      <p:ext uri="{BB962C8B-B14F-4D97-AF65-F5344CB8AC3E}">
        <p14:creationId xmlns:p14="http://schemas.microsoft.com/office/powerpoint/2010/main" val="264889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5747" y="1030147"/>
            <a:ext cx="8494853" cy="5660020"/>
            <a:chOff x="533400" y="218130"/>
            <a:chExt cx="8077200" cy="6204761"/>
          </a:xfrm>
        </p:grpSpPr>
        <p:pic>
          <p:nvPicPr>
            <p:cNvPr id="2" name="Picture 1" descr="A pyramid structure shows the organizational hierarchy and a tree diagram shows the planning hierarchy.&#10;Organizational hierarchy: At the top is the C E O, followed by C F O, C I O, and C O O in the second level. Personnel under C I O include C I S O, V P-Systems, and V P-Networks. The hierarchy under each of these personnel are Manager, Admin, and Tech. Planning Hierarchy: At the top is the Corporate Strategy, followed by Financial Strategy, I T Strategy, and Operations Strategy in the second level. Both first and second levels are connected to InfoSec Strategy which includes InfoSec Tactical Planning, and InfoSec Operational Planning. A downward arrow indicates a Top-down approach, initiated by top management. An upward arrow indicates a Bottom-up approach, initiated by administrators and technicians. &#10;"/>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33400" y="218130"/>
              <a:ext cx="8077200" cy="6188222"/>
            </a:xfrm>
            <a:prstGeom prst="rect">
              <a:avLst/>
            </a:prstGeom>
          </p:spPr>
        </p:pic>
        <p:sp>
          <p:nvSpPr>
            <p:cNvPr id="3" name="TextBox 2"/>
            <p:cNvSpPr txBox="1"/>
            <p:nvPr/>
          </p:nvSpPr>
          <p:spPr>
            <a:xfrm>
              <a:off x="533400" y="6053559"/>
              <a:ext cx="1422722" cy="369332"/>
            </a:xfrm>
            <a:prstGeom prst="rect">
              <a:avLst/>
            </a:prstGeom>
            <a:solidFill>
              <a:schemeClr val="bg1"/>
            </a:solidFill>
          </p:spPr>
          <p:txBody>
            <a:bodyPr wrap="square" rtlCol="0">
              <a:spAutoFit/>
            </a:bodyPr>
            <a:lstStyle/>
            <a:p>
              <a:endParaRPr lang="en-GB" dirty="0"/>
            </a:p>
          </p:txBody>
        </p:sp>
      </p:grpSp>
      <p:sp>
        <p:nvSpPr>
          <p:cNvPr id="5" name="Rectangle 2"/>
          <p:cNvSpPr txBox="1">
            <a:spLocks noChangeArrowheads="1"/>
          </p:cNvSpPr>
          <p:nvPr/>
        </p:nvSpPr>
        <p:spPr>
          <a:xfrm>
            <a:off x="762000" y="81023"/>
            <a:ext cx="8026400" cy="656480"/>
          </a:xfrm>
          <a:prstGeom prst="rect">
            <a:avLst/>
          </a:prstGeom>
        </p:spPr>
        <p:txBody>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a:t>Planning for InfoSec</a:t>
            </a:r>
            <a:endParaRPr lang="en-US" dirty="0"/>
          </a:p>
        </p:txBody>
      </p:sp>
    </p:spTree>
    <p:extLst>
      <p:ext uri="{BB962C8B-B14F-4D97-AF65-F5344CB8AC3E}">
        <p14:creationId xmlns:p14="http://schemas.microsoft.com/office/powerpoint/2010/main" val="3896721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idx="1"/>
          </p:nvPr>
        </p:nvSpPr>
        <p:spPr>
          <a:xfrm>
            <a:off x="130629" y="1261025"/>
            <a:ext cx="8769531" cy="4284250"/>
          </a:xfrm>
        </p:spPr>
        <p:txBody>
          <a:bodyPr>
            <a:normAutofit fontScale="92500" lnSpcReduction="10000"/>
          </a:bodyPr>
          <a:lstStyle/>
          <a:p>
            <a:pPr algn="just"/>
            <a:r>
              <a:rPr lang="en-US" sz="2400" dirty="0"/>
              <a:t>An SDLC is a methodology for the design and implementation of an information system and is combined with sound project management practices to develop key project milestones, allocate resources, select personnel, and perform the tasks needed to accomplish a project’s objectives</a:t>
            </a:r>
          </a:p>
          <a:p>
            <a:pPr algn="just"/>
            <a:r>
              <a:rPr lang="en-US" sz="2400" dirty="0"/>
              <a:t>The SDLC approach can be scaled up to support the design, implementation, and maintenance of an entire security program, which is then called the security systems development life cycle (SecSDLC)</a:t>
            </a:r>
          </a:p>
          <a:p>
            <a:pPr algn="just"/>
            <a:r>
              <a:rPr lang="en-US" sz="2400" dirty="0"/>
              <a:t>Once a security program is implemented, it should be supported with a </a:t>
            </a:r>
            <a:r>
              <a:rPr lang="en-US" sz="2400" i="1" dirty="0"/>
              <a:t>continuous improvement program (CIP)</a:t>
            </a:r>
            <a:endParaRPr lang="en-US" sz="2400" dirty="0"/>
          </a:p>
        </p:txBody>
      </p:sp>
      <p:sp>
        <p:nvSpPr>
          <p:cNvPr id="44034" name="Rectangle 2"/>
          <p:cNvSpPr>
            <a:spLocks noGrp="1" noChangeArrowheads="1"/>
          </p:cNvSpPr>
          <p:nvPr>
            <p:ph type="title"/>
          </p:nvPr>
        </p:nvSpPr>
        <p:spPr>
          <a:xfrm>
            <a:off x="762000" y="104172"/>
            <a:ext cx="8026400" cy="1047952"/>
          </a:xfrm>
        </p:spPr>
        <p:txBody>
          <a:bodyPr/>
          <a:lstStyle/>
          <a:p>
            <a:r>
              <a:rPr lang="en-US" sz="3600" dirty="0"/>
              <a:t>Implementing the Security Program Using the SDLC</a:t>
            </a:r>
          </a:p>
        </p:txBody>
      </p:sp>
    </p:spTree>
    <p:extLst>
      <p:ext uri="{BB962C8B-B14F-4D97-AF65-F5344CB8AC3E}">
        <p14:creationId xmlns:p14="http://schemas.microsoft.com/office/powerpoint/2010/main" val="1875566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2453" y="1081577"/>
            <a:ext cx="8939095" cy="4370756"/>
            <a:chOff x="102453" y="1000554"/>
            <a:chExt cx="8939095" cy="4370756"/>
          </a:xfrm>
        </p:grpSpPr>
        <p:pic>
          <p:nvPicPr>
            <p:cNvPr id="2" name="Picture 1" descr="A waterfall diagram identifies the deliverables in the S D L C methodology. Investigation: Process, outcomes, goals, scope, costs &amp; benefits, budget &amp; constraints, development team specifications. Analysis: Issues with the current program or system, its environment, requirements of the new system. Logical Design: General program or system specifications, blueprint. Physical Design: Detailed program or system specifications (solutions) including resources and personnel. Implementation: Feedback, testing, program or system acceptance. Maintenance and Change: Performance measures, operational reporting. Revisit previous phases when issues arise or progress is unsatisfactory. When the existing program or system is deemed ineffective or inefficient, a new program or system is initiated. Each new step is a cascading step which follows from the previous step.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2453" y="1000554"/>
              <a:ext cx="8939095" cy="4370756"/>
            </a:xfrm>
            <a:prstGeom prst="rect">
              <a:avLst/>
            </a:prstGeom>
          </p:spPr>
        </p:pic>
        <p:sp>
          <p:nvSpPr>
            <p:cNvPr id="3" name="TextBox 2"/>
            <p:cNvSpPr txBox="1"/>
            <p:nvPr/>
          </p:nvSpPr>
          <p:spPr>
            <a:xfrm>
              <a:off x="102453" y="4988689"/>
              <a:ext cx="1575876" cy="382621"/>
            </a:xfrm>
            <a:prstGeom prst="rect">
              <a:avLst/>
            </a:prstGeom>
            <a:solidFill>
              <a:schemeClr val="bg1"/>
            </a:solidFill>
          </p:spPr>
          <p:txBody>
            <a:bodyPr wrap="square" rtlCol="0">
              <a:spAutoFit/>
            </a:bodyPr>
            <a:lstStyle/>
            <a:p>
              <a:endParaRPr lang="en-GB" dirty="0"/>
            </a:p>
          </p:txBody>
        </p:sp>
      </p:grpSp>
      <p:sp>
        <p:nvSpPr>
          <p:cNvPr id="5" name="Rectangle 2"/>
          <p:cNvSpPr txBox="1">
            <a:spLocks noChangeArrowheads="1"/>
          </p:cNvSpPr>
          <p:nvPr/>
        </p:nvSpPr>
        <p:spPr>
          <a:xfrm>
            <a:off x="125602" y="75301"/>
            <a:ext cx="8939095" cy="853599"/>
          </a:xfrm>
          <a:prstGeom prst="rect">
            <a:avLst/>
          </a:prstGeom>
        </p:spPr>
        <p:txBody>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2800" dirty="0"/>
              <a:t>Example: Implementing the Security Program Using the SDLC</a:t>
            </a:r>
          </a:p>
        </p:txBody>
      </p:sp>
    </p:spTree>
    <p:extLst>
      <p:ext uri="{BB962C8B-B14F-4D97-AF65-F5344CB8AC3E}">
        <p14:creationId xmlns:p14="http://schemas.microsoft.com/office/powerpoint/2010/main" val="132262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type="body" idx="1"/>
          </p:nvPr>
        </p:nvSpPr>
        <p:spPr>
          <a:xfrm>
            <a:off x="446148" y="1122129"/>
            <a:ext cx="8415338" cy="3813352"/>
          </a:xfrm>
        </p:spPr>
        <p:txBody>
          <a:bodyPr/>
          <a:lstStyle/>
          <a:p>
            <a:pPr algn="just"/>
            <a:r>
              <a:rPr lang="en-US" dirty="0"/>
              <a:t>Should consist of individuals experienced in one or multiple technical and nontechnical areas including:</a:t>
            </a:r>
          </a:p>
          <a:p>
            <a:pPr lvl="1" algn="just"/>
            <a:r>
              <a:rPr lang="en-US" dirty="0"/>
              <a:t>Champion</a:t>
            </a:r>
          </a:p>
          <a:p>
            <a:pPr lvl="1" algn="just"/>
            <a:r>
              <a:rPr lang="en-US" dirty="0"/>
              <a:t>Team leader</a:t>
            </a:r>
          </a:p>
          <a:p>
            <a:pPr lvl="1" algn="just"/>
            <a:r>
              <a:rPr lang="en-US" dirty="0"/>
              <a:t>Security policy developers </a:t>
            </a:r>
          </a:p>
          <a:p>
            <a:pPr lvl="1" algn="just"/>
            <a:r>
              <a:rPr lang="en-US" dirty="0"/>
              <a:t>Risk assessment specialists</a:t>
            </a:r>
          </a:p>
          <a:p>
            <a:pPr lvl="1" algn="just"/>
            <a:r>
              <a:rPr lang="en-US" dirty="0"/>
              <a:t>Security professionals </a:t>
            </a:r>
          </a:p>
          <a:p>
            <a:pPr lvl="1" algn="just"/>
            <a:r>
              <a:rPr lang="en-US" dirty="0"/>
              <a:t>Systems administrators</a:t>
            </a:r>
          </a:p>
          <a:p>
            <a:pPr lvl="1" algn="just"/>
            <a:r>
              <a:rPr lang="en-US" dirty="0"/>
              <a:t>End users</a:t>
            </a:r>
          </a:p>
        </p:txBody>
      </p:sp>
      <p:sp>
        <p:nvSpPr>
          <p:cNvPr id="65538" name="Rectangle 2"/>
          <p:cNvSpPr>
            <a:spLocks noGrp="1" noChangeArrowheads="1"/>
          </p:cNvSpPr>
          <p:nvPr>
            <p:ph type="title"/>
          </p:nvPr>
        </p:nvSpPr>
        <p:spPr>
          <a:xfrm>
            <a:off x="549275" y="107576"/>
            <a:ext cx="8042276" cy="772100"/>
          </a:xfrm>
        </p:spPr>
        <p:txBody>
          <a:bodyPr/>
          <a:lstStyle/>
          <a:p>
            <a:r>
              <a:rPr lang="en-US" dirty="0"/>
              <a:t>Data/InfoSec Project Team</a:t>
            </a:r>
          </a:p>
        </p:txBody>
      </p:sp>
    </p:spTree>
    <p:extLst>
      <p:ext uri="{BB962C8B-B14F-4D97-AF65-F5344CB8AC3E}">
        <p14:creationId xmlns:p14="http://schemas.microsoft.com/office/powerpoint/2010/main" val="276500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5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5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5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55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553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553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3"/>
          <p:cNvSpPr>
            <a:spLocks noGrp="1" noChangeArrowheads="1"/>
          </p:cNvSpPr>
          <p:nvPr>
            <p:ph type="body" idx="1"/>
          </p:nvPr>
        </p:nvSpPr>
        <p:spPr>
          <a:xfrm>
            <a:off x="549275" y="1232706"/>
            <a:ext cx="8042276" cy="4343400"/>
          </a:xfrm>
        </p:spPr>
        <p:txBody>
          <a:bodyPr/>
          <a:lstStyle/>
          <a:p>
            <a:pPr algn="just"/>
            <a:r>
              <a:rPr lang="en-US" dirty="0"/>
              <a:t>It takes a wide range of professionals to support a diverse information security program:</a:t>
            </a:r>
          </a:p>
          <a:p>
            <a:pPr lvl="1" algn="just"/>
            <a:r>
              <a:rPr lang="en-US" dirty="0"/>
              <a:t>Chief Information Officer (CIO)</a:t>
            </a:r>
          </a:p>
          <a:p>
            <a:pPr lvl="1" algn="just"/>
            <a:r>
              <a:rPr lang="en-US" dirty="0"/>
              <a:t>Chief Security Officer (CSO)</a:t>
            </a:r>
          </a:p>
          <a:p>
            <a:pPr lvl="1" algn="just"/>
            <a:r>
              <a:rPr lang="en-US" dirty="0"/>
              <a:t>Chief Information Security Officer (CISO)</a:t>
            </a:r>
          </a:p>
          <a:p>
            <a:pPr lvl="1" algn="just"/>
            <a:r>
              <a:rPr lang="en-US" dirty="0"/>
              <a:t>Security Managers</a:t>
            </a:r>
          </a:p>
          <a:p>
            <a:pPr lvl="1" algn="just"/>
            <a:r>
              <a:rPr lang="en-US" dirty="0"/>
              <a:t>Security Technicians</a:t>
            </a:r>
          </a:p>
          <a:p>
            <a:pPr lvl="1" algn="just"/>
            <a:r>
              <a:rPr lang="en-US" dirty="0"/>
              <a:t>Data Owners</a:t>
            </a:r>
          </a:p>
          <a:p>
            <a:pPr lvl="1" algn="just"/>
            <a:r>
              <a:rPr lang="en-US" dirty="0"/>
              <a:t>Data Custodians</a:t>
            </a:r>
          </a:p>
          <a:p>
            <a:pPr lvl="1" algn="just"/>
            <a:r>
              <a:rPr lang="en-US" dirty="0"/>
              <a:t>Data Users</a:t>
            </a:r>
          </a:p>
        </p:txBody>
      </p:sp>
      <p:sp>
        <p:nvSpPr>
          <p:cNvPr id="67586" name="Rectangle 2"/>
          <p:cNvSpPr>
            <a:spLocks noGrp="1" noChangeArrowheads="1"/>
          </p:cNvSpPr>
          <p:nvPr>
            <p:ph type="title"/>
          </p:nvPr>
        </p:nvSpPr>
        <p:spPr>
          <a:xfrm>
            <a:off x="549275" y="107576"/>
            <a:ext cx="8042276" cy="772100"/>
          </a:xfrm>
        </p:spPr>
        <p:txBody>
          <a:bodyPr/>
          <a:lstStyle/>
          <a:p>
            <a:r>
              <a:rPr lang="en-US" dirty="0"/>
              <a:t>Data/InfoSec Professionals</a:t>
            </a:r>
          </a:p>
        </p:txBody>
      </p:sp>
    </p:spTree>
    <p:extLst>
      <p:ext uri="{BB962C8B-B14F-4D97-AF65-F5344CB8AC3E}">
        <p14:creationId xmlns:p14="http://schemas.microsoft.com/office/powerpoint/2010/main" val="2274299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5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75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75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758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758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758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758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758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3"/>
          <p:cNvSpPr>
            <a:spLocks noGrp="1" noChangeArrowheads="1"/>
          </p:cNvSpPr>
          <p:nvPr>
            <p:ph type="body" idx="1"/>
          </p:nvPr>
        </p:nvSpPr>
        <p:spPr>
          <a:xfrm>
            <a:off x="468252" y="717631"/>
            <a:ext cx="8415338" cy="5176802"/>
          </a:xfrm>
        </p:spPr>
        <p:txBody>
          <a:bodyPr>
            <a:normAutofit fontScale="92500" lnSpcReduction="10000"/>
          </a:bodyPr>
          <a:lstStyle/>
          <a:p>
            <a:pPr algn="just"/>
            <a:r>
              <a:rPr lang="en-US" sz="2400" dirty="0"/>
              <a:t>Today’s InfoSec systems need constant monitoring, testing, modifying, updating, and repairing</a:t>
            </a:r>
          </a:p>
          <a:p>
            <a:pPr algn="just"/>
            <a:r>
              <a:rPr lang="en-US" sz="2400" dirty="0"/>
              <a:t>As new threats emerge and old threats evolve, the InfoSec profile of an organization requires constant adaptation to prevent threats from successfully penetrating sensitive data</a:t>
            </a:r>
          </a:p>
          <a:p>
            <a:pPr algn="just"/>
            <a:r>
              <a:rPr lang="en-US" sz="2400" dirty="0"/>
              <a:t>Once the information security program is implemented, it must be operated, properly managed, and kept up to date by means of established procedures</a:t>
            </a:r>
          </a:p>
          <a:p>
            <a:pPr algn="just"/>
            <a:r>
              <a:rPr lang="en-US" sz="2400" dirty="0"/>
              <a:t>Whereas a systems management model is designed to manage and operate systems, a maintenance model is intended to complement a systems management model and focus those ongoing maintenance efforts that are needed to keep systems useable and secure</a:t>
            </a:r>
          </a:p>
        </p:txBody>
      </p:sp>
      <p:sp>
        <p:nvSpPr>
          <p:cNvPr id="69634" name="Rectangle 2"/>
          <p:cNvSpPr>
            <a:spLocks noGrp="1" noChangeArrowheads="1"/>
          </p:cNvSpPr>
          <p:nvPr>
            <p:ph type="title"/>
          </p:nvPr>
        </p:nvSpPr>
        <p:spPr>
          <a:xfrm>
            <a:off x="260410" y="107577"/>
            <a:ext cx="8813921" cy="610054"/>
          </a:xfrm>
        </p:spPr>
        <p:txBody>
          <a:bodyPr/>
          <a:lstStyle/>
          <a:p>
            <a:r>
              <a:rPr lang="en-US" dirty="0"/>
              <a:t>Maintenance in the SecSDLC</a:t>
            </a:r>
          </a:p>
        </p:txBody>
      </p:sp>
    </p:spTree>
    <p:extLst>
      <p:ext uri="{BB962C8B-B14F-4D97-AF65-F5344CB8AC3E}">
        <p14:creationId xmlns:p14="http://schemas.microsoft.com/office/powerpoint/2010/main" val="811213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6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96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365125" y="868101"/>
            <a:ext cx="8415338" cy="4964436"/>
          </a:xfrm>
        </p:spPr>
        <p:txBody>
          <a:bodyPr>
            <a:normAutofit fontScale="92500" lnSpcReduction="20000"/>
          </a:bodyPr>
          <a:lstStyle/>
          <a:p>
            <a:pPr algn="just"/>
            <a:r>
              <a:rPr lang="en-US" sz="2200" dirty="0"/>
              <a:t>Planning is central to the management of any organization and is based on the preparation, application, and control of a sequence of action steps to achieve specific goals</a:t>
            </a:r>
          </a:p>
          <a:p>
            <a:pPr algn="just"/>
            <a:r>
              <a:rPr lang="en-US" sz="2200" dirty="0"/>
              <a:t>To develop and implement effective planning, documents representing the philosophical, ethical, and entrepreneurial perspectives of the company are first created—namely, the values, vision, mission, and strategy of the organization. Strategic planning lays out the long-term direction to be taken by the organization and guides organizational efforts</a:t>
            </a:r>
          </a:p>
          <a:p>
            <a:pPr algn="just"/>
            <a:r>
              <a:rPr lang="en-US" sz="2200" dirty="0"/>
              <a:t>Information security, like information technology, must support more than its immediate parent in the organizational chart</a:t>
            </a:r>
          </a:p>
          <a:p>
            <a:pPr algn="just"/>
            <a:r>
              <a:rPr lang="en-US" sz="2200" dirty="0"/>
              <a:t>As all organizational units will be using information, and not just IT-based information, the information security group must understand and support the strategic plans (a.k.a strategies) of all business units</a:t>
            </a:r>
          </a:p>
        </p:txBody>
      </p:sp>
      <p:sp>
        <p:nvSpPr>
          <p:cNvPr id="73730" name="Rectangle 2"/>
          <p:cNvSpPr>
            <a:spLocks noGrp="1" noChangeArrowheads="1"/>
          </p:cNvSpPr>
          <p:nvPr>
            <p:ph type="title"/>
          </p:nvPr>
        </p:nvSpPr>
        <p:spPr>
          <a:xfrm>
            <a:off x="549275" y="107576"/>
            <a:ext cx="8042276" cy="760525"/>
          </a:xfrm>
        </p:spPr>
        <p:txBody>
          <a:bodyPr/>
          <a:lstStyle/>
          <a:p>
            <a:r>
              <a:rPr lang="en-US" dirty="0"/>
              <a:t>Summary</a:t>
            </a:r>
          </a:p>
        </p:txBody>
      </p:sp>
    </p:spTree>
    <p:extLst>
      <p:ext uri="{BB962C8B-B14F-4D97-AF65-F5344CB8AC3E}">
        <p14:creationId xmlns:p14="http://schemas.microsoft.com/office/powerpoint/2010/main" val="7405292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393539" y="718595"/>
            <a:ext cx="8571074" cy="5066002"/>
          </a:xfrm>
        </p:spPr>
        <p:txBody>
          <a:bodyPr>
            <a:normAutofit fontScale="92500" lnSpcReduction="10000"/>
          </a:bodyPr>
          <a:lstStyle/>
          <a:p>
            <a:pPr algn="just"/>
            <a:r>
              <a:rPr lang="en-US" sz="2400" dirty="0"/>
              <a:t>This role may at times conflict with that of the IT department, as IT’s role is the efficient and effective </a:t>
            </a:r>
            <a:r>
              <a:rPr lang="en-US" sz="2400" i="1" dirty="0"/>
              <a:t>delivery</a:t>
            </a:r>
            <a:r>
              <a:rPr lang="en-US" sz="2400" dirty="0"/>
              <a:t> of information and information resources, while InfoSec’s role is the </a:t>
            </a:r>
            <a:r>
              <a:rPr lang="en-US" sz="2400" i="1" dirty="0"/>
              <a:t>protection</a:t>
            </a:r>
            <a:r>
              <a:rPr lang="en-US" sz="2400" dirty="0"/>
              <a:t> of all information assets</a:t>
            </a:r>
            <a:endParaRPr lang="en-US" sz="1600" dirty="0"/>
          </a:p>
          <a:p>
            <a:pPr algn="just"/>
            <a:r>
              <a:rPr lang="en-US" sz="2400" dirty="0"/>
              <a:t>Security can begin either as a grassroots effort (a bottom-up approach) or with plans formulated by senior management (a top-down approach). InfoSec governance is the process of creating and maintaining the organizational structures that manage the InfoSec function within an enterprise. It has five key objectives: strategic alignment of InfoSec and business objectives; use of risk management practices to guide InfoSec decision making; implementation of rational resource management practices for InfoSec programs; measurement of performance of InfoSec functions; and delivering value to the organization</a:t>
            </a:r>
            <a:endParaRPr lang="en-US" sz="1600" dirty="0"/>
          </a:p>
        </p:txBody>
      </p:sp>
      <p:sp>
        <p:nvSpPr>
          <p:cNvPr id="73730" name="Rectangle 2"/>
          <p:cNvSpPr>
            <a:spLocks noGrp="1" noChangeArrowheads="1"/>
          </p:cNvSpPr>
          <p:nvPr>
            <p:ph type="title"/>
          </p:nvPr>
        </p:nvSpPr>
        <p:spPr>
          <a:xfrm>
            <a:off x="549275" y="107576"/>
            <a:ext cx="8042276" cy="611019"/>
          </a:xfrm>
        </p:spPr>
        <p:txBody>
          <a:bodyPr/>
          <a:lstStyle/>
          <a:p>
            <a:r>
              <a:rPr lang="en-US" dirty="0"/>
              <a:t>Summary (Continued)</a:t>
            </a:r>
          </a:p>
        </p:txBody>
      </p:sp>
    </p:spTree>
    <p:extLst>
      <p:ext uri="{BB962C8B-B14F-4D97-AF65-F5344CB8AC3E}">
        <p14:creationId xmlns:p14="http://schemas.microsoft.com/office/powerpoint/2010/main" val="31333108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549275" y="902211"/>
            <a:ext cx="8415338" cy="4364272"/>
          </a:xfrm>
        </p:spPr>
        <p:txBody>
          <a:bodyPr>
            <a:normAutofit fontScale="92500" lnSpcReduction="10000"/>
          </a:bodyPr>
          <a:lstStyle/>
          <a:p>
            <a:pPr algn="just"/>
            <a:r>
              <a:rPr lang="en-US" sz="2400" dirty="0"/>
              <a:t>The systems development life cycle (SDLC) is a methodology for the design and implementation of an information system in an organization. The process of phased system development described by the traditional SDLC can be adapted to support the specialized implementation of a security project by using the security systems development life cycle (</a:t>
            </a:r>
            <a:r>
              <a:rPr lang="en-US" sz="2400" dirty="0" err="1"/>
              <a:t>SecSDLC</a:t>
            </a:r>
            <a:r>
              <a:rPr lang="en-US" sz="2400" dirty="0"/>
              <a:t>)</a:t>
            </a:r>
          </a:p>
          <a:p>
            <a:pPr algn="just"/>
            <a:r>
              <a:rPr lang="en-US" sz="2400" dirty="0"/>
              <a:t>The investigation phase of the SecSDLC begins with a directive from upper management dictating the process, outcomes, and goals of the project, as well as its budget and other constraints. In the analysis phase, the team examines existing security policies or programs, along with documented current threats and associated controls </a:t>
            </a:r>
            <a:endParaRPr lang="en-US" sz="1600" dirty="0"/>
          </a:p>
        </p:txBody>
      </p:sp>
      <p:sp>
        <p:nvSpPr>
          <p:cNvPr id="73730" name="Rectangle 2"/>
          <p:cNvSpPr>
            <a:spLocks noGrp="1" noChangeArrowheads="1"/>
          </p:cNvSpPr>
          <p:nvPr>
            <p:ph type="title"/>
          </p:nvPr>
        </p:nvSpPr>
        <p:spPr>
          <a:xfrm>
            <a:off x="549275" y="107576"/>
            <a:ext cx="8042276" cy="702652"/>
          </a:xfrm>
        </p:spPr>
        <p:txBody>
          <a:bodyPr/>
          <a:lstStyle/>
          <a:p>
            <a:r>
              <a:rPr lang="en-US" dirty="0"/>
              <a:t>Summary (Continued)</a:t>
            </a:r>
          </a:p>
        </p:txBody>
      </p:sp>
    </p:spTree>
    <p:extLst>
      <p:ext uri="{BB962C8B-B14F-4D97-AF65-F5344CB8AC3E}">
        <p14:creationId xmlns:p14="http://schemas.microsoft.com/office/powerpoint/2010/main" val="219085730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365125" y="1214726"/>
            <a:ext cx="8415338" cy="3662541"/>
          </a:xfrm>
        </p:spPr>
        <p:txBody>
          <a:bodyPr>
            <a:normAutofit fontScale="92500" lnSpcReduction="20000"/>
          </a:bodyPr>
          <a:lstStyle/>
          <a:p>
            <a:pPr algn="just"/>
            <a:r>
              <a:rPr lang="en-US" sz="2400" dirty="0"/>
              <a:t>The design phase of the SecSDLC includes two distinct phases, the logical design phase, where blueprints for security are created, and key policies that influence later decisions are examined and implemented, and the physical design phase, where the security technology needed to support these blueprints is evaluated, alternative solutions are generated, and a final design is determined</a:t>
            </a:r>
          </a:p>
          <a:p>
            <a:pPr algn="just"/>
            <a:r>
              <a:rPr lang="en-US" sz="2400" dirty="0"/>
              <a:t>The maintenance and change phase of the SecSDLC, though last, is perhaps most important, given the flexibility and persistence of many of the threats facing the modern organization</a:t>
            </a:r>
            <a:endParaRPr lang="en-US" sz="1600" dirty="0"/>
          </a:p>
        </p:txBody>
      </p:sp>
      <p:sp>
        <p:nvSpPr>
          <p:cNvPr id="73730" name="Rectangle 2"/>
          <p:cNvSpPr>
            <a:spLocks noGrp="1" noChangeArrowheads="1"/>
          </p:cNvSpPr>
          <p:nvPr>
            <p:ph type="title"/>
          </p:nvPr>
        </p:nvSpPr>
        <p:spPr>
          <a:xfrm>
            <a:off x="549275" y="107576"/>
            <a:ext cx="8042276" cy="783675"/>
          </a:xfrm>
        </p:spPr>
        <p:txBody>
          <a:bodyPr/>
          <a:lstStyle/>
          <a:p>
            <a:r>
              <a:rPr lang="en-US" dirty="0"/>
              <a:t>Summary (Continued)</a:t>
            </a:r>
          </a:p>
        </p:txBody>
      </p:sp>
    </p:spTree>
    <p:extLst>
      <p:ext uri="{BB962C8B-B14F-4D97-AF65-F5344CB8AC3E}">
        <p14:creationId xmlns:p14="http://schemas.microsoft.com/office/powerpoint/2010/main" val="30931744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8270</TotalTime>
  <Words>5344</Words>
  <Application>Microsoft Office PowerPoint</Application>
  <PresentationFormat>On-screen Show (4:3)</PresentationFormat>
  <Paragraphs>382</Paragraphs>
  <Slides>48</Slides>
  <Notes>37</Notes>
  <HiddenSlides>11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Söhne</vt:lpstr>
      <vt:lpstr>Arial</vt:lpstr>
      <vt:lpstr>Calibri</vt:lpstr>
      <vt:lpstr>Calibri Light</vt:lpstr>
      <vt:lpstr>News Gothic MT</vt:lpstr>
      <vt:lpstr>Times New Roman</vt:lpstr>
      <vt:lpstr>Wingdings 2</vt:lpstr>
      <vt:lpstr>Breeze</vt:lpstr>
      <vt:lpstr>  Governance and Strategic Planning for Security  Data Security</vt:lpstr>
      <vt:lpstr> Learning Outcome</vt:lpstr>
      <vt:lpstr>Introduction</vt:lpstr>
      <vt:lpstr>Introduction</vt:lpstr>
      <vt:lpstr>The Role of Planning</vt:lpstr>
      <vt:lpstr>Introduction</vt:lpstr>
      <vt:lpstr>Introduction</vt:lpstr>
      <vt:lpstr>Introduction (Continued)</vt:lpstr>
      <vt:lpstr>PowerPoint Presentation</vt:lpstr>
      <vt:lpstr>Strategic Planning</vt:lpstr>
      <vt:lpstr>Precursors to Planning</vt:lpstr>
      <vt:lpstr>Precursors to Planning</vt:lpstr>
      <vt:lpstr>Precursors to Planning</vt:lpstr>
      <vt:lpstr>Strategic Planning</vt:lpstr>
      <vt:lpstr>PowerPoint Presentation</vt:lpstr>
      <vt:lpstr>Planning Levels</vt:lpstr>
      <vt:lpstr>Planning Hierarchy</vt:lpstr>
      <vt:lpstr>Planning Hierarchy</vt:lpstr>
      <vt:lpstr>Basic Components of a Typical Strategic Plan</vt:lpstr>
      <vt:lpstr>Basic Components of a Typical Strategic Plan</vt:lpstr>
      <vt:lpstr>Data/Information Security Governance</vt:lpstr>
      <vt:lpstr>Information Security Governance</vt:lpstr>
      <vt:lpstr>The ITGI Approach to Information Security Governance  (ISACA- Information Systems Audit and Control Association)</vt:lpstr>
      <vt:lpstr>NACD InfoSec Governance Board of Directors Essential Practices (NACD- National Association of corporate directors)</vt:lpstr>
      <vt:lpstr>Benefits of Information/Data Security Governance</vt:lpstr>
      <vt:lpstr>NCSP Framework for Information/Data Security Governance</vt:lpstr>
      <vt:lpstr>PowerPoint Presentation</vt:lpstr>
      <vt:lpstr>PowerPoint Presentation</vt:lpstr>
      <vt:lpstr>CERT Governing for Enterprise Security Implementation</vt:lpstr>
      <vt:lpstr>PowerPoint Presentation</vt:lpstr>
      <vt:lpstr>ISO/IEC 27014: Governance of Information Security</vt:lpstr>
      <vt:lpstr>PowerPoint Presentation</vt:lpstr>
      <vt:lpstr>PowerPoint Presentation</vt:lpstr>
      <vt:lpstr>Benefits of Security Convergence</vt:lpstr>
      <vt:lpstr>Planning for Information Security Implementation</vt:lpstr>
      <vt:lpstr>Planning for Information Security Implementation</vt:lpstr>
      <vt:lpstr>PowerPoint Presentation</vt:lpstr>
      <vt:lpstr>Implementing the Security Program Using the SDLC</vt:lpstr>
      <vt:lpstr>PowerPoint Presentation</vt:lpstr>
      <vt:lpstr>Data/InfoSec Project Team</vt:lpstr>
      <vt:lpstr>Data/InfoSec Professionals</vt:lpstr>
      <vt:lpstr>Maintenance in the SecSDLC</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Munyaradzi Nicholas Murira</cp:lastModifiedBy>
  <cp:revision>562</cp:revision>
  <dcterms:created xsi:type="dcterms:W3CDTF">2011-10-03T10:20:59Z</dcterms:created>
  <dcterms:modified xsi:type="dcterms:W3CDTF">2023-10-20T09:32:43Z</dcterms:modified>
</cp:coreProperties>
</file>