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1" r:id="rId3"/>
    <p:sldId id="257" r:id="rId4"/>
    <p:sldId id="258" r:id="rId5"/>
    <p:sldId id="259" r:id="rId6"/>
    <p:sldId id="260" r:id="rId7"/>
    <p:sldId id="261" r:id="rId8"/>
    <p:sldId id="262" r:id="rId9"/>
    <p:sldId id="272" r:id="rId10"/>
    <p:sldId id="263" r:id="rId11"/>
    <p:sldId id="264" r:id="rId12"/>
    <p:sldId id="265" r:id="rId13"/>
    <p:sldId id="266" r:id="rId14"/>
    <p:sldId id="267" r:id="rId15"/>
    <p:sldId id="268" r:id="rId16"/>
    <p:sldId id="269" r:id="rId17"/>
    <p:sldId id="270"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869ABA-D446-4BE8-8C9D-4573CBDCF101}" v="2" dt="2026-07-19T11:15:51.0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0" d="100"/>
          <a:sy n="90" d="100"/>
        </p:scale>
        <p:origin x="37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rshan Patel" userId="e5f916c3120d5f4b" providerId="LiveId" clId="{0F869ABA-D446-4BE8-8C9D-4573CBDCF101}"/>
    <pc:docChg chg="undo custSel modSld sldOrd">
      <pc:chgData name="Darshan Patel" userId="e5f916c3120d5f4b" providerId="LiveId" clId="{0F869ABA-D446-4BE8-8C9D-4573CBDCF101}" dt="2026-07-19T11:19:43.407" v="265"/>
      <pc:docMkLst>
        <pc:docMk/>
      </pc:docMkLst>
      <pc:sldChg chg="modSp mod">
        <pc:chgData name="Darshan Patel" userId="e5f916c3120d5f4b" providerId="LiveId" clId="{0F869ABA-D446-4BE8-8C9D-4573CBDCF101}" dt="2026-07-19T11:15:56.453" v="263" actId="20577"/>
        <pc:sldMkLst>
          <pc:docMk/>
          <pc:sldMk cId="583318317" sldId="256"/>
        </pc:sldMkLst>
        <pc:spChg chg="mod">
          <ac:chgData name="Darshan Patel" userId="e5f916c3120d5f4b" providerId="LiveId" clId="{0F869ABA-D446-4BE8-8C9D-4573CBDCF101}" dt="2026-07-19T11:15:56.453" v="263" actId="20577"/>
          <ac:spMkLst>
            <pc:docMk/>
            <pc:sldMk cId="583318317" sldId="256"/>
            <ac:spMk id="3" creationId="{F8CFE6AE-714C-CC2E-4D3B-EF3B1008375D}"/>
          </ac:spMkLst>
        </pc:spChg>
      </pc:sldChg>
      <pc:sldChg chg="ord">
        <pc:chgData name="Darshan Patel" userId="e5f916c3120d5f4b" providerId="LiveId" clId="{0F869ABA-D446-4BE8-8C9D-4573CBDCF101}" dt="2026-07-19T11:19:43.407" v="265"/>
        <pc:sldMkLst>
          <pc:docMk/>
          <pc:sldMk cId="848780531" sldId="26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2871D3-C6A3-4B9F-A675-B89A16C7AA8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1F3829C3-EE1B-4689-9CED-A8C522A7D6A3}">
      <dgm:prSet custT="1"/>
      <dgm:spPr/>
      <dgm:t>
        <a:bodyPr/>
        <a:lstStyle/>
        <a:p>
          <a:pPr algn="just"/>
          <a:r>
            <a:rPr lang="gu-IN" sz="2000">
              <a:latin typeface="Arial" panose="020B0604020202020204" pitchFamily="34" charset="0"/>
            </a:rPr>
            <a:t>The absence of mandatory national reporting systems prevented healthcare organisations from identifying poor clinical outcomes at an early stage</a:t>
          </a:r>
          <a:r>
            <a:rPr lang="en-GB" sz="2000">
              <a:latin typeface="Arial" panose="020B0604020202020204" pitchFamily="34" charset="0"/>
              <a:cs typeface="Arial" panose="020B0604020202020204" pitchFamily="34" charset="0"/>
            </a:rPr>
            <a:t> (</a:t>
          </a:r>
          <a:r>
            <a:rPr lang="gu-IN" sz="2000">
              <a:latin typeface="Arial" panose="020B0604020202020204" pitchFamily="34" charset="0"/>
            </a:rPr>
            <a:t>McDonald</a:t>
          </a:r>
          <a:r>
            <a:rPr lang="en-GB" sz="2000">
              <a:latin typeface="Arial" panose="020B0604020202020204" pitchFamily="34" charset="0"/>
              <a:cs typeface="Arial" panose="020B0604020202020204" pitchFamily="34" charset="0"/>
            </a:rPr>
            <a:t>, 2016)</a:t>
          </a:r>
          <a:r>
            <a:rPr lang="gu-IN" sz="2000">
              <a:latin typeface="Arial" panose="020B0604020202020204" pitchFamily="34" charset="0"/>
            </a:rPr>
            <a:t>. </a:t>
          </a:r>
          <a:endParaRPr lang="en-US" sz="2000">
            <a:latin typeface="Arial" panose="020B0604020202020204" pitchFamily="34" charset="0"/>
            <a:cs typeface="Arial" panose="020B0604020202020204" pitchFamily="34" charset="0"/>
          </a:endParaRPr>
        </a:p>
      </dgm:t>
    </dgm:pt>
    <dgm:pt modelId="{ADEC6ECF-5C01-4D48-8489-51635A192F90}" type="parTrans" cxnId="{B9EC2F88-ED83-4A43-899F-A112D3B1F0E6}">
      <dgm:prSet/>
      <dgm:spPr/>
      <dgm:t>
        <a:bodyPr/>
        <a:lstStyle/>
        <a:p>
          <a:pPr algn="just"/>
          <a:endParaRPr lang="en-US" sz="2000">
            <a:latin typeface="Arial" panose="020B0604020202020204" pitchFamily="34" charset="0"/>
            <a:cs typeface="Arial" panose="020B0604020202020204" pitchFamily="34" charset="0"/>
          </a:endParaRPr>
        </a:p>
      </dgm:t>
    </dgm:pt>
    <dgm:pt modelId="{39861031-39B5-4D4F-A4A8-B50809D9EEA8}" type="sibTrans" cxnId="{B9EC2F88-ED83-4A43-899F-A112D3B1F0E6}">
      <dgm:prSet/>
      <dgm:spPr/>
      <dgm:t>
        <a:bodyPr/>
        <a:lstStyle/>
        <a:p>
          <a:pPr algn="just"/>
          <a:endParaRPr lang="en-US" sz="2000">
            <a:latin typeface="Arial" panose="020B0604020202020204" pitchFamily="34" charset="0"/>
            <a:cs typeface="Arial" panose="020B0604020202020204" pitchFamily="34" charset="0"/>
          </a:endParaRPr>
        </a:p>
      </dgm:t>
    </dgm:pt>
    <dgm:pt modelId="{6B713A79-4355-4121-9717-6571F8056EAB}">
      <dgm:prSet custT="1"/>
      <dgm:spPr/>
      <dgm:t>
        <a:bodyPr/>
        <a:lstStyle/>
        <a:p>
          <a:pPr algn="just"/>
          <a:r>
            <a:rPr lang="gu-IN" sz="2000">
              <a:latin typeface="Arial" panose="020B0604020202020204" pitchFamily="34" charset="0"/>
            </a:rPr>
            <a:t>Clinical governance policies were underdeveloped, resulting in weak accountability and limited organisational responsibility for maintaining healthcare quality</a:t>
          </a:r>
          <a:r>
            <a:rPr lang="en-GB" sz="2000">
              <a:latin typeface="Arial" panose="020B0604020202020204" pitchFamily="34" charset="0"/>
              <a:cs typeface="Arial" panose="020B0604020202020204" pitchFamily="34" charset="0"/>
            </a:rPr>
            <a:t> (</a:t>
          </a:r>
          <a:r>
            <a:rPr lang="gu-IN" sz="2000">
              <a:latin typeface="Arial" panose="020B0604020202020204" pitchFamily="34" charset="0"/>
            </a:rPr>
            <a:t>McDonald</a:t>
          </a:r>
          <a:r>
            <a:rPr lang="en-GB" sz="2000">
              <a:latin typeface="Arial" panose="020B0604020202020204" pitchFamily="34" charset="0"/>
              <a:cs typeface="Arial" panose="020B0604020202020204" pitchFamily="34" charset="0"/>
            </a:rPr>
            <a:t>, 2016)</a:t>
          </a:r>
          <a:r>
            <a:rPr lang="gu-IN" sz="2000">
              <a:latin typeface="Arial" panose="020B0604020202020204" pitchFamily="34" charset="0"/>
            </a:rPr>
            <a:t>. </a:t>
          </a:r>
          <a:endParaRPr lang="en-US" sz="2000">
            <a:latin typeface="Arial" panose="020B0604020202020204" pitchFamily="34" charset="0"/>
            <a:cs typeface="Arial" panose="020B0604020202020204" pitchFamily="34" charset="0"/>
          </a:endParaRPr>
        </a:p>
      </dgm:t>
    </dgm:pt>
    <dgm:pt modelId="{F7388AB1-1F6C-4B05-8C15-C01EDE2002D9}" type="parTrans" cxnId="{B721ACF0-F52C-43F1-96AE-3DB2D5D2A854}">
      <dgm:prSet/>
      <dgm:spPr/>
      <dgm:t>
        <a:bodyPr/>
        <a:lstStyle/>
        <a:p>
          <a:pPr algn="just"/>
          <a:endParaRPr lang="en-US" sz="2000">
            <a:latin typeface="Arial" panose="020B0604020202020204" pitchFamily="34" charset="0"/>
            <a:cs typeface="Arial" panose="020B0604020202020204" pitchFamily="34" charset="0"/>
          </a:endParaRPr>
        </a:p>
      </dgm:t>
    </dgm:pt>
    <dgm:pt modelId="{BB06E733-4244-4303-A3FD-1F0ABD6D86A1}" type="sibTrans" cxnId="{B721ACF0-F52C-43F1-96AE-3DB2D5D2A854}">
      <dgm:prSet/>
      <dgm:spPr/>
      <dgm:t>
        <a:bodyPr/>
        <a:lstStyle/>
        <a:p>
          <a:pPr algn="just"/>
          <a:endParaRPr lang="en-US" sz="2000">
            <a:latin typeface="Arial" panose="020B0604020202020204" pitchFamily="34" charset="0"/>
            <a:cs typeface="Arial" panose="020B0604020202020204" pitchFamily="34" charset="0"/>
          </a:endParaRPr>
        </a:p>
      </dgm:t>
    </dgm:pt>
    <dgm:pt modelId="{740D5BFD-9326-40D5-89E6-7B8D4CE36787}">
      <dgm:prSet custT="1"/>
      <dgm:spPr/>
      <dgm:t>
        <a:bodyPr/>
        <a:lstStyle/>
        <a:p>
          <a:pPr algn="just"/>
          <a:r>
            <a:rPr lang="gu-IN" sz="2000" dirty="0">
              <a:latin typeface="Arial" panose="020B0604020202020204" pitchFamily="34" charset="0"/>
            </a:rPr>
            <a:t>External regulatory oversight lacked effective mechanisms for monitoring hospital performance and enforcing quality improvement measures</a:t>
          </a:r>
          <a:r>
            <a:rPr lang="en-GB" sz="2000" dirty="0">
              <a:latin typeface="Arial" panose="020B0604020202020204" pitchFamily="34" charset="0"/>
              <a:cs typeface="Arial" panose="020B0604020202020204" pitchFamily="34" charset="0"/>
            </a:rPr>
            <a:t> (</a:t>
          </a:r>
          <a:r>
            <a:rPr lang="gu-IN" sz="2000" dirty="0">
              <a:latin typeface="Arial" panose="020B0604020202020204" pitchFamily="34" charset="0"/>
            </a:rPr>
            <a:t>McDonald</a:t>
          </a:r>
          <a:r>
            <a:rPr lang="en-GB" sz="2000" dirty="0">
              <a:latin typeface="Arial" panose="020B0604020202020204" pitchFamily="34" charset="0"/>
              <a:cs typeface="Arial" panose="020B0604020202020204" pitchFamily="34" charset="0"/>
            </a:rPr>
            <a:t>, 2016)</a:t>
          </a:r>
          <a:r>
            <a:rPr lang="gu-IN" sz="2000" dirty="0">
              <a:latin typeface="Arial" panose="020B0604020202020204" pitchFamily="34" charset="0"/>
            </a:rPr>
            <a:t>. </a:t>
          </a:r>
          <a:endParaRPr lang="en-US" sz="2000" dirty="0">
            <a:latin typeface="Arial" panose="020B0604020202020204" pitchFamily="34" charset="0"/>
            <a:cs typeface="Arial" panose="020B0604020202020204" pitchFamily="34" charset="0"/>
          </a:endParaRPr>
        </a:p>
      </dgm:t>
    </dgm:pt>
    <dgm:pt modelId="{88CC89DC-16C9-4610-AAAC-B84CC17C6B92}" type="parTrans" cxnId="{919E1875-8B5B-4509-9486-F087791C04B4}">
      <dgm:prSet/>
      <dgm:spPr/>
      <dgm:t>
        <a:bodyPr/>
        <a:lstStyle/>
        <a:p>
          <a:pPr algn="just"/>
          <a:endParaRPr lang="en-US" sz="2000">
            <a:latin typeface="Arial" panose="020B0604020202020204" pitchFamily="34" charset="0"/>
            <a:cs typeface="Arial" panose="020B0604020202020204" pitchFamily="34" charset="0"/>
          </a:endParaRPr>
        </a:p>
      </dgm:t>
    </dgm:pt>
    <dgm:pt modelId="{435038B9-6177-46B5-964B-947503CF765D}" type="sibTrans" cxnId="{919E1875-8B5B-4509-9486-F087791C04B4}">
      <dgm:prSet/>
      <dgm:spPr/>
      <dgm:t>
        <a:bodyPr/>
        <a:lstStyle/>
        <a:p>
          <a:pPr algn="just"/>
          <a:endParaRPr lang="en-US" sz="2000">
            <a:latin typeface="Arial" panose="020B0604020202020204" pitchFamily="34" charset="0"/>
            <a:cs typeface="Arial" panose="020B0604020202020204" pitchFamily="34" charset="0"/>
          </a:endParaRPr>
        </a:p>
      </dgm:t>
    </dgm:pt>
    <dgm:pt modelId="{9E676787-7EFF-4D3A-94E7-7341BF986677}">
      <dgm:prSet custT="1"/>
      <dgm:spPr/>
      <dgm:t>
        <a:bodyPr/>
        <a:lstStyle/>
        <a:p>
          <a:pPr algn="just"/>
          <a:r>
            <a:rPr lang="gu-IN" sz="2000">
              <a:latin typeface="Arial" panose="020B0604020202020204" pitchFamily="34" charset="0"/>
            </a:rPr>
            <a:t>These policy weaknesses contributed directly to delayed intervention and prolonged unsafe clinical practices. </a:t>
          </a:r>
          <a:endParaRPr lang="en-US" sz="2000">
            <a:latin typeface="Arial" panose="020B0604020202020204" pitchFamily="34" charset="0"/>
            <a:cs typeface="Arial" panose="020B0604020202020204" pitchFamily="34" charset="0"/>
          </a:endParaRPr>
        </a:p>
      </dgm:t>
    </dgm:pt>
    <dgm:pt modelId="{B6D9B4C5-2259-4156-BAE9-DCF86E04A955}" type="parTrans" cxnId="{9C0A5C4D-C1FB-4770-9490-77F3FF68FD9F}">
      <dgm:prSet/>
      <dgm:spPr/>
      <dgm:t>
        <a:bodyPr/>
        <a:lstStyle/>
        <a:p>
          <a:pPr algn="just"/>
          <a:endParaRPr lang="en-US" sz="2000">
            <a:latin typeface="Arial" panose="020B0604020202020204" pitchFamily="34" charset="0"/>
            <a:cs typeface="Arial" panose="020B0604020202020204" pitchFamily="34" charset="0"/>
          </a:endParaRPr>
        </a:p>
      </dgm:t>
    </dgm:pt>
    <dgm:pt modelId="{1CC9BB81-810D-4C44-925E-9A5C0782F726}" type="sibTrans" cxnId="{9C0A5C4D-C1FB-4770-9490-77F3FF68FD9F}">
      <dgm:prSet/>
      <dgm:spPr/>
      <dgm:t>
        <a:bodyPr/>
        <a:lstStyle/>
        <a:p>
          <a:pPr algn="just"/>
          <a:endParaRPr lang="en-US" sz="2000">
            <a:latin typeface="Arial" panose="020B0604020202020204" pitchFamily="34" charset="0"/>
            <a:cs typeface="Arial" panose="020B0604020202020204" pitchFamily="34" charset="0"/>
          </a:endParaRPr>
        </a:p>
      </dgm:t>
    </dgm:pt>
    <dgm:pt modelId="{AD249B3A-0339-4C2D-8F44-EE4B9E6AC298}" type="pres">
      <dgm:prSet presAssocID="{222871D3-C6A3-4B9F-A675-B89A16C7AA86}" presName="vert0" presStyleCnt="0">
        <dgm:presLayoutVars>
          <dgm:dir/>
          <dgm:animOne val="branch"/>
          <dgm:animLvl val="lvl"/>
        </dgm:presLayoutVars>
      </dgm:prSet>
      <dgm:spPr/>
    </dgm:pt>
    <dgm:pt modelId="{2D28E425-008A-483C-AD86-8A1F085A25DE}" type="pres">
      <dgm:prSet presAssocID="{1F3829C3-EE1B-4689-9CED-A8C522A7D6A3}" presName="thickLine" presStyleLbl="alignNode1" presStyleIdx="0" presStyleCnt="4"/>
      <dgm:spPr/>
    </dgm:pt>
    <dgm:pt modelId="{DDC2A84E-3E06-4E32-AEF9-0902B87E1A4F}" type="pres">
      <dgm:prSet presAssocID="{1F3829C3-EE1B-4689-9CED-A8C522A7D6A3}" presName="horz1" presStyleCnt="0"/>
      <dgm:spPr/>
    </dgm:pt>
    <dgm:pt modelId="{FE706C4A-0B8F-44A6-87FE-4C0F4C0DD569}" type="pres">
      <dgm:prSet presAssocID="{1F3829C3-EE1B-4689-9CED-A8C522A7D6A3}" presName="tx1" presStyleLbl="revTx" presStyleIdx="0" presStyleCnt="4"/>
      <dgm:spPr/>
    </dgm:pt>
    <dgm:pt modelId="{9831C246-8712-49EE-BAEC-5EC93051B062}" type="pres">
      <dgm:prSet presAssocID="{1F3829C3-EE1B-4689-9CED-A8C522A7D6A3}" presName="vert1" presStyleCnt="0"/>
      <dgm:spPr/>
    </dgm:pt>
    <dgm:pt modelId="{0018DB6F-557C-4D93-AD9F-8BB0C37DB387}" type="pres">
      <dgm:prSet presAssocID="{6B713A79-4355-4121-9717-6571F8056EAB}" presName="thickLine" presStyleLbl="alignNode1" presStyleIdx="1" presStyleCnt="4"/>
      <dgm:spPr/>
    </dgm:pt>
    <dgm:pt modelId="{8739D8F1-3DF9-4730-B49B-E6E2C524DC1C}" type="pres">
      <dgm:prSet presAssocID="{6B713A79-4355-4121-9717-6571F8056EAB}" presName="horz1" presStyleCnt="0"/>
      <dgm:spPr/>
    </dgm:pt>
    <dgm:pt modelId="{DACD7767-A037-4BA3-BA30-53005C186757}" type="pres">
      <dgm:prSet presAssocID="{6B713A79-4355-4121-9717-6571F8056EAB}" presName="tx1" presStyleLbl="revTx" presStyleIdx="1" presStyleCnt="4"/>
      <dgm:spPr/>
    </dgm:pt>
    <dgm:pt modelId="{E4C8E434-365E-448C-963A-4D9E949744E3}" type="pres">
      <dgm:prSet presAssocID="{6B713A79-4355-4121-9717-6571F8056EAB}" presName="vert1" presStyleCnt="0"/>
      <dgm:spPr/>
    </dgm:pt>
    <dgm:pt modelId="{240C17FD-820F-4E42-8923-D610C453F6D1}" type="pres">
      <dgm:prSet presAssocID="{740D5BFD-9326-40D5-89E6-7B8D4CE36787}" presName="thickLine" presStyleLbl="alignNode1" presStyleIdx="2" presStyleCnt="4"/>
      <dgm:spPr/>
    </dgm:pt>
    <dgm:pt modelId="{BA707FB8-C642-450E-886C-A5597F2B9691}" type="pres">
      <dgm:prSet presAssocID="{740D5BFD-9326-40D5-89E6-7B8D4CE36787}" presName="horz1" presStyleCnt="0"/>
      <dgm:spPr/>
    </dgm:pt>
    <dgm:pt modelId="{D00AF5C4-2D5E-432F-BF2C-57E3BDDDC1C4}" type="pres">
      <dgm:prSet presAssocID="{740D5BFD-9326-40D5-89E6-7B8D4CE36787}" presName="tx1" presStyleLbl="revTx" presStyleIdx="2" presStyleCnt="4"/>
      <dgm:spPr/>
    </dgm:pt>
    <dgm:pt modelId="{6C955FDD-997B-4FB2-9CAD-3C3B630041B7}" type="pres">
      <dgm:prSet presAssocID="{740D5BFD-9326-40D5-89E6-7B8D4CE36787}" presName="vert1" presStyleCnt="0"/>
      <dgm:spPr/>
    </dgm:pt>
    <dgm:pt modelId="{E38D972B-3F54-40A1-B578-2B34AC9AF7BD}" type="pres">
      <dgm:prSet presAssocID="{9E676787-7EFF-4D3A-94E7-7341BF986677}" presName="thickLine" presStyleLbl="alignNode1" presStyleIdx="3" presStyleCnt="4"/>
      <dgm:spPr/>
    </dgm:pt>
    <dgm:pt modelId="{6FC01AA7-5F0F-432E-9D2A-7EE86300ACAD}" type="pres">
      <dgm:prSet presAssocID="{9E676787-7EFF-4D3A-94E7-7341BF986677}" presName="horz1" presStyleCnt="0"/>
      <dgm:spPr/>
    </dgm:pt>
    <dgm:pt modelId="{2D790E5F-1368-4CE7-9DB8-5922E24EF8B8}" type="pres">
      <dgm:prSet presAssocID="{9E676787-7EFF-4D3A-94E7-7341BF986677}" presName="tx1" presStyleLbl="revTx" presStyleIdx="3" presStyleCnt="4"/>
      <dgm:spPr/>
    </dgm:pt>
    <dgm:pt modelId="{F5644F8F-007D-4048-967F-3A9ED88793EF}" type="pres">
      <dgm:prSet presAssocID="{9E676787-7EFF-4D3A-94E7-7341BF986677}" presName="vert1" presStyleCnt="0"/>
      <dgm:spPr/>
    </dgm:pt>
  </dgm:ptLst>
  <dgm:cxnLst>
    <dgm:cxn modelId="{49553D10-0BA6-4B1F-91F9-39AC955D56B1}" type="presOf" srcId="{740D5BFD-9326-40D5-89E6-7B8D4CE36787}" destId="{D00AF5C4-2D5E-432F-BF2C-57E3BDDDC1C4}" srcOrd="0" destOrd="0" presId="urn:microsoft.com/office/officeart/2008/layout/LinedList"/>
    <dgm:cxn modelId="{837F572B-4EEE-484C-9210-F47E8458C347}" type="presOf" srcId="{222871D3-C6A3-4B9F-A675-B89A16C7AA86}" destId="{AD249B3A-0339-4C2D-8F44-EE4B9E6AC298}" srcOrd="0" destOrd="0" presId="urn:microsoft.com/office/officeart/2008/layout/LinedList"/>
    <dgm:cxn modelId="{9C0A5C4D-C1FB-4770-9490-77F3FF68FD9F}" srcId="{222871D3-C6A3-4B9F-A675-B89A16C7AA86}" destId="{9E676787-7EFF-4D3A-94E7-7341BF986677}" srcOrd="3" destOrd="0" parTransId="{B6D9B4C5-2259-4156-BAE9-DCF86E04A955}" sibTransId="{1CC9BB81-810D-4C44-925E-9A5C0782F726}"/>
    <dgm:cxn modelId="{919E1875-8B5B-4509-9486-F087791C04B4}" srcId="{222871D3-C6A3-4B9F-A675-B89A16C7AA86}" destId="{740D5BFD-9326-40D5-89E6-7B8D4CE36787}" srcOrd="2" destOrd="0" parTransId="{88CC89DC-16C9-4610-AAAC-B84CC17C6B92}" sibTransId="{435038B9-6177-46B5-964B-947503CF765D}"/>
    <dgm:cxn modelId="{B9EC2F88-ED83-4A43-899F-A112D3B1F0E6}" srcId="{222871D3-C6A3-4B9F-A675-B89A16C7AA86}" destId="{1F3829C3-EE1B-4689-9CED-A8C522A7D6A3}" srcOrd="0" destOrd="0" parTransId="{ADEC6ECF-5C01-4D48-8489-51635A192F90}" sibTransId="{39861031-39B5-4D4F-A4A8-B50809D9EEA8}"/>
    <dgm:cxn modelId="{857712A8-921F-4909-A85E-2F4F086D8D4D}" type="presOf" srcId="{9E676787-7EFF-4D3A-94E7-7341BF986677}" destId="{2D790E5F-1368-4CE7-9DB8-5922E24EF8B8}" srcOrd="0" destOrd="0" presId="urn:microsoft.com/office/officeart/2008/layout/LinedList"/>
    <dgm:cxn modelId="{E26927D4-A6EE-4ACF-A32B-75FFE22FE14B}" type="presOf" srcId="{6B713A79-4355-4121-9717-6571F8056EAB}" destId="{DACD7767-A037-4BA3-BA30-53005C186757}" srcOrd="0" destOrd="0" presId="urn:microsoft.com/office/officeart/2008/layout/LinedList"/>
    <dgm:cxn modelId="{B721ACF0-F52C-43F1-96AE-3DB2D5D2A854}" srcId="{222871D3-C6A3-4B9F-A675-B89A16C7AA86}" destId="{6B713A79-4355-4121-9717-6571F8056EAB}" srcOrd="1" destOrd="0" parTransId="{F7388AB1-1F6C-4B05-8C15-C01EDE2002D9}" sibTransId="{BB06E733-4244-4303-A3FD-1F0ABD6D86A1}"/>
    <dgm:cxn modelId="{5773CCF3-0A77-469B-91A3-3B02F002F494}" type="presOf" srcId="{1F3829C3-EE1B-4689-9CED-A8C522A7D6A3}" destId="{FE706C4A-0B8F-44A6-87FE-4C0F4C0DD569}" srcOrd="0" destOrd="0" presId="urn:microsoft.com/office/officeart/2008/layout/LinedList"/>
    <dgm:cxn modelId="{FDB9F561-51C4-4439-B51E-A72B2158C563}" type="presParOf" srcId="{AD249B3A-0339-4C2D-8F44-EE4B9E6AC298}" destId="{2D28E425-008A-483C-AD86-8A1F085A25DE}" srcOrd="0" destOrd="0" presId="urn:microsoft.com/office/officeart/2008/layout/LinedList"/>
    <dgm:cxn modelId="{050915A1-5D88-4A30-9DA7-0807605D7062}" type="presParOf" srcId="{AD249B3A-0339-4C2D-8F44-EE4B9E6AC298}" destId="{DDC2A84E-3E06-4E32-AEF9-0902B87E1A4F}" srcOrd="1" destOrd="0" presId="urn:microsoft.com/office/officeart/2008/layout/LinedList"/>
    <dgm:cxn modelId="{E92F0734-9311-44F9-8E86-46B43E864DB4}" type="presParOf" srcId="{DDC2A84E-3E06-4E32-AEF9-0902B87E1A4F}" destId="{FE706C4A-0B8F-44A6-87FE-4C0F4C0DD569}" srcOrd="0" destOrd="0" presId="urn:microsoft.com/office/officeart/2008/layout/LinedList"/>
    <dgm:cxn modelId="{1E60275D-1502-40F0-8084-6FC2081FABEF}" type="presParOf" srcId="{DDC2A84E-3E06-4E32-AEF9-0902B87E1A4F}" destId="{9831C246-8712-49EE-BAEC-5EC93051B062}" srcOrd="1" destOrd="0" presId="urn:microsoft.com/office/officeart/2008/layout/LinedList"/>
    <dgm:cxn modelId="{2F6DA78C-C61A-43C9-A9E0-80648619D342}" type="presParOf" srcId="{AD249B3A-0339-4C2D-8F44-EE4B9E6AC298}" destId="{0018DB6F-557C-4D93-AD9F-8BB0C37DB387}" srcOrd="2" destOrd="0" presId="urn:microsoft.com/office/officeart/2008/layout/LinedList"/>
    <dgm:cxn modelId="{90FDCB8D-1D05-4EEE-9998-9F0B77D484DE}" type="presParOf" srcId="{AD249B3A-0339-4C2D-8F44-EE4B9E6AC298}" destId="{8739D8F1-3DF9-4730-B49B-E6E2C524DC1C}" srcOrd="3" destOrd="0" presId="urn:microsoft.com/office/officeart/2008/layout/LinedList"/>
    <dgm:cxn modelId="{567B2FC9-E917-4D6D-A7DB-325ED3B59BD8}" type="presParOf" srcId="{8739D8F1-3DF9-4730-B49B-E6E2C524DC1C}" destId="{DACD7767-A037-4BA3-BA30-53005C186757}" srcOrd="0" destOrd="0" presId="urn:microsoft.com/office/officeart/2008/layout/LinedList"/>
    <dgm:cxn modelId="{ADAC2B0A-F277-4A89-A7D7-63AAB0FF3CD6}" type="presParOf" srcId="{8739D8F1-3DF9-4730-B49B-E6E2C524DC1C}" destId="{E4C8E434-365E-448C-963A-4D9E949744E3}" srcOrd="1" destOrd="0" presId="urn:microsoft.com/office/officeart/2008/layout/LinedList"/>
    <dgm:cxn modelId="{A81CA508-85C2-4297-A698-47D8ACBE8082}" type="presParOf" srcId="{AD249B3A-0339-4C2D-8F44-EE4B9E6AC298}" destId="{240C17FD-820F-4E42-8923-D610C453F6D1}" srcOrd="4" destOrd="0" presId="urn:microsoft.com/office/officeart/2008/layout/LinedList"/>
    <dgm:cxn modelId="{C002A69D-2BAE-41E8-B162-1916D2C5152E}" type="presParOf" srcId="{AD249B3A-0339-4C2D-8F44-EE4B9E6AC298}" destId="{BA707FB8-C642-450E-886C-A5597F2B9691}" srcOrd="5" destOrd="0" presId="urn:microsoft.com/office/officeart/2008/layout/LinedList"/>
    <dgm:cxn modelId="{F46ED9AF-3F5B-4874-A18E-DD46968170EF}" type="presParOf" srcId="{BA707FB8-C642-450E-886C-A5597F2B9691}" destId="{D00AF5C4-2D5E-432F-BF2C-57E3BDDDC1C4}" srcOrd="0" destOrd="0" presId="urn:microsoft.com/office/officeart/2008/layout/LinedList"/>
    <dgm:cxn modelId="{D011659C-3290-49A4-8590-E27BEA8356D0}" type="presParOf" srcId="{BA707FB8-C642-450E-886C-A5597F2B9691}" destId="{6C955FDD-997B-4FB2-9CAD-3C3B630041B7}" srcOrd="1" destOrd="0" presId="urn:microsoft.com/office/officeart/2008/layout/LinedList"/>
    <dgm:cxn modelId="{FBF2F1B3-9CEF-4279-8B50-B54A86DF49A1}" type="presParOf" srcId="{AD249B3A-0339-4C2D-8F44-EE4B9E6AC298}" destId="{E38D972B-3F54-40A1-B578-2B34AC9AF7BD}" srcOrd="6" destOrd="0" presId="urn:microsoft.com/office/officeart/2008/layout/LinedList"/>
    <dgm:cxn modelId="{E6FC4E6A-20E6-4FD7-9FF8-8692670E68AB}" type="presParOf" srcId="{AD249B3A-0339-4C2D-8F44-EE4B9E6AC298}" destId="{6FC01AA7-5F0F-432E-9D2A-7EE86300ACAD}" srcOrd="7" destOrd="0" presId="urn:microsoft.com/office/officeart/2008/layout/LinedList"/>
    <dgm:cxn modelId="{4BFFDEA5-C485-4AEE-8584-3B3E296F587F}" type="presParOf" srcId="{6FC01AA7-5F0F-432E-9D2A-7EE86300ACAD}" destId="{2D790E5F-1368-4CE7-9DB8-5922E24EF8B8}" srcOrd="0" destOrd="0" presId="urn:microsoft.com/office/officeart/2008/layout/LinedList"/>
    <dgm:cxn modelId="{CA214C25-D379-4E30-83B3-D391B4C15DD9}" type="presParOf" srcId="{6FC01AA7-5F0F-432E-9D2A-7EE86300ACAD}" destId="{F5644F8F-007D-4048-967F-3A9ED88793E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EEF502-617A-4780-825D-6B643380BFD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E58E8E9-AA4A-4B7B-9771-391ECF0DDAAD}">
      <dgm:prSet custT="1"/>
      <dgm:spPr/>
      <dgm:t>
        <a:bodyPr/>
        <a:lstStyle/>
        <a:p>
          <a:pPr algn="just"/>
          <a:r>
            <a:rPr lang="gu-IN" sz="1800"/>
            <a:t>Poor governance and ineffective quality assurance systems significantly reduced the safety, effectiveness, and reliability of paediatric cardiac services</a:t>
          </a:r>
          <a:r>
            <a:rPr lang="en-GB" sz="1800"/>
            <a:t> (</a:t>
          </a:r>
          <a:r>
            <a:rPr lang="gu-IN" sz="1800"/>
            <a:t>Gillam</a:t>
          </a:r>
          <a:r>
            <a:rPr lang="en-GB" sz="1800"/>
            <a:t>, 2022)</a:t>
          </a:r>
          <a:r>
            <a:rPr lang="gu-IN" sz="1800"/>
            <a:t>. </a:t>
          </a:r>
          <a:endParaRPr lang="en-US" sz="1800"/>
        </a:p>
      </dgm:t>
    </dgm:pt>
    <dgm:pt modelId="{793E73DA-9171-4812-BF81-938DA4C5ED1A}" type="parTrans" cxnId="{0C652B37-656A-4BA6-95A0-ED95170462C6}">
      <dgm:prSet/>
      <dgm:spPr/>
      <dgm:t>
        <a:bodyPr/>
        <a:lstStyle/>
        <a:p>
          <a:pPr algn="just"/>
          <a:endParaRPr lang="en-US" sz="1800"/>
        </a:p>
      </dgm:t>
    </dgm:pt>
    <dgm:pt modelId="{26B80C6B-D11B-4AC0-8844-730EAC02A832}" type="sibTrans" cxnId="{0C652B37-656A-4BA6-95A0-ED95170462C6}">
      <dgm:prSet/>
      <dgm:spPr/>
      <dgm:t>
        <a:bodyPr/>
        <a:lstStyle/>
        <a:p>
          <a:pPr algn="just"/>
          <a:endParaRPr lang="en-US" sz="1800"/>
        </a:p>
      </dgm:t>
    </dgm:pt>
    <dgm:pt modelId="{256887FC-B278-453A-A6D8-79B91F5359F1}">
      <dgm:prSet custT="1"/>
      <dgm:spPr/>
      <dgm:t>
        <a:bodyPr/>
        <a:lstStyle/>
        <a:p>
          <a:pPr algn="just"/>
          <a:r>
            <a:rPr lang="gu-IN" sz="1800"/>
            <a:t>Delayed identification of poor clinical outcomes increased preventable mortality while undermining patient confidence in NHS healthcare services</a:t>
          </a:r>
          <a:r>
            <a:rPr lang="en-GB" sz="1800"/>
            <a:t> (</a:t>
          </a:r>
          <a:r>
            <a:rPr lang="gu-IN" sz="1800"/>
            <a:t>Pande</a:t>
          </a:r>
          <a:r>
            <a:rPr lang="en-GB" sz="1800"/>
            <a:t> and </a:t>
          </a:r>
          <a:r>
            <a:rPr lang="gu-IN" sz="1800"/>
            <a:t>Ghosh</a:t>
          </a:r>
          <a:r>
            <a:rPr lang="en-GB" sz="1800"/>
            <a:t>, 2023)</a:t>
          </a:r>
          <a:r>
            <a:rPr lang="gu-IN" sz="1800"/>
            <a:t>. </a:t>
          </a:r>
          <a:endParaRPr lang="en-US" sz="1800"/>
        </a:p>
      </dgm:t>
    </dgm:pt>
    <dgm:pt modelId="{AFC9B7F8-BFC9-423E-B1E2-000307011BF0}" type="parTrans" cxnId="{E84E6CDE-DEB3-4748-AF76-010F6289F4D0}">
      <dgm:prSet/>
      <dgm:spPr/>
      <dgm:t>
        <a:bodyPr/>
        <a:lstStyle/>
        <a:p>
          <a:pPr algn="just"/>
          <a:endParaRPr lang="en-US" sz="1800"/>
        </a:p>
      </dgm:t>
    </dgm:pt>
    <dgm:pt modelId="{36FBA6B4-998E-492B-88E8-E63E7FB0D205}" type="sibTrans" cxnId="{E84E6CDE-DEB3-4748-AF76-010F6289F4D0}">
      <dgm:prSet/>
      <dgm:spPr/>
      <dgm:t>
        <a:bodyPr/>
        <a:lstStyle/>
        <a:p>
          <a:pPr algn="just"/>
          <a:endParaRPr lang="en-US" sz="1800"/>
        </a:p>
      </dgm:t>
    </dgm:pt>
    <dgm:pt modelId="{298CB52B-DE89-4B52-BD34-6C0372F6BC21}">
      <dgm:prSet custT="1"/>
      <dgm:spPr/>
      <dgm:t>
        <a:bodyPr/>
        <a:lstStyle/>
        <a:p>
          <a:pPr algn="just"/>
          <a:r>
            <a:rPr lang="gu-IN" sz="1800"/>
            <a:t>The inquiry demonstrated that sustainable improvements in healthcare quality require continuous monitoring, transparency, and organisational accountability</a:t>
          </a:r>
          <a:r>
            <a:rPr lang="en-GB" sz="1800"/>
            <a:t> (</a:t>
          </a:r>
          <a:r>
            <a:rPr lang="gu-IN" sz="1800"/>
            <a:t>Gillam</a:t>
          </a:r>
          <a:r>
            <a:rPr lang="en-GB" sz="1800"/>
            <a:t>, 2022)</a:t>
          </a:r>
          <a:r>
            <a:rPr lang="gu-IN" sz="1800"/>
            <a:t>.</a:t>
          </a:r>
          <a:endParaRPr lang="en-US" sz="1800"/>
        </a:p>
      </dgm:t>
    </dgm:pt>
    <dgm:pt modelId="{F9E0DBC0-1F3D-4DAC-B30E-CADAF2C3C307}" type="parTrans" cxnId="{512AC1B5-4AE3-46A2-B7D3-F8268731EC4B}">
      <dgm:prSet/>
      <dgm:spPr/>
      <dgm:t>
        <a:bodyPr/>
        <a:lstStyle/>
        <a:p>
          <a:pPr algn="just"/>
          <a:endParaRPr lang="en-US" sz="1800"/>
        </a:p>
      </dgm:t>
    </dgm:pt>
    <dgm:pt modelId="{4B095CDF-8C36-4D38-AABE-6A45112B9B3F}" type="sibTrans" cxnId="{512AC1B5-4AE3-46A2-B7D3-F8268731EC4B}">
      <dgm:prSet/>
      <dgm:spPr/>
      <dgm:t>
        <a:bodyPr/>
        <a:lstStyle/>
        <a:p>
          <a:pPr algn="just"/>
          <a:endParaRPr lang="en-US" sz="1800"/>
        </a:p>
      </dgm:t>
    </dgm:pt>
    <dgm:pt modelId="{C8E068F5-A4C6-4414-8153-A3B50C61AC25}" type="pres">
      <dgm:prSet presAssocID="{8DEEF502-617A-4780-825D-6B643380BFDF}" presName="linear" presStyleCnt="0">
        <dgm:presLayoutVars>
          <dgm:animLvl val="lvl"/>
          <dgm:resizeHandles val="exact"/>
        </dgm:presLayoutVars>
      </dgm:prSet>
      <dgm:spPr/>
    </dgm:pt>
    <dgm:pt modelId="{FD4028B7-1F70-4FB1-A8F1-E2A3653B15D6}" type="pres">
      <dgm:prSet presAssocID="{2E58E8E9-AA4A-4B7B-9771-391ECF0DDAAD}" presName="parentText" presStyleLbl="node1" presStyleIdx="0" presStyleCnt="3">
        <dgm:presLayoutVars>
          <dgm:chMax val="0"/>
          <dgm:bulletEnabled val="1"/>
        </dgm:presLayoutVars>
      </dgm:prSet>
      <dgm:spPr/>
    </dgm:pt>
    <dgm:pt modelId="{63C8D4F3-606E-4418-9E63-54879F055A66}" type="pres">
      <dgm:prSet presAssocID="{26B80C6B-D11B-4AC0-8844-730EAC02A832}" presName="spacer" presStyleCnt="0"/>
      <dgm:spPr/>
    </dgm:pt>
    <dgm:pt modelId="{6DC99A16-9EA9-4222-96CC-47046E4D8DC6}" type="pres">
      <dgm:prSet presAssocID="{256887FC-B278-453A-A6D8-79B91F5359F1}" presName="parentText" presStyleLbl="node1" presStyleIdx="1" presStyleCnt="3">
        <dgm:presLayoutVars>
          <dgm:chMax val="0"/>
          <dgm:bulletEnabled val="1"/>
        </dgm:presLayoutVars>
      </dgm:prSet>
      <dgm:spPr/>
    </dgm:pt>
    <dgm:pt modelId="{9E2AF59B-6E6A-45B4-8500-AD2B7994359A}" type="pres">
      <dgm:prSet presAssocID="{36FBA6B4-998E-492B-88E8-E63E7FB0D205}" presName="spacer" presStyleCnt="0"/>
      <dgm:spPr/>
    </dgm:pt>
    <dgm:pt modelId="{3C399AA9-0A5A-4475-833D-62C0FA0094E4}" type="pres">
      <dgm:prSet presAssocID="{298CB52B-DE89-4B52-BD34-6C0372F6BC21}" presName="parentText" presStyleLbl="node1" presStyleIdx="2" presStyleCnt="3">
        <dgm:presLayoutVars>
          <dgm:chMax val="0"/>
          <dgm:bulletEnabled val="1"/>
        </dgm:presLayoutVars>
      </dgm:prSet>
      <dgm:spPr/>
    </dgm:pt>
  </dgm:ptLst>
  <dgm:cxnLst>
    <dgm:cxn modelId="{0C652B37-656A-4BA6-95A0-ED95170462C6}" srcId="{8DEEF502-617A-4780-825D-6B643380BFDF}" destId="{2E58E8E9-AA4A-4B7B-9771-391ECF0DDAAD}" srcOrd="0" destOrd="0" parTransId="{793E73DA-9171-4812-BF81-938DA4C5ED1A}" sibTransId="{26B80C6B-D11B-4AC0-8844-730EAC02A832}"/>
    <dgm:cxn modelId="{7951F78B-2762-49C9-97DF-76B0DF16389F}" type="presOf" srcId="{298CB52B-DE89-4B52-BD34-6C0372F6BC21}" destId="{3C399AA9-0A5A-4475-833D-62C0FA0094E4}" srcOrd="0" destOrd="0" presId="urn:microsoft.com/office/officeart/2005/8/layout/vList2"/>
    <dgm:cxn modelId="{512AC1B5-4AE3-46A2-B7D3-F8268731EC4B}" srcId="{8DEEF502-617A-4780-825D-6B643380BFDF}" destId="{298CB52B-DE89-4B52-BD34-6C0372F6BC21}" srcOrd="2" destOrd="0" parTransId="{F9E0DBC0-1F3D-4DAC-B30E-CADAF2C3C307}" sibTransId="{4B095CDF-8C36-4D38-AABE-6A45112B9B3F}"/>
    <dgm:cxn modelId="{6495BBD4-75D2-4FAA-A639-AD64B043AB2B}" type="presOf" srcId="{256887FC-B278-453A-A6D8-79B91F5359F1}" destId="{6DC99A16-9EA9-4222-96CC-47046E4D8DC6}" srcOrd="0" destOrd="0" presId="urn:microsoft.com/office/officeart/2005/8/layout/vList2"/>
    <dgm:cxn modelId="{0F4064DD-810F-4E21-9CF4-B825714D4DD0}" type="presOf" srcId="{2E58E8E9-AA4A-4B7B-9771-391ECF0DDAAD}" destId="{FD4028B7-1F70-4FB1-A8F1-E2A3653B15D6}" srcOrd="0" destOrd="0" presId="urn:microsoft.com/office/officeart/2005/8/layout/vList2"/>
    <dgm:cxn modelId="{E84E6CDE-DEB3-4748-AF76-010F6289F4D0}" srcId="{8DEEF502-617A-4780-825D-6B643380BFDF}" destId="{256887FC-B278-453A-A6D8-79B91F5359F1}" srcOrd="1" destOrd="0" parTransId="{AFC9B7F8-BFC9-423E-B1E2-000307011BF0}" sibTransId="{36FBA6B4-998E-492B-88E8-E63E7FB0D205}"/>
    <dgm:cxn modelId="{A48A66F8-A579-45A5-9DC4-5A945ECA80BA}" type="presOf" srcId="{8DEEF502-617A-4780-825D-6B643380BFDF}" destId="{C8E068F5-A4C6-4414-8153-A3B50C61AC25}" srcOrd="0" destOrd="0" presId="urn:microsoft.com/office/officeart/2005/8/layout/vList2"/>
    <dgm:cxn modelId="{8558A602-15D7-439D-9505-B9DBCCA5FA15}" type="presParOf" srcId="{C8E068F5-A4C6-4414-8153-A3B50C61AC25}" destId="{FD4028B7-1F70-4FB1-A8F1-E2A3653B15D6}" srcOrd="0" destOrd="0" presId="urn:microsoft.com/office/officeart/2005/8/layout/vList2"/>
    <dgm:cxn modelId="{D42E615D-B725-4AB7-8D12-78E566106AB9}" type="presParOf" srcId="{C8E068F5-A4C6-4414-8153-A3B50C61AC25}" destId="{63C8D4F3-606E-4418-9E63-54879F055A66}" srcOrd="1" destOrd="0" presId="urn:microsoft.com/office/officeart/2005/8/layout/vList2"/>
    <dgm:cxn modelId="{79E6534B-ACD7-432D-9CC4-0497185FB465}" type="presParOf" srcId="{C8E068F5-A4C6-4414-8153-A3B50C61AC25}" destId="{6DC99A16-9EA9-4222-96CC-47046E4D8DC6}" srcOrd="2" destOrd="0" presId="urn:microsoft.com/office/officeart/2005/8/layout/vList2"/>
    <dgm:cxn modelId="{E840EAF0-E4E9-41C2-87CC-76048E0693C7}" type="presParOf" srcId="{C8E068F5-A4C6-4414-8153-A3B50C61AC25}" destId="{9E2AF59B-6E6A-45B4-8500-AD2B7994359A}" srcOrd="3" destOrd="0" presId="urn:microsoft.com/office/officeart/2005/8/layout/vList2"/>
    <dgm:cxn modelId="{7419E586-38EE-45AD-BCD4-D9E4779F02D2}" type="presParOf" srcId="{C8E068F5-A4C6-4414-8153-A3B50C61AC25}" destId="{3C399AA9-0A5A-4475-833D-62C0FA0094E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0DC1A1-B342-4FA9-AB2C-92F344AF91F0}" type="doc">
      <dgm:prSet loTypeId="urn:microsoft.com/office/officeart/2005/8/layout/vProcess5" loCatId="process" qsTypeId="urn:microsoft.com/office/officeart/2005/8/quickstyle/3d2" qsCatId="3D" csTypeId="urn:microsoft.com/office/officeart/2005/8/colors/accent1_4" csCatId="accent1"/>
      <dgm:spPr/>
      <dgm:t>
        <a:bodyPr/>
        <a:lstStyle/>
        <a:p>
          <a:endParaRPr lang="en-US"/>
        </a:p>
      </dgm:t>
    </dgm:pt>
    <dgm:pt modelId="{632EB44B-9D90-4D55-AD4F-89CC0E7A474D}">
      <dgm:prSet custT="1"/>
      <dgm:spPr/>
      <dgm:t>
        <a:bodyPr/>
        <a:lstStyle/>
        <a:p>
          <a:pPr algn="just"/>
          <a:r>
            <a:rPr lang="gu-IN" sz="1800"/>
            <a:t>Ineffective quality management resulted in increased healthcare costs through prolonged hospital admissions, additional treatments, repeat surgical procedures, and legal compensation claims</a:t>
          </a:r>
          <a:r>
            <a:rPr lang="en-GB" sz="1800"/>
            <a:t> (</a:t>
          </a:r>
          <a:r>
            <a:rPr lang="gu-IN" sz="1800"/>
            <a:t>Gillam</a:t>
          </a:r>
          <a:r>
            <a:rPr lang="en-GB" sz="1800"/>
            <a:t>, 2022)</a:t>
          </a:r>
          <a:r>
            <a:rPr lang="gu-IN" sz="1800"/>
            <a:t>. </a:t>
          </a:r>
          <a:endParaRPr lang="en-US" sz="1800"/>
        </a:p>
      </dgm:t>
    </dgm:pt>
    <dgm:pt modelId="{C23CFC50-B60C-42CE-B48E-A7D464AC3259}" type="parTrans" cxnId="{6A0A8411-4150-40EF-98B2-F9AE4ADDE6A2}">
      <dgm:prSet/>
      <dgm:spPr/>
      <dgm:t>
        <a:bodyPr/>
        <a:lstStyle/>
        <a:p>
          <a:pPr algn="just"/>
          <a:endParaRPr lang="en-US" sz="1800"/>
        </a:p>
      </dgm:t>
    </dgm:pt>
    <dgm:pt modelId="{8308BE21-CC8B-4C1D-8974-BA9E0AC810E5}" type="sibTrans" cxnId="{6A0A8411-4150-40EF-98B2-F9AE4ADDE6A2}">
      <dgm:prSet custT="1"/>
      <dgm:spPr/>
      <dgm:t>
        <a:bodyPr/>
        <a:lstStyle/>
        <a:p>
          <a:pPr algn="just"/>
          <a:endParaRPr lang="en-US" sz="1800"/>
        </a:p>
      </dgm:t>
    </dgm:pt>
    <dgm:pt modelId="{410D357A-91C8-4B05-80D7-7578EA25A313}">
      <dgm:prSet custT="1"/>
      <dgm:spPr/>
      <dgm:t>
        <a:bodyPr/>
        <a:lstStyle/>
        <a:p>
          <a:pPr algn="just"/>
          <a:r>
            <a:rPr lang="gu-IN" sz="1800"/>
            <a:t>Resources were used inefficiently because organisational failures prevented early corrective action that could have reduced avoidable patient harm</a:t>
          </a:r>
          <a:r>
            <a:rPr lang="en-GB" sz="1800"/>
            <a:t> (</a:t>
          </a:r>
          <a:r>
            <a:rPr lang="gu-IN" sz="1800"/>
            <a:t>Pande</a:t>
          </a:r>
          <a:r>
            <a:rPr lang="en-GB" sz="1800"/>
            <a:t> and </a:t>
          </a:r>
          <a:r>
            <a:rPr lang="gu-IN" sz="1800"/>
            <a:t>Ghosh</a:t>
          </a:r>
          <a:r>
            <a:rPr lang="en-GB" sz="1800"/>
            <a:t>, 2023)</a:t>
          </a:r>
          <a:r>
            <a:rPr lang="gu-IN" sz="1800"/>
            <a:t>. </a:t>
          </a:r>
          <a:endParaRPr lang="en-US" sz="1800"/>
        </a:p>
      </dgm:t>
    </dgm:pt>
    <dgm:pt modelId="{2BC11FEE-24D1-4B87-B124-93D0E0F7E17F}" type="parTrans" cxnId="{47EB29E4-2F17-441F-8655-2B38194A9916}">
      <dgm:prSet/>
      <dgm:spPr/>
      <dgm:t>
        <a:bodyPr/>
        <a:lstStyle/>
        <a:p>
          <a:pPr algn="just"/>
          <a:endParaRPr lang="en-US" sz="1800"/>
        </a:p>
      </dgm:t>
    </dgm:pt>
    <dgm:pt modelId="{9192EA65-5ABB-4344-974C-9E7A7A616D6D}" type="sibTrans" cxnId="{47EB29E4-2F17-441F-8655-2B38194A9916}">
      <dgm:prSet custT="1"/>
      <dgm:spPr/>
      <dgm:t>
        <a:bodyPr/>
        <a:lstStyle/>
        <a:p>
          <a:pPr algn="just"/>
          <a:endParaRPr lang="en-US" sz="1800"/>
        </a:p>
      </dgm:t>
    </dgm:pt>
    <dgm:pt modelId="{AA5B55B8-9EAF-4E43-A750-B32056170154}">
      <dgm:prSet custT="1"/>
      <dgm:spPr/>
      <dgm:t>
        <a:bodyPr/>
        <a:lstStyle/>
        <a:p>
          <a:pPr algn="just"/>
          <a:r>
            <a:rPr lang="gu-IN" sz="1800"/>
            <a:t>Strengthening quality assurance systems improves efficiency by reducing clinical errors, unnecessary interventions, and financial waste</a:t>
          </a:r>
          <a:r>
            <a:rPr lang="en-GB" sz="1800"/>
            <a:t> (</a:t>
          </a:r>
          <a:r>
            <a:rPr lang="gu-IN" sz="1800"/>
            <a:t>Pande</a:t>
          </a:r>
          <a:r>
            <a:rPr lang="en-GB" sz="1800"/>
            <a:t> and </a:t>
          </a:r>
          <a:r>
            <a:rPr lang="gu-IN" sz="1800"/>
            <a:t>Ghosh</a:t>
          </a:r>
          <a:r>
            <a:rPr lang="en-GB" sz="1800"/>
            <a:t>, 2023)</a:t>
          </a:r>
          <a:r>
            <a:rPr lang="gu-IN" sz="1800"/>
            <a:t>.</a:t>
          </a:r>
          <a:endParaRPr lang="en-US" sz="1800"/>
        </a:p>
      </dgm:t>
    </dgm:pt>
    <dgm:pt modelId="{38DC5BCC-DC24-4230-B39E-8D0142E65592}" type="parTrans" cxnId="{B44277AD-2B5D-4D5A-B3BF-33D0505A9B01}">
      <dgm:prSet/>
      <dgm:spPr/>
      <dgm:t>
        <a:bodyPr/>
        <a:lstStyle/>
        <a:p>
          <a:pPr algn="just"/>
          <a:endParaRPr lang="en-US" sz="1800"/>
        </a:p>
      </dgm:t>
    </dgm:pt>
    <dgm:pt modelId="{0F83E110-9A04-432A-9EE1-1A423EF3AAC6}" type="sibTrans" cxnId="{B44277AD-2B5D-4D5A-B3BF-33D0505A9B01}">
      <dgm:prSet/>
      <dgm:spPr/>
      <dgm:t>
        <a:bodyPr/>
        <a:lstStyle/>
        <a:p>
          <a:pPr algn="just"/>
          <a:endParaRPr lang="en-US" sz="1800"/>
        </a:p>
      </dgm:t>
    </dgm:pt>
    <dgm:pt modelId="{F3259CA4-489F-4EFB-A8E9-2C7C11AABA79}" type="pres">
      <dgm:prSet presAssocID="{870DC1A1-B342-4FA9-AB2C-92F344AF91F0}" presName="outerComposite" presStyleCnt="0">
        <dgm:presLayoutVars>
          <dgm:chMax val="5"/>
          <dgm:dir/>
          <dgm:resizeHandles val="exact"/>
        </dgm:presLayoutVars>
      </dgm:prSet>
      <dgm:spPr/>
    </dgm:pt>
    <dgm:pt modelId="{8C7CAD49-A8EE-4B3D-95DA-C68E3E58B81D}" type="pres">
      <dgm:prSet presAssocID="{870DC1A1-B342-4FA9-AB2C-92F344AF91F0}" presName="dummyMaxCanvas" presStyleCnt="0">
        <dgm:presLayoutVars/>
      </dgm:prSet>
      <dgm:spPr/>
    </dgm:pt>
    <dgm:pt modelId="{30402C4C-63BB-4A75-93FC-4879E436907C}" type="pres">
      <dgm:prSet presAssocID="{870DC1A1-B342-4FA9-AB2C-92F344AF91F0}" presName="ThreeNodes_1" presStyleLbl="node1" presStyleIdx="0" presStyleCnt="3">
        <dgm:presLayoutVars>
          <dgm:bulletEnabled val="1"/>
        </dgm:presLayoutVars>
      </dgm:prSet>
      <dgm:spPr/>
    </dgm:pt>
    <dgm:pt modelId="{D807D2B5-BFEE-4208-9F71-0AAFFFA1F823}" type="pres">
      <dgm:prSet presAssocID="{870DC1A1-B342-4FA9-AB2C-92F344AF91F0}" presName="ThreeNodes_2" presStyleLbl="node1" presStyleIdx="1" presStyleCnt="3">
        <dgm:presLayoutVars>
          <dgm:bulletEnabled val="1"/>
        </dgm:presLayoutVars>
      </dgm:prSet>
      <dgm:spPr/>
    </dgm:pt>
    <dgm:pt modelId="{54509F4A-BF1E-4A6D-A7C8-E60B122179B5}" type="pres">
      <dgm:prSet presAssocID="{870DC1A1-B342-4FA9-AB2C-92F344AF91F0}" presName="ThreeNodes_3" presStyleLbl="node1" presStyleIdx="2" presStyleCnt="3">
        <dgm:presLayoutVars>
          <dgm:bulletEnabled val="1"/>
        </dgm:presLayoutVars>
      </dgm:prSet>
      <dgm:spPr/>
    </dgm:pt>
    <dgm:pt modelId="{6299B731-1500-455F-89A3-B9E48F97ADE7}" type="pres">
      <dgm:prSet presAssocID="{870DC1A1-B342-4FA9-AB2C-92F344AF91F0}" presName="ThreeConn_1-2" presStyleLbl="fgAccFollowNode1" presStyleIdx="0" presStyleCnt="2">
        <dgm:presLayoutVars>
          <dgm:bulletEnabled val="1"/>
        </dgm:presLayoutVars>
      </dgm:prSet>
      <dgm:spPr/>
    </dgm:pt>
    <dgm:pt modelId="{7DF44A95-4CEC-4636-A37E-128B2166A245}" type="pres">
      <dgm:prSet presAssocID="{870DC1A1-B342-4FA9-AB2C-92F344AF91F0}" presName="ThreeConn_2-3" presStyleLbl="fgAccFollowNode1" presStyleIdx="1" presStyleCnt="2">
        <dgm:presLayoutVars>
          <dgm:bulletEnabled val="1"/>
        </dgm:presLayoutVars>
      </dgm:prSet>
      <dgm:spPr/>
    </dgm:pt>
    <dgm:pt modelId="{F32474E4-A033-48C4-AFF8-B0F51D8B2336}" type="pres">
      <dgm:prSet presAssocID="{870DC1A1-B342-4FA9-AB2C-92F344AF91F0}" presName="ThreeNodes_1_text" presStyleLbl="node1" presStyleIdx="2" presStyleCnt="3">
        <dgm:presLayoutVars>
          <dgm:bulletEnabled val="1"/>
        </dgm:presLayoutVars>
      </dgm:prSet>
      <dgm:spPr/>
    </dgm:pt>
    <dgm:pt modelId="{637FB8C3-C7A5-433F-B9A5-5960ECCBE525}" type="pres">
      <dgm:prSet presAssocID="{870DC1A1-B342-4FA9-AB2C-92F344AF91F0}" presName="ThreeNodes_2_text" presStyleLbl="node1" presStyleIdx="2" presStyleCnt="3">
        <dgm:presLayoutVars>
          <dgm:bulletEnabled val="1"/>
        </dgm:presLayoutVars>
      </dgm:prSet>
      <dgm:spPr/>
    </dgm:pt>
    <dgm:pt modelId="{FCC3D637-6A85-4645-ACF2-0BB80AC919CC}" type="pres">
      <dgm:prSet presAssocID="{870DC1A1-B342-4FA9-AB2C-92F344AF91F0}" presName="ThreeNodes_3_text" presStyleLbl="node1" presStyleIdx="2" presStyleCnt="3">
        <dgm:presLayoutVars>
          <dgm:bulletEnabled val="1"/>
        </dgm:presLayoutVars>
      </dgm:prSet>
      <dgm:spPr/>
    </dgm:pt>
  </dgm:ptLst>
  <dgm:cxnLst>
    <dgm:cxn modelId="{6A0A8411-4150-40EF-98B2-F9AE4ADDE6A2}" srcId="{870DC1A1-B342-4FA9-AB2C-92F344AF91F0}" destId="{632EB44B-9D90-4D55-AD4F-89CC0E7A474D}" srcOrd="0" destOrd="0" parTransId="{C23CFC50-B60C-42CE-B48E-A7D464AC3259}" sibTransId="{8308BE21-CC8B-4C1D-8974-BA9E0AC810E5}"/>
    <dgm:cxn modelId="{3F42491E-78A6-440D-BBE0-BE485A2A31A1}" type="presOf" srcId="{410D357A-91C8-4B05-80D7-7578EA25A313}" destId="{D807D2B5-BFEE-4208-9F71-0AAFFFA1F823}" srcOrd="0" destOrd="0" presId="urn:microsoft.com/office/officeart/2005/8/layout/vProcess5"/>
    <dgm:cxn modelId="{8C19CC25-D0FF-4056-9CAD-9F023F9B871F}" type="presOf" srcId="{632EB44B-9D90-4D55-AD4F-89CC0E7A474D}" destId="{30402C4C-63BB-4A75-93FC-4879E436907C}" srcOrd="0" destOrd="0" presId="urn:microsoft.com/office/officeart/2005/8/layout/vProcess5"/>
    <dgm:cxn modelId="{7AEA862A-C15E-408C-81B6-A19021F2F1F7}" type="presOf" srcId="{9192EA65-5ABB-4344-974C-9E7A7A616D6D}" destId="{7DF44A95-4CEC-4636-A37E-128B2166A245}" srcOrd="0" destOrd="0" presId="urn:microsoft.com/office/officeart/2005/8/layout/vProcess5"/>
    <dgm:cxn modelId="{68BA6F33-7197-4F6A-8E78-06F1FC84673E}" type="presOf" srcId="{632EB44B-9D90-4D55-AD4F-89CC0E7A474D}" destId="{F32474E4-A033-48C4-AFF8-B0F51D8B2336}" srcOrd="1" destOrd="0" presId="urn:microsoft.com/office/officeart/2005/8/layout/vProcess5"/>
    <dgm:cxn modelId="{3B274B44-A2EC-4667-B22C-23215C45E411}" type="presOf" srcId="{8308BE21-CC8B-4C1D-8974-BA9E0AC810E5}" destId="{6299B731-1500-455F-89A3-B9E48F97ADE7}" srcOrd="0" destOrd="0" presId="urn:microsoft.com/office/officeart/2005/8/layout/vProcess5"/>
    <dgm:cxn modelId="{B49D3346-86B3-4EE1-A00E-7A229B0E5B44}" type="presOf" srcId="{AA5B55B8-9EAF-4E43-A750-B32056170154}" destId="{FCC3D637-6A85-4645-ACF2-0BB80AC919CC}" srcOrd="1" destOrd="0" presId="urn:microsoft.com/office/officeart/2005/8/layout/vProcess5"/>
    <dgm:cxn modelId="{35443F83-5081-4831-8A95-D9814F8870BC}" type="presOf" srcId="{410D357A-91C8-4B05-80D7-7578EA25A313}" destId="{637FB8C3-C7A5-433F-B9A5-5960ECCBE525}" srcOrd="1" destOrd="0" presId="urn:microsoft.com/office/officeart/2005/8/layout/vProcess5"/>
    <dgm:cxn modelId="{B44277AD-2B5D-4D5A-B3BF-33D0505A9B01}" srcId="{870DC1A1-B342-4FA9-AB2C-92F344AF91F0}" destId="{AA5B55B8-9EAF-4E43-A750-B32056170154}" srcOrd="2" destOrd="0" parTransId="{38DC5BCC-DC24-4230-B39E-8D0142E65592}" sibTransId="{0F83E110-9A04-432A-9EE1-1A423EF3AAC6}"/>
    <dgm:cxn modelId="{94B640BD-E710-43D9-8DA9-054BE132C8EC}" type="presOf" srcId="{870DC1A1-B342-4FA9-AB2C-92F344AF91F0}" destId="{F3259CA4-489F-4EFB-A8E9-2C7C11AABA79}" srcOrd="0" destOrd="0" presId="urn:microsoft.com/office/officeart/2005/8/layout/vProcess5"/>
    <dgm:cxn modelId="{66A996D9-3B8D-4323-95FE-940596BBB0D2}" type="presOf" srcId="{AA5B55B8-9EAF-4E43-A750-B32056170154}" destId="{54509F4A-BF1E-4A6D-A7C8-E60B122179B5}" srcOrd="0" destOrd="0" presId="urn:microsoft.com/office/officeart/2005/8/layout/vProcess5"/>
    <dgm:cxn modelId="{47EB29E4-2F17-441F-8655-2B38194A9916}" srcId="{870DC1A1-B342-4FA9-AB2C-92F344AF91F0}" destId="{410D357A-91C8-4B05-80D7-7578EA25A313}" srcOrd="1" destOrd="0" parTransId="{2BC11FEE-24D1-4B87-B124-93D0E0F7E17F}" sibTransId="{9192EA65-5ABB-4344-974C-9E7A7A616D6D}"/>
    <dgm:cxn modelId="{E5C08980-A2D6-4743-82C4-4FCC68AFDAEF}" type="presParOf" srcId="{F3259CA4-489F-4EFB-A8E9-2C7C11AABA79}" destId="{8C7CAD49-A8EE-4B3D-95DA-C68E3E58B81D}" srcOrd="0" destOrd="0" presId="urn:microsoft.com/office/officeart/2005/8/layout/vProcess5"/>
    <dgm:cxn modelId="{9E717CD7-EE69-449C-812F-5D3FB2EBA1DC}" type="presParOf" srcId="{F3259CA4-489F-4EFB-A8E9-2C7C11AABA79}" destId="{30402C4C-63BB-4A75-93FC-4879E436907C}" srcOrd="1" destOrd="0" presId="urn:microsoft.com/office/officeart/2005/8/layout/vProcess5"/>
    <dgm:cxn modelId="{26FD543C-F839-4BBE-B9B7-844F2FAC2E5C}" type="presParOf" srcId="{F3259CA4-489F-4EFB-A8E9-2C7C11AABA79}" destId="{D807D2B5-BFEE-4208-9F71-0AAFFFA1F823}" srcOrd="2" destOrd="0" presId="urn:microsoft.com/office/officeart/2005/8/layout/vProcess5"/>
    <dgm:cxn modelId="{D4966B47-2E8E-4755-946C-7003FD7680C3}" type="presParOf" srcId="{F3259CA4-489F-4EFB-A8E9-2C7C11AABA79}" destId="{54509F4A-BF1E-4A6D-A7C8-E60B122179B5}" srcOrd="3" destOrd="0" presId="urn:microsoft.com/office/officeart/2005/8/layout/vProcess5"/>
    <dgm:cxn modelId="{1A9175F6-EF80-4858-B8E7-B37380C374C5}" type="presParOf" srcId="{F3259CA4-489F-4EFB-A8E9-2C7C11AABA79}" destId="{6299B731-1500-455F-89A3-B9E48F97ADE7}" srcOrd="4" destOrd="0" presId="urn:microsoft.com/office/officeart/2005/8/layout/vProcess5"/>
    <dgm:cxn modelId="{1A485BA8-35CD-4ED6-8505-3BE31587A9A5}" type="presParOf" srcId="{F3259CA4-489F-4EFB-A8E9-2C7C11AABA79}" destId="{7DF44A95-4CEC-4636-A37E-128B2166A245}" srcOrd="5" destOrd="0" presId="urn:microsoft.com/office/officeart/2005/8/layout/vProcess5"/>
    <dgm:cxn modelId="{085BEC79-FC1A-463A-AFC0-43ECCFB5DF8A}" type="presParOf" srcId="{F3259CA4-489F-4EFB-A8E9-2C7C11AABA79}" destId="{F32474E4-A033-48C4-AFF8-B0F51D8B2336}" srcOrd="6" destOrd="0" presId="urn:microsoft.com/office/officeart/2005/8/layout/vProcess5"/>
    <dgm:cxn modelId="{104EE777-0B44-44C3-B628-75B104F5F904}" type="presParOf" srcId="{F3259CA4-489F-4EFB-A8E9-2C7C11AABA79}" destId="{637FB8C3-C7A5-433F-B9A5-5960ECCBE525}" srcOrd="7" destOrd="0" presId="urn:microsoft.com/office/officeart/2005/8/layout/vProcess5"/>
    <dgm:cxn modelId="{7DAF64BD-ED98-45D2-ADAD-619E0A6165BF}" type="presParOf" srcId="{F3259CA4-489F-4EFB-A8E9-2C7C11AABA79}" destId="{FCC3D637-6A85-4645-ACF2-0BB80AC919CC}"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28E425-008A-483C-AD86-8A1F085A25DE}">
      <dsp:nvSpPr>
        <dsp:cNvPr id="0" name=""/>
        <dsp:cNvSpPr/>
      </dsp:nvSpPr>
      <dsp:spPr>
        <a:xfrm>
          <a:off x="0" y="0"/>
          <a:ext cx="6838950" cy="0"/>
        </a:xfrm>
        <a:prstGeom prst="line">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706C4A-0B8F-44A6-87FE-4C0F4C0DD569}">
      <dsp:nvSpPr>
        <dsp:cNvPr id="0" name=""/>
        <dsp:cNvSpPr/>
      </dsp:nvSpPr>
      <dsp:spPr>
        <a:xfrm>
          <a:off x="0" y="0"/>
          <a:ext cx="6838950" cy="1435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90000"/>
            </a:lnSpc>
            <a:spcBef>
              <a:spcPct val="0"/>
            </a:spcBef>
            <a:spcAft>
              <a:spcPct val="35000"/>
            </a:spcAft>
            <a:buNone/>
          </a:pPr>
          <a:r>
            <a:rPr lang="gu-IN" sz="2000" kern="1200">
              <a:latin typeface="Arial" panose="020B0604020202020204" pitchFamily="34" charset="0"/>
            </a:rPr>
            <a:t>The absence of mandatory national reporting systems prevented healthcare organisations from identifying poor clinical outcomes at an early stage</a:t>
          </a:r>
          <a:r>
            <a:rPr lang="en-GB" sz="2000" kern="1200">
              <a:latin typeface="Arial" panose="020B0604020202020204" pitchFamily="34" charset="0"/>
              <a:cs typeface="Arial" panose="020B0604020202020204" pitchFamily="34" charset="0"/>
            </a:rPr>
            <a:t> (</a:t>
          </a:r>
          <a:r>
            <a:rPr lang="gu-IN" sz="2000" kern="1200">
              <a:latin typeface="Arial" panose="020B0604020202020204" pitchFamily="34" charset="0"/>
            </a:rPr>
            <a:t>McDonald</a:t>
          </a:r>
          <a:r>
            <a:rPr lang="en-GB" sz="2000" kern="1200">
              <a:latin typeface="Arial" panose="020B0604020202020204" pitchFamily="34" charset="0"/>
              <a:cs typeface="Arial" panose="020B0604020202020204" pitchFamily="34" charset="0"/>
            </a:rPr>
            <a:t>, 2016)</a:t>
          </a:r>
          <a:r>
            <a:rPr lang="gu-IN" sz="2000" kern="1200">
              <a:latin typeface="Arial" panose="020B0604020202020204" pitchFamily="34" charset="0"/>
            </a:rPr>
            <a:t>. </a:t>
          </a:r>
          <a:endParaRPr lang="en-US" sz="2000" kern="1200">
            <a:latin typeface="Arial" panose="020B0604020202020204" pitchFamily="34" charset="0"/>
            <a:cs typeface="Arial" panose="020B0604020202020204" pitchFamily="34" charset="0"/>
          </a:endParaRPr>
        </a:p>
      </dsp:txBody>
      <dsp:txXfrm>
        <a:off x="0" y="0"/>
        <a:ext cx="6838950" cy="1435100"/>
      </dsp:txXfrm>
    </dsp:sp>
    <dsp:sp modelId="{0018DB6F-557C-4D93-AD9F-8BB0C37DB387}">
      <dsp:nvSpPr>
        <dsp:cNvPr id="0" name=""/>
        <dsp:cNvSpPr/>
      </dsp:nvSpPr>
      <dsp:spPr>
        <a:xfrm>
          <a:off x="0" y="1435100"/>
          <a:ext cx="6838950" cy="0"/>
        </a:xfrm>
        <a:prstGeom prst="line">
          <a:avLst/>
        </a:prstGeom>
        <a:solidFill>
          <a:schemeClr val="accent2">
            <a:hueOff val="-1197987"/>
            <a:satOff val="8241"/>
            <a:lumOff val="915"/>
            <a:alphaOff val="0"/>
          </a:schemeClr>
        </a:solidFill>
        <a:ln w="15875" cap="rnd" cmpd="sng" algn="ctr">
          <a:solidFill>
            <a:schemeClr val="accent2">
              <a:hueOff val="-1197987"/>
              <a:satOff val="8241"/>
              <a:lumOff val="91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CD7767-A037-4BA3-BA30-53005C186757}">
      <dsp:nvSpPr>
        <dsp:cNvPr id="0" name=""/>
        <dsp:cNvSpPr/>
      </dsp:nvSpPr>
      <dsp:spPr>
        <a:xfrm>
          <a:off x="0" y="1435100"/>
          <a:ext cx="6838950" cy="1435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90000"/>
            </a:lnSpc>
            <a:spcBef>
              <a:spcPct val="0"/>
            </a:spcBef>
            <a:spcAft>
              <a:spcPct val="35000"/>
            </a:spcAft>
            <a:buNone/>
          </a:pPr>
          <a:r>
            <a:rPr lang="gu-IN" sz="2000" kern="1200">
              <a:latin typeface="Arial" panose="020B0604020202020204" pitchFamily="34" charset="0"/>
            </a:rPr>
            <a:t>Clinical governance policies were underdeveloped, resulting in weak accountability and limited organisational responsibility for maintaining healthcare quality</a:t>
          </a:r>
          <a:r>
            <a:rPr lang="en-GB" sz="2000" kern="1200">
              <a:latin typeface="Arial" panose="020B0604020202020204" pitchFamily="34" charset="0"/>
              <a:cs typeface="Arial" panose="020B0604020202020204" pitchFamily="34" charset="0"/>
            </a:rPr>
            <a:t> (</a:t>
          </a:r>
          <a:r>
            <a:rPr lang="gu-IN" sz="2000" kern="1200">
              <a:latin typeface="Arial" panose="020B0604020202020204" pitchFamily="34" charset="0"/>
            </a:rPr>
            <a:t>McDonald</a:t>
          </a:r>
          <a:r>
            <a:rPr lang="en-GB" sz="2000" kern="1200">
              <a:latin typeface="Arial" panose="020B0604020202020204" pitchFamily="34" charset="0"/>
              <a:cs typeface="Arial" panose="020B0604020202020204" pitchFamily="34" charset="0"/>
            </a:rPr>
            <a:t>, 2016)</a:t>
          </a:r>
          <a:r>
            <a:rPr lang="gu-IN" sz="2000" kern="1200">
              <a:latin typeface="Arial" panose="020B0604020202020204" pitchFamily="34" charset="0"/>
            </a:rPr>
            <a:t>. </a:t>
          </a:r>
          <a:endParaRPr lang="en-US" sz="2000" kern="1200">
            <a:latin typeface="Arial" panose="020B0604020202020204" pitchFamily="34" charset="0"/>
            <a:cs typeface="Arial" panose="020B0604020202020204" pitchFamily="34" charset="0"/>
          </a:endParaRPr>
        </a:p>
      </dsp:txBody>
      <dsp:txXfrm>
        <a:off x="0" y="1435100"/>
        <a:ext cx="6838950" cy="1435100"/>
      </dsp:txXfrm>
    </dsp:sp>
    <dsp:sp modelId="{240C17FD-820F-4E42-8923-D610C453F6D1}">
      <dsp:nvSpPr>
        <dsp:cNvPr id="0" name=""/>
        <dsp:cNvSpPr/>
      </dsp:nvSpPr>
      <dsp:spPr>
        <a:xfrm>
          <a:off x="0" y="2870200"/>
          <a:ext cx="6838950" cy="0"/>
        </a:xfrm>
        <a:prstGeom prst="line">
          <a:avLst/>
        </a:prstGeom>
        <a:solidFill>
          <a:schemeClr val="accent2">
            <a:hueOff val="-2395974"/>
            <a:satOff val="16481"/>
            <a:lumOff val="1829"/>
            <a:alphaOff val="0"/>
          </a:schemeClr>
        </a:solidFill>
        <a:ln w="15875" cap="rnd" cmpd="sng" algn="ctr">
          <a:solidFill>
            <a:schemeClr val="accent2">
              <a:hueOff val="-2395974"/>
              <a:satOff val="16481"/>
              <a:lumOff val="182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0AF5C4-2D5E-432F-BF2C-57E3BDDDC1C4}">
      <dsp:nvSpPr>
        <dsp:cNvPr id="0" name=""/>
        <dsp:cNvSpPr/>
      </dsp:nvSpPr>
      <dsp:spPr>
        <a:xfrm>
          <a:off x="0" y="2870200"/>
          <a:ext cx="6838950" cy="1435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90000"/>
            </a:lnSpc>
            <a:spcBef>
              <a:spcPct val="0"/>
            </a:spcBef>
            <a:spcAft>
              <a:spcPct val="35000"/>
            </a:spcAft>
            <a:buNone/>
          </a:pPr>
          <a:r>
            <a:rPr lang="gu-IN" sz="2000" kern="1200" dirty="0">
              <a:latin typeface="Arial" panose="020B0604020202020204" pitchFamily="34" charset="0"/>
            </a:rPr>
            <a:t>External regulatory oversight lacked effective mechanisms for monitoring hospital performance and enforcing quality improvement measures</a:t>
          </a:r>
          <a:r>
            <a:rPr lang="en-GB" sz="2000" kern="1200" dirty="0">
              <a:latin typeface="Arial" panose="020B0604020202020204" pitchFamily="34" charset="0"/>
              <a:cs typeface="Arial" panose="020B0604020202020204" pitchFamily="34" charset="0"/>
            </a:rPr>
            <a:t> (</a:t>
          </a:r>
          <a:r>
            <a:rPr lang="gu-IN" sz="2000" kern="1200" dirty="0">
              <a:latin typeface="Arial" panose="020B0604020202020204" pitchFamily="34" charset="0"/>
            </a:rPr>
            <a:t>McDonald</a:t>
          </a:r>
          <a:r>
            <a:rPr lang="en-GB" sz="2000" kern="1200" dirty="0">
              <a:latin typeface="Arial" panose="020B0604020202020204" pitchFamily="34" charset="0"/>
              <a:cs typeface="Arial" panose="020B0604020202020204" pitchFamily="34" charset="0"/>
            </a:rPr>
            <a:t>, 2016)</a:t>
          </a:r>
          <a:r>
            <a:rPr lang="gu-IN" sz="2000" kern="1200" dirty="0">
              <a:latin typeface="Arial" panose="020B0604020202020204" pitchFamily="34" charset="0"/>
            </a:rPr>
            <a:t>. </a:t>
          </a:r>
          <a:endParaRPr lang="en-US" sz="2000" kern="1200" dirty="0">
            <a:latin typeface="Arial" panose="020B0604020202020204" pitchFamily="34" charset="0"/>
            <a:cs typeface="Arial" panose="020B0604020202020204" pitchFamily="34" charset="0"/>
          </a:endParaRPr>
        </a:p>
      </dsp:txBody>
      <dsp:txXfrm>
        <a:off x="0" y="2870200"/>
        <a:ext cx="6838950" cy="1435100"/>
      </dsp:txXfrm>
    </dsp:sp>
    <dsp:sp modelId="{E38D972B-3F54-40A1-B578-2B34AC9AF7BD}">
      <dsp:nvSpPr>
        <dsp:cNvPr id="0" name=""/>
        <dsp:cNvSpPr/>
      </dsp:nvSpPr>
      <dsp:spPr>
        <a:xfrm>
          <a:off x="0" y="4305300"/>
          <a:ext cx="6838950" cy="0"/>
        </a:xfrm>
        <a:prstGeom prst="line">
          <a:avLst/>
        </a:prstGeom>
        <a:solidFill>
          <a:schemeClr val="accent2">
            <a:hueOff val="-3593961"/>
            <a:satOff val="24722"/>
            <a:lumOff val="2744"/>
            <a:alphaOff val="0"/>
          </a:schemeClr>
        </a:solidFill>
        <a:ln w="15875" cap="rnd" cmpd="sng" algn="ctr">
          <a:solidFill>
            <a:schemeClr val="accent2">
              <a:hueOff val="-3593961"/>
              <a:satOff val="24722"/>
              <a:lumOff val="274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D790E5F-1368-4CE7-9DB8-5922E24EF8B8}">
      <dsp:nvSpPr>
        <dsp:cNvPr id="0" name=""/>
        <dsp:cNvSpPr/>
      </dsp:nvSpPr>
      <dsp:spPr>
        <a:xfrm>
          <a:off x="0" y="4305300"/>
          <a:ext cx="6838950" cy="1435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90000"/>
            </a:lnSpc>
            <a:spcBef>
              <a:spcPct val="0"/>
            </a:spcBef>
            <a:spcAft>
              <a:spcPct val="35000"/>
            </a:spcAft>
            <a:buNone/>
          </a:pPr>
          <a:r>
            <a:rPr lang="gu-IN" sz="2000" kern="1200">
              <a:latin typeface="Arial" panose="020B0604020202020204" pitchFamily="34" charset="0"/>
            </a:rPr>
            <a:t>These policy weaknesses contributed directly to delayed intervention and prolonged unsafe clinical practices. </a:t>
          </a:r>
          <a:endParaRPr lang="en-US" sz="2000" kern="1200">
            <a:latin typeface="Arial" panose="020B0604020202020204" pitchFamily="34" charset="0"/>
            <a:cs typeface="Arial" panose="020B0604020202020204" pitchFamily="34" charset="0"/>
          </a:endParaRPr>
        </a:p>
      </dsp:txBody>
      <dsp:txXfrm>
        <a:off x="0" y="4305300"/>
        <a:ext cx="6838950" cy="14351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028B7-1F70-4FB1-A8F1-E2A3653B15D6}">
      <dsp:nvSpPr>
        <dsp:cNvPr id="0" name=""/>
        <dsp:cNvSpPr/>
      </dsp:nvSpPr>
      <dsp:spPr>
        <a:xfrm>
          <a:off x="0" y="312150"/>
          <a:ext cx="6492875" cy="1368900"/>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gu-IN" sz="1800" kern="1200"/>
            <a:t>Poor governance and ineffective quality assurance systems significantly reduced the safety, effectiveness, and reliability of paediatric cardiac services</a:t>
          </a:r>
          <a:r>
            <a:rPr lang="en-GB" sz="1800" kern="1200"/>
            <a:t> (</a:t>
          </a:r>
          <a:r>
            <a:rPr lang="gu-IN" sz="1800" kern="1200"/>
            <a:t>Gillam</a:t>
          </a:r>
          <a:r>
            <a:rPr lang="en-GB" sz="1800" kern="1200"/>
            <a:t>, 2022)</a:t>
          </a:r>
          <a:r>
            <a:rPr lang="gu-IN" sz="1800" kern="1200"/>
            <a:t>. </a:t>
          </a:r>
          <a:endParaRPr lang="en-US" sz="1800" kern="1200"/>
        </a:p>
      </dsp:txBody>
      <dsp:txXfrm>
        <a:off x="66824" y="378974"/>
        <a:ext cx="6359227" cy="1235252"/>
      </dsp:txXfrm>
    </dsp:sp>
    <dsp:sp modelId="{6DC99A16-9EA9-4222-96CC-47046E4D8DC6}">
      <dsp:nvSpPr>
        <dsp:cNvPr id="0" name=""/>
        <dsp:cNvSpPr/>
      </dsp:nvSpPr>
      <dsp:spPr>
        <a:xfrm>
          <a:off x="0" y="1868250"/>
          <a:ext cx="6492875" cy="1368900"/>
        </a:xfrm>
        <a:prstGeom prst="roundRect">
          <a:avLst/>
        </a:prstGeom>
        <a:solidFill>
          <a:schemeClr val="accent2">
            <a:hueOff val="-1796981"/>
            <a:satOff val="12361"/>
            <a:lumOff val="137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gu-IN" sz="1800" kern="1200"/>
            <a:t>Delayed identification of poor clinical outcomes increased preventable mortality while undermining patient confidence in NHS healthcare services</a:t>
          </a:r>
          <a:r>
            <a:rPr lang="en-GB" sz="1800" kern="1200"/>
            <a:t> (</a:t>
          </a:r>
          <a:r>
            <a:rPr lang="gu-IN" sz="1800" kern="1200"/>
            <a:t>Pande</a:t>
          </a:r>
          <a:r>
            <a:rPr lang="en-GB" sz="1800" kern="1200"/>
            <a:t> and </a:t>
          </a:r>
          <a:r>
            <a:rPr lang="gu-IN" sz="1800" kern="1200"/>
            <a:t>Ghosh</a:t>
          </a:r>
          <a:r>
            <a:rPr lang="en-GB" sz="1800" kern="1200"/>
            <a:t>, 2023)</a:t>
          </a:r>
          <a:r>
            <a:rPr lang="gu-IN" sz="1800" kern="1200"/>
            <a:t>. </a:t>
          </a:r>
          <a:endParaRPr lang="en-US" sz="1800" kern="1200"/>
        </a:p>
      </dsp:txBody>
      <dsp:txXfrm>
        <a:off x="66824" y="1935074"/>
        <a:ext cx="6359227" cy="1235252"/>
      </dsp:txXfrm>
    </dsp:sp>
    <dsp:sp modelId="{3C399AA9-0A5A-4475-833D-62C0FA0094E4}">
      <dsp:nvSpPr>
        <dsp:cNvPr id="0" name=""/>
        <dsp:cNvSpPr/>
      </dsp:nvSpPr>
      <dsp:spPr>
        <a:xfrm>
          <a:off x="0" y="3424350"/>
          <a:ext cx="6492875" cy="1368900"/>
        </a:xfrm>
        <a:prstGeom prst="roundRect">
          <a:avLst/>
        </a:prstGeom>
        <a:solidFill>
          <a:schemeClr val="accent2">
            <a:hueOff val="-3593961"/>
            <a:satOff val="24722"/>
            <a:lumOff val="2744"/>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gu-IN" sz="1800" kern="1200"/>
            <a:t>The inquiry demonstrated that sustainable improvements in healthcare quality require continuous monitoring, transparency, and organisational accountability</a:t>
          </a:r>
          <a:r>
            <a:rPr lang="en-GB" sz="1800" kern="1200"/>
            <a:t> (</a:t>
          </a:r>
          <a:r>
            <a:rPr lang="gu-IN" sz="1800" kern="1200"/>
            <a:t>Gillam</a:t>
          </a:r>
          <a:r>
            <a:rPr lang="en-GB" sz="1800" kern="1200"/>
            <a:t>, 2022)</a:t>
          </a:r>
          <a:r>
            <a:rPr lang="gu-IN" sz="1800" kern="1200"/>
            <a:t>.</a:t>
          </a:r>
          <a:endParaRPr lang="en-US" sz="1800" kern="1200"/>
        </a:p>
      </dsp:txBody>
      <dsp:txXfrm>
        <a:off x="66824" y="3491174"/>
        <a:ext cx="6359227" cy="12352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402C4C-63BB-4A75-93FC-4879E436907C}">
      <dsp:nvSpPr>
        <dsp:cNvPr id="0" name=""/>
        <dsp:cNvSpPr/>
      </dsp:nvSpPr>
      <dsp:spPr>
        <a:xfrm>
          <a:off x="0" y="0"/>
          <a:ext cx="6346351" cy="1727199"/>
        </a:xfrm>
        <a:prstGeom prst="roundRect">
          <a:avLst>
            <a:gd name="adj" fmla="val 10000"/>
          </a:avLst>
        </a:prstGeom>
        <a:gradFill rotWithShape="0">
          <a:gsLst>
            <a:gs pos="0">
              <a:schemeClr val="accent1">
                <a:shade val="50000"/>
                <a:hueOff val="0"/>
                <a:satOff val="0"/>
                <a:lumOff val="0"/>
                <a:alphaOff val="0"/>
                <a:tint val="96000"/>
                <a:lumMod val="102000"/>
              </a:schemeClr>
            </a:gs>
            <a:gs pos="100000">
              <a:schemeClr val="accent1">
                <a:shade val="50000"/>
                <a:hueOff val="0"/>
                <a:satOff val="0"/>
                <a:lumOff val="0"/>
                <a:alphaOff val="0"/>
                <a:shade val="88000"/>
                <a:lumMod val="94000"/>
              </a:schemeClr>
            </a:gs>
          </a:gsLst>
          <a:path path="circle">
            <a:fillToRect l="50000" t="100000" r="100000" b="50000"/>
          </a:path>
        </a:gradFill>
        <a:ln>
          <a:noFill/>
        </a:ln>
        <a:effectLst>
          <a:reflection blurRad="12700" stA="26000" endPos="32000" dist="12700" dir="5400000" sy="-100000" rotWithShape="0"/>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gu-IN" sz="1800" kern="1200"/>
            <a:t>Ineffective quality management resulted in increased healthcare costs through prolonged hospital admissions, additional treatments, repeat surgical procedures, and legal compensation claims</a:t>
          </a:r>
          <a:r>
            <a:rPr lang="en-GB" sz="1800" kern="1200"/>
            <a:t> (</a:t>
          </a:r>
          <a:r>
            <a:rPr lang="gu-IN" sz="1800" kern="1200"/>
            <a:t>Gillam</a:t>
          </a:r>
          <a:r>
            <a:rPr lang="en-GB" sz="1800" kern="1200"/>
            <a:t>, 2022)</a:t>
          </a:r>
          <a:r>
            <a:rPr lang="gu-IN" sz="1800" kern="1200"/>
            <a:t>. </a:t>
          </a:r>
          <a:endParaRPr lang="en-US" sz="1800" kern="1200"/>
        </a:p>
      </dsp:txBody>
      <dsp:txXfrm>
        <a:off x="50588" y="50588"/>
        <a:ext cx="4482568" cy="1626023"/>
      </dsp:txXfrm>
    </dsp:sp>
    <dsp:sp modelId="{D807D2B5-BFEE-4208-9F71-0AAFFFA1F823}">
      <dsp:nvSpPr>
        <dsp:cNvPr id="0" name=""/>
        <dsp:cNvSpPr/>
      </dsp:nvSpPr>
      <dsp:spPr>
        <a:xfrm>
          <a:off x="559972" y="2015066"/>
          <a:ext cx="6346351" cy="1727199"/>
        </a:xfrm>
        <a:prstGeom prst="roundRect">
          <a:avLst>
            <a:gd name="adj" fmla="val 10000"/>
          </a:avLst>
        </a:prstGeom>
        <a:gradFill rotWithShape="0">
          <a:gsLst>
            <a:gs pos="0">
              <a:schemeClr val="accent1">
                <a:shade val="50000"/>
                <a:hueOff val="330983"/>
                <a:satOff val="4721"/>
                <a:lumOff val="28863"/>
                <a:alphaOff val="0"/>
                <a:tint val="96000"/>
                <a:lumMod val="102000"/>
              </a:schemeClr>
            </a:gs>
            <a:gs pos="100000">
              <a:schemeClr val="accent1">
                <a:shade val="50000"/>
                <a:hueOff val="330983"/>
                <a:satOff val="4721"/>
                <a:lumOff val="28863"/>
                <a:alphaOff val="0"/>
                <a:shade val="88000"/>
                <a:lumMod val="94000"/>
              </a:schemeClr>
            </a:gs>
          </a:gsLst>
          <a:path path="circle">
            <a:fillToRect l="50000" t="100000" r="100000" b="50000"/>
          </a:path>
        </a:gradFill>
        <a:ln>
          <a:noFill/>
        </a:ln>
        <a:effectLst>
          <a:reflection blurRad="12700" stA="26000" endPos="32000" dist="12700" dir="5400000" sy="-100000" rotWithShape="0"/>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gu-IN" sz="1800" kern="1200"/>
            <a:t>Resources were used inefficiently because organisational failures prevented early corrective action that could have reduced avoidable patient harm</a:t>
          </a:r>
          <a:r>
            <a:rPr lang="en-GB" sz="1800" kern="1200"/>
            <a:t> (</a:t>
          </a:r>
          <a:r>
            <a:rPr lang="gu-IN" sz="1800" kern="1200"/>
            <a:t>Pande</a:t>
          </a:r>
          <a:r>
            <a:rPr lang="en-GB" sz="1800" kern="1200"/>
            <a:t> and </a:t>
          </a:r>
          <a:r>
            <a:rPr lang="gu-IN" sz="1800" kern="1200"/>
            <a:t>Ghosh</a:t>
          </a:r>
          <a:r>
            <a:rPr lang="en-GB" sz="1800" kern="1200"/>
            <a:t>, 2023)</a:t>
          </a:r>
          <a:r>
            <a:rPr lang="gu-IN" sz="1800" kern="1200"/>
            <a:t>. </a:t>
          </a:r>
          <a:endParaRPr lang="en-US" sz="1800" kern="1200"/>
        </a:p>
      </dsp:txBody>
      <dsp:txXfrm>
        <a:off x="610560" y="2065654"/>
        <a:ext cx="4562523" cy="1626023"/>
      </dsp:txXfrm>
    </dsp:sp>
    <dsp:sp modelId="{54509F4A-BF1E-4A6D-A7C8-E60B122179B5}">
      <dsp:nvSpPr>
        <dsp:cNvPr id="0" name=""/>
        <dsp:cNvSpPr/>
      </dsp:nvSpPr>
      <dsp:spPr>
        <a:xfrm>
          <a:off x="1119944" y="4030132"/>
          <a:ext cx="6346351" cy="1727199"/>
        </a:xfrm>
        <a:prstGeom prst="roundRect">
          <a:avLst>
            <a:gd name="adj" fmla="val 10000"/>
          </a:avLst>
        </a:prstGeom>
        <a:gradFill rotWithShape="0">
          <a:gsLst>
            <a:gs pos="0">
              <a:schemeClr val="accent1">
                <a:shade val="50000"/>
                <a:hueOff val="330983"/>
                <a:satOff val="4721"/>
                <a:lumOff val="28863"/>
                <a:alphaOff val="0"/>
                <a:tint val="96000"/>
                <a:lumMod val="102000"/>
              </a:schemeClr>
            </a:gs>
            <a:gs pos="100000">
              <a:schemeClr val="accent1">
                <a:shade val="50000"/>
                <a:hueOff val="330983"/>
                <a:satOff val="4721"/>
                <a:lumOff val="28863"/>
                <a:alphaOff val="0"/>
                <a:shade val="88000"/>
                <a:lumMod val="94000"/>
              </a:schemeClr>
            </a:gs>
          </a:gsLst>
          <a:path path="circle">
            <a:fillToRect l="50000" t="100000" r="100000" b="50000"/>
          </a:path>
        </a:gradFill>
        <a:ln>
          <a:noFill/>
        </a:ln>
        <a:effectLst>
          <a:reflection blurRad="12700" stA="26000" endPos="32000" dist="12700" dir="5400000" sy="-100000" rotWithShape="0"/>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gu-IN" sz="1800" kern="1200"/>
            <a:t>Strengthening quality assurance systems improves efficiency by reducing clinical errors, unnecessary interventions, and financial waste</a:t>
          </a:r>
          <a:r>
            <a:rPr lang="en-GB" sz="1800" kern="1200"/>
            <a:t> (</a:t>
          </a:r>
          <a:r>
            <a:rPr lang="gu-IN" sz="1800" kern="1200"/>
            <a:t>Pande</a:t>
          </a:r>
          <a:r>
            <a:rPr lang="en-GB" sz="1800" kern="1200"/>
            <a:t> and </a:t>
          </a:r>
          <a:r>
            <a:rPr lang="gu-IN" sz="1800" kern="1200"/>
            <a:t>Ghosh</a:t>
          </a:r>
          <a:r>
            <a:rPr lang="en-GB" sz="1800" kern="1200"/>
            <a:t>, 2023)</a:t>
          </a:r>
          <a:r>
            <a:rPr lang="gu-IN" sz="1800" kern="1200"/>
            <a:t>.</a:t>
          </a:r>
          <a:endParaRPr lang="en-US" sz="1800" kern="1200"/>
        </a:p>
      </dsp:txBody>
      <dsp:txXfrm>
        <a:off x="1170532" y="4080720"/>
        <a:ext cx="4562523" cy="1626023"/>
      </dsp:txXfrm>
    </dsp:sp>
    <dsp:sp modelId="{6299B731-1500-455F-89A3-B9E48F97ADE7}">
      <dsp:nvSpPr>
        <dsp:cNvPr id="0" name=""/>
        <dsp:cNvSpPr/>
      </dsp:nvSpPr>
      <dsp:spPr>
        <a:xfrm>
          <a:off x="5223671" y="1309793"/>
          <a:ext cx="1122679" cy="1122679"/>
        </a:xfrm>
        <a:prstGeom prst="downArrow">
          <a:avLst>
            <a:gd name="adj1" fmla="val 55000"/>
            <a:gd name="adj2" fmla="val 45000"/>
          </a:avLst>
        </a:prstGeom>
        <a:solidFill>
          <a:schemeClr val="accent1">
            <a:alpha val="90000"/>
            <a:tint val="55000"/>
            <a:hueOff val="0"/>
            <a:satOff val="0"/>
            <a:lumOff val="0"/>
            <a:alphaOff val="0"/>
          </a:schemeClr>
        </a:solidFill>
        <a:ln w="9525" cap="rnd" cmpd="sng" algn="ctr">
          <a:solidFill>
            <a:schemeClr val="accent1">
              <a:alpha val="90000"/>
              <a:tint val="55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just" defTabSz="800100">
            <a:lnSpc>
              <a:spcPct val="90000"/>
            </a:lnSpc>
            <a:spcBef>
              <a:spcPct val="0"/>
            </a:spcBef>
            <a:spcAft>
              <a:spcPct val="35000"/>
            </a:spcAft>
            <a:buNone/>
          </a:pPr>
          <a:endParaRPr lang="en-US" sz="1800" kern="1200"/>
        </a:p>
      </dsp:txBody>
      <dsp:txXfrm>
        <a:off x="5476274" y="1309793"/>
        <a:ext cx="617473" cy="844816"/>
      </dsp:txXfrm>
    </dsp:sp>
    <dsp:sp modelId="{7DF44A95-4CEC-4636-A37E-128B2166A245}">
      <dsp:nvSpPr>
        <dsp:cNvPr id="0" name=""/>
        <dsp:cNvSpPr/>
      </dsp:nvSpPr>
      <dsp:spPr>
        <a:xfrm>
          <a:off x="5783644" y="3313344"/>
          <a:ext cx="1122679" cy="1122679"/>
        </a:xfrm>
        <a:prstGeom prst="downArrow">
          <a:avLst>
            <a:gd name="adj1" fmla="val 55000"/>
            <a:gd name="adj2" fmla="val 45000"/>
          </a:avLst>
        </a:prstGeom>
        <a:solidFill>
          <a:schemeClr val="accent1">
            <a:alpha val="90000"/>
            <a:tint val="55000"/>
            <a:hueOff val="0"/>
            <a:satOff val="0"/>
            <a:lumOff val="0"/>
            <a:alphaOff val="0"/>
          </a:schemeClr>
        </a:solidFill>
        <a:ln w="9525" cap="rnd" cmpd="sng" algn="ctr">
          <a:solidFill>
            <a:schemeClr val="accent1">
              <a:alpha val="90000"/>
              <a:tint val="55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just" defTabSz="800100">
            <a:lnSpc>
              <a:spcPct val="90000"/>
            </a:lnSpc>
            <a:spcBef>
              <a:spcPct val="0"/>
            </a:spcBef>
            <a:spcAft>
              <a:spcPct val="35000"/>
            </a:spcAft>
            <a:buNone/>
          </a:pPr>
          <a:endParaRPr lang="en-US" sz="1800" kern="1200"/>
        </a:p>
      </dsp:txBody>
      <dsp:txXfrm>
        <a:off x="6036247" y="3313344"/>
        <a:ext cx="617473" cy="84481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gu-IN"/>
            </a:p>
          </p:txBody>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gu-IN"/>
            </a:p>
          </p:txBody>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gu-IN"/>
            </a:p>
          </p:txBody>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gu-IN"/>
            </a:p>
          </p:txBody>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gu-IN"/>
            </a:p>
          </p:txBody>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gu-IN"/>
            </a:p>
          </p:txBody>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GB"/>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0B0BBF0-211C-4EF3-96AB-1B23E63C7249}" type="datetimeFigureOut">
              <a:rPr lang="gu-IN" smtClean="0"/>
              <a:t>19-07-26</a:t>
            </a:fld>
            <a:endParaRPr lang="gu-IN"/>
          </a:p>
        </p:txBody>
      </p:sp>
      <p:sp>
        <p:nvSpPr>
          <p:cNvPr id="5" name="Footer Placeholder 4"/>
          <p:cNvSpPr>
            <a:spLocks noGrp="1"/>
          </p:cNvSpPr>
          <p:nvPr>
            <p:ph type="ftr" sz="quarter" idx="11"/>
          </p:nvPr>
        </p:nvSpPr>
        <p:spPr>
          <a:xfrm>
            <a:off x="5332412" y="5883275"/>
            <a:ext cx="4324044" cy="365125"/>
          </a:xfrm>
        </p:spPr>
        <p:txBody>
          <a:bodyPr/>
          <a:lstStyle/>
          <a:p>
            <a:endParaRPr lang="gu-IN"/>
          </a:p>
        </p:txBody>
      </p:sp>
      <p:sp>
        <p:nvSpPr>
          <p:cNvPr id="6" name="Slide Number Placeholder 5"/>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984202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0B0BBF0-211C-4EF3-96AB-1B23E63C7249}" type="datetimeFigureOut">
              <a:rPr lang="gu-IN" smtClean="0"/>
              <a:t>19-07-26</a:t>
            </a:fld>
            <a:endParaRPr lang="gu-IN"/>
          </a:p>
        </p:txBody>
      </p:sp>
      <p:sp>
        <p:nvSpPr>
          <p:cNvPr id="5" name="Footer Placeholder 4"/>
          <p:cNvSpPr>
            <a:spLocks noGrp="1"/>
          </p:cNvSpPr>
          <p:nvPr>
            <p:ph type="ftr" sz="quarter" idx="11"/>
          </p:nvPr>
        </p:nvSpPr>
        <p:spPr/>
        <p:txBody>
          <a:bodyPr/>
          <a:lstStyle/>
          <a:p>
            <a:endParaRPr lang="gu-IN"/>
          </a:p>
        </p:txBody>
      </p:sp>
      <p:sp>
        <p:nvSpPr>
          <p:cNvPr id="6" name="Slide Number Placeholder 5"/>
          <p:cNvSpPr>
            <a:spLocks noGrp="1"/>
          </p:cNvSpPr>
          <p:nvPr>
            <p:ph type="sldNum" sz="quarter" idx="12"/>
          </p:nvPr>
        </p:nvSpPr>
        <p:spPr>
          <a:xfrm>
            <a:off x="10951856" y="5867131"/>
            <a:ext cx="551167" cy="365125"/>
          </a:xfrm>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2684457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B0BBF0-211C-4EF3-96AB-1B23E63C7249}" type="datetimeFigureOut">
              <a:rPr lang="gu-IN" smtClean="0"/>
              <a:t>19-07-26</a:t>
            </a:fld>
            <a:endParaRPr lang="gu-IN"/>
          </a:p>
        </p:txBody>
      </p:sp>
      <p:sp>
        <p:nvSpPr>
          <p:cNvPr id="5" name="Footer Placeholder 4"/>
          <p:cNvSpPr>
            <a:spLocks noGrp="1"/>
          </p:cNvSpPr>
          <p:nvPr>
            <p:ph type="ftr" sz="quarter" idx="11"/>
          </p:nvPr>
        </p:nvSpPr>
        <p:spPr/>
        <p:txBody>
          <a:bodyPr/>
          <a:lstStyle/>
          <a:p>
            <a:endParaRPr lang="gu-IN"/>
          </a:p>
        </p:txBody>
      </p:sp>
      <p:sp>
        <p:nvSpPr>
          <p:cNvPr id="6" name="Slide Number Placeholder 5"/>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1340251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0B0BBF0-211C-4EF3-96AB-1B23E63C7249}" type="datetimeFigureOut">
              <a:rPr lang="gu-IN" smtClean="0"/>
              <a:t>19-07-26</a:t>
            </a:fld>
            <a:endParaRPr lang="gu-IN"/>
          </a:p>
        </p:txBody>
      </p:sp>
      <p:sp>
        <p:nvSpPr>
          <p:cNvPr id="6" name="Footer Placeholder 5"/>
          <p:cNvSpPr>
            <a:spLocks noGrp="1"/>
          </p:cNvSpPr>
          <p:nvPr>
            <p:ph type="ftr" sz="quarter" idx="11"/>
          </p:nvPr>
        </p:nvSpPr>
        <p:spPr/>
        <p:txBody>
          <a:bodyPr/>
          <a:lstStyle/>
          <a:p>
            <a:endParaRPr lang="gu-IN"/>
          </a:p>
        </p:txBody>
      </p:sp>
      <p:sp>
        <p:nvSpPr>
          <p:cNvPr id="7" name="Slide Number Placeholder 6"/>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2299899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0B0BBF0-211C-4EF3-96AB-1B23E63C7249}" type="datetimeFigureOut">
              <a:rPr lang="gu-IN" smtClean="0"/>
              <a:t>19-07-26</a:t>
            </a:fld>
            <a:endParaRPr lang="gu-IN"/>
          </a:p>
        </p:txBody>
      </p:sp>
      <p:sp>
        <p:nvSpPr>
          <p:cNvPr id="8" name="Footer Placeholder 7"/>
          <p:cNvSpPr>
            <a:spLocks noGrp="1"/>
          </p:cNvSpPr>
          <p:nvPr>
            <p:ph type="ftr" sz="quarter" idx="11"/>
          </p:nvPr>
        </p:nvSpPr>
        <p:spPr/>
        <p:txBody>
          <a:bodyPr/>
          <a:lstStyle/>
          <a:p>
            <a:endParaRPr lang="gu-IN"/>
          </a:p>
        </p:txBody>
      </p:sp>
      <p:sp>
        <p:nvSpPr>
          <p:cNvPr id="9" name="Slide Number Placeholder 8"/>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758890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0B0BBF0-211C-4EF3-96AB-1B23E63C7249}" type="datetimeFigureOut">
              <a:rPr lang="gu-IN" smtClean="0"/>
              <a:t>19-07-26</a:t>
            </a:fld>
            <a:endParaRPr lang="gu-IN"/>
          </a:p>
        </p:txBody>
      </p:sp>
      <p:sp>
        <p:nvSpPr>
          <p:cNvPr id="4" name="Footer Placeholder 3"/>
          <p:cNvSpPr>
            <a:spLocks noGrp="1"/>
          </p:cNvSpPr>
          <p:nvPr>
            <p:ph type="ftr" sz="quarter" idx="11"/>
          </p:nvPr>
        </p:nvSpPr>
        <p:spPr/>
        <p:txBody>
          <a:bodyPr/>
          <a:lstStyle/>
          <a:p>
            <a:endParaRPr lang="gu-IN"/>
          </a:p>
        </p:txBody>
      </p:sp>
      <p:sp>
        <p:nvSpPr>
          <p:cNvPr id="5" name="Slide Number Placeholder 4"/>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237521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B0BBF0-211C-4EF3-96AB-1B23E63C7249}" type="datetimeFigureOut">
              <a:rPr lang="gu-IN" smtClean="0"/>
              <a:t>19-07-26</a:t>
            </a:fld>
            <a:endParaRPr lang="gu-IN"/>
          </a:p>
        </p:txBody>
      </p:sp>
      <p:sp>
        <p:nvSpPr>
          <p:cNvPr id="3" name="Footer Placeholder 2"/>
          <p:cNvSpPr>
            <a:spLocks noGrp="1"/>
          </p:cNvSpPr>
          <p:nvPr>
            <p:ph type="ftr" sz="quarter" idx="11"/>
          </p:nvPr>
        </p:nvSpPr>
        <p:spPr/>
        <p:txBody>
          <a:bodyPr/>
          <a:lstStyle/>
          <a:p>
            <a:endParaRPr lang="gu-IN"/>
          </a:p>
        </p:txBody>
      </p:sp>
      <p:sp>
        <p:nvSpPr>
          <p:cNvPr id="4" name="Slide Number Placeholder 3"/>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852156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B0BBF0-211C-4EF3-96AB-1B23E63C7249}" type="datetimeFigureOut">
              <a:rPr lang="gu-IN" smtClean="0"/>
              <a:t>19-07-26</a:t>
            </a:fld>
            <a:endParaRPr lang="gu-IN"/>
          </a:p>
        </p:txBody>
      </p:sp>
      <p:sp>
        <p:nvSpPr>
          <p:cNvPr id="6" name="Footer Placeholder 5"/>
          <p:cNvSpPr>
            <a:spLocks noGrp="1"/>
          </p:cNvSpPr>
          <p:nvPr>
            <p:ph type="ftr" sz="quarter" idx="11"/>
          </p:nvPr>
        </p:nvSpPr>
        <p:spPr/>
        <p:txBody>
          <a:bodyPr/>
          <a:lstStyle/>
          <a:p>
            <a:endParaRPr lang="gu-IN"/>
          </a:p>
        </p:txBody>
      </p:sp>
      <p:sp>
        <p:nvSpPr>
          <p:cNvPr id="7" name="Slide Number Placeholder 6"/>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215550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B0BBF0-211C-4EF3-96AB-1B23E63C7249}" type="datetimeFigureOut">
              <a:rPr lang="gu-IN" smtClean="0"/>
              <a:t>19-07-26</a:t>
            </a:fld>
            <a:endParaRPr lang="gu-IN"/>
          </a:p>
        </p:txBody>
      </p:sp>
      <p:sp>
        <p:nvSpPr>
          <p:cNvPr id="6" name="Footer Placeholder 5"/>
          <p:cNvSpPr>
            <a:spLocks noGrp="1"/>
          </p:cNvSpPr>
          <p:nvPr>
            <p:ph type="ftr" sz="quarter" idx="11"/>
          </p:nvPr>
        </p:nvSpPr>
        <p:spPr/>
        <p:txBody>
          <a:bodyPr/>
          <a:lstStyle/>
          <a:p>
            <a:endParaRPr lang="gu-IN"/>
          </a:p>
        </p:txBody>
      </p:sp>
      <p:sp>
        <p:nvSpPr>
          <p:cNvPr id="7" name="Slide Number Placeholder 6"/>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2815646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B0BBF0-211C-4EF3-96AB-1B23E63C7249}" type="datetimeFigureOut">
              <a:rPr lang="gu-IN" smtClean="0"/>
              <a:t>19-07-26</a:t>
            </a:fld>
            <a:endParaRPr lang="gu-IN"/>
          </a:p>
        </p:txBody>
      </p:sp>
      <p:sp>
        <p:nvSpPr>
          <p:cNvPr id="6" name="Footer Placeholder 5"/>
          <p:cNvSpPr>
            <a:spLocks noGrp="1"/>
          </p:cNvSpPr>
          <p:nvPr>
            <p:ph type="ftr" sz="quarter" idx="11"/>
          </p:nvPr>
        </p:nvSpPr>
        <p:spPr/>
        <p:txBody>
          <a:bodyPr/>
          <a:lstStyle/>
          <a:p>
            <a:endParaRPr lang="gu-IN"/>
          </a:p>
        </p:txBody>
      </p:sp>
      <p:sp>
        <p:nvSpPr>
          <p:cNvPr id="7" name="Slide Number Placeholder 6"/>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3351150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B0BBF0-211C-4EF3-96AB-1B23E63C7249}" type="datetimeFigureOut">
              <a:rPr lang="gu-IN" smtClean="0"/>
              <a:t>19-07-26</a:t>
            </a:fld>
            <a:endParaRPr lang="gu-IN"/>
          </a:p>
        </p:txBody>
      </p:sp>
      <p:sp>
        <p:nvSpPr>
          <p:cNvPr id="5" name="Footer Placeholder 4"/>
          <p:cNvSpPr>
            <a:spLocks noGrp="1"/>
          </p:cNvSpPr>
          <p:nvPr>
            <p:ph type="ftr" sz="quarter" idx="11"/>
          </p:nvPr>
        </p:nvSpPr>
        <p:spPr/>
        <p:txBody>
          <a:bodyPr/>
          <a:lstStyle/>
          <a:p>
            <a:endParaRPr lang="gu-IN"/>
          </a:p>
        </p:txBody>
      </p:sp>
      <p:sp>
        <p:nvSpPr>
          <p:cNvPr id="6" name="Slide Number Placeholder 5"/>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24395622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B0BBF0-211C-4EF3-96AB-1B23E63C7249}" type="datetimeFigureOut">
              <a:rPr lang="gu-IN" smtClean="0"/>
              <a:t>19-07-26</a:t>
            </a:fld>
            <a:endParaRPr lang="gu-IN"/>
          </a:p>
        </p:txBody>
      </p:sp>
      <p:sp>
        <p:nvSpPr>
          <p:cNvPr id="5" name="Footer Placeholder 4"/>
          <p:cNvSpPr>
            <a:spLocks noGrp="1"/>
          </p:cNvSpPr>
          <p:nvPr>
            <p:ph type="ftr" sz="quarter" idx="11"/>
          </p:nvPr>
        </p:nvSpPr>
        <p:spPr/>
        <p:txBody>
          <a:bodyPr/>
          <a:lstStyle/>
          <a:p>
            <a:endParaRPr lang="gu-IN"/>
          </a:p>
        </p:txBody>
      </p:sp>
      <p:sp>
        <p:nvSpPr>
          <p:cNvPr id="6" name="Slide Number Placeholder 5"/>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2207441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B0BBF0-211C-4EF3-96AB-1B23E63C7249}" type="datetimeFigureOut">
              <a:rPr lang="gu-IN" smtClean="0"/>
              <a:t>19-07-26</a:t>
            </a:fld>
            <a:endParaRPr lang="gu-IN"/>
          </a:p>
        </p:txBody>
      </p:sp>
      <p:sp>
        <p:nvSpPr>
          <p:cNvPr id="5" name="Footer Placeholder 4"/>
          <p:cNvSpPr>
            <a:spLocks noGrp="1"/>
          </p:cNvSpPr>
          <p:nvPr>
            <p:ph type="ftr" sz="quarter" idx="11"/>
          </p:nvPr>
        </p:nvSpPr>
        <p:spPr/>
        <p:txBody>
          <a:bodyPr/>
          <a:lstStyle/>
          <a:p>
            <a:endParaRPr lang="gu-IN"/>
          </a:p>
        </p:txBody>
      </p:sp>
      <p:sp>
        <p:nvSpPr>
          <p:cNvPr id="6" name="Slide Number Placeholder 5"/>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31258320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B0BBF0-211C-4EF3-96AB-1B23E63C7249}" type="datetimeFigureOut">
              <a:rPr lang="gu-IN" smtClean="0"/>
              <a:t>19-07-26</a:t>
            </a:fld>
            <a:endParaRPr lang="gu-IN"/>
          </a:p>
        </p:txBody>
      </p:sp>
      <p:sp>
        <p:nvSpPr>
          <p:cNvPr id="5" name="Footer Placeholder 4"/>
          <p:cNvSpPr>
            <a:spLocks noGrp="1"/>
          </p:cNvSpPr>
          <p:nvPr>
            <p:ph type="ftr" sz="quarter" idx="11"/>
          </p:nvPr>
        </p:nvSpPr>
        <p:spPr/>
        <p:txBody>
          <a:bodyPr/>
          <a:lstStyle/>
          <a:p>
            <a:endParaRPr lang="gu-IN"/>
          </a:p>
        </p:txBody>
      </p:sp>
      <p:sp>
        <p:nvSpPr>
          <p:cNvPr id="6" name="Slide Number Placeholder 5"/>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21138070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B0BBF0-211C-4EF3-96AB-1B23E63C7249}" type="datetimeFigureOut">
              <a:rPr lang="gu-IN" smtClean="0"/>
              <a:t>19-07-26</a:t>
            </a:fld>
            <a:endParaRPr lang="gu-IN"/>
          </a:p>
        </p:txBody>
      </p:sp>
      <p:sp>
        <p:nvSpPr>
          <p:cNvPr id="5" name="Footer Placeholder 4"/>
          <p:cNvSpPr>
            <a:spLocks noGrp="1"/>
          </p:cNvSpPr>
          <p:nvPr>
            <p:ph type="ftr" sz="quarter" idx="11"/>
          </p:nvPr>
        </p:nvSpPr>
        <p:spPr/>
        <p:txBody>
          <a:bodyPr/>
          <a:lstStyle/>
          <a:p>
            <a:endParaRPr lang="gu-IN"/>
          </a:p>
        </p:txBody>
      </p:sp>
      <p:sp>
        <p:nvSpPr>
          <p:cNvPr id="6" name="Slide Number Placeholder 5"/>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34460010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0B0BBF0-211C-4EF3-96AB-1B23E63C7249}" type="datetimeFigureOut">
              <a:rPr lang="gu-IN" smtClean="0"/>
              <a:t>19-07-26</a:t>
            </a:fld>
            <a:endParaRPr lang="gu-IN"/>
          </a:p>
        </p:txBody>
      </p:sp>
      <p:sp>
        <p:nvSpPr>
          <p:cNvPr id="5" name="Footer Placeholder 4"/>
          <p:cNvSpPr>
            <a:spLocks noGrp="1"/>
          </p:cNvSpPr>
          <p:nvPr>
            <p:ph type="ftr" sz="quarter" idx="11"/>
          </p:nvPr>
        </p:nvSpPr>
        <p:spPr/>
        <p:txBody>
          <a:bodyPr/>
          <a:lstStyle/>
          <a:p>
            <a:endParaRPr lang="gu-IN"/>
          </a:p>
        </p:txBody>
      </p:sp>
      <p:sp>
        <p:nvSpPr>
          <p:cNvPr id="6" name="Slide Number Placeholder 5"/>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26889723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0B0BBF0-211C-4EF3-96AB-1B23E63C7249}" type="datetimeFigureOut">
              <a:rPr lang="gu-IN" smtClean="0"/>
              <a:t>19-07-26</a:t>
            </a:fld>
            <a:endParaRPr lang="gu-IN"/>
          </a:p>
        </p:txBody>
      </p:sp>
      <p:sp>
        <p:nvSpPr>
          <p:cNvPr id="5" name="Footer Placeholder 4"/>
          <p:cNvSpPr>
            <a:spLocks noGrp="1"/>
          </p:cNvSpPr>
          <p:nvPr>
            <p:ph type="ftr" sz="quarter" idx="11"/>
          </p:nvPr>
        </p:nvSpPr>
        <p:spPr/>
        <p:txBody>
          <a:bodyPr/>
          <a:lstStyle/>
          <a:p>
            <a:endParaRPr lang="gu-IN"/>
          </a:p>
        </p:txBody>
      </p:sp>
      <p:sp>
        <p:nvSpPr>
          <p:cNvPr id="6" name="Slide Number Placeholder 5"/>
          <p:cNvSpPr>
            <a:spLocks noGrp="1"/>
          </p:cNvSpPr>
          <p:nvPr>
            <p:ph type="sldNum" sz="quarter" idx="12"/>
          </p:nvPr>
        </p:nvSpPr>
        <p:spPr/>
        <p:txBody>
          <a:bodyPr/>
          <a:lstStyle/>
          <a:p>
            <a:fld id="{EC9A9BFE-2657-4D1A-A49C-52EB510CF298}" type="slidenum">
              <a:rPr lang="gu-IN" smtClean="0"/>
              <a:t>‹#›</a:t>
            </a:fld>
            <a:endParaRPr lang="gu-IN"/>
          </a:p>
        </p:txBody>
      </p:sp>
    </p:spTree>
    <p:extLst>
      <p:ext uri="{BB962C8B-B14F-4D97-AF65-F5344CB8AC3E}">
        <p14:creationId xmlns:p14="http://schemas.microsoft.com/office/powerpoint/2010/main" val="2819525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gu-IN"/>
            </a:p>
          </p:txBody>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gu-IN"/>
            </a:p>
          </p:txBody>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gu-IN"/>
            </a:p>
          </p:txBody>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gu-IN"/>
            </a:p>
          </p:txBody>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gu-IN"/>
            </a:p>
          </p:txBody>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gu-IN"/>
            </a:p>
          </p:txBody>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0B0BBF0-211C-4EF3-96AB-1B23E63C7249}" type="datetimeFigureOut">
              <a:rPr lang="gu-IN" smtClean="0"/>
              <a:t>19-07-26</a:t>
            </a:fld>
            <a:endParaRPr lang="gu-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gu-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C9A9BFE-2657-4D1A-A49C-52EB510CF298}" type="slidenum">
              <a:rPr lang="gu-IN" smtClean="0"/>
              <a:t>‹#›</a:t>
            </a:fld>
            <a:endParaRPr lang="gu-IN"/>
          </a:p>
        </p:txBody>
      </p:sp>
    </p:spTree>
    <p:extLst>
      <p:ext uri="{BB962C8B-B14F-4D97-AF65-F5344CB8AC3E}">
        <p14:creationId xmlns:p14="http://schemas.microsoft.com/office/powerpoint/2010/main" val="35153383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qualitysafety.bmj.com/content/26/5/381.short" TargetMode="External"/><Relationship Id="rId13" Type="http://schemas.openxmlformats.org/officeDocument/2006/relationships/hyperlink" Target="https://academicjournals.org/journal/AJMHS/article-full-text/907FD8365504" TargetMode="External"/><Relationship Id="rId3" Type="http://schemas.openxmlformats.org/officeDocument/2006/relationships/hyperlink" Target="https://api.taylorfrancis.com/content/books/mono/download?identifierName=doi&amp;identifierValue=10.1201/9780429084041&amp;type=googlepdf" TargetMode="External"/><Relationship Id="rId7" Type="http://schemas.openxmlformats.org/officeDocument/2006/relationships/hyperlink" Target="https://link.springer.com/chapter/10.1007/978-3-031-65434-3_3" TargetMode="External"/><Relationship Id="rId12" Type="http://schemas.openxmlformats.org/officeDocument/2006/relationships/hyperlink" Target="https://search.ebscohost.com/login.aspx?direct=true&amp;profile=ehost&amp;scope=site&amp;authtype=crawler&amp;jrnl=00323179&amp;asa=N&amp;AN=137200792&amp;h=v4FODa0zjd1MhSc4AWmVdiIZSOe4y52x%2BXtHufGKPvZ3ImWXinTRf1ms4H5DN9BhWsneBiv7MDz4JaCedqeYBg%3D%3D&amp;crl=c" TargetMode="External"/><Relationship Id="rId2" Type="http://schemas.openxmlformats.org/officeDocument/2006/relationships/hyperlink" Target="https://academic.oup.com/ejcts/article-abstract/53/4/724/4644816" TargetMode="External"/><Relationship Id="rId1" Type="http://schemas.openxmlformats.org/officeDocument/2006/relationships/slideLayout" Target="../slideLayouts/slideLayout2.xml"/><Relationship Id="rId6" Type="http://schemas.openxmlformats.org/officeDocument/2006/relationships/hyperlink" Target="https://www.taylorfrancis.com/books/mono/10.1201/9781315375823/doctors-tale-professionalism-public-trust-donald-irvine" TargetMode="External"/><Relationship Id="rId11" Type="http://schemas.openxmlformats.org/officeDocument/2006/relationships/hyperlink" Target="https://link.springer.com/chapter/10.1007/978-3-030-12887-6_25" TargetMode="External"/><Relationship Id="rId5" Type="http://schemas.openxmlformats.org/officeDocument/2006/relationships/hyperlink" Target="https://www.tandfonline.com/doi/abs/10.2147/RMHP.S527015" TargetMode="External"/><Relationship Id="rId10" Type="http://schemas.openxmlformats.org/officeDocument/2006/relationships/hyperlink" Target="https://api.taylorfrancis.com/content/chapters/edit/download?identifierName=doi&amp;identifierValue=10.4324/9781315586366-16&amp;type=chapterpdf" TargetMode="External"/><Relationship Id="rId4" Type="http://schemas.openxmlformats.org/officeDocument/2006/relationships/hyperlink" Target="https://www.tandfonline.com/doi/abs/10.1080/00140139.2016.1245446" TargetMode="External"/><Relationship Id="rId9" Type="http://schemas.openxmlformats.org/officeDocument/2006/relationships/hyperlink" Target="https://www.utgjiu.ro/revista/ec/pdf/2017-05/11_Ecobici%20Loredana.pdf" TargetMode="External"/><Relationship Id="rId14" Type="http://schemas.openxmlformats.org/officeDocument/2006/relationships/hyperlink" Target="https://www.ncbi.nlm.nih.gov/books/NBK60799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DAB2B-3CA7-2AAA-9A47-1CC00E0551D3}"/>
              </a:ext>
            </a:extLst>
          </p:cNvPr>
          <p:cNvSpPr>
            <a:spLocks noGrp="1"/>
          </p:cNvSpPr>
          <p:nvPr>
            <p:ph type="ctrTitle"/>
          </p:nvPr>
        </p:nvSpPr>
        <p:spPr>
          <a:xfrm>
            <a:off x="2535111" y="700002"/>
            <a:ext cx="8574622" cy="773197"/>
          </a:xfrm>
        </p:spPr>
        <p:txBody>
          <a:bodyPr>
            <a:normAutofit/>
          </a:bodyPr>
          <a:lstStyle/>
          <a:p>
            <a:pPr algn="just"/>
            <a:r>
              <a:rPr lang="gu-IN" sz="3600" dirty="0">
                <a:solidFill>
                  <a:schemeClr val="accent1">
                    <a:lumMod val="50000"/>
                  </a:schemeClr>
                </a:solidFill>
                <a:latin typeface="ADLaM Display" panose="02010000000000000000" pitchFamily="2" charset="0"/>
                <a:ea typeface="ADLaM Display" panose="02010000000000000000" pitchFamily="2" charset="0"/>
              </a:rPr>
              <a:t>Quality Management in Healthcare</a:t>
            </a:r>
          </a:p>
        </p:txBody>
      </p:sp>
      <p:sp>
        <p:nvSpPr>
          <p:cNvPr id="3" name="Subtitle 2">
            <a:extLst>
              <a:ext uri="{FF2B5EF4-FFF2-40B4-BE49-F238E27FC236}">
                <a16:creationId xmlns:a16="http://schemas.microsoft.com/office/drawing/2014/main" id="{F8CFE6AE-714C-CC2E-4D3B-EF3B1008375D}"/>
              </a:ext>
            </a:extLst>
          </p:cNvPr>
          <p:cNvSpPr>
            <a:spLocks noGrp="1"/>
          </p:cNvSpPr>
          <p:nvPr>
            <p:ph type="subTitle" idx="1"/>
          </p:nvPr>
        </p:nvSpPr>
        <p:spPr>
          <a:xfrm>
            <a:off x="3864077" y="2192594"/>
            <a:ext cx="7638945" cy="3192207"/>
          </a:xfrm>
        </p:spPr>
        <p:txBody>
          <a:bodyPr>
            <a:normAutofit fontScale="92500" lnSpcReduction="20000"/>
          </a:bodyPr>
          <a:lstStyle/>
          <a:p>
            <a:pPr algn="ctr"/>
            <a:r>
              <a:rPr lang="gu-IN" sz="2600" b="1" dirty="0">
                <a:latin typeface="Arial" panose="020B0604020202020204" pitchFamily="34" charset="0"/>
              </a:rPr>
              <a:t>Case Study</a:t>
            </a:r>
            <a:r>
              <a:rPr lang="en-GB" sz="2600" b="1" dirty="0">
                <a:latin typeface="Arial" panose="020B0604020202020204" pitchFamily="34" charset="0"/>
                <a:cs typeface="Arial" panose="020B0604020202020204" pitchFamily="34" charset="0"/>
              </a:rPr>
              <a:t>: </a:t>
            </a:r>
            <a:r>
              <a:rPr lang="gu-IN" sz="2600" b="1" dirty="0">
                <a:latin typeface="Arial" panose="020B0604020202020204" pitchFamily="34" charset="0"/>
              </a:rPr>
              <a:t>The Bristol Royal Infirmary Inquiry (UK)</a:t>
            </a:r>
            <a:endParaRPr lang="gu-IN" sz="2600" dirty="0">
              <a:latin typeface="Arial" panose="020B0604020202020204" pitchFamily="34" charset="0"/>
            </a:endParaRPr>
          </a:p>
          <a:p>
            <a:pPr algn="l"/>
            <a:endParaRPr lang="en-GB" sz="2400" b="1" dirty="0">
              <a:latin typeface="Arial" panose="020B0604020202020204" pitchFamily="34" charset="0"/>
            </a:endParaRPr>
          </a:p>
          <a:p>
            <a:pPr algn="l"/>
            <a:r>
              <a:rPr lang="en-IN" sz="2000" b="1" dirty="0">
                <a:latin typeface="Arial" panose="020B0604020202020204" pitchFamily="34" charset="0"/>
              </a:rPr>
              <a:t>Student Name:- Darshankumar Patel</a:t>
            </a:r>
            <a:endParaRPr lang="gu-IN" sz="2000" b="1" dirty="0">
              <a:latin typeface="Arial" panose="020B0604020202020204" pitchFamily="34" charset="0"/>
            </a:endParaRPr>
          </a:p>
          <a:p>
            <a:pPr algn="l"/>
            <a:r>
              <a:rPr lang="gu-IN" sz="2000" b="1" dirty="0">
                <a:latin typeface="Arial" panose="020B0604020202020204" pitchFamily="34" charset="0"/>
              </a:rPr>
              <a:t>Student </a:t>
            </a:r>
            <a:r>
              <a:rPr lang="en-IN" sz="2000" b="1" dirty="0">
                <a:latin typeface="Arial" panose="020B0604020202020204" pitchFamily="34" charset="0"/>
              </a:rPr>
              <a:t>ID:- 2515501</a:t>
            </a:r>
            <a:r>
              <a:rPr lang="gu-IN" sz="2000" b="1" dirty="0">
                <a:latin typeface="Arial" panose="020B0604020202020204" pitchFamily="34" charset="0"/>
              </a:rPr>
              <a:t> </a:t>
            </a:r>
          </a:p>
          <a:p>
            <a:pPr algn="l"/>
            <a:r>
              <a:rPr lang="en-IN" sz="2000" b="1" dirty="0">
                <a:latin typeface="Arial" panose="020B0604020202020204" pitchFamily="34" charset="0"/>
              </a:rPr>
              <a:t>Module Name:- Quality Assurance and Service Improvements</a:t>
            </a:r>
            <a:r>
              <a:rPr lang="gu-IN" sz="2000" b="1" dirty="0">
                <a:latin typeface="Arial" panose="020B0604020202020204" pitchFamily="34" charset="0"/>
              </a:rPr>
              <a:t> </a:t>
            </a:r>
          </a:p>
          <a:p>
            <a:pPr algn="l"/>
            <a:r>
              <a:rPr lang="en-IN" sz="2000" b="1" dirty="0">
                <a:latin typeface="Arial" panose="020B0604020202020204" pitchFamily="34" charset="0"/>
              </a:rPr>
              <a:t>Module Code:- LCHS70019</a:t>
            </a:r>
            <a:r>
              <a:rPr lang="gu-IN" sz="2000" b="1" dirty="0">
                <a:latin typeface="Arial" panose="020B0604020202020204" pitchFamily="34" charset="0"/>
              </a:rPr>
              <a:t> </a:t>
            </a:r>
          </a:p>
          <a:p>
            <a:pPr algn="l"/>
            <a:r>
              <a:rPr lang="en-IN" sz="2000" b="1" dirty="0">
                <a:latin typeface="Arial" panose="020B0604020202020204" pitchFamily="34" charset="0"/>
              </a:rPr>
              <a:t>Lecturer Name:- Dr Christopher Mafuva</a:t>
            </a:r>
            <a:endParaRPr lang="gu-IN" sz="2000" b="1" dirty="0">
              <a:latin typeface="Arial" panose="020B0604020202020204" pitchFamily="34" charset="0"/>
            </a:endParaRPr>
          </a:p>
          <a:p>
            <a:pPr algn="l"/>
            <a:endParaRPr lang="gu-IN" sz="900" dirty="0">
              <a:latin typeface="Arial" panose="020B0604020202020204" pitchFamily="34" charset="0"/>
            </a:endParaRPr>
          </a:p>
        </p:txBody>
      </p:sp>
    </p:spTree>
    <p:extLst>
      <p:ext uri="{BB962C8B-B14F-4D97-AF65-F5344CB8AC3E}">
        <p14:creationId xmlns:p14="http://schemas.microsoft.com/office/powerpoint/2010/main" val="5833183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4DFAAE7-061D-4086-99EC-872CB3050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7570099-A243-48DD-9EAE-36F4AC095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06393"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2" name="Freeform 6">
            <a:extLst>
              <a:ext uri="{FF2B5EF4-FFF2-40B4-BE49-F238E27FC236}">
                <a16:creationId xmlns:a16="http://schemas.microsoft.com/office/drawing/2014/main" id="{45E4A74B-6514-424A-ADFA-C232FA6B90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5233" y="1"/>
            <a:ext cx="858884" cy="2780957"/>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lumMod val="75000"/>
            </a:schemeClr>
          </a:solidFill>
          <a:ln>
            <a:noFill/>
          </a:ln>
        </p:spPr>
        <p:txBody>
          <a:bodyPr/>
          <a:lstStyle/>
          <a:p>
            <a:endParaRPr lang="gu-IN"/>
          </a:p>
        </p:txBody>
      </p:sp>
      <p:sp>
        <p:nvSpPr>
          <p:cNvPr id="14" name="Freeform 7">
            <a:extLst>
              <a:ext uri="{FF2B5EF4-FFF2-40B4-BE49-F238E27FC236}">
                <a16:creationId xmlns:a16="http://schemas.microsoft.com/office/drawing/2014/main" id="{F61C5C86-C785-4B92-9F2D-133B8B8C24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1424" y="1"/>
            <a:ext cx="835810" cy="2671495"/>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txBody>
          <a:bodyPr/>
          <a:lstStyle/>
          <a:p>
            <a:endParaRPr lang="gu-IN"/>
          </a:p>
        </p:txBody>
      </p:sp>
      <p:sp>
        <p:nvSpPr>
          <p:cNvPr id="16" name="Freeform 12">
            <a:extLst>
              <a:ext uri="{FF2B5EF4-FFF2-40B4-BE49-F238E27FC236}">
                <a16:creationId xmlns:a16="http://schemas.microsoft.com/office/drawing/2014/main" id="{954D0BF9-002C-4D3A-A222-C166094A5D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1424" y="2585830"/>
            <a:ext cx="2175413" cy="4272171"/>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txBody>
          <a:bodyPr/>
          <a:lstStyle/>
          <a:p>
            <a:endParaRPr lang="gu-IN"/>
          </a:p>
        </p:txBody>
      </p:sp>
      <p:sp>
        <p:nvSpPr>
          <p:cNvPr id="18" name="Freeform 13">
            <a:extLst>
              <a:ext uri="{FF2B5EF4-FFF2-40B4-BE49-F238E27FC236}">
                <a16:creationId xmlns:a16="http://schemas.microsoft.com/office/drawing/2014/main" id="{6080EB6E-D69F-43B1-91EC-75C303342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9078" y="2695292"/>
            <a:ext cx="2690743" cy="4162709"/>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gu-IN"/>
          </a:p>
        </p:txBody>
      </p:sp>
      <p:sp>
        <p:nvSpPr>
          <p:cNvPr id="20" name="Freeform: Shape 19">
            <a:extLst>
              <a:ext uri="{FF2B5EF4-FFF2-40B4-BE49-F238E27FC236}">
                <a16:creationId xmlns:a16="http://schemas.microsoft.com/office/drawing/2014/main" id="{21BA816A-EE68-4A96-BA05-73303B2F4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5233" y="2690532"/>
            <a:ext cx="2904320" cy="4167469"/>
          </a:xfrm>
          <a:custGeom>
            <a:avLst/>
            <a:gdLst>
              <a:gd name="connsiteX0" fmla="*/ 0 w 2904320"/>
              <a:gd name="connsiteY0" fmla="*/ 0 h 4167469"/>
              <a:gd name="connsiteX1" fmla="*/ 288431 w 2904320"/>
              <a:gd name="connsiteY1" fmla="*/ 90425 h 4167469"/>
              <a:gd name="connsiteX2" fmla="*/ 2904320 w 2904320"/>
              <a:gd name="connsiteY2" fmla="*/ 3220465 h 4167469"/>
              <a:gd name="connsiteX3" fmla="*/ 2904320 w 2904320"/>
              <a:gd name="connsiteY3" fmla="*/ 4167469 h 4167469"/>
              <a:gd name="connsiteX4" fmla="*/ 2694589 w 2904320"/>
              <a:gd name="connsiteY4" fmla="*/ 4167469 h 4167469"/>
              <a:gd name="connsiteX5" fmla="*/ 3846 w 2904320"/>
              <a:gd name="connsiteY5" fmla="*/ 4759 h 4167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04320" h="4167469">
                <a:moveTo>
                  <a:pt x="0" y="0"/>
                </a:moveTo>
                <a:lnTo>
                  <a:pt x="288431" y="90425"/>
                </a:lnTo>
                <a:lnTo>
                  <a:pt x="2904320" y="3220465"/>
                </a:lnTo>
                <a:lnTo>
                  <a:pt x="2904320" y="4167469"/>
                </a:lnTo>
                <a:lnTo>
                  <a:pt x="2694589" y="4167469"/>
                </a:lnTo>
                <a:lnTo>
                  <a:pt x="3846" y="4759"/>
                </a:lnTo>
                <a:close/>
              </a:path>
            </a:pathLst>
          </a:custGeom>
          <a:solidFill>
            <a:schemeClr val="accent1">
              <a:lumMod val="75000"/>
            </a:schemeClr>
          </a:solidFill>
          <a:ln>
            <a:noFill/>
          </a:ln>
        </p:spPr>
        <p:txBody>
          <a:bodyPr/>
          <a:lstStyle/>
          <a:p>
            <a:endParaRPr lang="gu-IN"/>
          </a:p>
        </p:txBody>
      </p:sp>
      <p:sp>
        <p:nvSpPr>
          <p:cNvPr id="22" name="Freeform 15">
            <a:extLst>
              <a:ext uri="{FF2B5EF4-FFF2-40B4-BE49-F238E27FC236}">
                <a16:creationId xmlns:a16="http://schemas.microsoft.com/office/drawing/2014/main" id="{22A94CDB-5D63-4C75-9CB6-6C18CDF37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1424" y="2581071"/>
            <a:ext cx="2894568" cy="427693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txBody>
          <a:bodyPr/>
          <a:lstStyle/>
          <a:p>
            <a:endParaRPr lang="gu-IN"/>
          </a:p>
        </p:txBody>
      </p:sp>
      <p:sp>
        <p:nvSpPr>
          <p:cNvPr id="3" name="Content Placeholder 2">
            <a:extLst>
              <a:ext uri="{FF2B5EF4-FFF2-40B4-BE49-F238E27FC236}">
                <a16:creationId xmlns:a16="http://schemas.microsoft.com/office/drawing/2014/main" id="{FCB308AC-8AE8-CC72-CCD0-967F60199352}"/>
              </a:ext>
            </a:extLst>
          </p:cNvPr>
          <p:cNvSpPr>
            <a:spLocks noGrp="1"/>
          </p:cNvSpPr>
          <p:nvPr>
            <p:ph idx="1"/>
          </p:nvPr>
        </p:nvSpPr>
        <p:spPr>
          <a:xfrm>
            <a:off x="3971490" y="1958009"/>
            <a:ext cx="7648572" cy="3515140"/>
          </a:xfrm>
        </p:spPr>
        <p:txBody>
          <a:bodyPr anchor="t">
            <a:normAutofit/>
          </a:bodyPr>
          <a:lstStyle/>
          <a:p>
            <a:pPr marL="0" indent="0" algn="just">
              <a:buNone/>
            </a:pPr>
            <a:r>
              <a:rPr lang="gu-IN" b="1" dirty="0"/>
              <a:t>The Bristol Royal Infirmary Inquiry (UK) Issue: </a:t>
            </a:r>
            <a:r>
              <a:rPr lang="gu-IN" dirty="0"/>
              <a:t>Failures in pediatric cardiac surgery (1984–1995), high mortality rates due to poor QA, lack of audit, and systemic problems. QA relevance: Importance of clinical governance, audit, and learning systems in QA. </a:t>
            </a:r>
            <a:endParaRPr lang="en-GB" dirty="0"/>
          </a:p>
          <a:p>
            <a:pPr marL="0" indent="0" algn="just">
              <a:buNone/>
            </a:pPr>
            <a:endParaRPr lang="en-GB" dirty="0"/>
          </a:p>
        </p:txBody>
      </p:sp>
    </p:spTree>
    <p:extLst>
      <p:ext uri="{BB962C8B-B14F-4D97-AF65-F5344CB8AC3E}">
        <p14:creationId xmlns:p14="http://schemas.microsoft.com/office/powerpoint/2010/main" val="2062050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57F99-DCF9-13A9-0599-40A1B97DF236}"/>
              </a:ext>
            </a:extLst>
          </p:cNvPr>
          <p:cNvSpPr>
            <a:spLocks noGrp="1"/>
          </p:cNvSpPr>
          <p:nvPr>
            <p:ph type="title"/>
          </p:nvPr>
        </p:nvSpPr>
        <p:spPr>
          <a:xfrm>
            <a:off x="2220911" y="266699"/>
            <a:ext cx="3333495" cy="1504335"/>
          </a:xfrm>
        </p:spPr>
        <p:txBody>
          <a:bodyPr>
            <a:normAutofit/>
          </a:bodyPr>
          <a:lstStyle/>
          <a:p>
            <a:r>
              <a:rPr lang="gu-IN" sz="3200" dirty="0"/>
              <a:t>Introduction</a:t>
            </a:r>
          </a:p>
        </p:txBody>
      </p:sp>
      <p:sp>
        <p:nvSpPr>
          <p:cNvPr id="3" name="Content Placeholder 2">
            <a:extLst>
              <a:ext uri="{FF2B5EF4-FFF2-40B4-BE49-F238E27FC236}">
                <a16:creationId xmlns:a16="http://schemas.microsoft.com/office/drawing/2014/main" id="{FB2F5373-6EE8-40E8-ABA5-26C54B6FAF1C}"/>
              </a:ext>
            </a:extLst>
          </p:cNvPr>
          <p:cNvSpPr>
            <a:spLocks noGrp="1"/>
          </p:cNvSpPr>
          <p:nvPr>
            <p:ph idx="1"/>
          </p:nvPr>
        </p:nvSpPr>
        <p:spPr>
          <a:xfrm>
            <a:off x="1484310" y="2019301"/>
            <a:ext cx="5399089" cy="4572000"/>
          </a:xfrm>
        </p:spPr>
        <p:txBody>
          <a:bodyPr anchor="t">
            <a:normAutofit fontScale="92500" lnSpcReduction="10000"/>
          </a:bodyPr>
          <a:lstStyle/>
          <a:p>
            <a:pPr algn="just">
              <a:lnSpc>
                <a:spcPct val="90000"/>
              </a:lnSpc>
            </a:pPr>
            <a:r>
              <a:rPr lang="gu-IN" sz="1800" dirty="0"/>
              <a:t>The Bristol Royal Infirmary Inquiry investigated failures in paediatric cardiac surgery between 1984 and 1995 after unusually high mortality rates among children raised serious concerns about patient safety and healthcare quality</a:t>
            </a:r>
            <a:r>
              <a:rPr lang="en-GB" sz="1800" dirty="0"/>
              <a:t> (</a:t>
            </a:r>
            <a:r>
              <a:rPr lang="gu-IN" sz="1800" dirty="0"/>
              <a:t>Powell</a:t>
            </a:r>
            <a:r>
              <a:rPr lang="en-GB" sz="1800" dirty="0"/>
              <a:t>, 2019)</a:t>
            </a:r>
            <a:r>
              <a:rPr lang="gu-IN" sz="1800" dirty="0"/>
              <a:t>. </a:t>
            </a:r>
          </a:p>
          <a:p>
            <a:pPr algn="just">
              <a:lnSpc>
                <a:spcPct val="90000"/>
              </a:lnSpc>
            </a:pPr>
            <a:r>
              <a:rPr lang="gu-IN" sz="1800" dirty="0"/>
              <a:t>Rather than identifying individual negligence alone, the inquiry concluded that widespread organisational, managerial, and governance failures contributed significantly to poor clinical outcomes</a:t>
            </a:r>
            <a:r>
              <a:rPr lang="en-GB" sz="1800" dirty="0"/>
              <a:t> (</a:t>
            </a:r>
            <a:r>
              <a:rPr lang="gu-IN" sz="1800" dirty="0"/>
              <a:t>Irvine</a:t>
            </a:r>
            <a:r>
              <a:rPr lang="en-GB" sz="1800" dirty="0"/>
              <a:t>, 2024)</a:t>
            </a:r>
            <a:r>
              <a:rPr lang="gu-IN" sz="1800" dirty="0"/>
              <a:t>. </a:t>
            </a:r>
          </a:p>
          <a:p>
            <a:pPr algn="just">
              <a:lnSpc>
                <a:spcPct val="90000"/>
              </a:lnSpc>
            </a:pPr>
            <a:r>
              <a:rPr lang="gu-IN" sz="1800" dirty="0"/>
              <a:t>The findings highlighted the importance of quality assurance, clinical governance, effective leadership, and continuous learning within the National Health Service (NHS)</a:t>
            </a:r>
            <a:r>
              <a:rPr lang="en-GB" sz="1800" dirty="0"/>
              <a:t> (</a:t>
            </a:r>
            <a:r>
              <a:rPr lang="gu-IN" sz="1800" dirty="0"/>
              <a:t>Irvine</a:t>
            </a:r>
            <a:r>
              <a:rPr lang="en-GB" sz="1800" dirty="0"/>
              <a:t>, 2024)</a:t>
            </a:r>
            <a:r>
              <a:rPr lang="gu-IN" sz="1800" dirty="0"/>
              <a:t>. </a:t>
            </a:r>
          </a:p>
          <a:p>
            <a:pPr algn="just">
              <a:lnSpc>
                <a:spcPct val="90000"/>
              </a:lnSpc>
            </a:pPr>
            <a:r>
              <a:rPr lang="gu-IN" sz="1800" dirty="0"/>
              <a:t>This case remains one of the most influential examples of healthcare quality improvement and patient safety reform in the United Kingdom. </a:t>
            </a:r>
          </a:p>
        </p:txBody>
      </p:sp>
      <p:pic>
        <p:nvPicPr>
          <p:cNvPr id="4" name="Picture 3" descr="NHS England sets up new inquiry into children's heart surgery deaths in  Bristol | The BMJ">
            <a:extLst>
              <a:ext uri="{FF2B5EF4-FFF2-40B4-BE49-F238E27FC236}">
                <a16:creationId xmlns:a16="http://schemas.microsoft.com/office/drawing/2014/main" id="{7673FC15-916F-F586-A93D-672E53FAB68F}"/>
              </a:ext>
            </a:extLst>
          </p:cNvPr>
          <p:cNvPicPr>
            <a:picLocks noChangeAspect="1"/>
          </p:cNvPicPr>
          <p:nvPr/>
        </p:nvPicPr>
        <p:blipFill>
          <a:blip r:embed="rId3"/>
          <a:srcRect b="5462"/>
          <a:stretch>
            <a:fillRect/>
          </a:stretch>
        </p:blipFill>
        <p:spPr>
          <a:xfrm>
            <a:off x="7374195" y="1507842"/>
            <a:ext cx="4619623" cy="3510563"/>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
        <p:nvSpPr>
          <p:cNvPr id="5" name="TextBox 4">
            <a:extLst>
              <a:ext uri="{FF2B5EF4-FFF2-40B4-BE49-F238E27FC236}">
                <a16:creationId xmlns:a16="http://schemas.microsoft.com/office/drawing/2014/main" id="{2F3FE7B7-E263-0E81-13C3-982FFF22E41B}"/>
              </a:ext>
            </a:extLst>
          </p:cNvPr>
          <p:cNvSpPr txBox="1"/>
          <p:nvPr/>
        </p:nvSpPr>
        <p:spPr>
          <a:xfrm>
            <a:off x="7860631" y="5350158"/>
            <a:ext cx="3251374" cy="369332"/>
          </a:xfrm>
          <a:prstGeom prst="rect">
            <a:avLst/>
          </a:prstGeom>
          <a:noFill/>
        </p:spPr>
        <p:txBody>
          <a:bodyPr wrap="square" rtlCol="0">
            <a:spAutoFit/>
          </a:bodyPr>
          <a:lstStyle/>
          <a:p>
            <a:pPr algn="ctr"/>
            <a:r>
              <a:rPr lang="en-GB" dirty="0"/>
              <a:t>(NHS England, 2014)</a:t>
            </a:r>
            <a:endParaRPr lang="gu-IN" dirty="0"/>
          </a:p>
        </p:txBody>
      </p:sp>
    </p:spTree>
    <p:extLst>
      <p:ext uri="{BB962C8B-B14F-4D97-AF65-F5344CB8AC3E}">
        <p14:creationId xmlns:p14="http://schemas.microsoft.com/office/powerpoint/2010/main" val="3957522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03BF673-8C68-4092-BF1B-53C57EFEC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dirty="0"/>
          </a:p>
        </p:txBody>
      </p:sp>
      <p:sp useBgFill="1">
        <p:nvSpPr>
          <p:cNvPr id="10" name="Freeform: Shape 9">
            <a:extLst>
              <a:ext uri="{FF2B5EF4-FFF2-40B4-BE49-F238E27FC236}">
                <a16:creationId xmlns:a16="http://schemas.microsoft.com/office/drawing/2014/main" id="{B1BDB70B-F0E6-4867-818F-C582494FB6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7083" y="0"/>
            <a:ext cx="11134917" cy="6858000"/>
          </a:xfrm>
          <a:custGeom>
            <a:avLst/>
            <a:gdLst>
              <a:gd name="connsiteX0" fmla="*/ 7627977 w 11134917"/>
              <a:gd name="connsiteY0" fmla="*/ 0 h 6858000"/>
              <a:gd name="connsiteX1" fmla="*/ 8129873 w 11134917"/>
              <a:gd name="connsiteY1" fmla="*/ 0 h 6858000"/>
              <a:gd name="connsiteX2" fmla="*/ 11134917 w 11134917"/>
              <a:gd name="connsiteY2" fmla="*/ 0 h 6858000"/>
              <a:gd name="connsiteX3" fmla="*/ 11134917 w 11134917"/>
              <a:gd name="connsiteY3" fmla="*/ 6858000 h 6858000"/>
              <a:gd name="connsiteX4" fmla="*/ 8129873 w 11134917"/>
              <a:gd name="connsiteY4" fmla="*/ 6858000 h 6858000"/>
              <a:gd name="connsiteX5" fmla="*/ 7627977 w 11134917"/>
              <a:gd name="connsiteY5" fmla="*/ 6858000 h 6858000"/>
              <a:gd name="connsiteX6" fmla="*/ 7627977 w 11134917"/>
              <a:gd name="connsiteY6" fmla="*/ 6857419 h 6858000"/>
              <a:gd name="connsiteX7" fmla="*/ 1921931 w 11134917"/>
              <a:gd name="connsiteY7" fmla="*/ 6850814 h 6858000"/>
              <a:gd name="connsiteX8" fmla="*/ 0 w 11134917"/>
              <a:gd name="connsiteY8" fmla="*/ 5325357 h 6858000"/>
              <a:gd name="connsiteX9" fmla="*/ 838199 w 11134917"/>
              <a:gd name="connsiteY9" fmla="*/ 7331 h 6858000"/>
              <a:gd name="connsiteX10" fmla="*/ 7627977 w 11134917"/>
              <a:gd name="connsiteY10" fmla="*/ 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134917" h="6858000">
                <a:moveTo>
                  <a:pt x="7627977" y="0"/>
                </a:moveTo>
                <a:lnTo>
                  <a:pt x="8129873" y="0"/>
                </a:lnTo>
                <a:lnTo>
                  <a:pt x="11134917" y="0"/>
                </a:lnTo>
                <a:lnTo>
                  <a:pt x="11134917" y="6858000"/>
                </a:lnTo>
                <a:lnTo>
                  <a:pt x="8129873" y="6858000"/>
                </a:lnTo>
                <a:lnTo>
                  <a:pt x="7627977" y="6858000"/>
                </a:lnTo>
                <a:lnTo>
                  <a:pt x="7627977" y="6857419"/>
                </a:lnTo>
                <a:lnTo>
                  <a:pt x="1921931" y="6850814"/>
                </a:lnTo>
                <a:lnTo>
                  <a:pt x="0" y="5325357"/>
                </a:lnTo>
                <a:lnTo>
                  <a:pt x="838199" y="7331"/>
                </a:lnTo>
                <a:lnTo>
                  <a:pt x="7627977" y="50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1E52C707-F508-47B5-8864-8CC3EE0F0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2025" y="0"/>
            <a:ext cx="2436813" cy="6858001"/>
            <a:chOff x="1320800" y="0"/>
            <a:chExt cx="2436813" cy="6858001"/>
          </a:xfrm>
        </p:grpSpPr>
        <p:sp>
          <p:nvSpPr>
            <p:cNvPr id="13" name="Freeform 6">
              <a:extLst>
                <a:ext uri="{FF2B5EF4-FFF2-40B4-BE49-F238E27FC236}">
                  <a16:creationId xmlns:a16="http://schemas.microsoft.com/office/drawing/2014/main" id="{066B5DD9-1C9B-4957-AF7C-8E11C7E88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gu-IN"/>
            </a:p>
          </p:txBody>
        </p:sp>
        <p:sp>
          <p:nvSpPr>
            <p:cNvPr id="14" name="Freeform 7">
              <a:extLst>
                <a:ext uri="{FF2B5EF4-FFF2-40B4-BE49-F238E27FC236}">
                  <a16:creationId xmlns:a16="http://schemas.microsoft.com/office/drawing/2014/main" id="{8DF9D480-2CEE-4037-8C1B-6380686300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gu-IN"/>
            </a:p>
          </p:txBody>
        </p:sp>
        <p:sp>
          <p:nvSpPr>
            <p:cNvPr id="15" name="Freeform 8">
              <a:extLst>
                <a:ext uri="{FF2B5EF4-FFF2-40B4-BE49-F238E27FC236}">
                  <a16:creationId xmlns:a16="http://schemas.microsoft.com/office/drawing/2014/main" id="{EBF6F7B8-E51D-495D-B944-B8E2E84C57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gu-IN"/>
            </a:p>
          </p:txBody>
        </p:sp>
        <p:sp>
          <p:nvSpPr>
            <p:cNvPr id="16" name="Freeform 9">
              <a:extLst>
                <a:ext uri="{FF2B5EF4-FFF2-40B4-BE49-F238E27FC236}">
                  <a16:creationId xmlns:a16="http://schemas.microsoft.com/office/drawing/2014/main" id="{F43BB0F7-F9F4-4CFA-9277-2B671DC70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gu-IN"/>
            </a:p>
          </p:txBody>
        </p:sp>
        <p:sp>
          <p:nvSpPr>
            <p:cNvPr id="17" name="Freeform 10">
              <a:extLst>
                <a:ext uri="{FF2B5EF4-FFF2-40B4-BE49-F238E27FC236}">
                  <a16:creationId xmlns:a16="http://schemas.microsoft.com/office/drawing/2014/main" id="{D51F18A6-D926-4462-B110-63097184F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gu-IN"/>
            </a:p>
          </p:txBody>
        </p:sp>
        <p:sp>
          <p:nvSpPr>
            <p:cNvPr id="18" name="Freeform 11">
              <a:extLst>
                <a:ext uri="{FF2B5EF4-FFF2-40B4-BE49-F238E27FC236}">
                  <a16:creationId xmlns:a16="http://schemas.microsoft.com/office/drawing/2014/main" id="{ED77B4F5-55D8-444A-9EFF-CAAA8CD69F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gu-IN"/>
            </a:p>
          </p:txBody>
        </p:sp>
      </p:grpSp>
      <p:sp>
        <p:nvSpPr>
          <p:cNvPr id="2" name="Title 1">
            <a:extLst>
              <a:ext uri="{FF2B5EF4-FFF2-40B4-BE49-F238E27FC236}">
                <a16:creationId xmlns:a16="http://schemas.microsoft.com/office/drawing/2014/main" id="{3112500B-A758-7F4F-C5A7-17B6EB604E0A}"/>
              </a:ext>
            </a:extLst>
          </p:cNvPr>
          <p:cNvSpPr>
            <a:spLocks noGrp="1"/>
          </p:cNvSpPr>
          <p:nvPr>
            <p:ph type="title"/>
          </p:nvPr>
        </p:nvSpPr>
        <p:spPr>
          <a:xfrm>
            <a:off x="1836013" y="1072609"/>
            <a:ext cx="3041557" cy="4522647"/>
          </a:xfrm>
          <a:effectLst/>
        </p:spPr>
        <p:txBody>
          <a:bodyPr anchor="ctr">
            <a:normAutofit/>
          </a:bodyPr>
          <a:lstStyle/>
          <a:p>
            <a:pPr algn="l"/>
            <a:r>
              <a:rPr lang="gu-IN" sz="3200">
                <a:solidFill>
                  <a:schemeClr val="tx2"/>
                </a:solidFill>
              </a:rPr>
              <a:t>Overview of the Case</a:t>
            </a:r>
          </a:p>
        </p:txBody>
      </p:sp>
      <p:sp>
        <p:nvSpPr>
          <p:cNvPr id="3" name="Content Placeholder 2">
            <a:extLst>
              <a:ext uri="{FF2B5EF4-FFF2-40B4-BE49-F238E27FC236}">
                <a16:creationId xmlns:a16="http://schemas.microsoft.com/office/drawing/2014/main" id="{F79E3376-876C-B18A-E4C4-9C73E41B646E}"/>
              </a:ext>
            </a:extLst>
          </p:cNvPr>
          <p:cNvSpPr>
            <a:spLocks noGrp="1"/>
          </p:cNvSpPr>
          <p:nvPr>
            <p:ph idx="1"/>
          </p:nvPr>
        </p:nvSpPr>
        <p:spPr>
          <a:xfrm>
            <a:off x="5149032" y="1072609"/>
            <a:ext cx="6383207" cy="5137691"/>
          </a:xfrm>
        </p:spPr>
        <p:txBody>
          <a:bodyPr anchor="ctr">
            <a:normAutofit/>
          </a:bodyPr>
          <a:lstStyle/>
          <a:p>
            <a:pPr marL="0" indent="0" algn="just">
              <a:lnSpc>
                <a:spcPct val="90000"/>
              </a:lnSpc>
              <a:buNone/>
            </a:pPr>
            <a:r>
              <a:rPr lang="gu-IN" sz="1900" b="1"/>
              <a:t>Bristol Royal Infirmary Inquiry</a:t>
            </a:r>
          </a:p>
          <a:p>
            <a:pPr algn="just">
              <a:lnSpc>
                <a:spcPct val="90000"/>
              </a:lnSpc>
            </a:pPr>
            <a:r>
              <a:rPr lang="gu-IN" sz="1900"/>
              <a:t>Between 1984 and 1995, paediatric cardiac surgery at Bristol Royal Infirmary experienced mortality rates that were substantially higher than those reported by comparable specialist centres across the United Kingdom</a:t>
            </a:r>
            <a:r>
              <a:rPr lang="en-GB" sz="1900"/>
              <a:t> (</a:t>
            </a:r>
            <a:r>
              <a:rPr lang="gu-IN" sz="1900"/>
              <a:t>Drury</a:t>
            </a:r>
            <a:r>
              <a:rPr lang="en-GB" sz="1900"/>
              <a:t> et al, 2018)</a:t>
            </a:r>
            <a:r>
              <a:rPr lang="gu-IN" sz="1900"/>
              <a:t>. </a:t>
            </a:r>
          </a:p>
          <a:p>
            <a:pPr algn="just">
              <a:lnSpc>
                <a:spcPct val="90000"/>
              </a:lnSpc>
            </a:pPr>
            <a:r>
              <a:rPr lang="gu-IN" sz="1900"/>
              <a:t>The public inquiry, chaired by Professor Sir Ian Kennedy, examined organisational failures, clinical decision-making, leadership practices, and quality assurance systems that contributed to avoidable patient harm</a:t>
            </a:r>
            <a:r>
              <a:rPr lang="en-GB" sz="1900"/>
              <a:t> (</a:t>
            </a:r>
            <a:r>
              <a:rPr lang="gu-IN" sz="1900"/>
              <a:t>Irvine</a:t>
            </a:r>
            <a:r>
              <a:rPr lang="en-GB" sz="1900"/>
              <a:t>, 2024)</a:t>
            </a:r>
            <a:r>
              <a:rPr lang="gu-IN" sz="1900"/>
              <a:t>. </a:t>
            </a:r>
          </a:p>
          <a:p>
            <a:pPr algn="just">
              <a:lnSpc>
                <a:spcPct val="90000"/>
              </a:lnSpc>
            </a:pPr>
            <a:r>
              <a:rPr lang="gu-IN" sz="1900"/>
              <a:t>The final report, published in 2001, presented more than 190 recommendations aimed at improving clinical governance, transparency, accountability, and patient safety throughout the NHS</a:t>
            </a:r>
            <a:r>
              <a:rPr lang="en-GB" sz="1900"/>
              <a:t> (</a:t>
            </a:r>
            <a:r>
              <a:rPr lang="gu-IN" sz="1900"/>
              <a:t>Drury</a:t>
            </a:r>
            <a:r>
              <a:rPr lang="en-GB" sz="1900"/>
              <a:t> et al, 2018)</a:t>
            </a:r>
            <a:r>
              <a:rPr lang="gu-IN" sz="1900"/>
              <a:t>. </a:t>
            </a:r>
          </a:p>
        </p:txBody>
      </p:sp>
    </p:spTree>
    <p:extLst>
      <p:ext uri="{BB962C8B-B14F-4D97-AF65-F5344CB8AC3E}">
        <p14:creationId xmlns:p14="http://schemas.microsoft.com/office/powerpoint/2010/main" val="3410877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5428F22-76B3-4107-AADE-3F9EC95FD3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5346FBCF-5353-4172-96F5-4B7EB07777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90265" y="-12875"/>
            <a:ext cx="2604396" cy="6890194"/>
            <a:chOff x="2199787" y="-12875"/>
            <a:chExt cx="2679011" cy="6890194"/>
          </a:xfrm>
        </p:grpSpPr>
        <p:sp useBgFill="1">
          <p:nvSpPr>
            <p:cNvPr id="12" name="Rectangle 19">
              <a:extLst>
                <a:ext uri="{FF2B5EF4-FFF2-40B4-BE49-F238E27FC236}">
                  <a16:creationId xmlns:a16="http://schemas.microsoft.com/office/drawing/2014/main" id="{343F3E6D-808D-43AD-9485-AD0014BEAE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199787" y="-12875"/>
              <a:ext cx="2679011" cy="5301468"/>
            </a:xfrm>
            <a:custGeom>
              <a:avLst/>
              <a:gdLst>
                <a:gd name="connsiteX0" fmla="*/ 0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0 w 2570017"/>
                <a:gd name="connsiteY4" fmla="*/ 0 h 2554287"/>
                <a:gd name="connsiteX0" fmla="*/ 904009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904009 w 2570017"/>
                <a:gd name="connsiteY4" fmla="*/ 0 h 2554287"/>
                <a:gd name="connsiteX0" fmla="*/ 644236 w 2570017"/>
                <a:gd name="connsiteY0" fmla="*/ 10391 h 2554287"/>
                <a:gd name="connsiteX1" fmla="*/ 2570017 w 2570017"/>
                <a:gd name="connsiteY1" fmla="*/ 0 h 2554287"/>
                <a:gd name="connsiteX2" fmla="*/ 2570017 w 2570017"/>
                <a:gd name="connsiteY2" fmla="*/ 2554287 h 2554287"/>
                <a:gd name="connsiteX3" fmla="*/ 0 w 2570017"/>
                <a:gd name="connsiteY3" fmla="*/ 2554287 h 2554287"/>
                <a:gd name="connsiteX4" fmla="*/ 644236 w 2570017"/>
                <a:gd name="connsiteY4" fmla="*/ 10391 h 2554287"/>
                <a:gd name="connsiteX0" fmla="*/ 633845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633845 w 2570017"/>
                <a:gd name="connsiteY4" fmla="*/ 0 h 2554287"/>
                <a:gd name="connsiteX0" fmla="*/ 675409 w 2611581"/>
                <a:gd name="connsiteY0" fmla="*/ 0 h 2554287"/>
                <a:gd name="connsiteX1" fmla="*/ 2611581 w 2611581"/>
                <a:gd name="connsiteY1" fmla="*/ 0 h 2554287"/>
                <a:gd name="connsiteX2" fmla="*/ 2611581 w 2611581"/>
                <a:gd name="connsiteY2" fmla="*/ 2554287 h 2554287"/>
                <a:gd name="connsiteX3" fmla="*/ 0 w 2611581"/>
                <a:gd name="connsiteY3" fmla="*/ 2554287 h 2554287"/>
                <a:gd name="connsiteX4" fmla="*/ 675409 w 2611581"/>
                <a:gd name="connsiteY4" fmla="*/ 0 h 2554287"/>
                <a:gd name="connsiteX0" fmla="*/ 650979 w 2587151"/>
                <a:gd name="connsiteY0" fmla="*/ 0 h 2554287"/>
                <a:gd name="connsiteX1" fmla="*/ 2587151 w 2587151"/>
                <a:gd name="connsiteY1" fmla="*/ 0 h 2554287"/>
                <a:gd name="connsiteX2" fmla="*/ 2587151 w 2587151"/>
                <a:gd name="connsiteY2" fmla="*/ 2554287 h 2554287"/>
                <a:gd name="connsiteX3" fmla="*/ 0 w 2587151"/>
                <a:gd name="connsiteY3" fmla="*/ 2548595 h 2554287"/>
                <a:gd name="connsiteX4" fmla="*/ 650979 w 2587151"/>
                <a:gd name="connsiteY4" fmla="*/ 0 h 2554287"/>
                <a:gd name="connsiteX0" fmla="*/ 730379 w 2587151"/>
                <a:gd name="connsiteY0" fmla="*/ 5692 h 2554287"/>
                <a:gd name="connsiteX1" fmla="*/ 2587151 w 2587151"/>
                <a:gd name="connsiteY1" fmla="*/ 0 h 2554287"/>
                <a:gd name="connsiteX2" fmla="*/ 2587151 w 2587151"/>
                <a:gd name="connsiteY2" fmla="*/ 2554287 h 2554287"/>
                <a:gd name="connsiteX3" fmla="*/ 0 w 2587151"/>
                <a:gd name="connsiteY3" fmla="*/ 2548595 h 2554287"/>
                <a:gd name="connsiteX4" fmla="*/ 730379 w 2587151"/>
                <a:gd name="connsiteY4" fmla="*/ 5692 h 2554287"/>
                <a:gd name="connsiteX0" fmla="*/ 864750 w 2587151"/>
                <a:gd name="connsiteY0" fmla="*/ 2847 h 2554287"/>
                <a:gd name="connsiteX1" fmla="*/ 2587151 w 2587151"/>
                <a:gd name="connsiteY1" fmla="*/ 0 h 2554287"/>
                <a:gd name="connsiteX2" fmla="*/ 2587151 w 2587151"/>
                <a:gd name="connsiteY2" fmla="*/ 2554287 h 2554287"/>
                <a:gd name="connsiteX3" fmla="*/ 0 w 2587151"/>
                <a:gd name="connsiteY3" fmla="*/ 2548595 h 2554287"/>
                <a:gd name="connsiteX4" fmla="*/ 864750 w 2587151"/>
                <a:gd name="connsiteY4" fmla="*/ 2847 h 2554287"/>
                <a:gd name="connsiteX0" fmla="*/ 883073 w 2587151"/>
                <a:gd name="connsiteY0" fmla="*/ 1 h 2554287"/>
                <a:gd name="connsiteX1" fmla="*/ 2587151 w 2587151"/>
                <a:gd name="connsiteY1" fmla="*/ 0 h 2554287"/>
                <a:gd name="connsiteX2" fmla="*/ 2587151 w 2587151"/>
                <a:gd name="connsiteY2" fmla="*/ 2554287 h 2554287"/>
                <a:gd name="connsiteX3" fmla="*/ 0 w 2587151"/>
                <a:gd name="connsiteY3" fmla="*/ 2548595 h 2554287"/>
                <a:gd name="connsiteX4" fmla="*/ 883073 w 2587151"/>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5750 h 2565670"/>
                <a:gd name="connsiteX4" fmla="*/ 895288 w 2611581"/>
                <a:gd name="connsiteY4" fmla="*/ 1 h 2565670"/>
                <a:gd name="connsiteX0" fmla="*/ 1544433 w 3260726"/>
                <a:gd name="connsiteY0" fmla="*/ 1 h 2565670"/>
                <a:gd name="connsiteX1" fmla="*/ 3248511 w 3260726"/>
                <a:gd name="connsiteY1" fmla="*/ 0 h 2565670"/>
                <a:gd name="connsiteX2" fmla="*/ 3260726 w 3260726"/>
                <a:gd name="connsiteY2" fmla="*/ 2565670 h 2565670"/>
                <a:gd name="connsiteX3" fmla="*/ 0 w 3260726"/>
                <a:gd name="connsiteY3" fmla="*/ 2521058 h 2565670"/>
                <a:gd name="connsiteX4" fmla="*/ 1544433 w 3260726"/>
                <a:gd name="connsiteY4" fmla="*/ 1 h 2565670"/>
                <a:gd name="connsiteX0" fmla="*/ 921784 w 3260726"/>
                <a:gd name="connsiteY0" fmla="*/ 12347 h 2565670"/>
                <a:gd name="connsiteX1" fmla="*/ 3248511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3260726"/>
                <a:gd name="connsiteY0" fmla="*/ 12347 h 2565670"/>
                <a:gd name="connsiteX1" fmla="*/ 2321160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2322228"/>
                <a:gd name="connsiteY0" fmla="*/ 12347 h 2565670"/>
                <a:gd name="connsiteX1" fmla="*/ 2321160 w 2322228"/>
                <a:gd name="connsiteY1" fmla="*/ 0 h 2565670"/>
                <a:gd name="connsiteX2" fmla="*/ 2320129 w 2322228"/>
                <a:gd name="connsiteY2" fmla="*/ 2565670 h 2565670"/>
                <a:gd name="connsiteX3" fmla="*/ 0 w 2322228"/>
                <a:gd name="connsiteY3" fmla="*/ 2521058 h 2565670"/>
                <a:gd name="connsiteX4" fmla="*/ 921784 w 2322228"/>
                <a:gd name="connsiteY4" fmla="*/ 12347 h 2565670"/>
                <a:gd name="connsiteX0" fmla="*/ 921784 w 2322228"/>
                <a:gd name="connsiteY0" fmla="*/ 0 h 2571841"/>
                <a:gd name="connsiteX1" fmla="*/ 2321160 w 2322228"/>
                <a:gd name="connsiteY1" fmla="*/ 6171 h 2571841"/>
                <a:gd name="connsiteX2" fmla="*/ 2320129 w 2322228"/>
                <a:gd name="connsiteY2" fmla="*/ 2571841 h 2571841"/>
                <a:gd name="connsiteX3" fmla="*/ 0 w 2322228"/>
                <a:gd name="connsiteY3" fmla="*/ 2527229 h 2571841"/>
                <a:gd name="connsiteX4" fmla="*/ 921784 w 2322228"/>
                <a:gd name="connsiteY4" fmla="*/ 0 h 2571841"/>
                <a:gd name="connsiteX0" fmla="*/ 921784 w 2611583"/>
                <a:gd name="connsiteY0" fmla="*/ 0 h 2540977"/>
                <a:gd name="connsiteX1" fmla="*/ 2321160 w 2611583"/>
                <a:gd name="connsiteY1" fmla="*/ 6171 h 2540977"/>
                <a:gd name="connsiteX2" fmla="*/ 2611583 w 2611583"/>
                <a:gd name="connsiteY2" fmla="*/ 2540977 h 2540977"/>
                <a:gd name="connsiteX3" fmla="*/ 0 w 2611583"/>
                <a:gd name="connsiteY3" fmla="*/ 2527229 h 2540977"/>
                <a:gd name="connsiteX4" fmla="*/ 921784 w 2611583"/>
                <a:gd name="connsiteY4" fmla="*/ 0 h 2540977"/>
                <a:gd name="connsiteX0" fmla="*/ 921784 w 2611583"/>
                <a:gd name="connsiteY0" fmla="*/ 2 h 2540979"/>
                <a:gd name="connsiteX1" fmla="*/ 2572870 w 2611583"/>
                <a:gd name="connsiteY1" fmla="*/ 0 h 2540979"/>
                <a:gd name="connsiteX2" fmla="*/ 2611583 w 2611583"/>
                <a:gd name="connsiteY2" fmla="*/ 2540979 h 2540979"/>
                <a:gd name="connsiteX3" fmla="*/ 0 w 2611583"/>
                <a:gd name="connsiteY3" fmla="*/ 2527231 h 2540979"/>
                <a:gd name="connsiteX4" fmla="*/ 921784 w 2611583"/>
                <a:gd name="connsiteY4" fmla="*/ 2 h 2540979"/>
                <a:gd name="connsiteX0" fmla="*/ 921784 w 2705467"/>
                <a:gd name="connsiteY0" fmla="*/ 0 h 2540977"/>
                <a:gd name="connsiteX1" fmla="*/ 2705349 w 2705467"/>
                <a:gd name="connsiteY1" fmla="*/ 6171 h 2540977"/>
                <a:gd name="connsiteX2" fmla="*/ 2611583 w 2705467"/>
                <a:gd name="connsiteY2" fmla="*/ 2540977 h 2540977"/>
                <a:gd name="connsiteX3" fmla="*/ 0 w 2705467"/>
                <a:gd name="connsiteY3" fmla="*/ 2527229 h 2540977"/>
                <a:gd name="connsiteX4" fmla="*/ 921784 w 2705467"/>
                <a:gd name="connsiteY4" fmla="*/ 0 h 2540977"/>
                <a:gd name="connsiteX0" fmla="*/ 921784 w 2718702"/>
                <a:gd name="connsiteY0" fmla="*/ 2 h 2540979"/>
                <a:gd name="connsiteX1" fmla="*/ 2718597 w 2718702"/>
                <a:gd name="connsiteY1" fmla="*/ 0 h 2540979"/>
                <a:gd name="connsiteX2" fmla="*/ 2611583 w 2718702"/>
                <a:gd name="connsiteY2" fmla="*/ 2540979 h 2540979"/>
                <a:gd name="connsiteX3" fmla="*/ 0 w 2718702"/>
                <a:gd name="connsiteY3" fmla="*/ 2527231 h 2540979"/>
                <a:gd name="connsiteX4" fmla="*/ 921784 w 2718702"/>
                <a:gd name="connsiteY4" fmla="*/ 2 h 2540979"/>
                <a:gd name="connsiteX0" fmla="*/ 921784 w 2679012"/>
                <a:gd name="connsiteY0" fmla="*/ 0 h 2540977"/>
                <a:gd name="connsiteX1" fmla="*/ 2678853 w 2679012"/>
                <a:gd name="connsiteY1" fmla="*/ 6171 h 2540977"/>
                <a:gd name="connsiteX2" fmla="*/ 2611583 w 2679012"/>
                <a:gd name="connsiteY2" fmla="*/ 2540977 h 2540977"/>
                <a:gd name="connsiteX3" fmla="*/ 0 w 2679012"/>
                <a:gd name="connsiteY3" fmla="*/ 2527229 h 2540977"/>
                <a:gd name="connsiteX4" fmla="*/ 921784 w 2679012"/>
                <a:gd name="connsiteY4" fmla="*/ 0 h 25409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9012" h="2540977">
                  <a:moveTo>
                    <a:pt x="921784" y="0"/>
                  </a:moveTo>
                  <a:lnTo>
                    <a:pt x="2678853" y="6171"/>
                  </a:lnTo>
                  <a:cubicBezTo>
                    <a:pt x="2682925" y="861394"/>
                    <a:pt x="2607511" y="1685754"/>
                    <a:pt x="2611583" y="2540977"/>
                  </a:cubicBezTo>
                  <a:lnTo>
                    <a:pt x="0" y="2527229"/>
                  </a:lnTo>
                  <a:lnTo>
                    <a:pt x="921784" y="0"/>
                  </a:lnTo>
                  <a:close/>
                </a:path>
              </a:pathLst>
            </a:custGeom>
            <a:blipFill rotWithShape="0">
              <a:blip r:embed="rId2">
                <a:duotone>
                  <a:schemeClr val="bg2">
                    <a:shade val="76000"/>
                    <a:satMod val="180000"/>
                  </a:schemeClr>
                  <a:schemeClr val="bg2">
                    <a:tint val="80000"/>
                    <a:satMod val="120000"/>
                    <a:lumMod val="180000"/>
                  </a:schemeClr>
                </a:duotone>
              </a:blip>
              <a:stretch>
                <a:fillRect l="-114598" r="-265621" b="-2868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20">
              <a:extLst>
                <a:ext uri="{FF2B5EF4-FFF2-40B4-BE49-F238E27FC236}">
                  <a16:creationId xmlns:a16="http://schemas.microsoft.com/office/drawing/2014/main" id="{03DB1AC6-5430-4CD3-BD83-86E675A11A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211875" y="5257482"/>
              <a:ext cx="2586931" cy="1619837"/>
            </a:xfrm>
            <a:custGeom>
              <a:avLst/>
              <a:gdLst>
                <a:gd name="connsiteX0" fmla="*/ 0 w 2611581"/>
                <a:gd name="connsiteY0" fmla="*/ 0 h 4303713"/>
                <a:gd name="connsiteX1" fmla="*/ 2611581 w 2611581"/>
                <a:gd name="connsiteY1" fmla="*/ 0 h 4303713"/>
                <a:gd name="connsiteX2" fmla="*/ 2611581 w 2611581"/>
                <a:gd name="connsiteY2" fmla="*/ 4303713 h 4303713"/>
                <a:gd name="connsiteX3" fmla="*/ 0 w 2611581"/>
                <a:gd name="connsiteY3" fmla="*/ 4303713 h 4303713"/>
                <a:gd name="connsiteX4" fmla="*/ 0 w 2611581"/>
                <a:gd name="connsiteY4" fmla="*/ 0 h 4303713"/>
                <a:gd name="connsiteX0" fmla="*/ 0 w 2611581"/>
                <a:gd name="connsiteY0" fmla="*/ 0 h 4314104"/>
                <a:gd name="connsiteX1" fmla="*/ 2611581 w 2611581"/>
                <a:gd name="connsiteY1" fmla="*/ 0 h 4314104"/>
                <a:gd name="connsiteX2" fmla="*/ 2611581 w 2611581"/>
                <a:gd name="connsiteY2" fmla="*/ 4303713 h 4314104"/>
                <a:gd name="connsiteX3" fmla="*/ 1693718 w 2611581"/>
                <a:gd name="connsiteY3" fmla="*/ 4314104 h 4314104"/>
                <a:gd name="connsiteX4" fmla="*/ 0 w 2611581"/>
                <a:gd name="connsiteY4" fmla="*/ 0 h 4314104"/>
                <a:gd name="connsiteX0" fmla="*/ 0 w 2611581"/>
                <a:gd name="connsiteY0" fmla="*/ 0 h 4314104"/>
                <a:gd name="connsiteX1" fmla="*/ 2611581 w 2611581"/>
                <a:gd name="connsiteY1" fmla="*/ 0 h 4314104"/>
                <a:gd name="connsiteX2" fmla="*/ 2611581 w 2611581"/>
                <a:gd name="connsiteY2" fmla="*/ 4303713 h 4314104"/>
                <a:gd name="connsiteX3" fmla="*/ 1963882 w 2611581"/>
                <a:gd name="connsiteY3" fmla="*/ 4314104 h 4314104"/>
                <a:gd name="connsiteX4" fmla="*/ 0 w 2611581"/>
                <a:gd name="connsiteY4" fmla="*/ 0 h 4314104"/>
                <a:gd name="connsiteX0" fmla="*/ 0 w 2611581"/>
                <a:gd name="connsiteY0" fmla="*/ 0 h 4303713"/>
                <a:gd name="connsiteX1" fmla="*/ 2611581 w 2611581"/>
                <a:gd name="connsiteY1" fmla="*/ 0 h 4303713"/>
                <a:gd name="connsiteX2" fmla="*/ 2611581 w 2611581"/>
                <a:gd name="connsiteY2" fmla="*/ 4303713 h 4303713"/>
                <a:gd name="connsiteX3" fmla="*/ 2213264 w 2611581"/>
                <a:gd name="connsiteY3" fmla="*/ 4293322 h 4303713"/>
                <a:gd name="connsiteX4" fmla="*/ 0 w 2611581"/>
                <a:gd name="connsiteY4" fmla="*/ 0 h 4303713"/>
                <a:gd name="connsiteX0" fmla="*/ 0 w 2611581"/>
                <a:gd name="connsiteY0" fmla="*/ 0 h 4303713"/>
                <a:gd name="connsiteX1" fmla="*/ 2611581 w 2611581"/>
                <a:gd name="connsiteY1" fmla="*/ 0 h 4303713"/>
                <a:gd name="connsiteX2" fmla="*/ 2611581 w 2611581"/>
                <a:gd name="connsiteY2" fmla="*/ 4303713 h 4303713"/>
                <a:gd name="connsiteX3" fmla="*/ 2171701 w 2611581"/>
                <a:gd name="connsiteY3" fmla="*/ 3638695 h 4303713"/>
                <a:gd name="connsiteX4" fmla="*/ 0 w 2611581"/>
                <a:gd name="connsiteY4" fmla="*/ 0 h 4303713"/>
                <a:gd name="connsiteX0" fmla="*/ 0 w 2720934"/>
                <a:gd name="connsiteY0" fmla="*/ 268283 h 4303713"/>
                <a:gd name="connsiteX1" fmla="*/ 2720934 w 2720934"/>
                <a:gd name="connsiteY1" fmla="*/ 0 h 4303713"/>
                <a:gd name="connsiteX2" fmla="*/ 2720934 w 2720934"/>
                <a:gd name="connsiteY2" fmla="*/ 4303713 h 4303713"/>
                <a:gd name="connsiteX3" fmla="*/ 2281054 w 2720934"/>
                <a:gd name="connsiteY3" fmla="*/ 3638695 h 4303713"/>
                <a:gd name="connsiteX4" fmla="*/ 0 w 2720934"/>
                <a:gd name="connsiteY4" fmla="*/ 268283 h 4303713"/>
                <a:gd name="connsiteX0" fmla="*/ 0 w 2720934"/>
                <a:gd name="connsiteY0" fmla="*/ 268283 h 4303713"/>
                <a:gd name="connsiteX1" fmla="*/ 2720934 w 2720934"/>
                <a:gd name="connsiteY1" fmla="*/ 0 h 4303713"/>
                <a:gd name="connsiteX2" fmla="*/ 2720934 w 2720934"/>
                <a:gd name="connsiteY2" fmla="*/ 4303713 h 4303713"/>
                <a:gd name="connsiteX3" fmla="*/ 2264231 w 2720934"/>
                <a:gd name="connsiteY3" fmla="*/ 3717600 h 4303713"/>
                <a:gd name="connsiteX4" fmla="*/ 0 w 2720934"/>
                <a:gd name="connsiteY4" fmla="*/ 268283 h 4303713"/>
                <a:gd name="connsiteX0" fmla="*/ 0 w 2720934"/>
                <a:gd name="connsiteY0" fmla="*/ 268283 h 4335275"/>
                <a:gd name="connsiteX1" fmla="*/ 2720934 w 2720934"/>
                <a:gd name="connsiteY1" fmla="*/ 0 h 4335275"/>
                <a:gd name="connsiteX2" fmla="*/ 2653639 w 2720934"/>
                <a:gd name="connsiteY2" fmla="*/ 4335275 h 4335275"/>
                <a:gd name="connsiteX3" fmla="*/ 2264231 w 2720934"/>
                <a:gd name="connsiteY3" fmla="*/ 3717600 h 4335275"/>
                <a:gd name="connsiteX4" fmla="*/ 0 w 2720934"/>
                <a:gd name="connsiteY4" fmla="*/ 268283 h 4335275"/>
                <a:gd name="connsiteX0" fmla="*/ 0 w 2737757"/>
                <a:gd name="connsiteY0" fmla="*/ 236721 h 4335275"/>
                <a:gd name="connsiteX1" fmla="*/ 2737757 w 2737757"/>
                <a:gd name="connsiteY1" fmla="*/ 0 h 4335275"/>
                <a:gd name="connsiteX2" fmla="*/ 2670462 w 2737757"/>
                <a:gd name="connsiteY2" fmla="*/ 4335275 h 4335275"/>
                <a:gd name="connsiteX3" fmla="*/ 2281054 w 2737757"/>
                <a:gd name="connsiteY3" fmla="*/ 3717600 h 4335275"/>
                <a:gd name="connsiteX4" fmla="*/ 0 w 2737757"/>
                <a:gd name="connsiteY4" fmla="*/ 236721 h 4335275"/>
                <a:gd name="connsiteX0" fmla="*/ 0 w 2729346"/>
                <a:gd name="connsiteY0" fmla="*/ 0 h 4098554"/>
                <a:gd name="connsiteX1" fmla="*/ 2729346 w 2729346"/>
                <a:gd name="connsiteY1" fmla="*/ 126250 h 4098554"/>
                <a:gd name="connsiteX2" fmla="*/ 2670462 w 2729346"/>
                <a:gd name="connsiteY2" fmla="*/ 4098554 h 4098554"/>
                <a:gd name="connsiteX3" fmla="*/ 2281054 w 2729346"/>
                <a:gd name="connsiteY3" fmla="*/ 3480879 h 4098554"/>
                <a:gd name="connsiteX4" fmla="*/ 0 w 2729346"/>
                <a:gd name="connsiteY4" fmla="*/ 0 h 4098554"/>
                <a:gd name="connsiteX0" fmla="*/ 0 w 2720934"/>
                <a:gd name="connsiteY0" fmla="*/ 0 h 4098554"/>
                <a:gd name="connsiteX1" fmla="*/ 2720934 w 2720934"/>
                <a:gd name="connsiteY1" fmla="*/ 31562 h 4098554"/>
                <a:gd name="connsiteX2" fmla="*/ 2670462 w 2720934"/>
                <a:gd name="connsiteY2" fmla="*/ 4098554 h 4098554"/>
                <a:gd name="connsiteX3" fmla="*/ 2281054 w 2720934"/>
                <a:gd name="connsiteY3" fmla="*/ 3480879 h 4098554"/>
                <a:gd name="connsiteX4" fmla="*/ 0 w 2720934"/>
                <a:gd name="connsiteY4" fmla="*/ 0 h 4098554"/>
                <a:gd name="connsiteX0" fmla="*/ 0 w 2720934"/>
                <a:gd name="connsiteY0" fmla="*/ 15782 h 4114336"/>
                <a:gd name="connsiteX1" fmla="*/ 2720934 w 2720934"/>
                <a:gd name="connsiteY1" fmla="*/ 0 h 4114336"/>
                <a:gd name="connsiteX2" fmla="*/ 2670462 w 2720934"/>
                <a:gd name="connsiteY2" fmla="*/ 4114336 h 4114336"/>
                <a:gd name="connsiteX3" fmla="*/ 2281054 w 2720934"/>
                <a:gd name="connsiteY3" fmla="*/ 3496661 h 4114336"/>
                <a:gd name="connsiteX4" fmla="*/ 0 w 2720934"/>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80409 w 2820289"/>
                <a:gd name="connsiteY3" fmla="*/ 3496661 h 4114336"/>
                <a:gd name="connsiteX4" fmla="*/ 0 w 2820289"/>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62876 w 2820289"/>
                <a:gd name="connsiteY3" fmla="*/ 3517980 h 4114336"/>
                <a:gd name="connsiteX4" fmla="*/ 0 w 2820289"/>
                <a:gd name="connsiteY4" fmla="*/ 15782 h 4114336"/>
                <a:gd name="connsiteX0" fmla="*/ 0 w 2820289"/>
                <a:gd name="connsiteY0" fmla="*/ 15782 h 4114336"/>
                <a:gd name="connsiteX1" fmla="*/ 2820289 w 2820289"/>
                <a:gd name="connsiteY1" fmla="*/ 0 h 4114336"/>
                <a:gd name="connsiteX2" fmla="*/ 2763972 w 2820289"/>
                <a:gd name="connsiteY2" fmla="*/ 4114336 h 4114336"/>
                <a:gd name="connsiteX3" fmla="*/ 2362876 w 2820289"/>
                <a:gd name="connsiteY3" fmla="*/ 3517980 h 4114336"/>
                <a:gd name="connsiteX4" fmla="*/ 0 w 2820289"/>
                <a:gd name="connsiteY4" fmla="*/ 15782 h 4114336"/>
                <a:gd name="connsiteX0" fmla="*/ 0 w 3721149"/>
                <a:gd name="connsiteY0" fmla="*/ 0 h 4269703"/>
                <a:gd name="connsiteX1" fmla="*/ 3721149 w 3721149"/>
                <a:gd name="connsiteY1" fmla="*/ 155367 h 4269703"/>
                <a:gd name="connsiteX2" fmla="*/ 3664832 w 3721149"/>
                <a:gd name="connsiteY2" fmla="*/ 4269703 h 4269703"/>
                <a:gd name="connsiteX3" fmla="*/ 3263736 w 3721149"/>
                <a:gd name="connsiteY3" fmla="*/ 3673347 h 4269703"/>
                <a:gd name="connsiteX4" fmla="*/ 0 w 3721149"/>
                <a:gd name="connsiteY4" fmla="*/ 0 h 4269703"/>
                <a:gd name="connsiteX0" fmla="*/ 0 w 3721149"/>
                <a:gd name="connsiteY0" fmla="*/ 0 h 4289488"/>
                <a:gd name="connsiteX1" fmla="*/ 3721149 w 3721149"/>
                <a:gd name="connsiteY1" fmla="*/ 155367 h 4289488"/>
                <a:gd name="connsiteX2" fmla="*/ 3664832 w 3721149"/>
                <a:gd name="connsiteY2" fmla="*/ 4269703 h 4289488"/>
                <a:gd name="connsiteX3" fmla="*/ 1705997 w 3721149"/>
                <a:gd name="connsiteY3" fmla="*/ 4289488 h 4289488"/>
                <a:gd name="connsiteX4" fmla="*/ 0 w 3721149"/>
                <a:gd name="connsiteY4" fmla="*/ 0 h 4289488"/>
                <a:gd name="connsiteX0" fmla="*/ 0 w 3664846"/>
                <a:gd name="connsiteY0" fmla="*/ 15785 h 4305273"/>
                <a:gd name="connsiteX1" fmla="*/ 3664846 w 3664846"/>
                <a:gd name="connsiteY1" fmla="*/ 0 h 4305273"/>
                <a:gd name="connsiteX2" fmla="*/ 3664832 w 3664846"/>
                <a:gd name="connsiteY2" fmla="*/ 4285488 h 4305273"/>
                <a:gd name="connsiteX3" fmla="*/ 1705997 w 3664846"/>
                <a:gd name="connsiteY3" fmla="*/ 4305273 h 4305273"/>
                <a:gd name="connsiteX4" fmla="*/ 0 w 3664846"/>
                <a:gd name="connsiteY4" fmla="*/ 15785 h 4305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64846" h="4305273">
                  <a:moveTo>
                    <a:pt x="0" y="15785"/>
                  </a:moveTo>
                  <a:lnTo>
                    <a:pt x="3664846" y="0"/>
                  </a:lnTo>
                  <a:cubicBezTo>
                    <a:pt x="3664841" y="1428496"/>
                    <a:pt x="3664837" y="2856992"/>
                    <a:pt x="3664832" y="4285488"/>
                  </a:cubicBezTo>
                  <a:lnTo>
                    <a:pt x="1705997" y="4305273"/>
                  </a:lnTo>
                  <a:lnTo>
                    <a:pt x="0" y="15785"/>
                  </a:lnTo>
                  <a:close/>
                </a:path>
              </a:pathLst>
            </a:custGeom>
            <a:blipFill rotWithShape="0">
              <a:blip r:embed="rId2">
                <a:duotone>
                  <a:schemeClr val="bg2">
                    <a:shade val="76000"/>
                    <a:satMod val="180000"/>
                  </a:schemeClr>
                  <a:schemeClr val="bg2">
                    <a:tint val="80000"/>
                    <a:satMod val="120000"/>
                    <a:lumMod val="180000"/>
                  </a:schemeClr>
                </a:duotone>
              </a:blip>
              <a:stretch>
                <a:fillRect l="-163116" t="-323529" r="-3982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Group 14">
            <a:extLst>
              <a:ext uri="{FF2B5EF4-FFF2-40B4-BE49-F238E27FC236}">
                <a16:creationId xmlns:a16="http://schemas.microsoft.com/office/drawing/2014/main" id="{78326E10-C8CB-487F-A110-F861268DE6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60612" y="0"/>
            <a:ext cx="2436813" cy="6858001"/>
            <a:chOff x="1320800" y="0"/>
            <a:chExt cx="2436813" cy="6858001"/>
          </a:xfrm>
        </p:grpSpPr>
        <p:sp>
          <p:nvSpPr>
            <p:cNvPr id="16" name="Freeform 6">
              <a:extLst>
                <a:ext uri="{FF2B5EF4-FFF2-40B4-BE49-F238E27FC236}">
                  <a16:creationId xmlns:a16="http://schemas.microsoft.com/office/drawing/2014/main" id="{3279962B-46D2-4E19-B632-39B80D1E8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gu-IN"/>
            </a:p>
          </p:txBody>
        </p:sp>
        <p:sp>
          <p:nvSpPr>
            <p:cNvPr id="17" name="Freeform 7">
              <a:extLst>
                <a:ext uri="{FF2B5EF4-FFF2-40B4-BE49-F238E27FC236}">
                  <a16:creationId xmlns:a16="http://schemas.microsoft.com/office/drawing/2014/main" id="{321A335A-53CB-4C17-AB51-5D9C2DCB4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gu-IN"/>
            </a:p>
          </p:txBody>
        </p:sp>
        <p:sp>
          <p:nvSpPr>
            <p:cNvPr id="18" name="Freeform 8">
              <a:extLst>
                <a:ext uri="{FF2B5EF4-FFF2-40B4-BE49-F238E27FC236}">
                  <a16:creationId xmlns:a16="http://schemas.microsoft.com/office/drawing/2014/main" id="{A0E0D557-405B-469F-AEDE-4E3404AA41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gu-IN"/>
            </a:p>
          </p:txBody>
        </p:sp>
        <p:sp>
          <p:nvSpPr>
            <p:cNvPr id="19" name="Freeform 9">
              <a:extLst>
                <a:ext uri="{FF2B5EF4-FFF2-40B4-BE49-F238E27FC236}">
                  <a16:creationId xmlns:a16="http://schemas.microsoft.com/office/drawing/2014/main" id="{D8D4E62F-9393-40A6-9E85-9F3B59C46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gu-IN"/>
            </a:p>
          </p:txBody>
        </p:sp>
        <p:sp>
          <p:nvSpPr>
            <p:cNvPr id="20" name="Freeform 10">
              <a:extLst>
                <a:ext uri="{FF2B5EF4-FFF2-40B4-BE49-F238E27FC236}">
                  <a16:creationId xmlns:a16="http://schemas.microsoft.com/office/drawing/2014/main" id="{FABD11B1-DE89-45BC-8204-968C88AADC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gu-IN"/>
            </a:p>
          </p:txBody>
        </p:sp>
        <p:sp>
          <p:nvSpPr>
            <p:cNvPr id="21" name="Freeform 11">
              <a:extLst>
                <a:ext uri="{FF2B5EF4-FFF2-40B4-BE49-F238E27FC236}">
                  <a16:creationId xmlns:a16="http://schemas.microsoft.com/office/drawing/2014/main" id="{AFA4965A-1FBC-44B8-B96A-3F5275C3AE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gu-IN"/>
            </a:p>
          </p:txBody>
        </p:sp>
      </p:grpSp>
      <p:sp>
        <p:nvSpPr>
          <p:cNvPr id="2" name="Title 1">
            <a:extLst>
              <a:ext uri="{FF2B5EF4-FFF2-40B4-BE49-F238E27FC236}">
                <a16:creationId xmlns:a16="http://schemas.microsoft.com/office/drawing/2014/main" id="{E085B0BB-247C-E5BD-38BF-CAAC4821767C}"/>
              </a:ext>
            </a:extLst>
          </p:cNvPr>
          <p:cNvSpPr>
            <a:spLocks noGrp="1"/>
          </p:cNvSpPr>
          <p:nvPr>
            <p:ph type="title"/>
          </p:nvPr>
        </p:nvSpPr>
        <p:spPr>
          <a:xfrm>
            <a:off x="3962399" y="685800"/>
            <a:ext cx="7345891" cy="883607"/>
          </a:xfrm>
        </p:spPr>
        <p:txBody>
          <a:bodyPr>
            <a:normAutofit fontScale="90000"/>
          </a:bodyPr>
          <a:lstStyle/>
          <a:p>
            <a:r>
              <a:rPr lang="gu-IN" dirty="0"/>
              <a:t>Quality Management in Healthcare</a:t>
            </a:r>
          </a:p>
        </p:txBody>
      </p:sp>
      <p:pic>
        <p:nvPicPr>
          <p:cNvPr id="4" name="Picture 3" descr="Need for Quality Management in Healthcare | AIHMS Blog">
            <a:extLst>
              <a:ext uri="{FF2B5EF4-FFF2-40B4-BE49-F238E27FC236}">
                <a16:creationId xmlns:a16="http://schemas.microsoft.com/office/drawing/2014/main" id="{E1F5FAF5-23CA-E64C-8975-6CD9380658F0}"/>
              </a:ext>
            </a:extLst>
          </p:cNvPr>
          <p:cNvPicPr>
            <a:picLocks noChangeAspect="1"/>
          </p:cNvPicPr>
          <p:nvPr/>
        </p:nvPicPr>
        <p:blipFill>
          <a:blip r:embed="rId3"/>
          <a:srcRect l="38042" r="29677"/>
          <a:stretch>
            <a:fillRect/>
          </a:stretch>
        </p:blipFill>
        <p:spPr>
          <a:xfrm>
            <a:off x="20" y="10"/>
            <a:ext cx="3459143" cy="6857990"/>
          </a:xfrm>
          <a:custGeom>
            <a:avLst/>
            <a:gdLst/>
            <a:ahLst/>
            <a:cxnLst/>
            <a:rect l="l" t="t" r="r" b="b"/>
            <a:pathLst>
              <a:path w="3458633" h="6858000">
                <a:moveTo>
                  <a:pt x="0" y="0"/>
                </a:moveTo>
                <a:lnTo>
                  <a:pt x="3174999" y="0"/>
                </a:lnTo>
                <a:lnTo>
                  <a:pt x="2294466" y="5223932"/>
                </a:lnTo>
                <a:lnTo>
                  <a:pt x="3458633" y="6853767"/>
                </a:lnTo>
                <a:lnTo>
                  <a:pt x="0" y="6858000"/>
                </a:lnTo>
                <a:lnTo>
                  <a:pt x="0" y="0"/>
                </a:lnTo>
                <a:close/>
              </a:path>
            </a:pathLst>
          </a:custGeom>
          <a:ln w="38100">
            <a:noFill/>
          </a:ln>
          <a:effectLst/>
        </p:spPr>
      </p:pic>
      <p:sp>
        <p:nvSpPr>
          <p:cNvPr id="3" name="Content Placeholder 2">
            <a:extLst>
              <a:ext uri="{FF2B5EF4-FFF2-40B4-BE49-F238E27FC236}">
                <a16:creationId xmlns:a16="http://schemas.microsoft.com/office/drawing/2014/main" id="{83CE5F18-C88D-1364-4AC1-BF707B94DB8F}"/>
              </a:ext>
            </a:extLst>
          </p:cNvPr>
          <p:cNvSpPr>
            <a:spLocks noGrp="1"/>
          </p:cNvSpPr>
          <p:nvPr>
            <p:ph idx="1"/>
          </p:nvPr>
        </p:nvSpPr>
        <p:spPr>
          <a:xfrm>
            <a:off x="3843196" y="2472266"/>
            <a:ext cx="7659156" cy="3742267"/>
          </a:xfrm>
        </p:spPr>
        <p:txBody>
          <a:bodyPr>
            <a:normAutofit/>
          </a:bodyPr>
          <a:lstStyle/>
          <a:p>
            <a:pPr algn="just">
              <a:lnSpc>
                <a:spcPct val="90000"/>
              </a:lnSpc>
            </a:pPr>
            <a:r>
              <a:rPr lang="gu-IN" sz="2000" dirty="0"/>
              <a:t>Quality management is a continuous organisational approach that ensures healthcare services are safe, effective, patient-centred, timely, efficient, and equitable through systematic monitoring and continuous improvement</a:t>
            </a:r>
            <a:r>
              <a:rPr lang="en-GB" sz="2000" dirty="0"/>
              <a:t> (</a:t>
            </a:r>
            <a:r>
              <a:rPr lang="gu-IN" sz="2000" dirty="0"/>
              <a:t>Enahoro</a:t>
            </a:r>
            <a:r>
              <a:rPr lang="en-GB" sz="2000" dirty="0"/>
              <a:t> et al, 2024)</a:t>
            </a:r>
            <a:r>
              <a:rPr lang="gu-IN" sz="2000" dirty="0"/>
              <a:t>. </a:t>
            </a:r>
            <a:endParaRPr lang="en-GB" sz="2000" dirty="0"/>
          </a:p>
          <a:p>
            <a:pPr algn="just">
              <a:lnSpc>
                <a:spcPct val="90000"/>
              </a:lnSpc>
            </a:pPr>
            <a:r>
              <a:rPr lang="gu-IN" sz="2000" dirty="0"/>
              <a:t>Clinical governance provides a structured framework that promotes accountability, evidence-based practice, clinical audit, risk management, and professional development to improve healthcare quality</a:t>
            </a:r>
            <a:r>
              <a:rPr lang="en-GB" sz="2000" dirty="0"/>
              <a:t> (</a:t>
            </a:r>
            <a:r>
              <a:rPr lang="gu-IN" sz="2000" dirty="0"/>
              <a:t>Jabeen</a:t>
            </a:r>
            <a:r>
              <a:rPr lang="en-GB" sz="2000" dirty="0"/>
              <a:t> et al, 2024)</a:t>
            </a:r>
            <a:r>
              <a:rPr lang="gu-IN" sz="2000" dirty="0"/>
              <a:t>. </a:t>
            </a:r>
            <a:endParaRPr lang="en-GB" sz="2000" dirty="0"/>
          </a:p>
          <a:p>
            <a:pPr algn="just">
              <a:lnSpc>
                <a:spcPct val="90000"/>
              </a:lnSpc>
            </a:pPr>
            <a:r>
              <a:rPr lang="gu-IN" sz="2000" dirty="0"/>
              <a:t>Effective quality assurance systems help healthcare organisations identify performance gaps, minimise preventable harm, and maintain consistently high standards of patient care</a:t>
            </a:r>
            <a:r>
              <a:rPr lang="en-GB" sz="2000" dirty="0"/>
              <a:t> (</a:t>
            </a:r>
            <a:r>
              <a:rPr lang="gu-IN" sz="2000" dirty="0"/>
              <a:t>Jabeen</a:t>
            </a:r>
            <a:r>
              <a:rPr lang="en-GB" sz="2000" dirty="0"/>
              <a:t> et al, 2024)</a:t>
            </a:r>
            <a:r>
              <a:rPr lang="gu-IN" sz="2000" dirty="0"/>
              <a:t>.</a:t>
            </a:r>
          </a:p>
        </p:txBody>
      </p:sp>
    </p:spTree>
    <p:extLst>
      <p:ext uri="{BB962C8B-B14F-4D97-AF65-F5344CB8AC3E}">
        <p14:creationId xmlns:p14="http://schemas.microsoft.com/office/powerpoint/2010/main" val="821601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FC5D7-342E-1AF9-E82C-C73993C49E5E}"/>
              </a:ext>
            </a:extLst>
          </p:cNvPr>
          <p:cNvSpPr>
            <a:spLocks noGrp="1"/>
          </p:cNvSpPr>
          <p:nvPr>
            <p:ph type="title"/>
          </p:nvPr>
        </p:nvSpPr>
        <p:spPr>
          <a:xfrm>
            <a:off x="1484311" y="190501"/>
            <a:ext cx="10018713" cy="1079500"/>
          </a:xfrm>
        </p:spPr>
        <p:txBody>
          <a:bodyPr/>
          <a:lstStyle/>
          <a:p>
            <a:r>
              <a:rPr lang="gu-IN" dirty="0"/>
              <a:t>Swiss Cheese Model</a:t>
            </a:r>
          </a:p>
        </p:txBody>
      </p:sp>
      <p:sp>
        <p:nvSpPr>
          <p:cNvPr id="3" name="Content Placeholder 2">
            <a:extLst>
              <a:ext uri="{FF2B5EF4-FFF2-40B4-BE49-F238E27FC236}">
                <a16:creationId xmlns:a16="http://schemas.microsoft.com/office/drawing/2014/main" id="{020E4AE9-47DF-DBB8-C782-A6A4C8B54C6F}"/>
              </a:ext>
            </a:extLst>
          </p:cNvPr>
          <p:cNvSpPr>
            <a:spLocks noGrp="1"/>
          </p:cNvSpPr>
          <p:nvPr>
            <p:ph idx="1"/>
          </p:nvPr>
        </p:nvSpPr>
        <p:spPr>
          <a:xfrm>
            <a:off x="1484311" y="1397000"/>
            <a:ext cx="5373689" cy="5270499"/>
          </a:xfrm>
        </p:spPr>
        <p:txBody>
          <a:bodyPr>
            <a:normAutofit/>
          </a:bodyPr>
          <a:lstStyle/>
          <a:p>
            <a:pPr algn="just"/>
            <a:r>
              <a:rPr lang="gu-IN" sz="1800" dirty="0"/>
              <a:t>James Reason's Swiss Cheese Model explains that patient harm usually results from multiple weaknesses within organisational systems rather than from a single individual's mistake</a:t>
            </a:r>
            <a:r>
              <a:rPr lang="en-GB" sz="1800" dirty="0"/>
              <a:t> (</a:t>
            </a:r>
            <a:r>
              <a:rPr lang="gu-IN" sz="1800" dirty="0"/>
              <a:t>Lazányi</a:t>
            </a:r>
            <a:r>
              <a:rPr lang="en-GB" sz="1800" dirty="0"/>
              <a:t>, 2025)</a:t>
            </a:r>
            <a:r>
              <a:rPr lang="gu-IN" sz="1800" dirty="0"/>
              <a:t>. </a:t>
            </a:r>
          </a:p>
          <a:p>
            <a:pPr algn="just"/>
            <a:r>
              <a:rPr lang="gu-IN" sz="1800" dirty="0"/>
              <a:t>At Bristol Royal Infirmary, failures in leadership, governance, communication, clinical audit, and external regulation aligned simultaneously, allowing serious patient safety incidents to occur</a:t>
            </a:r>
            <a:r>
              <a:rPr lang="en-GB" sz="1800" dirty="0"/>
              <a:t> (</a:t>
            </a:r>
            <a:r>
              <a:rPr lang="gu-IN" sz="1800" dirty="0"/>
              <a:t>Lazányi</a:t>
            </a:r>
            <a:r>
              <a:rPr lang="en-GB" sz="1800" dirty="0"/>
              <a:t>, 2025)</a:t>
            </a:r>
            <a:r>
              <a:rPr lang="gu-IN" sz="1800" dirty="0"/>
              <a:t>. </a:t>
            </a:r>
          </a:p>
          <a:p>
            <a:pPr algn="just"/>
            <a:r>
              <a:rPr lang="gu-IN" sz="1800" dirty="0"/>
              <a:t>The model demonstrates that strengthening each layer of organisational defence can significantly reduce the likelihood of preventable adverse events</a:t>
            </a:r>
            <a:r>
              <a:rPr lang="en-GB" sz="1800" dirty="0"/>
              <a:t> (</a:t>
            </a:r>
            <a:r>
              <a:rPr lang="gu-IN" sz="1800" dirty="0"/>
              <a:t>Lazányi</a:t>
            </a:r>
            <a:r>
              <a:rPr lang="en-GB" sz="1800" dirty="0"/>
              <a:t>, 2025)</a:t>
            </a:r>
            <a:r>
              <a:rPr lang="gu-IN" sz="1800" dirty="0"/>
              <a:t>. </a:t>
            </a:r>
          </a:p>
        </p:txBody>
      </p:sp>
      <p:pic>
        <p:nvPicPr>
          <p:cNvPr id="4" name="Picture 3" descr="Swiss Cheese Model of Safety: Applications Across Industries">
            <a:extLst>
              <a:ext uri="{FF2B5EF4-FFF2-40B4-BE49-F238E27FC236}">
                <a16:creationId xmlns:a16="http://schemas.microsoft.com/office/drawing/2014/main" id="{E1692E87-A09D-4690-FBF6-2C006EC82421}"/>
              </a:ext>
            </a:extLst>
          </p:cNvPr>
          <p:cNvPicPr>
            <a:picLocks noChangeAspect="1"/>
          </p:cNvPicPr>
          <p:nvPr/>
        </p:nvPicPr>
        <p:blipFill>
          <a:blip r:embed="rId2"/>
          <a:stretch>
            <a:fillRect/>
          </a:stretch>
        </p:blipFill>
        <p:spPr>
          <a:xfrm>
            <a:off x="7150100" y="1612900"/>
            <a:ext cx="4797425" cy="4737099"/>
          </a:xfrm>
          <a:prstGeom prst="rect">
            <a:avLst/>
          </a:prstGeom>
        </p:spPr>
      </p:pic>
      <p:sp>
        <p:nvSpPr>
          <p:cNvPr id="6" name="TextBox 5">
            <a:extLst>
              <a:ext uri="{FF2B5EF4-FFF2-40B4-BE49-F238E27FC236}">
                <a16:creationId xmlns:a16="http://schemas.microsoft.com/office/drawing/2014/main" id="{1E5B8662-6ED2-E256-4373-478D5CC17C65}"/>
              </a:ext>
            </a:extLst>
          </p:cNvPr>
          <p:cNvSpPr txBox="1"/>
          <p:nvPr/>
        </p:nvSpPr>
        <p:spPr>
          <a:xfrm>
            <a:off x="8133346" y="6482833"/>
            <a:ext cx="3251374" cy="369332"/>
          </a:xfrm>
          <a:prstGeom prst="rect">
            <a:avLst/>
          </a:prstGeom>
          <a:noFill/>
        </p:spPr>
        <p:txBody>
          <a:bodyPr wrap="square" rtlCol="0">
            <a:spAutoFit/>
          </a:bodyPr>
          <a:lstStyle/>
          <a:p>
            <a:pPr algn="ctr"/>
            <a:r>
              <a:rPr lang="en-GB" dirty="0"/>
              <a:t>(Alan Higgins, 2023)</a:t>
            </a:r>
            <a:endParaRPr lang="gu-IN" dirty="0"/>
          </a:p>
        </p:txBody>
      </p:sp>
    </p:spTree>
    <p:extLst>
      <p:ext uri="{BB962C8B-B14F-4D97-AF65-F5344CB8AC3E}">
        <p14:creationId xmlns:p14="http://schemas.microsoft.com/office/powerpoint/2010/main" val="3435547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9E054-2055-E6DD-4140-2CC86108B095}"/>
              </a:ext>
            </a:extLst>
          </p:cNvPr>
          <p:cNvSpPr>
            <a:spLocks noGrp="1"/>
          </p:cNvSpPr>
          <p:nvPr>
            <p:ph type="title"/>
          </p:nvPr>
        </p:nvSpPr>
        <p:spPr/>
        <p:txBody>
          <a:bodyPr>
            <a:normAutofit/>
          </a:bodyPr>
          <a:lstStyle/>
          <a:p>
            <a:r>
              <a:rPr lang="gu-IN" sz="3600" dirty="0"/>
              <a:t>Application of the Swiss Cheese Model</a:t>
            </a:r>
          </a:p>
        </p:txBody>
      </p:sp>
      <p:sp>
        <p:nvSpPr>
          <p:cNvPr id="3" name="Content Placeholder 2">
            <a:extLst>
              <a:ext uri="{FF2B5EF4-FFF2-40B4-BE49-F238E27FC236}">
                <a16:creationId xmlns:a16="http://schemas.microsoft.com/office/drawing/2014/main" id="{D3870518-E4BC-4397-DB0C-5C40A5BE8443}"/>
              </a:ext>
            </a:extLst>
          </p:cNvPr>
          <p:cNvSpPr>
            <a:spLocks noGrp="1"/>
          </p:cNvSpPr>
          <p:nvPr>
            <p:ph idx="1"/>
          </p:nvPr>
        </p:nvSpPr>
        <p:spPr>
          <a:xfrm>
            <a:off x="1484310" y="2666999"/>
            <a:ext cx="10018713" cy="3695701"/>
          </a:xfrm>
        </p:spPr>
        <p:txBody>
          <a:bodyPr>
            <a:normAutofit fontScale="85000" lnSpcReduction="10000"/>
          </a:bodyPr>
          <a:lstStyle/>
          <a:p>
            <a:pPr algn="just"/>
            <a:r>
              <a:rPr lang="gu-IN" dirty="0"/>
              <a:t>Weak organisational leadership failed to recognise deteriorating surgical performance despite repeated evidence of poor patient outcomes</a:t>
            </a:r>
            <a:r>
              <a:rPr lang="en-GB" dirty="0"/>
              <a:t> (</a:t>
            </a:r>
            <a:r>
              <a:rPr lang="gu-IN" dirty="0"/>
              <a:t>Hignett</a:t>
            </a:r>
            <a:r>
              <a:rPr lang="en-GB" dirty="0"/>
              <a:t> et al, 2018)</a:t>
            </a:r>
            <a:r>
              <a:rPr lang="gu-IN" dirty="0"/>
              <a:t>. </a:t>
            </a:r>
            <a:endParaRPr lang="en-GB" dirty="0"/>
          </a:p>
          <a:p>
            <a:pPr algn="just"/>
            <a:r>
              <a:rPr lang="gu-IN" dirty="0"/>
              <a:t>Ineffective clinical governance and the absence of routine performance monitoring prevented early identification of unacceptable mortality rates</a:t>
            </a:r>
            <a:r>
              <a:rPr lang="en-GB" dirty="0"/>
              <a:t> (</a:t>
            </a:r>
            <a:r>
              <a:rPr lang="gu-IN" dirty="0"/>
              <a:t>Lazányi</a:t>
            </a:r>
            <a:r>
              <a:rPr lang="en-GB" dirty="0"/>
              <a:t>, 2025)</a:t>
            </a:r>
            <a:r>
              <a:rPr lang="gu-IN" dirty="0"/>
              <a:t>.</a:t>
            </a:r>
            <a:endParaRPr lang="en-GB" dirty="0"/>
          </a:p>
          <a:p>
            <a:pPr algn="just"/>
            <a:r>
              <a:rPr lang="gu-IN" dirty="0"/>
              <a:t> Poor communication between healthcare professionals, managers, and external regulators delayed corrective action and prolonged unsafe clinical practice</a:t>
            </a:r>
            <a:r>
              <a:rPr lang="en-GB" dirty="0"/>
              <a:t> (</a:t>
            </a:r>
            <a:r>
              <a:rPr lang="gu-IN" dirty="0"/>
              <a:t>Hignett</a:t>
            </a:r>
            <a:r>
              <a:rPr lang="en-GB" dirty="0"/>
              <a:t> et al, 2018)</a:t>
            </a:r>
            <a:r>
              <a:rPr lang="gu-IN" dirty="0"/>
              <a:t>. </a:t>
            </a:r>
            <a:endParaRPr lang="en-GB" dirty="0"/>
          </a:p>
          <a:p>
            <a:pPr algn="just"/>
            <a:r>
              <a:rPr lang="gu-IN" dirty="0"/>
              <a:t>The alignment of these multiple system failures ultimately resulted in avoidable patient deaths and reduced public confidence in healthcare services</a:t>
            </a:r>
            <a:r>
              <a:rPr lang="en-GB" dirty="0"/>
              <a:t> (</a:t>
            </a:r>
            <a:r>
              <a:rPr lang="gu-IN" dirty="0"/>
              <a:t>Hignett</a:t>
            </a:r>
            <a:r>
              <a:rPr lang="en-GB" dirty="0"/>
              <a:t> et al, 2018)</a:t>
            </a:r>
            <a:r>
              <a:rPr lang="gu-IN" dirty="0"/>
              <a:t>.</a:t>
            </a:r>
          </a:p>
        </p:txBody>
      </p:sp>
    </p:spTree>
    <p:extLst>
      <p:ext uri="{BB962C8B-B14F-4D97-AF65-F5344CB8AC3E}">
        <p14:creationId xmlns:p14="http://schemas.microsoft.com/office/powerpoint/2010/main" val="3746826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4DAF3-B989-2F92-2C1A-C521C48A84D6}"/>
              </a:ext>
            </a:extLst>
          </p:cNvPr>
          <p:cNvSpPr>
            <a:spLocks noGrp="1"/>
          </p:cNvSpPr>
          <p:nvPr>
            <p:ph type="title"/>
          </p:nvPr>
        </p:nvSpPr>
        <p:spPr>
          <a:xfrm>
            <a:off x="1484311" y="685801"/>
            <a:ext cx="10018713" cy="800100"/>
          </a:xfrm>
        </p:spPr>
        <p:txBody>
          <a:bodyPr/>
          <a:lstStyle/>
          <a:p>
            <a:r>
              <a:rPr lang="gu-IN" dirty="0"/>
              <a:t>Root Cause Analysis</a:t>
            </a:r>
          </a:p>
        </p:txBody>
      </p:sp>
      <p:sp>
        <p:nvSpPr>
          <p:cNvPr id="3" name="Content Placeholder 2">
            <a:extLst>
              <a:ext uri="{FF2B5EF4-FFF2-40B4-BE49-F238E27FC236}">
                <a16:creationId xmlns:a16="http://schemas.microsoft.com/office/drawing/2014/main" id="{467A26D2-03AA-F6FE-85C6-A4A5E34E1934}"/>
              </a:ext>
            </a:extLst>
          </p:cNvPr>
          <p:cNvSpPr>
            <a:spLocks noGrp="1"/>
          </p:cNvSpPr>
          <p:nvPr>
            <p:ph idx="1"/>
          </p:nvPr>
        </p:nvSpPr>
        <p:spPr>
          <a:xfrm>
            <a:off x="1738310" y="1943101"/>
            <a:ext cx="10018713" cy="3860800"/>
          </a:xfrm>
        </p:spPr>
        <p:txBody>
          <a:bodyPr>
            <a:normAutofit fontScale="92500" lnSpcReduction="20000"/>
          </a:bodyPr>
          <a:lstStyle/>
          <a:p>
            <a:pPr algn="just"/>
            <a:r>
              <a:rPr lang="gu-IN" dirty="0">
                <a:latin typeface="Arial" panose="020B0604020202020204" pitchFamily="34" charset="0"/>
              </a:rPr>
              <a:t>Root Cause Analysis identified inadequate quality assurance systems as one of the primary organisational failures contributing to poor surgical outcomes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Huang</a:t>
            </a:r>
            <a:r>
              <a:rPr lang="en-GB" dirty="0">
                <a:latin typeface="Arial" panose="020B0604020202020204" pitchFamily="34" charset="0"/>
                <a:cs typeface="Arial" panose="020B0604020202020204" pitchFamily="34" charset="0"/>
              </a:rPr>
              <a:t> et al, 2025)</a:t>
            </a:r>
            <a:r>
              <a:rPr lang="gu-IN" dirty="0">
                <a:latin typeface="Arial" panose="020B0604020202020204" pitchFamily="34" charset="0"/>
              </a:rPr>
              <a:t>. </a:t>
            </a:r>
            <a:endParaRPr lang="en-GB" dirty="0">
              <a:latin typeface="Arial" panose="020B0604020202020204" pitchFamily="34" charset="0"/>
              <a:cs typeface="Arial" panose="020B0604020202020204" pitchFamily="34" charset="0"/>
            </a:endParaRPr>
          </a:p>
          <a:p>
            <a:pPr algn="just"/>
            <a:r>
              <a:rPr lang="gu-IN" dirty="0">
                <a:latin typeface="Arial" panose="020B0604020202020204" pitchFamily="34" charset="0"/>
              </a:rPr>
              <a:t>Limited clinical audit and benchmarking prevented healthcare professionals from recognising that mortality rates were significantly higher than national standards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Huang</a:t>
            </a:r>
            <a:r>
              <a:rPr lang="en-GB" dirty="0">
                <a:latin typeface="Arial" panose="020B0604020202020204" pitchFamily="34" charset="0"/>
                <a:cs typeface="Arial" panose="020B0604020202020204" pitchFamily="34" charset="0"/>
              </a:rPr>
              <a:t> et al, 2025)</a:t>
            </a:r>
            <a:r>
              <a:rPr lang="gu-IN" dirty="0">
                <a:latin typeface="Arial" panose="020B0604020202020204" pitchFamily="34" charset="0"/>
              </a:rPr>
              <a:t>. </a:t>
            </a:r>
            <a:endParaRPr lang="en-GB" dirty="0">
              <a:latin typeface="Arial" panose="020B0604020202020204" pitchFamily="34" charset="0"/>
              <a:cs typeface="Arial" panose="020B0604020202020204" pitchFamily="34" charset="0"/>
            </a:endParaRPr>
          </a:p>
          <a:p>
            <a:pPr algn="just"/>
            <a:r>
              <a:rPr lang="gu-IN" dirty="0">
                <a:latin typeface="Arial" panose="020B0604020202020204" pitchFamily="34" charset="0"/>
              </a:rPr>
              <a:t>Weak leadership, ineffective communication, insufficient accountability, and a culture resistant to </a:t>
            </a:r>
            <a:r>
              <a:rPr lang="en-GB" dirty="0">
                <a:latin typeface="Arial" panose="020B0604020202020204" pitchFamily="34" charset="0"/>
                <a:cs typeface="Arial" panose="020B0604020202020204" pitchFamily="34" charset="0"/>
              </a:rPr>
              <a:t>collective concern-raising</a:t>
            </a:r>
            <a:r>
              <a:rPr lang="gu-IN" dirty="0">
                <a:latin typeface="Arial" panose="020B0604020202020204" pitchFamily="34" charset="0"/>
              </a:rPr>
              <a:t> allowed unsafe practices to continue for many years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Kellogg</a:t>
            </a:r>
            <a:r>
              <a:rPr lang="en-GB" dirty="0">
                <a:latin typeface="Arial" panose="020B0604020202020204" pitchFamily="34" charset="0"/>
                <a:cs typeface="Arial" panose="020B0604020202020204" pitchFamily="34" charset="0"/>
              </a:rPr>
              <a:t> et al, 2017)</a:t>
            </a:r>
            <a:r>
              <a:rPr lang="gu-IN" dirty="0">
                <a:latin typeface="Arial" panose="020B0604020202020204" pitchFamily="34" charset="0"/>
              </a:rPr>
              <a:t>. </a:t>
            </a:r>
            <a:endParaRPr lang="en-GB" dirty="0">
              <a:latin typeface="Arial" panose="020B0604020202020204" pitchFamily="34" charset="0"/>
              <a:cs typeface="Arial" panose="020B0604020202020204" pitchFamily="34" charset="0"/>
            </a:endParaRPr>
          </a:p>
          <a:p>
            <a:pPr algn="just"/>
            <a:r>
              <a:rPr lang="gu-IN" dirty="0">
                <a:latin typeface="Arial" panose="020B0604020202020204" pitchFamily="34" charset="0"/>
              </a:rPr>
              <a:t>Addressing these underlying organisational issues would have been more effective than focusing solely on individual clinical errors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Kellogg</a:t>
            </a:r>
            <a:r>
              <a:rPr lang="en-GB" dirty="0">
                <a:latin typeface="Arial" panose="020B0604020202020204" pitchFamily="34" charset="0"/>
                <a:cs typeface="Arial" panose="020B0604020202020204" pitchFamily="34" charset="0"/>
              </a:rPr>
              <a:t> et al, 2017)</a:t>
            </a:r>
            <a:r>
              <a:rPr lang="gu-IN" dirty="0">
                <a:latin typeface="Arial" panose="020B0604020202020204" pitchFamily="34" charset="0"/>
              </a:rPr>
              <a:t>.</a:t>
            </a:r>
          </a:p>
        </p:txBody>
      </p:sp>
    </p:spTree>
    <p:extLst>
      <p:ext uri="{BB962C8B-B14F-4D97-AF65-F5344CB8AC3E}">
        <p14:creationId xmlns:p14="http://schemas.microsoft.com/office/powerpoint/2010/main" val="36257895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89D35B1-0ED5-4358-8CAE-A9E49412AAA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10" name="Freeform 6">
              <a:extLst>
                <a:ext uri="{FF2B5EF4-FFF2-40B4-BE49-F238E27FC236}">
                  <a16:creationId xmlns:a16="http://schemas.microsoft.com/office/drawing/2014/main" id="{DDEF6545-5A42-469E-8778-86CA01CD46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gu-IN"/>
            </a:p>
          </p:txBody>
        </p:sp>
        <p:sp>
          <p:nvSpPr>
            <p:cNvPr id="11" name="Freeform 7">
              <a:extLst>
                <a:ext uri="{FF2B5EF4-FFF2-40B4-BE49-F238E27FC236}">
                  <a16:creationId xmlns:a16="http://schemas.microsoft.com/office/drawing/2014/main" id="{3B08853F-842C-4D0A-9A89-D05CB3990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gu-IN"/>
            </a:p>
          </p:txBody>
        </p:sp>
        <p:sp>
          <p:nvSpPr>
            <p:cNvPr id="12" name="Freeform 8">
              <a:extLst>
                <a:ext uri="{FF2B5EF4-FFF2-40B4-BE49-F238E27FC236}">
                  <a16:creationId xmlns:a16="http://schemas.microsoft.com/office/drawing/2014/main" id="{A436FB18-2D01-4AAB-AD10-2D1208310F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gu-IN"/>
            </a:p>
          </p:txBody>
        </p:sp>
        <p:sp>
          <p:nvSpPr>
            <p:cNvPr id="13" name="Freeform 9">
              <a:extLst>
                <a:ext uri="{FF2B5EF4-FFF2-40B4-BE49-F238E27FC236}">
                  <a16:creationId xmlns:a16="http://schemas.microsoft.com/office/drawing/2014/main" id="{9EFB8341-7A7B-46E4-AF94-689147AD05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gu-IN"/>
            </a:p>
          </p:txBody>
        </p:sp>
        <p:sp>
          <p:nvSpPr>
            <p:cNvPr id="14" name="Freeform 10">
              <a:extLst>
                <a:ext uri="{FF2B5EF4-FFF2-40B4-BE49-F238E27FC236}">
                  <a16:creationId xmlns:a16="http://schemas.microsoft.com/office/drawing/2014/main" id="{C4D84136-7804-4605-AC9F-238A3665EE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gu-IN"/>
            </a:p>
          </p:txBody>
        </p:sp>
        <p:sp>
          <p:nvSpPr>
            <p:cNvPr id="15" name="Freeform 11">
              <a:extLst>
                <a:ext uri="{FF2B5EF4-FFF2-40B4-BE49-F238E27FC236}">
                  <a16:creationId xmlns:a16="http://schemas.microsoft.com/office/drawing/2014/main" id="{4EC6F81C-51C2-4A6F-8B94-562DA67362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gu-IN"/>
            </a:p>
          </p:txBody>
        </p:sp>
      </p:grpSp>
      <p:grpSp>
        <p:nvGrpSpPr>
          <p:cNvPr id="17" name="Group 16">
            <a:extLst>
              <a:ext uri="{FF2B5EF4-FFF2-40B4-BE49-F238E27FC236}">
                <a16:creationId xmlns:a16="http://schemas.microsoft.com/office/drawing/2014/main" id="{DD65B30C-427F-449E-B039-E288E85D8A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18" name="Freeform 6">
              <a:extLst>
                <a:ext uri="{FF2B5EF4-FFF2-40B4-BE49-F238E27FC236}">
                  <a16:creationId xmlns:a16="http://schemas.microsoft.com/office/drawing/2014/main" id="{9F47D947-83F7-46E3-872B-0777122A0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gu-IN"/>
            </a:p>
          </p:txBody>
        </p:sp>
        <p:sp>
          <p:nvSpPr>
            <p:cNvPr id="19" name="Freeform 7">
              <a:extLst>
                <a:ext uri="{FF2B5EF4-FFF2-40B4-BE49-F238E27FC236}">
                  <a16:creationId xmlns:a16="http://schemas.microsoft.com/office/drawing/2014/main" id="{60C7B45B-6634-46FA-862D-B86F1C3C5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gu-IN"/>
            </a:p>
          </p:txBody>
        </p:sp>
        <p:sp>
          <p:nvSpPr>
            <p:cNvPr id="20" name="Freeform 8">
              <a:extLst>
                <a:ext uri="{FF2B5EF4-FFF2-40B4-BE49-F238E27FC236}">
                  <a16:creationId xmlns:a16="http://schemas.microsoft.com/office/drawing/2014/main" id="{C7504CC0-DD94-4ED9-ADC9-6FE7AEA33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gu-IN"/>
            </a:p>
          </p:txBody>
        </p:sp>
        <p:sp>
          <p:nvSpPr>
            <p:cNvPr id="21" name="Freeform 9">
              <a:extLst>
                <a:ext uri="{FF2B5EF4-FFF2-40B4-BE49-F238E27FC236}">
                  <a16:creationId xmlns:a16="http://schemas.microsoft.com/office/drawing/2014/main" id="{64268326-B6DD-4E00-9788-6C319279AC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gu-IN"/>
            </a:p>
          </p:txBody>
        </p:sp>
        <p:sp>
          <p:nvSpPr>
            <p:cNvPr id="22" name="Freeform 10">
              <a:extLst>
                <a:ext uri="{FF2B5EF4-FFF2-40B4-BE49-F238E27FC236}">
                  <a16:creationId xmlns:a16="http://schemas.microsoft.com/office/drawing/2014/main" id="{92C7B3DE-DB23-4AAC-B142-C803C0C0A1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gu-IN"/>
            </a:p>
          </p:txBody>
        </p:sp>
        <p:sp>
          <p:nvSpPr>
            <p:cNvPr id="23" name="Freeform 11">
              <a:extLst>
                <a:ext uri="{FF2B5EF4-FFF2-40B4-BE49-F238E27FC236}">
                  <a16:creationId xmlns:a16="http://schemas.microsoft.com/office/drawing/2014/main" id="{1EEF04DC-4E0D-4127-A98D-EA81C3B2D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gu-IN"/>
            </a:p>
          </p:txBody>
        </p:sp>
      </p:grpSp>
      <p:sp>
        <p:nvSpPr>
          <p:cNvPr id="25" name="Freeform: Shape 24">
            <a:extLst>
              <a:ext uri="{FF2B5EF4-FFF2-40B4-BE49-F238E27FC236}">
                <a16:creationId xmlns:a16="http://schemas.microsoft.com/office/drawing/2014/main" id="{084966D2-3C9B-4F47-8231-1DEC33D3B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6066" y="321734"/>
            <a:ext cx="11074201" cy="6214533"/>
          </a:xfrm>
          <a:custGeom>
            <a:avLst/>
            <a:gdLst>
              <a:gd name="connsiteX0" fmla="*/ 815396 w 11074201"/>
              <a:gd name="connsiteY0" fmla="*/ 0 h 6214533"/>
              <a:gd name="connsiteX1" fmla="*/ 11074201 w 11074201"/>
              <a:gd name="connsiteY1" fmla="*/ 0 h 6214533"/>
              <a:gd name="connsiteX2" fmla="*/ 11074201 w 11074201"/>
              <a:gd name="connsiteY2" fmla="*/ 6214533 h 6214533"/>
              <a:gd name="connsiteX3" fmla="*/ 1498193 w 11074201"/>
              <a:gd name="connsiteY3" fmla="*/ 6214533 h 6214533"/>
              <a:gd name="connsiteX4" fmla="*/ 0 w 11074201"/>
              <a:gd name="connsiteY4" fmla="*/ 4992543 h 6214533"/>
              <a:gd name="connsiteX5" fmla="*/ 433971 w 11074201"/>
              <a:gd name="connsiteY5" fmla="*/ 2335405 h 6214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74201" h="6214533">
                <a:moveTo>
                  <a:pt x="815396" y="0"/>
                </a:moveTo>
                <a:lnTo>
                  <a:pt x="11074201" y="0"/>
                </a:lnTo>
                <a:lnTo>
                  <a:pt x="11074201" y="6214533"/>
                </a:lnTo>
                <a:lnTo>
                  <a:pt x="1498193" y="6214533"/>
                </a:lnTo>
                <a:lnTo>
                  <a:pt x="0" y="4992543"/>
                </a:lnTo>
                <a:cubicBezTo>
                  <a:pt x="141071" y="4106831"/>
                  <a:pt x="287521" y="3221118"/>
                  <a:pt x="433971" y="2335405"/>
                </a:cubicBezTo>
                <a:close/>
              </a:path>
            </a:pathLst>
          </a:custGeom>
          <a:solidFill>
            <a:srgbClr val="FFFFFF"/>
          </a:solidFill>
          <a:ln w="38100">
            <a:gradFill flip="none" rotWithShape="1">
              <a:gsLst>
                <a:gs pos="0">
                  <a:schemeClr val="bg2"/>
                </a:gs>
                <a:gs pos="100000">
                  <a:schemeClr val="bg2">
                    <a:lumMod val="75000"/>
                  </a:schemeClr>
                </a:gs>
              </a:gsLst>
              <a:lin ang="5400000" scaled="1"/>
              <a:tileRect/>
            </a:grad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What is a Fishbone Diagram? A Guide to Problem-Solving – HKMLC Smart Board">
            <a:extLst>
              <a:ext uri="{FF2B5EF4-FFF2-40B4-BE49-F238E27FC236}">
                <a16:creationId xmlns:a16="http://schemas.microsoft.com/office/drawing/2014/main" id="{7B5A1855-485F-E4DC-94FC-39ED1F73A80C}"/>
              </a:ext>
            </a:extLst>
          </p:cNvPr>
          <p:cNvPicPr>
            <a:picLocks noGrp="1" noChangeAspect="1"/>
          </p:cNvPicPr>
          <p:nvPr>
            <p:ph idx="1"/>
          </p:nvPr>
        </p:nvPicPr>
        <p:blipFill>
          <a:blip r:embed="rId3"/>
          <a:stretch>
            <a:fillRect/>
          </a:stretch>
        </p:blipFill>
        <p:spPr>
          <a:xfrm>
            <a:off x="2279928" y="1421905"/>
            <a:ext cx="8946872" cy="4004662"/>
          </a:xfrm>
          <a:prstGeom prst="rect">
            <a:avLst/>
          </a:prstGeom>
        </p:spPr>
      </p:pic>
      <p:sp>
        <p:nvSpPr>
          <p:cNvPr id="3" name="TextBox 2">
            <a:extLst>
              <a:ext uri="{FF2B5EF4-FFF2-40B4-BE49-F238E27FC236}">
                <a16:creationId xmlns:a16="http://schemas.microsoft.com/office/drawing/2014/main" id="{9A770048-3FB1-3E71-3B45-8E208668504E}"/>
              </a:ext>
            </a:extLst>
          </p:cNvPr>
          <p:cNvSpPr txBox="1"/>
          <p:nvPr/>
        </p:nvSpPr>
        <p:spPr>
          <a:xfrm>
            <a:off x="3850104" y="6048375"/>
            <a:ext cx="3251374" cy="369332"/>
          </a:xfrm>
          <a:prstGeom prst="rect">
            <a:avLst/>
          </a:prstGeom>
          <a:noFill/>
        </p:spPr>
        <p:txBody>
          <a:bodyPr wrap="square" rtlCol="0">
            <a:spAutoFit/>
          </a:bodyPr>
          <a:lstStyle/>
          <a:p>
            <a:pPr algn="ctr"/>
            <a:r>
              <a:rPr lang="en-GB" dirty="0"/>
              <a:t>(HKMLC, 2026)</a:t>
            </a:r>
            <a:endParaRPr lang="gu-IN" dirty="0"/>
          </a:p>
        </p:txBody>
      </p:sp>
    </p:spTree>
    <p:extLst>
      <p:ext uri="{BB962C8B-B14F-4D97-AF65-F5344CB8AC3E}">
        <p14:creationId xmlns:p14="http://schemas.microsoft.com/office/powerpoint/2010/main" val="2226186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643778-7F6C-4E8D-84D1-D5CDB992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1D22F88D-6907-48AF-B024-346E855E0D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7B457314-69DD-EC3B-2A39-6EBC1AF2D7A9}"/>
              </a:ext>
            </a:extLst>
          </p:cNvPr>
          <p:cNvSpPr>
            <a:spLocks noGrp="1"/>
          </p:cNvSpPr>
          <p:nvPr>
            <p:ph type="title"/>
          </p:nvPr>
        </p:nvSpPr>
        <p:spPr>
          <a:xfrm>
            <a:off x="496112" y="685801"/>
            <a:ext cx="2743200" cy="5105400"/>
          </a:xfrm>
        </p:spPr>
        <p:txBody>
          <a:bodyPr>
            <a:normAutofit/>
          </a:bodyPr>
          <a:lstStyle/>
          <a:p>
            <a:pPr algn="l"/>
            <a:r>
              <a:rPr lang="gu-IN" sz="3200" dirty="0">
                <a:solidFill>
                  <a:srgbClr val="FFFFFF"/>
                </a:solidFill>
              </a:rPr>
              <a:t>Fishbone Diagram</a:t>
            </a:r>
          </a:p>
        </p:txBody>
      </p:sp>
      <p:grpSp>
        <p:nvGrpSpPr>
          <p:cNvPr id="12" name="Group 11">
            <a:extLst>
              <a:ext uri="{FF2B5EF4-FFF2-40B4-BE49-F238E27FC236}">
                <a16:creationId xmlns:a16="http://schemas.microsoft.com/office/drawing/2014/main" id="{F3842748-48B5-4DD0-A06A-A31C74024A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3" name="Freeform 6">
              <a:extLst>
                <a:ext uri="{FF2B5EF4-FFF2-40B4-BE49-F238E27FC236}">
                  <a16:creationId xmlns:a16="http://schemas.microsoft.com/office/drawing/2014/main" id="{548E99BE-1071-4690-9B9C-07926CEE5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gu-IN"/>
            </a:p>
          </p:txBody>
        </p:sp>
        <p:sp>
          <p:nvSpPr>
            <p:cNvPr id="14" name="Freeform 7">
              <a:extLst>
                <a:ext uri="{FF2B5EF4-FFF2-40B4-BE49-F238E27FC236}">
                  <a16:creationId xmlns:a16="http://schemas.microsoft.com/office/drawing/2014/main" id="{9301F039-B467-413A-B25C-770E51069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gu-IN"/>
            </a:p>
          </p:txBody>
        </p:sp>
        <p:sp>
          <p:nvSpPr>
            <p:cNvPr id="15" name="Freeform 8">
              <a:extLst>
                <a:ext uri="{FF2B5EF4-FFF2-40B4-BE49-F238E27FC236}">
                  <a16:creationId xmlns:a16="http://schemas.microsoft.com/office/drawing/2014/main" id="{9F06AEC1-5558-49E8-8CAC-FEBD00DF0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gu-IN"/>
            </a:p>
          </p:txBody>
        </p:sp>
        <p:sp>
          <p:nvSpPr>
            <p:cNvPr id="16" name="Freeform 9">
              <a:extLst>
                <a:ext uri="{FF2B5EF4-FFF2-40B4-BE49-F238E27FC236}">
                  <a16:creationId xmlns:a16="http://schemas.microsoft.com/office/drawing/2014/main" id="{D10B76B9-BA68-471E-B58C-ED91198A9F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gu-IN"/>
            </a:p>
          </p:txBody>
        </p:sp>
        <p:sp>
          <p:nvSpPr>
            <p:cNvPr id="17" name="Freeform 10">
              <a:extLst>
                <a:ext uri="{FF2B5EF4-FFF2-40B4-BE49-F238E27FC236}">
                  <a16:creationId xmlns:a16="http://schemas.microsoft.com/office/drawing/2014/main" id="{FEB3913B-54A3-490E-BA4B-5D0330990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gu-IN"/>
            </a:p>
          </p:txBody>
        </p:sp>
        <p:sp>
          <p:nvSpPr>
            <p:cNvPr id="18" name="Freeform 11">
              <a:extLst>
                <a:ext uri="{FF2B5EF4-FFF2-40B4-BE49-F238E27FC236}">
                  <a16:creationId xmlns:a16="http://schemas.microsoft.com/office/drawing/2014/main" id="{F75DC961-08A4-46F8-8A80-2E1FB977E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gu-IN"/>
            </a:p>
          </p:txBody>
        </p:sp>
      </p:grpSp>
      <p:sp>
        <p:nvSpPr>
          <p:cNvPr id="3" name="Content Placeholder 2">
            <a:extLst>
              <a:ext uri="{FF2B5EF4-FFF2-40B4-BE49-F238E27FC236}">
                <a16:creationId xmlns:a16="http://schemas.microsoft.com/office/drawing/2014/main" id="{C590B8C3-2F6B-497D-26C8-91B79C538698}"/>
              </a:ext>
            </a:extLst>
          </p:cNvPr>
          <p:cNvSpPr>
            <a:spLocks noGrp="1"/>
          </p:cNvSpPr>
          <p:nvPr>
            <p:ph idx="1"/>
          </p:nvPr>
        </p:nvSpPr>
        <p:spPr>
          <a:xfrm>
            <a:off x="4710096" y="685800"/>
            <a:ext cx="7342204" cy="5867399"/>
          </a:xfrm>
        </p:spPr>
        <p:txBody>
          <a:bodyPr>
            <a:normAutofit lnSpcReduction="10000"/>
          </a:bodyPr>
          <a:lstStyle/>
          <a:p>
            <a:pPr algn="just">
              <a:lnSpc>
                <a:spcPct val="90000"/>
              </a:lnSpc>
            </a:pPr>
            <a:r>
              <a:rPr lang="gu-IN" sz="2000" b="1"/>
              <a:t>People:</a:t>
            </a:r>
            <a:r>
              <a:rPr lang="gu-IN" sz="2000"/>
              <a:t> Limited specialist expertise, inadequate teamwork, and ineffective communication reduced the overall quality and safety of paediatric cardiac care</a:t>
            </a:r>
            <a:r>
              <a:rPr lang="en-GB" sz="2000"/>
              <a:t> (</a:t>
            </a:r>
            <a:r>
              <a:rPr lang="gu-IN" sz="2000"/>
              <a:t>Loredana</a:t>
            </a:r>
            <a:r>
              <a:rPr lang="en-GB" sz="2000"/>
              <a:t>, 2017)</a:t>
            </a:r>
            <a:r>
              <a:rPr lang="gu-IN" sz="2000"/>
              <a:t>. </a:t>
            </a:r>
            <a:endParaRPr lang="en-GB" sz="2000"/>
          </a:p>
          <a:p>
            <a:pPr algn="just">
              <a:lnSpc>
                <a:spcPct val="90000"/>
              </a:lnSpc>
            </a:pPr>
            <a:r>
              <a:rPr lang="gu-IN" sz="2000" b="1"/>
              <a:t>Leadership:</a:t>
            </a:r>
            <a:r>
              <a:rPr lang="gu-IN" sz="2000"/>
              <a:t> Weak organisational leadership failed to monitor clinical performance or respond appropriately to concerns raised by healthcare professionals</a:t>
            </a:r>
            <a:r>
              <a:rPr lang="en-GB" sz="2000"/>
              <a:t> (</a:t>
            </a:r>
            <a:r>
              <a:rPr lang="gu-IN" sz="2000"/>
              <a:t>Tagaram</a:t>
            </a:r>
            <a:r>
              <a:rPr lang="en-GB" sz="2000"/>
              <a:t> </a:t>
            </a:r>
            <a:r>
              <a:rPr lang="gu-IN" sz="2000"/>
              <a:t>and Chen</a:t>
            </a:r>
            <a:r>
              <a:rPr lang="en-GB" sz="2000"/>
              <a:t>, 2024)</a:t>
            </a:r>
            <a:r>
              <a:rPr lang="gu-IN" sz="2000"/>
              <a:t>. </a:t>
            </a:r>
            <a:endParaRPr lang="en-GB" sz="2000"/>
          </a:p>
          <a:p>
            <a:pPr algn="just">
              <a:lnSpc>
                <a:spcPct val="90000"/>
              </a:lnSpc>
            </a:pPr>
            <a:r>
              <a:rPr lang="gu-IN" sz="2000" b="1"/>
              <a:t>Process:</a:t>
            </a:r>
            <a:r>
              <a:rPr lang="gu-IN" sz="2000"/>
              <a:t> The absence of structured clinical audits and standardised </a:t>
            </a:r>
            <a:r>
              <a:rPr lang="en-GB" sz="2000"/>
              <a:t>quality-assurance processes delayed the </a:t>
            </a:r>
            <a:r>
              <a:rPr lang="gu-IN" sz="2000"/>
              <a:t>identification of poor surgical outcomes</a:t>
            </a:r>
            <a:r>
              <a:rPr lang="en-GB" sz="2000"/>
              <a:t> (</a:t>
            </a:r>
            <a:r>
              <a:rPr lang="gu-IN" sz="2000"/>
              <a:t>Loredana</a:t>
            </a:r>
            <a:r>
              <a:rPr lang="en-GB" sz="2000"/>
              <a:t>, 2017)</a:t>
            </a:r>
            <a:r>
              <a:rPr lang="gu-IN" sz="2000"/>
              <a:t>. </a:t>
            </a:r>
            <a:endParaRPr lang="en-GB" sz="2000"/>
          </a:p>
          <a:p>
            <a:pPr algn="just">
              <a:lnSpc>
                <a:spcPct val="90000"/>
              </a:lnSpc>
            </a:pPr>
            <a:r>
              <a:rPr lang="gu-IN" sz="2000" b="1"/>
              <a:t>Policy:</a:t>
            </a:r>
            <a:r>
              <a:rPr lang="gu-IN" sz="2000"/>
              <a:t> National regulatory systems lacked effective performance monitoring and accountability mechanisms during the period of investigation</a:t>
            </a:r>
            <a:r>
              <a:rPr lang="en-GB" sz="2000"/>
              <a:t> (</a:t>
            </a:r>
            <a:r>
              <a:rPr lang="gu-IN" sz="2000"/>
              <a:t>Tagaram</a:t>
            </a:r>
            <a:r>
              <a:rPr lang="en-GB" sz="2000"/>
              <a:t> </a:t>
            </a:r>
            <a:r>
              <a:rPr lang="gu-IN" sz="2000"/>
              <a:t>and Chen</a:t>
            </a:r>
            <a:r>
              <a:rPr lang="en-GB" sz="2000"/>
              <a:t>, 2024)</a:t>
            </a:r>
            <a:r>
              <a:rPr lang="gu-IN" sz="2000"/>
              <a:t>. </a:t>
            </a:r>
            <a:endParaRPr lang="en-GB" sz="2000"/>
          </a:p>
          <a:p>
            <a:pPr algn="just">
              <a:lnSpc>
                <a:spcPct val="90000"/>
              </a:lnSpc>
            </a:pPr>
            <a:r>
              <a:rPr lang="gu-IN" sz="2000" b="1"/>
              <a:t>Equipment:</a:t>
            </a:r>
            <a:r>
              <a:rPr lang="gu-IN" sz="2000"/>
              <a:t> Resource limitations and insufficient specialist support reduced the effectiveness of complex paediatric cardiac services</a:t>
            </a:r>
            <a:r>
              <a:rPr lang="en-GB" sz="2000"/>
              <a:t> (</a:t>
            </a:r>
            <a:r>
              <a:rPr lang="gu-IN" sz="2000"/>
              <a:t>Loredana</a:t>
            </a:r>
            <a:r>
              <a:rPr lang="en-GB" sz="2000"/>
              <a:t>, 2017)</a:t>
            </a:r>
            <a:r>
              <a:rPr lang="gu-IN" sz="2000"/>
              <a:t>. </a:t>
            </a:r>
            <a:endParaRPr lang="en-GB" sz="2000"/>
          </a:p>
          <a:p>
            <a:pPr algn="just">
              <a:lnSpc>
                <a:spcPct val="90000"/>
              </a:lnSpc>
            </a:pPr>
            <a:r>
              <a:rPr lang="gu-IN" sz="2000" b="1"/>
              <a:t>Environment:</a:t>
            </a:r>
            <a:r>
              <a:rPr lang="gu-IN" sz="2000"/>
              <a:t> A hierarchical organisational culture discouraged staff from openly reporting safety concerns or challenging poor clinical practice</a:t>
            </a:r>
            <a:r>
              <a:rPr lang="en-GB" sz="2000"/>
              <a:t> (</a:t>
            </a:r>
            <a:r>
              <a:rPr lang="gu-IN" sz="2000"/>
              <a:t>Tagaram</a:t>
            </a:r>
            <a:r>
              <a:rPr lang="en-GB" sz="2000"/>
              <a:t> </a:t>
            </a:r>
            <a:r>
              <a:rPr lang="gu-IN" sz="2000"/>
              <a:t>and Chen</a:t>
            </a:r>
            <a:r>
              <a:rPr lang="en-GB" sz="2000"/>
              <a:t>, 2024)</a:t>
            </a:r>
            <a:r>
              <a:rPr lang="gu-IN" sz="2000"/>
              <a:t>.</a:t>
            </a:r>
          </a:p>
        </p:txBody>
      </p:sp>
    </p:spTree>
    <p:extLst>
      <p:ext uri="{BB962C8B-B14F-4D97-AF65-F5344CB8AC3E}">
        <p14:creationId xmlns:p14="http://schemas.microsoft.com/office/powerpoint/2010/main" val="848780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AD30037-67ED-4367-9BE0-45787510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hapter 1: Foundation of Evaluation and Research in Healthcare – Medical  Metrics for Health Facilities">
            <a:extLst>
              <a:ext uri="{FF2B5EF4-FFF2-40B4-BE49-F238E27FC236}">
                <a16:creationId xmlns:a16="http://schemas.microsoft.com/office/drawing/2014/main" id="{10EB3F9D-0C4B-E189-F381-C0454CF3CFB8}"/>
              </a:ext>
            </a:extLst>
          </p:cNvPr>
          <p:cNvPicPr>
            <a:picLocks noChangeAspect="1"/>
          </p:cNvPicPr>
          <p:nvPr/>
        </p:nvPicPr>
        <p:blipFill>
          <a:blip r:embed="rId3"/>
          <a:srcRect l="23314" r="26451" b="2"/>
          <a:stretch>
            <a:fillRect/>
          </a:stretch>
        </p:blipFill>
        <p:spPr>
          <a:xfrm>
            <a:off x="6892924" y="10"/>
            <a:ext cx="5299077" cy="6857990"/>
          </a:xfrm>
          <a:custGeom>
            <a:avLst/>
            <a:gdLst/>
            <a:ahLst/>
            <a:cxnLst/>
            <a:rect l="l" t="t" r="r" b="b"/>
            <a:pathLst>
              <a:path w="5299077" h="6858000">
                <a:moveTo>
                  <a:pt x="836871" y="0"/>
                </a:moveTo>
                <a:lnTo>
                  <a:pt x="5299077" y="0"/>
                </a:lnTo>
                <a:lnTo>
                  <a:pt x="5299077" y="6858000"/>
                </a:lnTo>
                <a:lnTo>
                  <a:pt x="1911312" y="6858000"/>
                </a:lnTo>
                <a:lnTo>
                  <a:pt x="0" y="5333999"/>
                </a:lnTo>
                <a:close/>
              </a:path>
            </a:pathLst>
          </a:custGeom>
        </p:spPr>
      </p:pic>
      <p:grpSp>
        <p:nvGrpSpPr>
          <p:cNvPr id="11" name="Group 10">
            <a:extLst>
              <a:ext uri="{FF2B5EF4-FFF2-40B4-BE49-F238E27FC236}">
                <a16:creationId xmlns:a16="http://schemas.microsoft.com/office/drawing/2014/main" id="{50841A4E-5BC1-44B4-83CF-D524E8AE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32760" y="0"/>
            <a:ext cx="2436813" cy="6858001"/>
            <a:chOff x="1320800" y="0"/>
            <a:chExt cx="2436813" cy="6858001"/>
          </a:xfrm>
        </p:grpSpPr>
        <p:sp>
          <p:nvSpPr>
            <p:cNvPr id="12" name="Freeform 6">
              <a:extLst>
                <a:ext uri="{FF2B5EF4-FFF2-40B4-BE49-F238E27FC236}">
                  <a16:creationId xmlns:a16="http://schemas.microsoft.com/office/drawing/2014/main" id="{BF371BCC-8954-44E2-8C4F-29DC188727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gu-IN"/>
            </a:p>
          </p:txBody>
        </p:sp>
        <p:sp>
          <p:nvSpPr>
            <p:cNvPr id="13" name="Freeform 7">
              <a:extLst>
                <a:ext uri="{FF2B5EF4-FFF2-40B4-BE49-F238E27FC236}">
                  <a16:creationId xmlns:a16="http://schemas.microsoft.com/office/drawing/2014/main" id="{CD3505BE-B420-41C5-BE34-3E7652D37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gu-IN"/>
            </a:p>
          </p:txBody>
        </p:sp>
        <p:sp>
          <p:nvSpPr>
            <p:cNvPr id="14" name="Freeform 8">
              <a:extLst>
                <a:ext uri="{FF2B5EF4-FFF2-40B4-BE49-F238E27FC236}">
                  <a16:creationId xmlns:a16="http://schemas.microsoft.com/office/drawing/2014/main" id="{4B68A05B-A78B-4D59-8CF9-1900731A2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gu-IN"/>
            </a:p>
          </p:txBody>
        </p:sp>
        <p:sp>
          <p:nvSpPr>
            <p:cNvPr id="15" name="Freeform 9">
              <a:extLst>
                <a:ext uri="{FF2B5EF4-FFF2-40B4-BE49-F238E27FC236}">
                  <a16:creationId xmlns:a16="http://schemas.microsoft.com/office/drawing/2014/main" id="{84D57A01-C112-4FF2-B5ED-0B762AAD9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gu-IN"/>
            </a:p>
          </p:txBody>
        </p:sp>
        <p:sp>
          <p:nvSpPr>
            <p:cNvPr id="16" name="Freeform 10">
              <a:extLst>
                <a:ext uri="{FF2B5EF4-FFF2-40B4-BE49-F238E27FC236}">
                  <a16:creationId xmlns:a16="http://schemas.microsoft.com/office/drawing/2014/main" id="{6CCCCDF1-5D4F-4CA1-8400-DFBB96BB0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gu-IN"/>
            </a:p>
          </p:txBody>
        </p:sp>
        <p:sp>
          <p:nvSpPr>
            <p:cNvPr id="17" name="Freeform 11">
              <a:extLst>
                <a:ext uri="{FF2B5EF4-FFF2-40B4-BE49-F238E27FC236}">
                  <a16:creationId xmlns:a16="http://schemas.microsoft.com/office/drawing/2014/main" id="{20A090B2-5344-43CD-BC70-A6D44F15E8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gu-IN"/>
            </a:p>
          </p:txBody>
        </p:sp>
      </p:grpSp>
      <p:sp>
        <p:nvSpPr>
          <p:cNvPr id="2" name="Title 1">
            <a:extLst>
              <a:ext uri="{FF2B5EF4-FFF2-40B4-BE49-F238E27FC236}">
                <a16:creationId xmlns:a16="http://schemas.microsoft.com/office/drawing/2014/main" id="{A64E2164-1C0D-EB67-535C-5FA596888525}"/>
              </a:ext>
            </a:extLst>
          </p:cNvPr>
          <p:cNvSpPr>
            <a:spLocks noGrp="1"/>
          </p:cNvSpPr>
          <p:nvPr>
            <p:ph type="title"/>
          </p:nvPr>
        </p:nvSpPr>
        <p:spPr>
          <a:xfrm>
            <a:off x="972080" y="685800"/>
            <a:ext cx="5260680" cy="914399"/>
          </a:xfrm>
        </p:spPr>
        <p:txBody>
          <a:bodyPr>
            <a:normAutofit/>
          </a:bodyPr>
          <a:lstStyle/>
          <a:p>
            <a:pPr algn="l"/>
            <a:r>
              <a:rPr lang="gu-IN" dirty="0"/>
              <a:t>Donabedian </a:t>
            </a:r>
            <a:r>
              <a:rPr lang="gu-IN" sz="3600" dirty="0"/>
              <a:t>Model</a:t>
            </a:r>
            <a:endParaRPr lang="gu-IN" dirty="0"/>
          </a:p>
        </p:txBody>
      </p:sp>
      <p:sp>
        <p:nvSpPr>
          <p:cNvPr id="3" name="Content Placeholder 2">
            <a:extLst>
              <a:ext uri="{FF2B5EF4-FFF2-40B4-BE49-F238E27FC236}">
                <a16:creationId xmlns:a16="http://schemas.microsoft.com/office/drawing/2014/main" id="{0CA3E70E-6501-3FA3-0A7A-8EB0BCB9D9B5}"/>
              </a:ext>
            </a:extLst>
          </p:cNvPr>
          <p:cNvSpPr>
            <a:spLocks noGrp="1"/>
          </p:cNvSpPr>
          <p:nvPr>
            <p:ph idx="1"/>
          </p:nvPr>
        </p:nvSpPr>
        <p:spPr>
          <a:xfrm>
            <a:off x="643468" y="1879601"/>
            <a:ext cx="5260680" cy="3911600"/>
          </a:xfrm>
        </p:spPr>
        <p:txBody>
          <a:bodyPr>
            <a:normAutofit lnSpcReduction="10000"/>
          </a:bodyPr>
          <a:lstStyle/>
          <a:p>
            <a:pPr algn="just">
              <a:lnSpc>
                <a:spcPct val="90000"/>
              </a:lnSpc>
            </a:pPr>
            <a:r>
              <a:rPr lang="gu-IN" sz="1800" dirty="0"/>
              <a:t>The structure component revealed weaknesses in staffing, governance arrangements, organisational leadership, and resource allocation that negatively influenced healthcare quality</a:t>
            </a:r>
            <a:r>
              <a:rPr lang="en-GB" sz="1800" dirty="0"/>
              <a:t> (</a:t>
            </a:r>
            <a:r>
              <a:rPr lang="gu-IN" sz="1800" dirty="0"/>
              <a:t>Sharew</a:t>
            </a:r>
            <a:r>
              <a:rPr lang="en-GB" sz="1800" dirty="0"/>
              <a:t> et al, 2020)</a:t>
            </a:r>
            <a:r>
              <a:rPr lang="gu-IN" sz="1800" dirty="0"/>
              <a:t>. </a:t>
            </a:r>
            <a:endParaRPr lang="en-GB" sz="1800" dirty="0"/>
          </a:p>
          <a:p>
            <a:pPr algn="just">
              <a:lnSpc>
                <a:spcPct val="90000"/>
              </a:lnSpc>
            </a:pPr>
            <a:r>
              <a:rPr lang="gu-IN" sz="1800" dirty="0"/>
              <a:t>The process component identified deficiencies in communication, clinical decision-making, multidisciplinary collaboration, and routine quality monitoring throughout patient care</a:t>
            </a:r>
            <a:r>
              <a:rPr lang="en-GB" sz="1800" dirty="0"/>
              <a:t> (</a:t>
            </a:r>
            <a:r>
              <a:rPr lang="gu-IN" sz="1800" dirty="0"/>
              <a:t>Sharew</a:t>
            </a:r>
            <a:r>
              <a:rPr lang="en-GB" sz="1800" dirty="0"/>
              <a:t> et al, 2020)</a:t>
            </a:r>
            <a:r>
              <a:rPr lang="gu-IN" sz="1800" dirty="0"/>
              <a:t>. </a:t>
            </a:r>
            <a:endParaRPr lang="en-GB" sz="1800" dirty="0"/>
          </a:p>
          <a:p>
            <a:pPr algn="just">
              <a:lnSpc>
                <a:spcPct val="90000"/>
              </a:lnSpc>
            </a:pPr>
            <a:r>
              <a:rPr lang="gu-IN" sz="1800" dirty="0"/>
              <a:t>The outcome component demonstrated increased mortality rates, avoidable patient harm, reduced public confidence, and significant national healthcare reforms following the inquiry</a:t>
            </a:r>
            <a:r>
              <a:rPr lang="en-GB" sz="1800" dirty="0"/>
              <a:t> (</a:t>
            </a:r>
            <a:r>
              <a:rPr lang="gu-IN" sz="1800" dirty="0"/>
              <a:t>Sharew</a:t>
            </a:r>
            <a:r>
              <a:rPr lang="en-GB" sz="1800" dirty="0"/>
              <a:t> et al, 2020)</a:t>
            </a:r>
            <a:r>
              <a:rPr lang="gu-IN" sz="1800" dirty="0"/>
              <a:t>.</a:t>
            </a:r>
          </a:p>
        </p:txBody>
      </p:sp>
      <p:sp>
        <p:nvSpPr>
          <p:cNvPr id="6" name="TextBox 5">
            <a:extLst>
              <a:ext uri="{FF2B5EF4-FFF2-40B4-BE49-F238E27FC236}">
                <a16:creationId xmlns:a16="http://schemas.microsoft.com/office/drawing/2014/main" id="{D31BECC0-7066-1762-CDC8-517501EB736B}"/>
              </a:ext>
            </a:extLst>
          </p:cNvPr>
          <p:cNvSpPr txBox="1"/>
          <p:nvPr/>
        </p:nvSpPr>
        <p:spPr>
          <a:xfrm>
            <a:off x="8487599" y="6304003"/>
            <a:ext cx="3251374" cy="369332"/>
          </a:xfrm>
          <a:prstGeom prst="rect">
            <a:avLst/>
          </a:prstGeom>
          <a:noFill/>
        </p:spPr>
        <p:txBody>
          <a:bodyPr wrap="square" rtlCol="0">
            <a:spAutoFit/>
          </a:bodyPr>
          <a:lstStyle/>
          <a:p>
            <a:pPr algn="ctr"/>
            <a:r>
              <a:rPr lang="en-GB" dirty="0"/>
              <a:t>(</a:t>
            </a:r>
            <a:r>
              <a:rPr lang="en-GB" dirty="0" err="1"/>
              <a:t>Sitaji</a:t>
            </a:r>
            <a:r>
              <a:rPr lang="en-GB" dirty="0"/>
              <a:t> Gurung, 2026)</a:t>
            </a:r>
            <a:endParaRPr lang="gu-IN" dirty="0"/>
          </a:p>
        </p:txBody>
      </p:sp>
    </p:spTree>
    <p:extLst>
      <p:ext uri="{BB962C8B-B14F-4D97-AF65-F5344CB8AC3E}">
        <p14:creationId xmlns:p14="http://schemas.microsoft.com/office/powerpoint/2010/main" val="3966991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C52C56-BEF2-4E22-8C8E-A7AC96B03A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52190D8A-7068-98D7-0BD4-5591F6CE97F0}"/>
              </a:ext>
            </a:extLst>
          </p:cNvPr>
          <p:cNvSpPr>
            <a:spLocks noGrp="1"/>
          </p:cNvSpPr>
          <p:nvPr>
            <p:ph type="title"/>
          </p:nvPr>
        </p:nvSpPr>
        <p:spPr>
          <a:xfrm>
            <a:off x="535021" y="685800"/>
            <a:ext cx="2639962" cy="5105400"/>
          </a:xfrm>
        </p:spPr>
        <p:txBody>
          <a:bodyPr>
            <a:normAutofit/>
          </a:bodyPr>
          <a:lstStyle/>
          <a:p>
            <a:r>
              <a:rPr lang="gu-IN">
                <a:solidFill>
                  <a:srgbClr val="FFFFFF"/>
                </a:solidFill>
              </a:rPr>
              <a:t>Policy Issues</a:t>
            </a:r>
          </a:p>
        </p:txBody>
      </p:sp>
      <p:grpSp>
        <p:nvGrpSpPr>
          <p:cNvPr id="13" name="Group 12">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4"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gu-IN"/>
            </a:p>
          </p:txBody>
        </p:sp>
        <p:sp>
          <p:nvSpPr>
            <p:cNvPr id="15"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gu-IN"/>
            </a:p>
          </p:txBody>
        </p:sp>
        <p:sp>
          <p:nvSpPr>
            <p:cNvPr id="16"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gu-IN"/>
            </a:p>
          </p:txBody>
        </p:sp>
        <p:sp>
          <p:nvSpPr>
            <p:cNvPr id="17"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gu-IN"/>
            </a:p>
          </p:txBody>
        </p:sp>
        <p:sp>
          <p:nvSpPr>
            <p:cNvPr id="18"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gu-IN"/>
            </a:p>
          </p:txBody>
        </p:sp>
        <p:sp>
          <p:nvSpPr>
            <p:cNvPr id="19"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gu-IN"/>
            </a:p>
          </p:txBody>
        </p:sp>
      </p:grpSp>
      <p:graphicFrame>
        <p:nvGraphicFramePr>
          <p:cNvPr id="5" name="Content Placeholder 2">
            <a:extLst>
              <a:ext uri="{FF2B5EF4-FFF2-40B4-BE49-F238E27FC236}">
                <a16:creationId xmlns:a16="http://schemas.microsoft.com/office/drawing/2014/main" id="{55C2DD68-446B-5B1B-1011-34AE9754C505}"/>
              </a:ext>
            </a:extLst>
          </p:cNvPr>
          <p:cNvGraphicFramePr>
            <a:graphicFrameLocks noGrp="1"/>
          </p:cNvGraphicFramePr>
          <p:nvPr>
            <p:ph idx="1"/>
            <p:extLst>
              <p:ext uri="{D42A27DB-BD31-4B8C-83A1-F6EECF244321}">
                <p14:modId xmlns:p14="http://schemas.microsoft.com/office/powerpoint/2010/main" val="3065253388"/>
              </p:ext>
            </p:extLst>
          </p:nvPr>
        </p:nvGraphicFramePr>
        <p:xfrm>
          <a:off x="5010150" y="685800"/>
          <a:ext cx="6838950" cy="5740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00913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C52C56-BEF2-4E22-8C8E-A7AC96B03A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E78EF525-2786-BE29-38E0-380672EB2368}"/>
              </a:ext>
            </a:extLst>
          </p:cNvPr>
          <p:cNvSpPr>
            <a:spLocks noGrp="1"/>
          </p:cNvSpPr>
          <p:nvPr>
            <p:ph type="title"/>
          </p:nvPr>
        </p:nvSpPr>
        <p:spPr>
          <a:xfrm>
            <a:off x="535021" y="685800"/>
            <a:ext cx="2639962" cy="5105400"/>
          </a:xfrm>
        </p:spPr>
        <p:txBody>
          <a:bodyPr>
            <a:normAutofit/>
          </a:bodyPr>
          <a:lstStyle/>
          <a:p>
            <a:r>
              <a:rPr lang="gu-IN">
                <a:solidFill>
                  <a:srgbClr val="FFFFFF"/>
                </a:solidFill>
              </a:rPr>
              <a:t>Impact on Quality</a:t>
            </a:r>
          </a:p>
        </p:txBody>
      </p:sp>
      <p:grpSp>
        <p:nvGrpSpPr>
          <p:cNvPr id="13" name="Group 12">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4"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gu-IN"/>
            </a:p>
          </p:txBody>
        </p:sp>
        <p:sp>
          <p:nvSpPr>
            <p:cNvPr id="15"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gu-IN"/>
            </a:p>
          </p:txBody>
        </p:sp>
        <p:sp>
          <p:nvSpPr>
            <p:cNvPr id="16"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gu-IN"/>
            </a:p>
          </p:txBody>
        </p:sp>
        <p:sp>
          <p:nvSpPr>
            <p:cNvPr id="17"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gu-IN"/>
            </a:p>
          </p:txBody>
        </p:sp>
        <p:sp>
          <p:nvSpPr>
            <p:cNvPr id="18"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gu-IN"/>
            </a:p>
          </p:txBody>
        </p:sp>
        <p:sp>
          <p:nvSpPr>
            <p:cNvPr id="19"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gu-IN"/>
            </a:p>
          </p:txBody>
        </p:sp>
      </p:grpSp>
      <p:graphicFrame>
        <p:nvGraphicFramePr>
          <p:cNvPr id="5" name="Content Placeholder 2">
            <a:extLst>
              <a:ext uri="{FF2B5EF4-FFF2-40B4-BE49-F238E27FC236}">
                <a16:creationId xmlns:a16="http://schemas.microsoft.com/office/drawing/2014/main" id="{E6FAE2F6-3C3A-6545-B588-D9F74BF70277}"/>
              </a:ext>
            </a:extLst>
          </p:cNvPr>
          <p:cNvGraphicFramePr>
            <a:graphicFrameLocks noGrp="1"/>
          </p:cNvGraphicFramePr>
          <p:nvPr>
            <p:ph idx="1"/>
            <p:extLst>
              <p:ext uri="{D42A27DB-BD31-4B8C-83A1-F6EECF244321}">
                <p14:modId xmlns:p14="http://schemas.microsoft.com/office/powerpoint/2010/main" val="3849165343"/>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46324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336871-0118-4F6E-8DBD-20AEFC62A9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6306" y="1"/>
            <a:ext cx="4455694"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5106AD-1DCB-6F48-7C62-5841F13EDE4A}"/>
              </a:ext>
            </a:extLst>
          </p:cNvPr>
          <p:cNvSpPr>
            <a:spLocks noGrp="1"/>
          </p:cNvSpPr>
          <p:nvPr>
            <p:ph type="title"/>
          </p:nvPr>
        </p:nvSpPr>
        <p:spPr>
          <a:xfrm>
            <a:off x="9171392" y="1074392"/>
            <a:ext cx="2443433" cy="4377961"/>
          </a:xfrm>
        </p:spPr>
        <p:txBody>
          <a:bodyPr>
            <a:normAutofit/>
          </a:bodyPr>
          <a:lstStyle/>
          <a:p>
            <a:r>
              <a:rPr lang="gu-IN" sz="3100">
                <a:solidFill>
                  <a:srgbClr val="000000"/>
                </a:solidFill>
              </a:rPr>
              <a:t>Impact on Efficiency</a:t>
            </a:r>
          </a:p>
        </p:txBody>
      </p:sp>
      <p:sp useBgFill="1">
        <p:nvSpPr>
          <p:cNvPr id="11" name="Freeform: Shape 10">
            <a:extLst>
              <a:ext uri="{FF2B5EF4-FFF2-40B4-BE49-F238E27FC236}">
                <a16:creationId xmlns:a16="http://schemas.microsoft.com/office/drawing/2014/main" id="{F03CC8D0-33AF-417F-8454-1FDB6C22DD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9032100" cy="6858000"/>
          </a:xfrm>
          <a:custGeom>
            <a:avLst/>
            <a:gdLst>
              <a:gd name="connsiteX0" fmla="*/ 7891921 w 9032100"/>
              <a:gd name="connsiteY0" fmla="*/ 1602751 h 6858000"/>
              <a:gd name="connsiteX1" fmla="*/ 9032100 w 9032100"/>
              <a:gd name="connsiteY1" fmla="*/ 0 h 6858000"/>
              <a:gd name="connsiteX2" fmla="*/ 7880182 w 9032100"/>
              <a:gd name="connsiteY2" fmla="*/ 0 h 6858000"/>
              <a:gd name="connsiteX3" fmla="*/ 7880182 w 9032100"/>
              <a:gd name="connsiteY3" fmla="*/ 1528762 h 6858000"/>
              <a:gd name="connsiteX4" fmla="*/ 7880182 w 9032100"/>
              <a:gd name="connsiteY4" fmla="*/ 6858000 h 6858000"/>
              <a:gd name="connsiteX5" fmla="*/ 8725712 w 9032100"/>
              <a:gd name="connsiteY5" fmla="*/ 6858000 h 6858000"/>
              <a:gd name="connsiteX6" fmla="*/ 7891921 w 9032100"/>
              <a:gd name="connsiteY6" fmla="*/ 1602751 h 6858000"/>
              <a:gd name="connsiteX7" fmla="*/ 7880182 w 9032100"/>
              <a:gd name="connsiteY7" fmla="*/ 1619252 h 6858000"/>
              <a:gd name="connsiteX8" fmla="*/ 0 w 9032100"/>
              <a:gd name="connsiteY8" fmla="*/ 6858000 h 6858000"/>
              <a:gd name="connsiteX9" fmla="*/ 7880181 w 9032100"/>
              <a:gd name="connsiteY9" fmla="*/ 6858000 h 6858000"/>
              <a:gd name="connsiteX10" fmla="*/ 7880181 w 9032100"/>
              <a:gd name="connsiteY10" fmla="*/ 0 h 6858000"/>
              <a:gd name="connsiteX11" fmla="*/ 0 w 9032100"/>
              <a:gd name="connsiteY1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32100" h="6858000">
                <a:moveTo>
                  <a:pt x="7891921" y="1602751"/>
                </a:moveTo>
                <a:lnTo>
                  <a:pt x="9032100" y="0"/>
                </a:lnTo>
                <a:lnTo>
                  <a:pt x="7880182" y="0"/>
                </a:lnTo>
                <a:lnTo>
                  <a:pt x="7880182" y="1528762"/>
                </a:lnTo>
                <a:close/>
                <a:moveTo>
                  <a:pt x="7880182" y="6858000"/>
                </a:moveTo>
                <a:lnTo>
                  <a:pt x="8725712" y="6858000"/>
                </a:lnTo>
                <a:lnTo>
                  <a:pt x="7891921" y="1602751"/>
                </a:lnTo>
                <a:lnTo>
                  <a:pt x="7880182" y="1619252"/>
                </a:lnTo>
                <a:close/>
                <a:moveTo>
                  <a:pt x="0" y="6858000"/>
                </a:moveTo>
                <a:lnTo>
                  <a:pt x="7880181" y="6858000"/>
                </a:lnTo>
                <a:lnTo>
                  <a:pt x="7880181" y="0"/>
                </a:lnTo>
                <a:lnTo>
                  <a:pt x="0" y="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3" name="Group 12">
            <a:extLst>
              <a:ext uri="{FF2B5EF4-FFF2-40B4-BE49-F238E27FC236}">
                <a16:creationId xmlns:a16="http://schemas.microsoft.com/office/drawing/2014/main" id="{B5A08A69-9EE1-4A9E-96B6-D769D87C2F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42667" y="0"/>
            <a:ext cx="2436813" cy="6858001"/>
            <a:chOff x="1320800" y="0"/>
            <a:chExt cx="2436813" cy="6858001"/>
          </a:xfrm>
        </p:grpSpPr>
        <p:sp>
          <p:nvSpPr>
            <p:cNvPr id="14" name="Freeform 6">
              <a:extLst>
                <a:ext uri="{FF2B5EF4-FFF2-40B4-BE49-F238E27FC236}">
                  <a16:creationId xmlns:a16="http://schemas.microsoft.com/office/drawing/2014/main" id="{4E4F433A-15D2-423F-8739-13AEA4E47C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gu-IN"/>
            </a:p>
          </p:txBody>
        </p:sp>
        <p:sp>
          <p:nvSpPr>
            <p:cNvPr id="15" name="Freeform 7">
              <a:extLst>
                <a:ext uri="{FF2B5EF4-FFF2-40B4-BE49-F238E27FC236}">
                  <a16:creationId xmlns:a16="http://schemas.microsoft.com/office/drawing/2014/main" id="{4021F900-DEF3-4537-92E5-C37ECB7AE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gu-IN"/>
            </a:p>
          </p:txBody>
        </p:sp>
        <p:sp>
          <p:nvSpPr>
            <p:cNvPr id="16" name="Freeform 8">
              <a:extLst>
                <a:ext uri="{FF2B5EF4-FFF2-40B4-BE49-F238E27FC236}">
                  <a16:creationId xmlns:a16="http://schemas.microsoft.com/office/drawing/2014/main" id="{653620E7-B03C-48E2-8561-FCA918F8D0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gu-IN"/>
            </a:p>
          </p:txBody>
        </p:sp>
        <p:sp>
          <p:nvSpPr>
            <p:cNvPr id="17" name="Freeform 9">
              <a:extLst>
                <a:ext uri="{FF2B5EF4-FFF2-40B4-BE49-F238E27FC236}">
                  <a16:creationId xmlns:a16="http://schemas.microsoft.com/office/drawing/2014/main" id="{108701B4-8FEE-43D1-9954-9C064D75C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gu-IN"/>
            </a:p>
          </p:txBody>
        </p:sp>
        <p:sp>
          <p:nvSpPr>
            <p:cNvPr id="18" name="Freeform 10">
              <a:extLst>
                <a:ext uri="{FF2B5EF4-FFF2-40B4-BE49-F238E27FC236}">
                  <a16:creationId xmlns:a16="http://schemas.microsoft.com/office/drawing/2014/main" id="{99E0FE54-1668-4AD5-9242-892A6323B9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gu-IN"/>
            </a:p>
          </p:txBody>
        </p:sp>
        <p:sp>
          <p:nvSpPr>
            <p:cNvPr id="19" name="Freeform 11">
              <a:extLst>
                <a:ext uri="{FF2B5EF4-FFF2-40B4-BE49-F238E27FC236}">
                  <a16:creationId xmlns:a16="http://schemas.microsoft.com/office/drawing/2014/main" id="{75498FE5-B57D-4FD9-81E0-4E1CB65C0E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gu-IN"/>
            </a:p>
          </p:txBody>
        </p:sp>
      </p:grpSp>
      <p:graphicFrame>
        <p:nvGraphicFramePr>
          <p:cNvPr id="5" name="Content Placeholder 2">
            <a:extLst>
              <a:ext uri="{FF2B5EF4-FFF2-40B4-BE49-F238E27FC236}">
                <a16:creationId xmlns:a16="http://schemas.microsoft.com/office/drawing/2014/main" id="{5FBA0DEE-AE60-95D8-1359-F7BBE1F6EF57}"/>
              </a:ext>
            </a:extLst>
          </p:cNvPr>
          <p:cNvGraphicFramePr>
            <a:graphicFrameLocks noGrp="1"/>
          </p:cNvGraphicFramePr>
          <p:nvPr>
            <p:ph idx="1"/>
            <p:extLst>
              <p:ext uri="{D42A27DB-BD31-4B8C-83A1-F6EECF244321}">
                <p14:modId xmlns:p14="http://schemas.microsoft.com/office/powerpoint/2010/main" val="4133934467"/>
              </p:ext>
            </p:extLst>
          </p:nvPr>
        </p:nvGraphicFramePr>
        <p:xfrm>
          <a:off x="365246" y="706968"/>
          <a:ext cx="7466296" cy="57573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9542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DE47280D-9DF4-4EC0-870E-F5799F7AD3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useBgFill="1">
        <p:nvSpPr>
          <p:cNvPr id="21" name="Freeform 37">
            <a:extLst>
              <a:ext uri="{FF2B5EF4-FFF2-40B4-BE49-F238E27FC236}">
                <a16:creationId xmlns:a16="http://schemas.microsoft.com/office/drawing/2014/main" id="{7ED3A13C-2CCC-4715-A54F-87795E0CE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2"/>
            <a:ext cx="8005382" cy="6857999"/>
          </a:xfrm>
          <a:custGeom>
            <a:avLst/>
            <a:gdLst>
              <a:gd name="connsiteX0" fmla="*/ 0 w 8005382"/>
              <a:gd name="connsiteY0" fmla="*/ 0 h 6857999"/>
              <a:gd name="connsiteX1" fmla="*/ 7723450 w 8005382"/>
              <a:gd name="connsiteY1" fmla="*/ 0 h 6857999"/>
              <a:gd name="connsiteX2" fmla="*/ 6859850 w 8005382"/>
              <a:gd name="connsiteY2" fmla="*/ 5223932 h 6857999"/>
              <a:gd name="connsiteX3" fmla="*/ 8005382 w 8005382"/>
              <a:gd name="connsiteY3" fmla="*/ 6857999 h 6857999"/>
              <a:gd name="connsiteX4" fmla="*/ 0 w 8005382"/>
              <a:gd name="connsiteY4" fmla="*/ 6857999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05382" h="6857999">
                <a:moveTo>
                  <a:pt x="0" y="0"/>
                </a:moveTo>
                <a:lnTo>
                  <a:pt x="7723450" y="0"/>
                </a:lnTo>
                <a:lnTo>
                  <a:pt x="6859850" y="5223932"/>
                </a:lnTo>
                <a:lnTo>
                  <a:pt x="8005382" y="6857999"/>
                </a:lnTo>
                <a:lnTo>
                  <a:pt x="0" y="6857999"/>
                </a:lnTo>
                <a:close/>
              </a:path>
            </a:pathLst>
          </a:custGeom>
          <a:ln>
            <a:noFill/>
          </a:ln>
          <a:effectLst/>
        </p:spPr>
        <p:style>
          <a:lnRef idx="1">
            <a:schemeClr val="accent1"/>
          </a:lnRef>
          <a:fillRef idx="1003">
            <a:schemeClr val="lt1"/>
          </a:fillRef>
          <a:effectRef idx="2">
            <a:schemeClr val="accent1"/>
          </a:effectRef>
          <a:fontRef idx="minor">
            <a:schemeClr val="lt1"/>
          </a:fontRef>
        </p:style>
        <p:txBody>
          <a:bodyPr wrap="square" rtlCol="0" anchor="ctr">
            <a:noAutofit/>
          </a:bodyPr>
          <a:lstStyle/>
          <a:p>
            <a:pPr algn="ctr"/>
            <a:endParaRPr lang="en-US"/>
          </a:p>
        </p:txBody>
      </p:sp>
      <p:grpSp>
        <p:nvGrpSpPr>
          <p:cNvPr id="22" name="Group 21">
            <a:extLst>
              <a:ext uri="{FF2B5EF4-FFF2-40B4-BE49-F238E27FC236}">
                <a16:creationId xmlns:a16="http://schemas.microsoft.com/office/drawing/2014/main" id="{FB6C0892-83F6-4C98-B806-06627C7325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42930" y="0"/>
            <a:ext cx="2436813" cy="6858001"/>
            <a:chOff x="1320800" y="0"/>
            <a:chExt cx="2436813" cy="6858001"/>
          </a:xfrm>
        </p:grpSpPr>
        <p:sp>
          <p:nvSpPr>
            <p:cNvPr id="23" name="Freeform 6">
              <a:extLst>
                <a:ext uri="{FF2B5EF4-FFF2-40B4-BE49-F238E27FC236}">
                  <a16:creationId xmlns:a16="http://schemas.microsoft.com/office/drawing/2014/main" id="{76E9889C-BAC7-429B-86C0-2D7736A398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gu-IN"/>
            </a:p>
          </p:txBody>
        </p:sp>
        <p:sp>
          <p:nvSpPr>
            <p:cNvPr id="24" name="Freeform 7">
              <a:extLst>
                <a:ext uri="{FF2B5EF4-FFF2-40B4-BE49-F238E27FC236}">
                  <a16:creationId xmlns:a16="http://schemas.microsoft.com/office/drawing/2014/main" id="{B84616D5-1F3D-4B55-BA27-B53B56376B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txBody>
            <a:bodyPr/>
            <a:lstStyle/>
            <a:p>
              <a:endParaRPr lang="gu-IN"/>
            </a:p>
          </p:txBody>
        </p:sp>
        <p:sp>
          <p:nvSpPr>
            <p:cNvPr id="25" name="Freeform 8">
              <a:extLst>
                <a:ext uri="{FF2B5EF4-FFF2-40B4-BE49-F238E27FC236}">
                  <a16:creationId xmlns:a16="http://schemas.microsoft.com/office/drawing/2014/main" id="{D6883E9B-59DA-4777-AC43-55F9164D3F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txBody>
            <a:bodyPr/>
            <a:lstStyle/>
            <a:p>
              <a:endParaRPr lang="gu-IN"/>
            </a:p>
          </p:txBody>
        </p:sp>
        <p:sp>
          <p:nvSpPr>
            <p:cNvPr id="26" name="Freeform 9">
              <a:extLst>
                <a:ext uri="{FF2B5EF4-FFF2-40B4-BE49-F238E27FC236}">
                  <a16:creationId xmlns:a16="http://schemas.microsoft.com/office/drawing/2014/main" id="{F5442FF4-005F-4930-92FB-6594E29C4F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gu-IN"/>
            </a:p>
          </p:txBody>
        </p:sp>
        <p:sp>
          <p:nvSpPr>
            <p:cNvPr id="27" name="Freeform 10">
              <a:extLst>
                <a:ext uri="{FF2B5EF4-FFF2-40B4-BE49-F238E27FC236}">
                  <a16:creationId xmlns:a16="http://schemas.microsoft.com/office/drawing/2014/main" id="{648BA981-E918-4543-BE19-51E03C5710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gu-IN"/>
            </a:p>
          </p:txBody>
        </p:sp>
        <p:sp>
          <p:nvSpPr>
            <p:cNvPr id="28" name="Freeform 11">
              <a:extLst>
                <a:ext uri="{FF2B5EF4-FFF2-40B4-BE49-F238E27FC236}">
                  <a16:creationId xmlns:a16="http://schemas.microsoft.com/office/drawing/2014/main" id="{03A6AFED-BD81-4CCC-AADE-1E8923376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txBody>
            <a:bodyPr/>
            <a:lstStyle/>
            <a:p>
              <a:endParaRPr lang="gu-IN"/>
            </a:p>
          </p:txBody>
        </p:sp>
      </p:grpSp>
      <p:sp>
        <p:nvSpPr>
          <p:cNvPr id="2" name="Title 1">
            <a:extLst>
              <a:ext uri="{FF2B5EF4-FFF2-40B4-BE49-F238E27FC236}">
                <a16:creationId xmlns:a16="http://schemas.microsoft.com/office/drawing/2014/main" id="{6A7D3EE4-9D83-195F-3A44-2717E535B66A}"/>
              </a:ext>
            </a:extLst>
          </p:cNvPr>
          <p:cNvSpPr>
            <a:spLocks noGrp="1"/>
          </p:cNvSpPr>
          <p:nvPr>
            <p:ph type="title"/>
          </p:nvPr>
        </p:nvSpPr>
        <p:spPr>
          <a:xfrm>
            <a:off x="8341910" y="1023257"/>
            <a:ext cx="3235083" cy="4767943"/>
          </a:xfrm>
          <a:effectLst/>
        </p:spPr>
        <p:txBody>
          <a:bodyPr anchor="ctr">
            <a:normAutofit/>
          </a:bodyPr>
          <a:lstStyle/>
          <a:p>
            <a:pPr algn="l"/>
            <a:r>
              <a:rPr lang="gu-IN">
                <a:solidFill>
                  <a:srgbClr val="000000"/>
                </a:solidFill>
              </a:rPr>
              <a:t>Impact on Equity</a:t>
            </a:r>
          </a:p>
        </p:txBody>
      </p:sp>
      <p:sp>
        <p:nvSpPr>
          <p:cNvPr id="3" name="Content Placeholder 2">
            <a:extLst>
              <a:ext uri="{FF2B5EF4-FFF2-40B4-BE49-F238E27FC236}">
                <a16:creationId xmlns:a16="http://schemas.microsoft.com/office/drawing/2014/main" id="{315E0120-63F1-74B6-DFDA-00DD41CF54F4}"/>
              </a:ext>
            </a:extLst>
          </p:cNvPr>
          <p:cNvSpPr>
            <a:spLocks noGrp="1"/>
          </p:cNvSpPr>
          <p:nvPr>
            <p:ph idx="1"/>
          </p:nvPr>
        </p:nvSpPr>
        <p:spPr>
          <a:xfrm>
            <a:off x="693035" y="1023257"/>
            <a:ext cx="5968515" cy="4767944"/>
          </a:xfrm>
        </p:spPr>
        <p:txBody>
          <a:bodyPr anchor="ctr">
            <a:normAutofit/>
          </a:bodyPr>
          <a:lstStyle/>
          <a:p>
            <a:pPr algn="just"/>
            <a:r>
              <a:rPr lang="gu-IN" sz="2000" dirty="0"/>
              <a:t>Children receiving treatment at Bristol experienced poorer clinical outcomes than patients treated at comparable specialist centres, creating significant inequalities in healthcare delivery</a:t>
            </a:r>
            <a:r>
              <a:rPr lang="en-GB" sz="2000" dirty="0"/>
              <a:t> (</a:t>
            </a:r>
            <a:r>
              <a:rPr lang="gu-IN" sz="2000" dirty="0"/>
              <a:t>Pande</a:t>
            </a:r>
            <a:r>
              <a:rPr lang="en-GB" sz="2000" dirty="0"/>
              <a:t> and </a:t>
            </a:r>
            <a:r>
              <a:rPr lang="gu-IN" sz="2000" dirty="0"/>
              <a:t>Ghosh</a:t>
            </a:r>
            <a:r>
              <a:rPr lang="en-GB" sz="2000" dirty="0"/>
              <a:t>, 2023)</a:t>
            </a:r>
            <a:r>
              <a:rPr lang="gu-IN" sz="2000" dirty="0"/>
              <a:t>. </a:t>
            </a:r>
            <a:endParaRPr lang="en-GB" sz="2000" dirty="0"/>
          </a:p>
          <a:p>
            <a:pPr algn="just"/>
            <a:r>
              <a:rPr lang="gu-IN" sz="2000" dirty="0"/>
              <a:t>Limited transparency prevented families from making fully informed decisions regarding treatment options and provider performance</a:t>
            </a:r>
            <a:r>
              <a:rPr lang="en-GB" sz="2000" dirty="0"/>
              <a:t> (</a:t>
            </a:r>
            <a:r>
              <a:rPr lang="gu-IN" sz="2000" dirty="0"/>
              <a:t>Gillam</a:t>
            </a:r>
            <a:r>
              <a:rPr lang="en-GB" sz="2000" dirty="0"/>
              <a:t>, 2022)</a:t>
            </a:r>
            <a:r>
              <a:rPr lang="gu-IN" sz="2000" dirty="0"/>
              <a:t>. </a:t>
            </a:r>
            <a:endParaRPr lang="en-GB" sz="2000" dirty="0"/>
          </a:p>
          <a:p>
            <a:pPr algn="just"/>
            <a:r>
              <a:rPr lang="gu-IN" sz="2000" dirty="0"/>
              <a:t>The inquiry reinforced the importance of ensuring consistent, high-quality healthcare regardless of geographical location or healthcare provider</a:t>
            </a:r>
            <a:r>
              <a:rPr lang="en-GB" sz="2000" dirty="0"/>
              <a:t> (</a:t>
            </a:r>
            <a:r>
              <a:rPr lang="gu-IN" sz="2000" dirty="0"/>
              <a:t>Pande</a:t>
            </a:r>
            <a:r>
              <a:rPr lang="en-GB" sz="2000" dirty="0"/>
              <a:t> and </a:t>
            </a:r>
            <a:r>
              <a:rPr lang="gu-IN" sz="2000" dirty="0"/>
              <a:t>Ghosh</a:t>
            </a:r>
            <a:r>
              <a:rPr lang="en-GB" sz="2000" dirty="0"/>
              <a:t>, 2023)</a:t>
            </a:r>
            <a:r>
              <a:rPr lang="gu-IN" sz="2000" dirty="0"/>
              <a:t>.</a:t>
            </a:r>
          </a:p>
        </p:txBody>
      </p:sp>
    </p:spTree>
    <p:extLst>
      <p:ext uri="{BB962C8B-B14F-4D97-AF65-F5344CB8AC3E}">
        <p14:creationId xmlns:p14="http://schemas.microsoft.com/office/powerpoint/2010/main" val="373190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E28DE-6DCE-E93A-B477-BB4B0D621C51}"/>
              </a:ext>
            </a:extLst>
          </p:cNvPr>
          <p:cNvSpPr>
            <a:spLocks noGrp="1"/>
          </p:cNvSpPr>
          <p:nvPr>
            <p:ph type="title"/>
          </p:nvPr>
        </p:nvSpPr>
        <p:spPr>
          <a:xfrm>
            <a:off x="1484311" y="685801"/>
            <a:ext cx="10018713" cy="1155700"/>
          </a:xfrm>
        </p:spPr>
        <p:txBody>
          <a:bodyPr/>
          <a:lstStyle/>
          <a:p>
            <a:r>
              <a:rPr lang="gu-IN" dirty="0"/>
              <a:t>Conclusion</a:t>
            </a:r>
          </a:p>
        </p:txBody>
      </p:sp>
      <p:sp>
        <p:nvSpPr>
          <p:cNvPr id="3" name="Content Placeholder 2">
            <a:extLst>
              <a:ext uri="{FF2B5EF4-FFF2-40B4-BE49-F238E27FC236}">
                <a16:creationId xmlns:a16="http://schemas.microsoft.com/office/drawing/2014/main" id="{C390AB5B-FFB7-1002-C8D3-762E30227E7E}"/>
              </a:ext>
            </a:extLst>
          </p:cNvPr>
          <p:cNvSpPr>
            <a:spLocks noGrp="1"/>
          </p:cNvSpPr>
          <p:nvPr>
            <p:ph idx="1"/>
          </p:nvPr>
        </p:nvSpPr>
        <p:spPr>
          <a:xfrm>
            <a:off x="1484310" y="2247901"/>
            <a:ext cx="10018713" cy="3543300"/>
          </a:xfrm>
        </p:spPr>
        <p:txBody>
          <a:bodyPr>
            <a:normAutofit fontScale="92500" lnSpcReduction="10000"/>
          </a:bodyPr>
          <a:lstStyle/>
          <a:p>
            <a:pPr algn="just"/>
            <a:r>
              <a:rPr lang="gu-IN" dirty="0">
                <a:latin typeface="Arial" panose="020B0604020202020204" pitchFamily="34" charset="0"/>
              </a:rPr>
              <a:t>The Bristol Royal Infirmary Inquiry demonstrated how failures in governance, leadership, quality assurance, and organisational culture can combine to produce serious patient safety incidents. </a:t>
            </a:r>
            <a:endParaRPr lang="en-GB" dirty="0">
              <a:latin typeface="Arial" panose="020B0604020202020204" pitchFamily="34" charset="0"/>
              <a:cs typeface="Arial" panose="020B0604020202020204" pitchFamily="34" charset="0"/>
            </a:endParaRPr>
          </a:p>
          <a:p>
            <a:pPr algn="just"/>
            <a:r>
              <a:rPr lang="gu-IN" dirty="0">
                <a:latin typeface="Arial" panose="020B0604020202020204" pitchFamily="34" charset="0"/>
              </a:rPr>
              <a:t>Applying the Swiss Cheese Model, Root Cause Analysis, Fishbone Diagram, and Donabedian Model provides a comprehensive understanding of the systemic factors responsible for poor healthcare outcomes. </a:t>
            </a:r>
            <a:endParaRPr lang="en-GB" dirty="0">
              <a:latin typeface="Arial" panose="020B0604020202020204" pitchFamily="34" charset="0"/>
              <a:cs typeface="Arial" panose="020B0604020202020204" pitchFamily="34" charset="0"/>
            </a:endParaRPr>
          </a:p>
          <a:p>
            <a:pPr algn="just"/>
            <a:r>
              <a:rPr lang="gu-IN" dirty="0">
                <a:latin typeface="Arial" panose="020B0604020202020204" pitchFamily="34" charset="0"/>
              </a:rPr>
              <a:t>The inquiry continues to influence NHS policy by promoting clinical governance, transparency, continuous learning, and evidence-based quality improvement to deliver safer, more effective, and equitable healthcare services.</a:t>
            </a:r>
          </a:p>
        </p:txBody>
      </p:sp>
    </p:spTree>
    <p:extLst>
      <p:ext uri="{BB962C8B-B14F-4D97-AF65-F5344CB8AC3E}">
        <p14:creationId xmlns:p14="http://schemas.microsoft.com/office/powerpoint/2010/main" val="14923657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7BBB6-D4E3-962C-3013-ED078C7B9FDE}"/>
              </a:ext>
            </a:extLst>
          </p:cNvPr>
          <p:cNvSpPr>
            <a:spLocks noGrp="1"/>
          </p:cNvSpPr>
          <p:nvPr>
            <p:ph type="title"/>
          </p:nvPr>
        </p:nvSpPr>
        <p:spPr>
          <a:xfrm>
            <a:off x="1484311" y="156412"/>
            <a:ext cx="10018713" cy="381000"/>
          </a:xfrm>
        </p:spPr>
        <p:txBody>
          <a:bodyPr>
            <a:normAutofit fontScale="90000"/>
          </a:bodyPr>
          <a:lstStyle/>
          <a:p>
            <a:r>
              <a:rPr lang="en-GB" dirty="0"/>
              <a:t>References</a:t>
            </a:r>
            <a:endParaRPr lang="gu-IN" dirty="0"/>
          </a:p>
        </p:txBody>
      </p:sp>
      <p:sp>
        <p:nvSpPr>
          <p:cNvPr id="3" name="Content Placeholder 2">
            <a:extLst>
              <a:ext uri="{FF2B5EF4-FFF2-40B4-BE49-F238E27FC236}">
                <a16:creationId xmlns:a16="http://schemas.microsoft.com/office/drawing/2014/main" id="{CD05F285-4347-D68A-72E5-3E062D80CC37}"/>
              </a:ext>
            </a:extLst>
          </p:cNvPr>
          <p:cNvSpPr>
            <a:spLocks noGrp="1"/>
          </p:cNvSpPr>
          <p:nvPr>
            <p:ph idx="1"/>
          </p:nvPr>
        </p:nvSpPr>
        <p:spPr>
          <a:xfrm>
            <a:off x="487948" y="907047"/>
            <a:ext cx="11438020" cy="5678906"/>
          </a:xfrm>
        </p:spPr>
        <p:style>
          <a:lnRef idx="2">
            <a:schemeClr val="accent1"/>
          </a:lnRef>
          <a:fillRef idx="1">
            <a:schemeClr val="lt1"/>
          </a:fillRef>
          <a:effectRef idx="0">
            <a:schemeClr val="accent1"/>
          </a:effectRef>
          <a:fontRef idx="minor">
            <a:schemeClr val="dk1"/>
          </a:fontRef>
        </p:style>
        <p:txBody>
          <a:bodyPr>
            <a:normAutofit fontScale="40000" lnSpcReduction="20000"/>
          </a:bodyPr>
          <a:lstStyle/>
          <a:p>
            <a:pPr algn="just"/>
            <a:r>
              <a:rPr lang="gu-IN" dirty="0"/>
              <a:t>Drury, N.E., Patel, A.J., Oswald, N.K., Chong, C.R., Stickley, J., Barron, D.J. and Jones, T.J., 2018. Randomized controlled trials in children’s heart surgery in the 21st century: a systematic review. </a:t>
            </a:r>
            <a:r>
              <a:rPr lang="gu-IN" i="1" dirty="0"/>
              <a:t>European Journal of Cardio-Thoracic Surgery</a:t>
            </a:r>
            <a:r>
              <a:rPr lang="gu-IN" dirty="0"/>
              <a:t>, </a:t>
            </a:r>
            <a:r>
              <a:rPr lang="gu-IN" i="1" dirty="0"/>
              <a:t>53</a:t>
            </a:r>
            <a:r>
              <a:rPr lang="gu-IN" dirty="0"/>
              <a:t>(4), pp.724-731.</a:t>
            </a:r>
            <a:r>
              <a:rPr lang="en-GB" dirty="0"/>
              <a:t> </a:t>
            </a:r>
            <a:r>
              <a:rPr lang="en-GB" dirty="0">
                <a:hlinkClick r:id="rId2"/>
              </a:rPr>
              <a:t>https://academic.oup.com/ejcts/article-abstract/53/4/724/4644816</a:t>
            </a:r>
            <a:endParaRPr lang="en-GB" dirty="0"/>
          </a:p>
          <a:p>
            <a:pPr algn="just"/>
            <a:r>
              <a:rPr lang="gu-IN" dirty="0"/>
              <a:t>Enahoro, A., Osunlaja, O., Maha, C.C., Kolawole, T.O. and Abdul, S., 2024. Reviewing healthcare quality improvement initiatives: Best practices in management and leadership. </a:t>
            </a:r>
            <a:r>
              <a:rPr lang="gu-IN" i="1" dirty="0"/>
              <a:t>International Journal of Management &amp; Entrepreneurship Research</a:t>
            </a:r>
            <a:r>
              <a:rPr lang="gu-IN" dirty="0"/>
              <a:t>, </a:t>
            </a:r>
            <a:r>
              <a:rPr lang="gu-IN" i="1" dirty="0"/>
              <a:t>6</a:t>
            </a:r>
            <a:r>
              <a:rPr lang="gu-IN" dirty="0"/>
              <a:t>(6), pp.1869-1884.</a:t>
            </a:r>
            <a:r>
              <a:rPr lang="en-GB" dirty="0"/>
              <a:t> </a:t>
            </a:r>
          </a:p>
          <a:p>
            <a:pPr algn="just"/>
            <a:r>
              <a:rPr lang="gu-IN" dirty="0"/>
              <a:t>Gillam, S., 2022. </a:t>
            </a:r>
            <a:r>
              <a:rPr lang="gu-IN" i="1" dirty="0"/>
              <a:t>Quality improvement in primary care: the essential guide</a:t>
            </a:r>
            <a:r>
              <a:rPr lang="gu-IN" dirty="0"/>
              <a:t>. CRC Press. </a:t>
            </a:r>
            <a:r>
              <a:rPr lang="sv-SE" dirty="0">
                <a:hlinkClick r:id="rId3"/>
              </a:rPr>
              <a:t>https://api.taylorfrancis.com/content/books/mono/download?identifierName=doi&amp;identifierValue=10.1201/9780429084041&amp;type=googlepdf</a:t>
            </a:r>
            <a:endParaRPr lang="en-GB" dirty="0"/>
          </a:p>
          <a:p>
            <a:pPr algn="just"/>
            <a:r>
              <a:rPr lang="gu-IN" dirty="0"/>
              <a:t>Hignett, S., Lang, A., Pickup, L., Ives, C., Fray, M., McKeown, C., Tapley, S., Woodward, M. and Bowie, P., 2018. More holes than cheese. What prevents the delivery of effective, high quality and safe health care in England?. </a:t>
            </a:r>
            <a:r>
              <a:rPr lang="gu-IN" i="1" dirty="0"/>
              <a:t>Ergonomics</a:t>
            </a:r>
            <a:r>
              <a:rPr lang="gu-IN" dirty="0"/>
              <a:t>, </a:t>
            </a:r>
            <a:r>
              <a:rPr lang="gu-IN" i="1" dirty="0"/>
              <a:t>61</a:t>
            </a:r>
            <a:r>
              <a:rPr lang="gu-IN" dirty="0"/>
              <a:t>(1), pp.5-14.</a:t>
            </a:r>
            <a:r>
              <a:rPr lang="en-GB" dirty="0"/>
              <a:t> </a:t>
            </a:r>
            <a:r>
              <a:rPr lang="en-GB" dirty="0">
                <a:hlinkClick r:id="rId4"/>
              </a:rPr>
              <a:t>https://www.tandfonline.com/doi/abs/10.1080/00140139.2016.1245446</a:t>
            </a:r>
            <a:endParaRPr lang="en-GB" dirty="0"/>
          </a:p>
          <a:p>
            <a:pPr algn="just"/>
            <a:r>
              <a:rPr lang="gu-IN" dirty="0"/>
              <a:t>Huang, L.L., Yang, J.H., Hong, W.W., Wang, B.L. and Chen, H.F., 2025. Tracing Missing Surgical Specimens: A Quality Improvement Strategy for Adverse Events Based on Root Cause Analysis. </a:t>
            </a:r>
            <a:r>
              <a:rPr lang="gu-IN" i="1" dirty="0"/>
              <a:t>Risk Management and Healthcare Policy</a:t>
            </a:r>
            <a:r>
              <a:rPr lang="gu-IN" dirty="0"/>
              <a:t>, pp.2139-2150. </a:t>
            </a:r>
            <a:r>
              <a:rPr lang="sv-SE" dirty="0">
                <a:hlinkClick r:id="rId5"/>
              </a:rPr>
              <a:t>https://www.tandfonline.com/doi/abs/10.2147/RMHP.S527015</a:t>
            </a:r>
            <a:endParaRPr lang="en-GB" dirty="0"/>
          </a:p>
          <a:p>
            <a:pPr algn="just"/>
            <a:r>
              <a:rPr lang="gu-IN" dirty="0"/>
              <a:t>Irvine, D., 2024. </a:t>
            </a:r>
            <a:r>
              <a:rPr lang="gu-IN" i="1" dirty="0"/>
              <a:t>The Doctors' Tale-Professionalism and Public Trust</a:t>
            </a:r>
            <a:r>
              <a:rPr lang="gu-IN" dirty="0"/>
              <a:t>. CRC Press.</a:t>
            </a:r>
            <a:r>
              <a:rPr lang="en-GB" dirty="0"/>
              <a:t> </a:t>
            </a:r>
            <a:r>
              <a:rPr lang="en-GB" dirty="0">
                <a:hlinkClick r:id="rId6"/>
              </a:rPr>
              <a:t>https://www.taylorfrancis.com/books/mono/10.1201/9781315375823/doctors-tale-professionalism-public-trust-donald-irvine</a:t>
            </a:r>
            <a:endParaRPr lang="en-GB" dirty="0"/>
          </a:p>
          <a:p>
            <a:pPr algn="just"/>
            <a:r>
              <a:rPr lang="gu-IN" dirty="0"/>
              <a:t>Jabeen, G., Goli, G. and Kafila, 2024. Building trust: The foundations of reliability in healthcare. In </a:t>
            </a:r>
            <a:r>
              <a:rPr lang="gu-IN" i="1" dirty="0"/>
              <a:t>Healthcare Industry Assessment: analyzing risks, security, and reliability</a:t>
            </a:r>
            <a:r>
              <a:rPr lang="gu-IN" dirty="0"/>
              <a:t> (pp. 43-65). Cham: Springer Nature Switzerland.</a:t>
            </a:r>
            <a:r>
              <a:rPr lang="en-GB" dirty="0"/>
              <a:t> </a:t>
            </a:r>
            <a:r>
              <a:rPr lang="en-GB" dirty="0">
                <a:hlinkClick r:id="rId7"/>
              </a:rPr>
              <a:t>https://link.springer.com/chapter/10.1007/978-3-031-65434-3_3</a:t>
            </a:r>
            <a:endParaRPr lang="en-GB" dirty="0"/>
          </a:p>
          <a:p>
            <a:pPr algn="just"/>
            <a:r>
              <a:rPr lang="gu-IN" dirty="0"/>
              <a:t>Kellogg, K.M., Hettinger, Z., Shah, M., Wears, R.L., Sellers, C.R., Squires, M. and Fairbanks, R.J., 2017. Our current approach to root cause analysis: is it contributing to our failure to improve patient safety?. </a:t>
            </a:r>
            <a:r>
              <a:rPr lang="gu-IN" i="1" dirty="0"/>
              <a:t>BMJ quality &amp; safety</a:t>
            </a:r>
            <a:r>
              <a:rPr lang="gu-IN" dirty="0"/>
              <a:t>, </a:t>
            </a:r>
            <a:r>
              <a:rPr lang="gu-IN" i="1" dirty="0"/>
              <a:t>26</a:t>
            </a:r>
            <a:r>
              <a:rPr lang="gu-IN" dirty="0"/>
              <a:t>(5), pp.381-387. </a:t>
            </a:r>
            <a:r>
              <a:rPr lang="sv-SE" dirty="0">
                <a:hlinkClick r:id="rId8"/>
              </a:rPr>
              <a:t>https://qualitysafety.bmj.com/content/26/5/381.short</a:t>
            </a:r>
            <a:endParaRPr lang="en-GB" dirty="0"/>
          </a:p>
          <a:p>
            <a:pPr algn="just"/>
            <a:r>
              <a:rPr lang="gu-IN" dirty="0"/>
              <a:t>Lazányi, K., 2025, March. Cheese? Exploring the inherent limits of safety and the human factor. In </a:t>
            </a:r>
            <a:r>
              <a:rPr lang="gu-IN" i="1" dirty="0"/>
              <a:t>The Impact of the Energy Dependency on Critical Infrastructure Protection. Proceedings of the 5th International Conference on Central European Critical Infrastructure Protection (ICCECIP 2023), Budapest, Hungary</a:t>
            </a:r>
            <a:r>
              <a:rPr lang="gu-IN" dirty="0"/>
              <a:t> (p. 17).</a:t>
            </a:r>
            <a:r>
              <a:rPr lang="en-GB" dirty="0"/>
              <a:t> </a:t>
            </a:r>
          </a:p>
          <a:p>
            <a:pPr algn="just"/>
            <a:r>
              <a:rPr lang="gu-IN" dirty="0"/>
              <a:t>Loredana, E.M., 2017. The analysis of causes and effects of a phenomenon by means of the “fishbone” diagram. </a:t>
            </a:r>
            <a:r>
              <a:rPr lang="gu-IN" i="1" dirty="0"/>
              <a:t>Ann Econ Ser</a:t>
            </a:r>
            <a:r>
              <a:rPr lang="gu-IN" dirty="0"/>
              <a:t>, </a:t>
            </a:r>
            <a:r>
              <a:rPr lang="gu-IN" i="1" dirty="0"/>
              <a:t>5</a:t>
            </a:r>
            <a:r>
              <a:rPr lang="gu-IN" dirty="0"/>
              <a:t>, pp.97-103.</a:t>
            </a:r>
            <a:r>
              <a:rPr lang="en-GB" dirty="0"/>
              <a:t> </a:t>
            </a:r>
            <a:r>
              <a:rPr lang="en-GB" dirty="0">
                <a:hlinkClick r:id="rId9"/>
              </a:rPr>
              <a:t>https://www.utgjiu.ro/revista/ec/pdf/2017-05/11_Ecobici%20Loredana.pdf</a:t>
            </a:r>
            <a:endParaRPr lang="en-GB" dirty="0"/>
          </a:p>
          <a:p>
            <a:pPr algn="just"/>
            <a:r>
              <a:rPr lang="gu-IN" dirty="0"/>
              <a:t>McDonald, F., 2016. Scandals, public inquiries and health professional regulation. In </a:t>
            </a:r>
            <a:r>
              <a:rPr lang="gu-IN" i="1" dirty="0"/>
              <a:t>Health Workforce Governance</a:t>
            </a:r>
            <a:r>
              <a:rPr lang="gu-IN" dirty="0"/>
              <a:t> (pp. 223-248). Routledge.</a:t>
            </a:r>
            <a:r>
              <a:rPr lang="en-GB" dirty="0"/>
              <a:t> </a:t>
            </a:r>
            <a:r>
              <a:rPr lang="en-GB" dirty="0">
                <a:hlinkClick r:id="rId10"/>
              </a:rPr>
              <a:t>https://api.taylorfrancis.com/content/chapters/edit/download?identifierName=doi&amp;identifierValue=10.4324/9781315586366-16&amp;type=chapterpdf</a:t>
            </a:r>
            <a:endParaRPr lang="en-GB" dirty="0"/>
          </a:p>
          <a:p>
            <a:pPr algn="just"/>
            <a:r>
              <a:rPr lang="gu-IN" dirty="0"/>
              <a:t>Pande, A. and Ghosh, S., 2023. The Hawthorne effect: quality and outcomes in neurosurgery. In </a:t>
            </a:r>
            <a:r>
              <a:rPr lang="gu-IN" i="1" dirty="0"/>
              <a:t>Complications in Neurosurgery</a:t>
            </a:r>
            <a:r>
              <a:rPr lang="gu-IN" dirty="0"/>
              <a:t> (pp. 207-216). Cham: Springer International Publishing. </a:t>
            </a:r>
            <a:r>
              <a:rPr lang="sv-SE" dirty="0">
                <a:hlinkClick r:id="rId11"/>
              </a:rPr>
              <a:t>https://link.springer.com/chapter/10.1007/978-3-030-12887-6_25</a:t>
            </a:r>
            <a:endParaRPr lang="en-GB" dirty="0"/>
          </a:p>
          <a:p>
            <a:pPr algn="just"/>
            <a:r>
              <a:rPr lang="gu-IN" dirty="0"/>
              <a:t>Powell, M., 2019. Inquiries in the British National Health Service. </a:t>
            </a:r>
            <a:r>
              <a:rPr lang="gu-IN" i="1" dirty="0"/>
              <a:t>Political Quarterly</a:t>
            </a:r>
            <a:r>
              <a:rPr lang="gu-IN" dirty="0"/>
              <a:t>, </a:t>
            </a:r>
            <a:r>
              <a:rPr lang="gu-IN" i="1" dirty="0"/>
              <a:t>90</a:t>
            </a:r>
            <a:r>
              <a:rPr lang="gu-IN" dirty="0"/>
              <a:t>(2).</a:t>
            </a:r>
            <a:r>
              <a:rPr lang="en-GB" dirty="0"/>
              <a:t> </a:t>
            </a:r>
            <a:r>
              <a:rPr lang="en-GB" dirty="0">
                <a:hlinkClick r:id="rId12"/>
              </a:rPr>
              <a:t>https://search.ebscohost.com/login.aspx?direct=true&amp;profile=ehost&amp;scope=site&amp;authtype=crawler&amp;jrnl=00323179&amp;asa=N&amp;AN=137200792&amp;h=v4FODa0zjd1MhSc4AWmVdiIZSOe4y52x%2BXtHufGKPvZ3ImWXinTRf1ms4H5DN9BhWsneBiv7MDz4JaCedqeYBg%3D%3D&amp;crl=c</a:t>
            </a:r>
            <a:endParaRPr lang="en-GB" dirty="0"/>
          </a:p>
          <a:p>
            <a:pPr algn="just"/>
            <a:r>
              <a:rPr lang="gu-IN" dirty="0"/>
              <a:t>Sharew, Y., Mullu, G., Abebe, N. and Mehare, T., 2020. Quality of health care service assessment using Donabedian model in East Gojjam Zone, Northwest Ethiopia, 2018. </a:t>
            </a:r>
            <a:r>
              <a:rPr lang="gu-IN" i="1" dirty="0"/>
              <a:t>African Journal of Medical and Health Sciences</a:t>
            </a:r>
            <a:r>
              <a:rPr lang="gu-IN" dirty="0"/>
              <a:t>, </a:t>
            </a:r>
            <a:r>
              <a:rPr lang="gu-IN" i="1" dirty="0"/>
              <a:t>19</a:t>
            </a:r>
            <a:r>
              <a:rPr lang="gu-IN" dirty="0"/>
              <a:t>(9), pp.157-165.</a:t>
            </a:r>
            <a:r>
              <a:rPr lang="en-GB" dirty="0"/>
              <a:t> </a:t>
            </a:r>
            <a:r>
              <a:rPr lang="en-GB" dirty="0">
                <a:hlinkClick r:id="rId13"/>
              </a:rPr>
              <a:t>https://academicjournals.org/journal/AJMHS/article-full-text/907FD8365504</a:t>
            </a:r>
            <a:endParaRPr lang="en-GB" dirty="0"/>
          </a:p>
          <a:p>
            <a:pPr algn="just"/>
            <a:r>
              <a:rPr lang="gu-IN" dirty="0"/>
              <a:t>Tagaram, S.D. and Chen, C., 2024. Quality tools and techniques (Fishbone diagram, Pareto chart, process map). In </a:t>
            </a:r>
            <a:r>
              <a:rPr lang="gu-IN" i="1" dirty="0"/>
              <a:t>StatPearls [Internet]</a:t>
            </a:r>
            <a:r>
              <a:rPr lang="gu-IN" dirty="0"/>
              <a:t>. StatPearls Publishing.</a:t>
            </a:r>
            <a:r>
              <a:rPr lang="en-GB" dirty="0"/>
              <a:t> </a:t>
            </a:r>
            <a:r>
              <a:rPr lang="en-GB" dirty="0">
                <a:hlinkClick r:id="rId14"/>
              </a:rPr>
              <a:t>https://www.ncbi.nlm.nih.gov/books/NBK607994/</a:t>
            </a:r>
            <a:endParaRPr lang="en-GB" dirty="0"/>
          </a:p>
        </p:txBody>
      </p:sp>
    </p:spTree>
    <p:extLst>
      <p:ext uri="{BB962C8B-B14F-4D97-AF65-F5344CB8AC3E}">
        <p14:creationId xmlns:p14="http://schemas.microsoft.com/office/powerpoint/2010/main" val="33073559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Custom 1">
      <a:majorFont>
        <a:latin typeface="Arial Black"/>
        <a:ea typeface=""/>
        <a:cs typeface="Shruti"/>
      </a:majorFont>
      <a:minorFont>
        <a:latin typeface="Arial"/>
        <a:ea typeface=""/>
        <a:cs typeface="Shruti"/>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74</TotalTime>
  <Words>2368</Words>
  <Application>Microsoft Office PowerPoint</Application>
  <PresentationFormat>Widescreen</PresentationFormat>
  <Paragraphs>89</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ADLaM Display</vt:lpstr>
      <vt:lpstr>Arial</vt:lpstr>
      <vt:lpstr>Arial Black</vt:lpstr>
      <vt:lpstr>Century Gothic</vt:lpstr>
      <vt:lpstr>Parallax</vt:lpstr>
      <vt:lpstr>Quality Management in Healthcare</vt:lpstr>
      <vt:lpstr>PowerPoint Presentation</vt:lpstr>
      <vt:lpstr>Introduction</vt:lpstr>
      <vt:lpstr>Overview of the Case</vt:lpstr>
      <vt:lpstr>Quality Management in Healthcare</vt:lpstr>
      <vt:lpstr>Swiss Cheese Model</vt:lpstr>
      <vt:lpstr>Application of the Swiss Cheese Model</vt:lpstr>
      <vt:lpstr>Root Cause Analysis</vt:lpstr>
      <vt:lpstr>PowerPoint Presentation</vt:lpstr>
      <vt:lpstr>Fishbone Diagram</vt:lpstr>
      <vt:lpstr>Donabedian Model</vt:lpstr>
      <vt:lpstr>Policy Issues</vt:lpstr>
      <vt:lpstr>Impact on Quality</vt:lpstr>
      <vt:lpstr>Impact on Efficiency</vt:lpstr>
      <vt:lpstr>Impact on Equity</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Quality Management in Healthcare</dc:title>
  <cp:lastModifiedBy>Darshan Patel</cp:lastModifiedBy>
  <cp:revision>7</cp:revision>
  <dcterms:created xsi:type="dcterms:W3CDTF">2026-07-10T16:20:55Z</dcterms:created>
  <dcterms:modified xsi:type="dcterms:W3CDTF">2026-07-19T11:19:52Z</dcterms:modified>
</cp:coreProperties>
</file>