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5"/>
  </p:handoutMasterIdLst>
  <p:sldIdLst>
    <p:sldId id="256" r:id="rId2"/>
    <p:sldId id="257" r:id="rId3"/>
    <p:sldId id="258" r:id="rId4"/>
    <p:sldId id="259" r:id="rId5"/>
    <p:sldId id="260" r:id="rId6"/>
    <p:sldId id="271" r:id="rId7"/>
    <p:sldId id="273" r:id="rId8"/>
    <p:sldId id="262" r:id="rId9"/>
    <p:sldId id="270" r:id="rId10"/>
    <p:sldId id="269" r:id="rId11"/>
    <p:sldId id="276" r:id="rId12"/>
    <p:sldId id="263" r:id="rId13"/>
    <p:sldId id="265" r:id="rId14"/>
  </p:sldIdLst>
  <p:sldSz cx="9144000" cy="6858000" type="screen4x3"/>
  <p:notesSz cx="6888163" cy="100203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 New Roman" pitchFamily="16" charset="0"/>
        <a:ea typeface="+mn-ea"/>
        <a:cs typeface="Times New Roman" pitchFamily="16" charset="0"/>
      </a:defRPr>
    </a:lvl1pPr>
    <a:lvl2pPr marL="4572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 New Roman" pitchFamily="16" charset="0"/>
        <a:ea typeface="+mn-ea"/>
        <a:cs typeface="Times New Roman" pitchFamily="16" charset="0"/>
      </a:defRPr>
    </a:lvl2pPr>
    <a:lvl3pPr marL="9144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 New Roman" pitchFamily="16" charset="0"/>
        <a:ea typeface="+mn-ea"/>
        <a:cs typeface="Times New Roman" pitchFamily="16" charset="0"/>
      </a:defRPr>
    </a:lvl3pPr>
    <a:lvl4pPr marL="13716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 New Roman" pitchFamily="16" charset="0"/>
        <a:ea typeface="+mn-ea"/>
        <a:cs typeface="Times New Roman" pitchFamily="16" charset="0"/>
      </a:defRPr>
    </a:lvl4pPr>
    <a:lvl5pPr marL="18288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 New Roman" pitchFamily="16" charset="0"/>
        <a:ea typeface="+mn-ea"/>
        <a:cs typeface="Times New Roman" pitchFamily="16" charset="0"/>
      </a:defRPr>
    </a:lvl5pPr>
    <a:lvl6pPr marL="2286000" algn="l" defTabSz="914400" rtl="0" eaLnBrk="1" latinLnBrk="0" hangingPunct="1">
      <a:defRPr sz="2000" kern="1200">
        <a:solidFill>
          <a:schemeClr val="tx1"/>
        </a:solidFill>
        <a:latin typeface="Times New Roman" pitchFamily="16" charset="0"/>
        <a:ea typeface="+mn-ea"/>
        <a:cs typeface="Times New Roman" pitchFamily="16" charset="0"/>
      </a:defRPr>
    </a:lvl6pPr>
    <a:lvl7pPr marL="2743200" algn="l" defTabSz="914400" rtl="0" eaLnBrk="1" latinLnBrk="0" hangingPunct="1">
      <a:defRPr sz="2000" kern="1200">
        <a:solidFill>
          <a:schemeClr val="tx1"/>
        </a:solidFill>
        <a:latin typeface="Times New Roman" pitchFamily="16" charset="0"/>
        <a:ea typeface="+mn-ea"/>
        <a:cs typeface="Times New Roman" pitchFamily="16" charset="0"/>
      </a:defRPr>
    </a:lvl7pPr>
    <a:lvl8pPr marL="3200400" algn="l" defTabSz="914400" rtl="0" eaLnBrk="1" latinLnBrk="0" hangingPunct="1">
      <a:defRPr sz="2000" kern="1200">
        <a:solidFill>
          <a:schemeClr val="tx1"/>
        </a:solidFill>
        <a:latin typeface="Times New Roman" pitchFamily="16" charset="0"/>
        <a:ea typeface="+mn-ea"/>
        <a:cs typeface="Times New Roman" pitchFamily="16" charset="0"/>
      </a:defRPr>
    </a:lvl8pPr>
    <a:lvl9pPr marL="3657600" algn="l" defTabSz="914400" rtl="0" eaLnBrk="1" latinLnBrk="0" hangingPunct="1">
      <a:defRPr sz="2000" kern="1200">
        <a:solidFill>
          <a:schemeClr val="tx1"/>
        </a:solidFill>
        <a:latin typeface="Times New Roman" pitchFamily="16" charset="0"/>
        <a:ea typeface="+mn-ea"/>
        <a:cs typeface="Times New Roman" pitchFamily="16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>
      <p:cViewPr>
        <p:scale>
          <a:sx n="100" d="100"/>
          <a:sy n="100" d="100"/>
        </p:scale>
        <p:origin x="-1104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84500" cy="50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16" tIns="48308" rIns="96616" bIns="48308" numCol="1" anchor="t" anchorCtr="0" compatLnSpc="1">
            <a:prstTxWarp prst="textNoShape">
              <a:avLst/>
            </a:prstTxWarp>
          </a:bodyPr>
          <a:lstStyle>
            <a:lvl1pPr defTabSz="966788">
              <a:defRPr sz="1300" smtClean="0">
                <a:latin typeface="Times New Roman" pitchFamily="18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366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03663" y="0"/>
            <a:ext cx="2984500" cy="50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16" tIns="48308" rIns="96616" bIns="48308" numCol="1" anchor="t" anchorCtr="0" compatLnSpc="1">
            <a:prstTxWarp prst="textNoShape">
              <a:avLst/>
            </a:prstTxWarp>
          </a:bodyPr>
          <a:lstStyle>
            <a:lvl1pPr algn="r" defTabSz="966788">
              <a:defRPr sz="1300" smtClean="0">
                <a:latin typeface="Times New Roman" pitchFamily="18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366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518650"/>
            <a:ext cx="2984500" cy="50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16" tIns="48308" rIns="96616" bIns="48308" numCol="1" anchor="b" anchorCtr="0" compatLnSpc="1">
            <a:prstTxWarp prst="textNoShape">
              <a:avLst/>
            </a:prstTxWarp>
          </a:bodyPr>
          <a:lstStyle>
            <a:lvl1pPr defTabSz="966788">
              <a:defRPr sz="1300" smtClean="0">
                <a:latin typeface="Times New Roman" pitchFamily="18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366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03663" y="9518650"/>
            <a:ext cx="2984500" cy="50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16" tIns="48308" rIns="96616" bIns="48308" numCol="1" anchor="b" anchorCtr="0" compatLnSpc="1">
            <a:prstTxWarp prst="textNoShape">
              <a:avLst/>
            </a:prstTxWarp>
          </a:bodyPr>
          <a:lstStyle>
            <a:lvl1pPr algn="r" defTabSz="966788">
              <a:defRPr sz="1300" smtClean="0">
                <a:latin typeface="Times New Roman" pitchFamily="18" charset="0"/>
                <a:cs typeface="Times New Roman" pitchFamily="18" charset="0"/>
              </a:defRPr>
            </a:lvl1pPr>
          </a:lstStyle>
          <a:p>
            <a:pPr>
              <a:defRPr/>
            </a:pPr>
            <a:fld id="{D60C1916-64A7-42BD-9359-DC966F55651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5554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D64EBE-575B-4645-ADD0-E3D05F0B88C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442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DB6647-5D02-4CF5-9BCE-EBDE047EC31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494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37DBC5-FAF1-42CF-8C34-B5605948F1B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869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58C4DA-7A40-47FA-AB39-551290EED1D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249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C6EDBE-4D9F-4042-8FA1-74933F4D996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971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A788A6-4DC0-44C8-A7D5-E29BBF9AF9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417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E9CE17-B9BD-4AD9-84EC-F77C7FE4D7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5409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BD8222-0814-4584-94A1-AC833D3B7C7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775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04886B-9B15-427B-B8E9-F200C2675DC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1313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1C78BE-25E0-4F7F-B5E0-75A55F22AA4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719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0276C4-FD4A-4A82-B7B7-C8C6862E35C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2866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8E9F23-EE49-46C1-85C8-6285670E46F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0469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EA7BB5-2073-4C37-8BC9-FACAFCBDFE5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0948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latin typeface="Times New Roman" pitchFamily="18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latin typeface="Times New Roman" pitchFamily="18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Times New Roman" pitchFamily="18" charset="0"/>
                <a:cs typeface="Times New Roman" pitchFamily="18" charset="0"/>
              </a:defRPr>
            </a:lvl1pPr>
          </a:lstStyle>
          <a:p>
            <a:pPr>
              <a:defRPr/>
            </a:pPr>
            <a:fld id="{601FDE14-7574-4EE6-9A19-65573B5E004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smtClean="0">
                <a:latin typeface="Arial" charset="0"/>
              </a:rPr>
              <a:t>The Ra</a:t>
            </a:r>
            <a:r>
              <a:rPr lang="en-US" altLang="en-US" sz="3600" b="1" smtClean="0">
                <a:latin typeface="Arial" charset="0"/>
                <a:cs typeface="Arial" charset="0"/>
              </a:rPr>
              <a:t>ë</a:t>
            </a:r>
            <a:r>
              <a:rPr lang="en-GB" altLang="en-US" sz="3600" b="1" smtClean="0">
                <a:latin typeface="Arial" charset="0"/>
              </a:rPr>
              <a:t>lian Movement </a:t>
            </a:r>
          </a:p>
        </p:txBody>
      </p:sp>
      <p:pic>
        <p:nvPicPr>
          <p:cNvPr id="2051" name="Picture 1029" descr="Rael: Messenger of the Elohim"/>
          <p:cNvPicPr>
            <a:picLocks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27088" y="2708275"/>
            <a:ext cx="1905000" cy="2428875"/>
          </a:xfrm>
          <a:noFill/>
          <a:ln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052" name="Picture 1033" descr="rael"/>
          <p:cNvPicPr>
            <a:picLocks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11925" y="2708275"/>
            <a:ext cx="2249488" cy="2376488"/>
          </a:xfrm>
          <a:noFill/>
          <a:ln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053" name="Picture 1036" descr="Gianni Motti, Ufo-Cult 1, 2003"/>
          <p:cNvPicPr>
            <a:picLocks noChangeAspect="1" noChangeArrowheads="1"/>
          </p:cNvPicPr>
          <p:nvPr>
            <p:ph sz="quarter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059113" y="2924175"/>
            <a:ext cx="3087687" cy="1981200"/>
          </a:xfrm>
          <a:noFill/>
          <a:ln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Founder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/>
              <a:t>Claude Vorilhon (b. 1946) – Vichy, France</a:t>
            </a:r>
          </a:p>
          <a:p>
            <a:pPr eaLnBrk="1" hangingPunct="1"/>
            <a:r>
              <a:rPr lang="en-GB" altLang="en-US" sz="2800" smtClean="0"/>
              <a:t>Raised by Aunt &amp; Grandmother</a:t>
            </a:r>
          </a:p>
          <a:p>
            <a:pPr eaLnBrk="1" hangingPunct="1"/>
            <a:r>
              <a:rPr lang="en-GB" altLang="en-US" sz="2800" smtClean="0"/>
              <a:t>Musician &amp; Racing Car Driver</a:t>
            </a:r>
          </a:p>
          <a:p>
            <a:pPr eaLnBrk="1" hangingPunct="1"/>
            <a:r>
              <a:rPr lang="en-GB" altLang="en-US" sz="2800" smtClean="0"/>
              <a:t>Racing Car Journalist</a:t>
            </a:r>
          </a:p>
          <a:p>
            <a:pPr eaLnBrk="1" hangingPunct="1"/>
            <a:endParaRPr lang="en-GB" altLang="en-US" sz="2800" smtClean="0"/>
          </a:p>
          <a:p>
            <a:pPr eaLnBrk="1" hangingPunct="1"/>
            <a:endParaRPr lang="en-GB" altLang="en-US" sz="2800" smtClean="0"/>
          </a:p>
        </p:txBody>
      </p:sp>
      <p:pic>
        <p:nvPicPr>
          <p:cNvPr id="3076" name="Picture 5" descr="340x"/>
          <p:cNvPicPr>
            <a:picLocks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726113" y="1773238"/>
            <a:ext cx="2540000" cy="3600450"/>
          </a:xfrm>
          <a:noFill/>
          <a:ln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Encounter with the Elohim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13</a:t>
            </a:r>
            <a:r>
              <a:rPr lang="en-GB" altLang="en-US" sz="2800" baseline="30000" dirty="0" smtClean="0"/>
              <a:t>th</a:t>
            </a:r>
            <a:r>
              <a:rPr lang="en-GB" altLang="en-US" sz="2800" dirty="0" smtClean="0"/>
              <a:t> December 1973 – Clermont-Ferrand Volcano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Flying Saucer: 7m x 2.5m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4’ (1.2m) ‘Man’ mistaken for child.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Alien was leader of Council of Elohim – his name way Yahweh.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Explained </a:t>
            </a:r>
            <a:r>
              <a:rPr lang="en-GB" altLang="en-US" sz="2800" dirty="0" err="1" smtClean="0"/>
              <a:t>Rael</a:t>
            </a:r>
            <a:r>
              <a:rPr lang="en-GB" altLang="en-US" sz="2800" dirty="0" smtClean="0"/>
              <a:t> (‘Messenger of Elohim’) had been watched since birth.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Explained creation story and cosmology to </a:t>
            </a:r>
            <a:r>
              <a:rPr lang="en-GB" altLang="en-US" sz="2800" dirty="0" err="1" smtClean="0"/>
              <a:t>Rael</a:t>
            </a:r>
            <a:r>
              <a:rPr lang="en-GB" altLang="en-US" sz="2800" dirty="0" smtClean="0"/>
              <a:t> over 6 meetings in the next six days at the same place.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The Elohim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‘Those who come from the sky’.  Plural noun.</a:t>
            </a:r>
          </a:p>
          <a:p>
            <a:pPr eaLnBrk="1" hangingPunct="1"/>
            <a:r>
              <a:rPr lang="en-GB" altLang="en-US" dirty="0" smtClean="0"/>
              <a:t>Human-like creatures who have attained great scientific knowledge.</a:t>
            </a:r>
          </a:p>
          <a:p>
            <a:pPr eaLnBrk="1" hangingPunct="1"/>
            <a:r>
              <a:rPr lang="en-GB" altLang="en-US" dirty="0" smtClean="0"/>
              <a:t>Genetic-engineering on own planet</a:t>
            </a:r>
          </a:p>
          <a:p>
            <a:pPr eaLnBrk="1" hangingPunct="1"/>
            <a:r>
              <a:rPr lang="en-GB" altLang="en-US" dirty="0" smtClean="0"/>
              <a:t>Found earth </a:t>
            </a:r>
            <a:r>
              <a:rPr lang="en-GB" altLang="en-US" dirty="0" smtClean="0"/>
              <a:t>to </a:t>
            </a:r>
            <a:r>
              <a:rPr lang="en-GB" altLang="en-US" dirty="0" smtClean="0"/>
              <a:t>carry out experiments.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The Elohim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Spoken of in the Bible: (Gen1:26, 6:1 &amp; 6:4)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Humans are creation of Elohim – no place for evolution in </a:t>
            </a:r>
            <a:r>
              <a:rPr lang="en-GB" altLang="en-US" dirty="0" err="1" smtClean="0"/>
              <a:t>Raelism</a:t>
            </a:r>
            <a:r>
              <a:rPr lang="en-GB" altLang="en-US" dirty="0" smtClean="0"/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Elohim mixed with humans (including births) but message misunderstood.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Sent messengers to right wrongs (e.g. Jesus, </a:t>
            </a:r>
            <a:r>
              <a:rPr lang="en-GB" altLang="en-US" dirty="0" smtClean="0"/>
              <a:t>Mohammed, </a:t>
            </a:r>
            <a:r>
              <a:rPr lang="en-GB" altLang="en-US" dirty="0" err="1" smtClean="0"/>
              <a:t>etc</a:t>
            </a:r>
            <a:r>
              <a:rPr lang="en-GB" altLang="en-US" dirty="0" smtClean="0"/>
              <a:t>).  </a:t>
            </a:r>
            <a:r>
              <a:rPr lang="en-GB" altLang="en-US" dirty="0" err="1" smtClean="0"/>
              <a:t>Rael</a:t>
            </a:r>
            <a:r>
              <a:rPr lang="en-GB" altLang="en-US" dirty="0" smtClean="0"/>
              <a:t> is final prophet.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/>
              <a:t>Embassy for the Elohim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000" dirty="0" err="1" smtClean="0"/>
              <a:t>Rael</a:t>
            </a:r>
            <a:r>
              <a:rPr lang="en-GB" altLang="en-US" sz="2000" dirty="0" smtClean="0"/>
              <a:t> commanded by Yahweh to build embassy to welcome Elohim when they come to earth (by 2035)</a:t>
            </a:r>
          </a:p>
          <a:p>
            <a:pPr eaLnBrk="1" hangingPunct="1"/>
            <a:endParaRPr lang="en-GB" altLang="en-US" sz="2000" dirty="0" smtClean="0"/>
          </a:p>
          <a:p>
            <a:pPr eaLnBrk="1" hangingPunct="1"/>
            <a:r>
              <a:rPr lang="en-GB" altLang="en-US" sz="2000" dirty="0" smtClean="0"/>
              <a:t>Israel first choice, as Jews chosen people of Elohim</a:t>
            </a:r>
          </a:p>
          <a:p>
            <a:pPr eaLnBrk="1" hangingPunct="1"/>
            <a:endParaRPr lang="en-GB" altLang="en-US" sz="2000" dirty="0" smtClean="0"/>
          </a:p>
          <a:p>
            <a:pPr eaLnBrk="1" hangingPunct="1"/>
            <a:r>
              <a:rPr lang="en-GB" altLang="en-US" sz="2000" dirty="0" smtClean="0"/>
              <a:t>Israel refused permission to date – may now be placed in nearby territory (e.g. Egypt)</a:t>
            </a:r>
          </a:p>
          <a:p>
            <a:pPr eaLnBrk="1" hangingPunct="1"/>
            <a:endParaRPr lang="en-GB" altLang="en-US" sz="2000" dirty="0" smtClean="0"/>
          </a:p>
          <a:p>
            <a:pPr eaLnBrk="1" hangingPunct="1"/>
            <a:r>
              <a:rPr lang="en-GB" altLang="en-US" sz="2000" dirty="0" smtClean="0"/>
              <a:t>Over $7,000,000 raised already to build embassy</a:t>
            </a:r>
          </a:p>
          <a:p>
            <a:pPr eaLnBrk="1" hangingPunct="1"/>
            <a:endParaRPr lang="en-GB" altLang="en-US" sz="2000" dirty="0" smtClean="0"/>
          </a:p>
          <a:p>
            <a:pPr eaLnBrk="1" hangingPunct="1"/>
            <a:endParaRPr lang="en-GB" altLang="en-US" sz="2000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026"/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z="3200" smtClean="0"/>
              <a:t>Plans for Embassy</a:t>
            </a:r>
          </a:p>
        </p:txBody>
      </p:sp>
      <p:pic>
        <p:nvPicPr>
          <p:cNvPr id="11267" name="Picture 1027" descr="C:\Users\Stephen Gregg\Pictures\MP Navigator EX\2009_03_02\IMG2_0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524000"/>
            <a:ext cx="3614738" cy="515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1028" descr="C:\Users\Stephen Gregg\Pictures\MP Navigator EX\2009_03_02\IMG2_000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447800"/>
            <a:ext cx="3719513" cy="518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Atheistic Religion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/>
            <a:r>
              <a:rPr lang="en-GB" altLang="en-US" sz="2000" dirty="0" smtClean="0"/>
              <a:t>No ‘God’ figure</a:t>
            </a:r>
          </a:p>
          <a:p>
            <a:pPr marL="609600" indent="-609600" eaLnBrk="1" hangingPunct="1"/>
            <a:r>
              <a:rPr lang="en-GB" altLang="en-US" sz="2000" dirty="0" smtClean="0"/>
              <a:t>No belief in the ‘supernatural’</a:t>
            </a:r>
          </a:p>
          <a:p>
            <a:pPr marL="609600" indent="-609600" eaLnBrk="1" hangingPunct="1"/>
            <a:r>
              <a:rPr lang="en-GB" altLang="en-US" sz="2000" dirty="0" smtClean="0"/>
              <a:t>The (pseudo)-scientific interpretation of supernatural claims:</a:t>
            </a:r>
          </a:p>
          <a:p>
            <a:pPr marL="609600" indent="-609600" eaLnBrk="1" hangingPunct="1"/>
            <a:endParaRPr lang="en-GB" altLang="en-US" sz="2000" dirty="0" smtClean="0"/>
          </a:p>
          <a:p>
            <a:pPr marL="609600" indent="-609600" eaLnBrk="1" hangingPunct="1">
              <a:buFontTx/>
              <a:buAutoNum type="arabicPeriod"/>
            </a:pPr>
            <a:r>
              <a:rPr lang="en-GB" altLang="en-US" sz="2000" dirty="0" smtClean="0"/>
              <a:t>God = Yahweh / Elohim Council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altLang="en-US" sz="2000" dirty="0" smtClean="0"/>
              <a:t>Angels = Elohim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altLang="en-US" sz="2000" dirty="0" smtClean="0"/>
              <a:t>Chariots of the Gods = Space Craft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altLang="en-US" sz="2000" dirty="0" smtClean="0"/>
              <a:t>Miracles = Misunderstood advanced </a:t>
            </a:r>
            <a:r>
              <a:rPr lang="en-GB" altLang="en-US" sz="2000" dirty="0" smtClean="0"/>
              <a:t>technology</a:t>
            </a:r>
            <a:endParaRPr lang="en-GB" altLang="en-US" sz="2000" dirty="0" smtClean="0"/>
          </a:p>
          <a:p>
            <a:pPr marL="609600" indent="-609600" eaLnBrk="1" hangingPunct="1">
              <a:buFontTx/>
              <a:buAutoNum type="arabicPeriod"/>
            </a:pPr>
            <a:endParaRPr lang="en-GB" altLang="en-US" sz="2000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Issues With Atheism</a:t>
            </a:r>
          </a:p>
        </p:txBody>
      </p:sp>
      <p:sp>
        <p:nvSpPr>
          <p:cNvPr id="14339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sz="2000" dirty="0" smtClean="0"/>
          </a:p>
          <a:p>
            <a:pPr eaLnBrk="1" hangingPunct="1"/>
            <a:r>
              <a:rPr lang="en-GB" altLang="en-US" sz="2000" dirty="0" smtClean="0"/>
              <a:t>Scientific claims vs Intelligent Design</a:t>
            </a:r>
          </a:p>
          <a:p>
            <a:pPr eaLnBrk="1" hangingPunct="1"/>
            <a:endParaRPr lang="en-GB" altLang="en-US" sz="2000" dirty="0" smtClean="0"/>
          </a:p>
          <a:p>
            <a:pPr eaLnBrk="1" hangingPunct="1"/>
            <a:r>
              <a:rPr lang="en-GB" altLang="en-US" sz="2000" dirty="0" smtClean="0"/>
              <a:t>Easier to ‘prove’ than supernatural???</a:t>
            </a:r>
          </a:p>
          <a:p>
            <a:pPr eaLnBrk="1" hangingPunct="1"/>
            <a:endParaRPr lang="en-GB" altLang="en-US" sz="2000" dirty="0" smtClean="0"/>
          </a:p>
          <a:p>
            <a:pPr eaLnBrk="1" hangingPunct="1"/>
            <a:r>
              <a:rPr lang="en-GB" altLang="en-US" sz="2000" dirty="0" smtClean="0"/>
              <a:t>What category do they fit </a:t>
            </a:r>
            <a:r>
              <a:rPr lang="en-GB" altLang="en-US" sz="2000" dirty="0" smtClean="0"/>
              <a:t>into?</a:t>
            </a:r>
            <a:endParaRPr lang="en-GB" altLang="en-US" sz="2000" dirty="0" smtClean="0"/>
          </a:p>
          <a:p>
            <a:pPr eaLnBrk="1" hangingPunct="1"/>
            <a:endParaRPr lang="en-GB" altLang="en-US" sz="2000" dirty="0" smtClean="0"/>
          </a:p>
          <a:p>
            <a:pPr eaLnBrk="1" hangingPunct="1"/>
            <a:r>
              <a:rPr lang="en-GB" altLang="en-US" sz="2000" dirty="0" smtClean="0"/>
              <a:t>Would Dawkins see them as a religion?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/>
              <a:t>Ritual &amp; Practice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52600"/>
            <a:ext cx="7772400" cy="4114800"/>
          </a:xfrm>
        </p:spPr>
        <p:txBody>
          <a:bodyPr/>
          <a:lstStyle/>
          <a:p>
            <a:pPr eaLnBrk="1" hangingPunct="1"/>
            <a:r>
              <a:rPr lang="en-GB" altLang="en-US" sz="2000" smtClean="0"/>
              <a:t>Transmissions – first performed by Rael in 1976 on 40 initiates</a:t>
            </a:r>
          </a:p>
          <a:p>
            <a:pPr eaLnBrk="1" hangingPunct="1"/>
            <a:r>
              <a:rPr lang="en-GB" altLang="en-US" sz="2000" smtClean="0"/>
              <a:t>Rael claims Jesus performed transmissions, but the Church misunderstood them.</a:t>
            </a:r>
          </a:p>
          <a:p>
            <a:pPr eaLnBrk="1" hangingPunct="1"/>
            <a:r>
              <a:rPr lang="en-GB" altLang="en-US" sz="2000" smtClean="0"/>
              <a:t>Water is placed on the forehead and initiate concentrates telepathic powers towards the Elohim.</a:t>
            </a:r>
          </a:p>
          <a:p>
            <a:pPr eaLnBrk="1" hangingPunct="1"/>
            <a:r>
              <a:rPr lang="en-GB" altLang="en-US" sz="2000" smtClean="0"/>
              <a:t>Frequency of individual’s cellular vibration is transmitted to Elohim</a:t>
            </a:r>
          </a:p>
          <a:p>
            <a:pPr eaLnBrk="1" hangingPunct="1"/>
            <a:r>
              <a:rPr lang="en-GB" altLang="en-US" sz="2000" smtClean="0"/>
              <a:t>Enables initiate to be considered for physical resurrection by the Elohim</a:t>
            </a:r>
          </a:p>
          <a:p>
            <a:pPr eaLnBrk="1" hangingPunct="1"/>
            <a:r>
              <a:rPr lang="en-GB" altLang="en-US" sz="2000" smtClean="0"/>
              <a:t>Many initiates sign contract to have 1 cm2 of bone taken from forehead after death to be physically resurrected by Elohim.</a:t>
            </a:r>
          </a:p>
          <a:p>
            <a:pPr eaLnBrk="1" hangingPunct="1"/>
            <a:r>
              <a:rPr lang="en-GB" altLang="en-US" sz="2000" smtClean="0"/>
              <a:t>Prior to any of this, initiate must sign an Act of Apostasy to renounce any infant baptism or Church membership.</a:t>
            </a:r>
          </a:p>
          <a:p>
            <a:pPr eaLnBrk="1" hangingPunct="1"/>
            <a:endParaRPr lang="en-GB" altLang="en-US" sz="200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/>
              <a:t>Meditation</a:t>
            </a:r>
          </a:p>
        </p:txBody>
      </p:sp>
      <p:sp>
        <p:nvSpPr>
          <p:cNvPr id="16387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000" dirty="0" smtClean="0"/>
              <a:t>Sensual Meditation – taught to </a:t>
            </a:r>
            <a:r>
              <a:rPr lang="en-GB" altLang="en-US" sz="2000" dirty="0" err="1" smtClean="0"/>
              <a:t>Rael</a:t>
            </a:r>
            <a:r>
              <a:rPr lang="en-GB" altLang="en-US" sz="2000" dirty="0" smtClean="0"/>
              <a:t> by the Elohim</a:t>
            </a:r>
          </a:p>
          <a:p>
            <a:pPr eaLnBrk="1" hangingPunct="1"/>
            <a:r>
              <a:rPr lang="en-GB" altLang="en-US" sz="2000" dirty="0" smtClean="0"/>
              <a:t>Induces states of altered consciousness</a:t>
            </a:r>
          </a:p>
          <a:p>
            <a:pPr eaLnBrk="1" hangingPunct="1"/>
            <a:r>
              <a:rPr lang="en-GB" altLang="en-US" sz="2000" dirty="0" smtClean="0"/>
              <a:t>Encourages connection between body and nature</a:t>
            </a:r>
          </a:p>
          <a:p>
            <a:pPr eaLnBrk="1" hangingPunct="1"/>
            <a:r>
              <a:rPr lang="en-GB" altLang="en-US" sz="2000" dirty="0" smtClean="0"/>
              <a:t>Often </a:t>
            </a:r>
            <a:r>
              <a:rPr lang="en-GB" altLang="en-US" sz="2000" dirty="0" smtClean="0"/>
              <a:t>performed in dark, lying down with audio tape of </a:t>
            </a:r>
            <a:r>
              <a:rPr lang="en-GB" altLang="en-US" sz="2000" dirty="0" err="1" smtClean="0"/>
              <a:t>Rael</a:t>
            </a:r>
            <a:r>
              <a:rPr lang="en-GB" altLang="en-US" sz="2000" dirty="0" smtClean="0"/>
              <a:t> speaking to soothe individual</a:t>
            </a:r>
          </a:p>
          <a:p>
            <a:pPr eaLnBrk="1" hangingPunct="1"/>
            <a:r>
              <a:rPr lang="en-GB" altLang="en-US" sz="2000" dirty="0" smtClean="0"/>
              <a:t>Also done </a:t>
            </a:r>
            <a:r>
              <a:rPr lang="en-GB" altLang="en-US" sz="2000" dirty="0" smtClean="0"/>
              <a:t>communally </a:t>
            </a:r>
            <a:r>
              <a:rPr lang="en-GB" altLang="en-US" sz="2000" dirty="0" smtClean="0"/>
              <a:t>in congregations at </a:t>
            </a:r>
            <a:r>
              <a:rPr lang="en-GB" altLang="en-US" sz="2000" dirty="0" err="1" smtClean="0"/>
              <a:t>Raelian</a:t>
            </a:r>
            <a:r>
              <a:rPr lang="en-GB" altLang="en-US" sz="2000" dirty="0" smtClean="0"/>
              <a:t> meetings</a:t>
            </a:r>
          </a:p>
          <a:p>
            <a:pPr eaLnBrk="1" hangingPunct="1"/>
            <a:r>
              <a:rPr lang="en-GB" altLang="en-US" sz="2000" dirty="0" smtClean="0"/>
              <a:t>Important, as it adds an ‘experiential’ dimension to the religion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/>
              <a:t>Geniocracy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1800" dirty="0" smtClean="0"/>
              <a:t>Based on 1977 book by </a:t>
            </a:r>
            <a:r>
              <a:rPr lang="en-GB" altLang="en-US" sz="1800" dirty="0" err="1" smtClean="0"/>
              <a:t>Rael</a:t>
            </a:r>
            <a:endParaRPr lang="en-GB" altLang="en-US" sz="1800" dirty="0" smtClean="0"/>
          </a:p>
          <a:p>
            <a:pPr eaLnBrk="1" hangingPunct="1"/>
            <a:r>
              <a:rPr lang="en-GB" altLang="en-US" sz="1800" dirty="0" err="1" smtClean="0"/>
              <a:t>Raelians</a:t>
            </a:r>
            <a:r>
              <a:rPr lang="en-GB" altLang="en-US" sz="1800" dirty="0" smtClean="0"/>
              <a:t> do not believe in democracy – how can unintelligent people rule?</a:t>
            </a:r>
          </a:p>
          <a:p>
            <a:pPr eaLnBrk="1" hangingPunct="1"/>
            <a:r>
              <a:rPr lang="en-GB" altLang="en-US" sz="1800" dirty="0" err="1" smtClean="0"/>
              <a:t>Geniocracy</a:t>
            </a:r>
            <a:r>
              <a:rPr lang="en-GB" altLang="en-US" sz="1800" dirty="0" smtClean="0"/>
              <a:t> = only the intelligent should rule</a:t>
            </a:r>
          </a:p>
          <a:p>
            <a:pPr eaLnBrk="1" hangingPunct="1"/>
            <a:r>
              <a:rPr lang="en-GB" altLang="en-US" sz="1800" dirty="0" smtClean="0"/>
              <a:t>Based on system of government on Elohim’s planet</a:t>
            </a:r>
          </a:p>
          <a:p>
            <a:pPr eaLnBrk="1" hangingPunct="1"/>
            <a:r>
              <a:rPr lang="en-GB" altLang="en-US" sz="1800" dirty="0" smtClean="0"/>
              <a:t>Jews (as Elohim’s chosen people) are more intelligent than other races – Einstein, </a:t>
            </a:r>
            <a:r>
              <a:rPr lang="en-GB" altLang="en-US" sz="1800" dirty="0" err="1" smtClean="0"/>
              <a:t>Kissenger</a:t>
            </a:r>
            <a:r>
              <a:rPr lang="en-GB" altLang="en-US" sz="1800" dirty="0" smtClean="0"/>
              <a:t>, </a:t>
            </a:r>
            <a:r>
              <a:rPr lang="en-GB" altLang="en-US" sz="1800" dirty="0" err="1" smtClean="0"/>
              <a:t>etc</a:t>
            </a:r>
            <a:r>
              <a:rPr lang="en-GB" altLang="en-US" sz="1800" dirty="0" smtClean="0"/>
              <a:t> are lauded by </a:t>
            </a:r>
            <a:r>
              <a:rPr lang="en-GB" altLang="en-US" sz="1800" dirty="0" err="1" smtClean="0"/>
              <a:t>Rael</a:t>
            </a:r>
            <a:r>
              <a:rPr lang="en-GB" altLang="en-US" sz="1800" dirty="0" smtClean="0"/>
              <a:t>.  Explains Jewish success in politics, science and banking.</a:t>
            </a:r>
          </a:p>
          <a:p>
            <a:pPr eaLnBrk="1" hangingPunct="1"/>
            <a:r>
              <a:rPr lang="en-GB" altLang="en-US" sz="1800" dirty="0" smtClean="0"/>
              <a:t>Important, as fits into millenarian views – the world has to be ready for the Elohim, which means effective governance</a:t>
            </a:r>
          </a:p>
          <a:p>
            <a:pPr eaLnBrk="1" hangingPunct="1"/>
            <a:r>
              <a:rPr lang="en-GB" altLang="en-US" sz="1800" dirty="0" smtClean="0"/>
              <a:t>Also important as our stewardship of the earth is dependent on no nuclear wars, and balancing the environment; more likely under </a:t>
            </a:r>
            <a:r>
              <a:rPr lang="en-GB" altLang="en-US" sz="1800" dirty="0" err="1" smtClean="0"/>
              <a:t>Geniocracy</a:t>
            </a:r>
            <a:endParaRPr lang="en-GB" altLang="en-US" sz="1800" dirty="0" smtClean="0"/>
          </a:p>
          <a:p>
            <a:pPr marL="0" indent="0" eaLnBrk="1" hangingPunct="1">
              <a:buNone/>
            </a:pPr>
            <a:endParaRPr lang="en-GB" altLang="en-US" sz="1800" dirty="0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/>
              <a:t>Sexual Liberty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000" dirty="0" smtClean="0"/>
              <a:t>Sexuality is expression of humanity and to be enjoyed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dirty="0" smtClean="0"/>
              <a:t>Bisexuality and Homosexuality accepted without question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dirty="0" smtClean="0"/>
              <a:t>Sex workers and exotic dancers </a:t>
            </a:r>
            <a:r>
              <a:rPr lang="en-GB" altLang="en-US" sz="2000" dirty="0" smtClean="0"/>
              <a:t>are </a:t>
            </a:r>
            <a:r>
              <a:rPr lang="en-GB" altLang="en-US" sz="2000" dirty="0" smtClean="0"/>
              <a:t>not judged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dirty="0" smtClean="0"/>
              <a:t>Summer camps welcome freedom of sexual expression – but only with consent from all concerned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000" dirty="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 smtClean="0"/>
              <a:t>	“When I asked a guide to give me an estimate of the number of </a:t>
            </a:r>
            <a:r>
              <a:rPr lang="en-GB" altLang="en-US" sz="2000" dirty="0" smtClean="0"/>
              <a:t>homosexuals </a:t>
            </a:r>
            <a:r>
              <a:rPr lang="en-GB" altLang="en-US" sz="2000" dirty="0" smtClean="0"/>
              <a:t>in the movement, he replied rather coldly: ‘We don’t think in such narrow categories.  Some of us are unisexual, some are bisexual, some are </a:t>
            </a:r>
            <a:r>
              <a:rPr lang="en-GB" altLang="en-US" sz="2000" dirty="0" err="1" smtClean="0"/>
              <a:t>trisexual</a:t>
            </a:r>
            <a:r>
              <a:rPr lang="en-GB" altLang="en-US" sz="2000" dirty="0" smtClean="0"/>
              <a:t> – and a few of us are even </a:t>
            </a:r>
            <a:r>
              <a:rPr lang="en-GB" altLang="en-US" sz="2000" dirty="0" err="1" smtClean="0"/>
              <a:t>quadrasexual</a:t>
            </a:r>
            <a:r>
              <a:rPr lang="en-GB" altLang="en-US" sz="2000" dirty="0" smtClean="0"/>
              <a:t>.’ When I timidly asked what the last category might represent, he leaned forward and whispered, ‘With the Elohim!’”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 smtClean="0"/>
              <a:t>	(Palmer, </a:t>
            </a:r>
            <a:r>
              <a:rPr lang="en-GB" altLang="en-US" sz="2000" i="1" dirty="0" smtClean="0"/>
              <a:t>Aliens Adored</a:t>
            </a:r>
            <a:r>
              <a:rPr lang="en-GB" altLang="en-US" sz="2000" dirty="0" smtClean="0"/>
              <a:t>, 2, pg. 105)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Times New Roman"/>
      </a:majorFont>
      <a:minorFont>
        <a:latin typeface="Times New Roman"/>
        <a:ea typeface=""/>
        <a:cs typeface="Times New Roma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2642</TotalTime>
  <Words>652</Words>
  <Application>Microsoft Office PowerPoint</Application>
  <PresentationFormat>On-screen Show (4:3)</PresentationFormat>
  <Paragraphs>81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Times New Roman</vt:lpstr>
      <vt:lpstr>Arial</vt:lpstr>
      <vt:lpstr>Calibri</vt:lpstr>
      <vt:lpstr>Default Design</vt:lpstr>
      <vt:lpstr>The Raëlian Movement </vt:lpstr>
      <vt:lpstr>Founder</vt:lpstr>
      <vt:lpstr>Encounter with the Elohim</vt:lpstr>
      <vt:lpstr>The Elohim</vt:lpstr>
      <vt:lpstr>The Elohim</vt:lpstr>
      <vt:lpstr>Embassy for the Elohim</vt:lpstr>
      <vt:lpstr>Plans for Embassy</vt:lpstr>
      <vt:lpstr>Atheistic Religion</vt:lpstr>
      <vt:lpstr>Issues With Atheism</vt:lpstr>
      <vt:lpstr>Ritual &amp; Practice</vt:lpstr>
      <vt:lpstr>Meditation</vt:lpstr>
      <vt:lpstr>Geniocracy</vt:lpstr>
      <vt:lpstr>Sexual Liberty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Philosophy?</dc:title>
  <dc:creator>Stephen Gregg</dc:creator>
  <cp:lastModifiedBy>Sarah</cp:lastModifiedBy>
  <cp:revision>177</cp:revision>
  <dcterms:created xsi:type="dcterms:W3CDTF">2007-01-27T09:48:36Z</dcterms:created>
  <dcterms:modified xsi:type="dcterms:W3CDTF">2014-03-24T13:19:53Z</dcterms:modified>
</cp:coreProperties>
</file>