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Lst>
  <p:sldSz cx="6858000" cy="9906000" type="A4"/>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57" d="100"/>
          <a:sy n="57" d="100"/>
        </p:scale>
        <p:origin x="2630"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621191"/>
            <a:ext cx="5829300" cy="3448756"/>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5202944"/>
            <a:ext cx="5143500" cy="2391656"/>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A4F60AF-E361-4BE4-A92F-E725A11939E3}" type="datetimeFigureOut">
              <a:rPr lang="en-US" smtClean="0"/>
              <a:t>2/11/2023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4B9562-91C7-491A-9699-5B0D6836B01A}" type="slidenum">
              <a:rPr lang="en-US" smtClean="0"/>
              <a:t>‹#›</a:t>
            </a:fld>
            <a:endParaRPr lang="en-US"/>
          </a:p>
        </p:txBody>
      </p:sp>
    </p:spTree>
    <p:extLst>
      <p:ext uri="{BB962C8B-B14F-4D97-AF65-F5344CB8AC3E}">
        <p14:creationId xmlns:p14="http://schemas.microsoft.com/office/powerpoint/2010/main" val="795896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4F60AF-E361-4BE4-A92F-E725A11939E3}" type="datetimeFigureOut">
              <a:rPr lang="en-US" smtClean="0"/>
              <a:t>2/11/2023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4B9562-91C7-491A-9699-5B0D6836B01A}" type="slidenum">
              <a:rPr lang="en-US" smtClean="0"/>
              <a:t>‹#›</a:t>
            </a:fld>
            <a:endParaRPr lang="en-US"/>
          </a:p>
        </p:txBody>
      </p:sp>
    </p:spTree>
    <p:extLst>
      <p:ext uri="{BB962C8B-B14F-4D97-AF65-F5344CB8AC3E}">
        <p14:creationId xmlns:p14="http://schemas.microsoft.com/office/powerpoint/2010/main" val="28528669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2469624"/>
            <a:ext cx="5915025" cy="4120620"/>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6629226"/>
            <a:ext cx="5915025" cy="2166937"/>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A4F60AF-E361-4BE4-A92F-E725A11939E3}" type="datetimeFigureOut">
              <a:rPr lang="en-US" smtClean="0"/>
              <a:t>2/11/2023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4B9562-91C7-491A-9699-5B0D6836B01A}" type="slidenum">
              <a:rPr lang="en-US" smtClean="0"/>
              <a:t>‹#›</a:t>
            </a:fld>
            <a:endParaRPr lang="en-US"/>
          </a:p>
        </p:txBody>
      </p:sp>
    </p:spTree>
    <p:extLst>
      <p:ext uri="{BB962C8B-B14F-4D97-AF65-F5344CB8AC3E}">
        <p14:creationId xmlns:p14="http://schemas.microsoft.com/office/powerpoint/2010/main" val="7504764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2637014"/>
            <a:ext cx="2914650" cy="628526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2637014"/>
            <a:ext cx="2914650" cy="628526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A4F60AF-E361-4BE4-A92F-E725A11939E3}" type="datetimeFigureOut">
              <a:rPr lang="en-US" smtClean="0"/>
              <a:t>2/11/2023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64B9562-91C7-491A-9699-5B0D6836B01A}" type="slidenum">
              <a:rPr lang="en-US" smtClean="0"/>
              <a:t>‹#›</a:t>
            </a:fld>
            <a:endParaRPr lang="en-US"/>
          </a:p>
        </p:txBody>
      </p:sp>
    </p:spTree>
    <p:extLst>
      <p:ext uri="{BB962C8B-B14F-4D97-AF65-F5344CB8AC3E}">
        <p14:creationId xmlns:p14="http://schemas.microsoft.com/office/powerpoint/2010/main" val="42214841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527405"/>
            <a:ext cx="5915025" cy="1914702"/>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428347"/>
            <a:ext cx="2901255"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72381" y="3618442"/>
            <a:ext cx="2901255" cy="53221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428347"/>
            <a:ext cx="2915543"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3471863" y="3618442"/>
            <a:ext cx="2915543" cy="53221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A4F60AF-E361-4BE4-A92F-E725A11939E3}" type="datetimeFigureOut">
              <a:rPr lang="en-US" smtClean="0"/>
              <a:t>2/11/2023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64B9562-91C7-491A-9699-5B0D6836B01A}" type="slidenum">
              <a:rPr lang="en-US" smtClean="0"/>
              <a:t>‹#›</a:t>
            </a:fld>
            <a:endParaRPr lang="en-US"/>
          </a:p>
        </p:txBody>
      </p:sp>
    </p:spTree>
    <p:extLst>
      <p:ext uri="{BB962C8B-B14F-4D97-AF65-F5344CB8AC3E}">
        <p14:creationId xmlns:p14="http://schemas.microsoft.com/office/powerpoint/2010/main" val="14114890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A4F60AF-E361-4BE4-A92F-E725A11939E3}" type="datetimeFigureOut">
              <a:rPr lang="en-US" smtClean="0"/>
              <a:t>2/11/2023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64B9562-91C7-491A-9699-5B0D6836B01A}" type="slidenum">
              <a:rPr lang="en-US" smtClean="0"/>
              <a:t>‹#›</a:t>
            </a:fld>
            <a:endParaRPr lang="en-US"/>
          </a:p>
        </p:txBody>
      </p:sp>
    </p:spTree>
    <p:extLst>
      <p:ext uri="{BB962C8B-B14F-4D97-AF65-F5344CB8AC3E}">
        <p14:creationId xmlns:p14="http://schemas.microsoft.com/office/powerpoint/2010/main" val="20257108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4F60AF-E361-4BE4-A92F-E725A11939E3}" type="datetimeFigureOut">
              <a:rPr lang="en-US" smtClean="0"/>
              <a:t>2/11/2023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64B9562-91C7-491A-9699-5B0D6836B01A}" type="slidenum">
              <a:rPr lang="en-US" smtClean="0"/>
              <a:t>‹#›</a:t>
            </a:fld>
            <a:endParaRPr lang="en-US"/>
          </a:p>
        </p:txBody>
      </p:sp>
    </p:spTree>
    <p:extLst>
      <p:ext uri="{BB962C8B-B14F-4D97-AF65-F5344CB8AC3E}">
        <p14:creationId xmlns:p14="http://schemas.microsoft.com/office/powerpoint/2010/main" val="28060547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426283"/>
            <a:ext cx="3471863" cy="7039681"/>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DA4F60AF-E361-4BE4-A92F-E725A11939E3}" type="datetimeFigureOut">
              <a:rPr lang="en-US" smtClean="0"/>
              <a:t>2/11/2023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64B9562-91C7-491A-9699-5B0D6836B01A}" type="slidenum">
              <a:rPr lang="en-US" smtClean="0"/>
              <a:t>‹#›</a:t>
            </a:fld>
            <a:endParaRPr lang="en-US"/>
          </a:p>
        </p:txBody>
      </p:sp>
    </p:spTree>
    <p:extLst>
      <p:ext uri="{BB962C8B-B14F-4D97-AF65-F5344CB8AC3E}">
        <p14:creationId xmlns:p14="http://schemas.microsoft.com/office/powerpoint/2010/main" val="28301330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426283"/>
            <a:ext cx="3471863" cy="7039681"/>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DA4F60AF-E361-4BE4-A92F-E725A11939E3}" type="datetimeFigureOut">
              <a:rPr lang="en-US" smtClean="0"/>
              <a:t>2/11/2023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64B9562-91C7-491A-9699-5B0D6836B01A}" type="slidenum">
              <a:rPr lang="en-US" smtClean="0"/>
              <a:t>‹#›</a:t>
            </a:fld>
            <a:endParaRPr lang="en-US"/>
          </a:p>
        </p:txBody>
      </p:sp>
    </p:spTree>
    <p:extLst>
      <p:ext uri="{BB962C8B-B14F-4D97-AF65-F5344CB8AC3E}">
        <p14:creationId xmlns:p14="http://schemas.microsoft.com/office/powerpoint/2010/main" val="29106746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4F60AF-E361-4BE4-A92F-E725A11939E3}" type="datetimeFigureOut">
              <a:rPr lang="en-US" smtClean="0"/>
              <a:t>2/11/2023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4B9562-91C7-491A-9699-5B0D6836B01A}" type="slidenum">
              <a:rPr lang="en-US" smtClean="0"/>
              <a:t>‹#›</a:t>
            </a:fld>
            <a:endParaRPr lang="en-US"/>
          </a:p>
        </p:txBody>
      </p:sp>
    </p:spTree>
    <p:extLst>
      <p:ext uri="{BB962C8B-B14F-4D97-AF65-F5344CB8AC3E}">
        <p14:creationId xmlns:p14="http://schemas.microsoft.com/office/powerpoint/2010/main" val="1324765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527403"/>
            <a:ext cx="1478756" cy="839487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527403"/>
            <a:ext cx="4350544" cy="839487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4F60AF-E361-4BE4-A92F-E725A11939E3}" type="datetimeFigureOut">
              <a:rPr lang="en-US" smtClean="0"/>
              <a:t>2/11/2023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4B9562-91C7-491A-9699-5B0D6836B01A}" type="slidenum">
              <a:rPr lang="en-US" smtClean="0"/>
              <a:t>‹#›</a:t>
            </a:fld>
            <a:endParaRPr lang="en-US"/>
          </a:p>
        </p:txBody>
      </p:sp>
    </p:spTree>
    <p:extLst>
      <p:ext uri="{BB962C8B-B14F-4D97-AF65-F5344CB8AC3E}">
        <p14:creationId xmlns:p14="http://schemas.microsoft.com/office/powerpoint/2010/main" val="471438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fi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54000"/>
            <a:lum/>
          </a:blip>
          <a:srcRect/>
          <a:stretch>
            <a:fillRect l="-22000" r="-22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527405"/>
            <a:ext cx="5915025" cy="191470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2637014"/>
            <a:ext cx="5915025" cy="628526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9181397"/>
            <a:ext cx="1543050" cy="527403"/>
          </a:xfrm>
          <a:prstGeom prst="rect">
            <a:avLst/>
          </a:prstGeom>
        </p:spPr>
        <p:txBody>
          <a:bodyPr vert="horz" lIns="91440" tIns="45720" rIns="91440" bIns="45720" rtlCol="0" anchor="ctr"/>
          <a:lstStyle>
            <a:lvl1pPr algn="l">
              <a:defRPr sz="900">
                <a:solidFill>
                  <a:schemeClr val="tx1">
                    <a:tint val="75000"/>
                  </a:schemeClr>
                </a:solidFill>
              </a:defRPr>
            </a:lvl1pPr>
          </a:lstStyle>
          <a:p>
            <a:fld id="{DA4F60AF-E361-4BE4-A92F-E725A11939E3}" type="datetimeFigureOut">
              <a:rPr lang="en-US" smtClean="0"/>
              <a:t>2/11/2023</a:t>
            </a:fld>
            <a:endParaRPr lang="en-US"/>
          </a:p>
        </p:txBody>
      </p:sp>
      <p:sp>
        <p:nvSpPr>
          <p:cNvPr id="5" name="Footer Placeholder 4"/>
          <p:cNvSpPr>
            <a:spLocks noGrp="1"/>
          </p:cNvSpPr>
          <p:nvPr>
            <p:ph type="ftr" sz="quarter" idx="3"/>
          </p:nvPr>
        </p:nvSpPr>
        <p:spPr>
          <a:xfrm>
            <a:off x="2271713" y="9181397"/>
            <a:ext cx="2314575" cy="527403"/>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43463" y="9181397"/>
            <a:ext cx="1543050" cy="527403"/>
          </a:xfrm>
          <a:prstGeom prst="rect">
            <a:avLst/>
          </a:prstGeom>
        </p:spPr>
        <p:txBody>
          <a:bodyPr vert="horz" lIns="91440" tIns="45720" rIns="91440" bIns="45720" rtlCol="0" anchor="ctr"/>
          <a:lstStyle>
            <a:lvl1pPr algn="r">
              <a:defRPr sz="900">
                <a:solidFill>
                  <a:schemeClr val="tx1">
                    <a:tint val="75000"/>
                  </a:schemeClr>
                </a:solidFill>
              </a:defRPr>
            </a:lvl1pPr>
          </a:lstStyle>
          <a:p>
            <a:fld id="{F64B9562-91C7-491A-9699-5B0D6836B01A}" type="slidenum">
              <a:rPr lang="en-US" smtClean="0"/>
              <a:t>‹#›</a:t>
            </a:fld>
            <a:endParaRPr lang="en-US"/>
          </a:p>
        </p:txBody>
      </p:sp>
    </p:spTree>
    <p:extLst>
      <p:ext uri="{BB962C8B-B14F-4D97-AF65-F5344CB8AC3E}">
        <p14:creationId xmlns:p14="http://schemas.microsoft.com/office/powerpoint/2010/main" val="410938470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fif"/><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2000"/>
            <a:lum/>
          </a:blip>
          <a:srcRect/>
          <a:stretch>
            <a:fillRect l="-22000" r="-22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70547" y="1183395"/>
            <a:ext cx="3079433" cy="1590286"/>
          </a:xfrm>
        </p:spPr>
        <p:txBody>
          <a:bodyPr/>
          <a:lstStyle/>
          <a:p>
            <a:br>
              <a:rPr lang="en-US" dirty="0"/>
            </a:br>
            <a:endParaRPr lang="en-US" dirty="0"/>
          </a:p>
        </p:txBody>
      </p:sp>
      <p:sp>
        <p:nvSpPr>
          <p:cNvPr id="7" name="Subtitle 5"/>
          <p:cNvSpPr txBox="1">
            <a:spLocks/>
          </p:cNvSpPr>
          <p:nvPr/>
        </p:nvSpPr>
        <p:spPr>
          <a:xfrm>
            <a:off x="1009650" y="5355344"/>
            <a:ext cx="5143500" cy="2391656"/>
          </a:xfrm>
          <a:prstGeom prst="rect">
            <a:avLst/>
          </a:prstGeom>
        </p:spPr>
        <p:txBody>
          <a:bodyPr vert="horz" lIns="91440" tIns="45720" rIns="91440" bIns="45720" rtlCol="0">
            <a:normAutofit/>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endParaRPr lang="en-US" dirty="0"/>
          </a:p>
        </p:txBody>
      </p:sp>
      <p:sp>
        <p:nvSpPr>
          <p:cNvPr id="8" name="Subtitle 5"/>
          <p:cNvSpPr txBox="1">
            <a:spLocks/>
          </p:cNvSpPr>
          <p:nvPr/>
        </p:nvSpPr>
        <p:spPr>
          <a:xfrm>
            <a:off x="1162050" y="5507744"/>
            <a:ext cx="5143500" cy="2391656"/>
          </a:xfrm>
          <a:prstGeom prst="rect">
            <a:avLst/>
          </a:prstGeom>
        </p:spPr>
        <p:txBody>
          <a:bodyPr vert="horz" lIns="91440" tIns="45720" rIns="91440" bIns="45720" rtlCol="0">
            <a:normAutofit/>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endParaRPr lang="en-US" dirty="0"/>
          </a:p>
        </p:txBody>
      </p:sp>
      <p:sp>
        <p:nvSpPr>
          <p:cNvPr id="9" name="Subtitle 5"/>
          <p:cNvSpPr txBox="1">
            <a:spLocks/>
          </p:cNvSpPr>
          <p:nvPr/>
        </p:nvSpPr>
        <p:spPr>
          <a:xfrm>
            <a:off x="1314450" y="5660144"/>
            <a:ext cx="5143500" cy="2391656"/>
          </a:xfrm>
          <a:prstGeom prst="rect">
            <a:avLst/>
          </a:prstGeom>
        </p:spPr>
        <p:txBody>
          <a:bodyPr vert="horz" lIns="91440" tIns="45720" rIns="91440" bIns="45720" rtlCol="0">
            <a:normAutofit/>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endParaRPr lang="en-US" dirty="0"/>
          </a:p>
        </p:txBody>
      </p:sp>
      <p:sp>
        <p:nvSpPr>
          <p:cNvPr id="10" name="Title 4"/>
          <p:cNvSpPr txBox="1">
            <a:spLocks/>
          </p:cNvSpPr>
          <p:nvPr/>
        </p:nvSpPr>
        <p:spPr>
          <a:xfrm>
            <a:off x="471487" y="415399"/>
            <a:ext cx="5915025" cy="615595"/>
          </a:xfrm>
          <a:prstGeom prst="rect">
            <a:avLst/>
          </a:prstGeom>
        </p:spPr>
        <p:txBody>
          <a:bodyPr vert="horz" lIns="91440" tIns="45720" rIns="91440" bIns="45720" rtlCol="0" anchor="b">
            <a:noAutofit/>
          </a:bodyPr>
          <a:lstStyle>
            <a:lvl1pPr algn="ctr" defTabSz="685800" rtl="0" eaLnBrk="1" latinLnBrk="0" hangingPunct="1">
              <a:lnSpc>
                <a:spcPct val="90000"/>
              </a:lnSpc>
              <a:spcBef>
                <a:spcPct val="0"/>
              </a:spcBef>
              <a:buNone/>
              <a:defRPr sz="4500" kern="1200">
                <a:solidFill>
                  <a:schemeClr val="tx1"/>
                </a:solidFill>
                <a:latin typeface="+mj-lt"/>
                <a:ea typeface="+mj-ea"/>
                <a:cs typeface="+mj-cs"/>
              </a:defRPr>
            </a:lvl1pPr>
          </a:lstStyle>
          <a:p>
            <a:r>
              <a:rPr lang="en-US" sz="2000" b="1" i="1" dirty="0">
                <a:latin typeface="Algerian" panose="04020705040A02060702" pitchFamily="82" charset="0"/>
              </a:rPr>
              <a:t>Hotel Trinity-</a:t>
            </a:r>
            <a:br>
              <a:rPr lang="en-US" sz="2000" b="1" i="1" dirty="0">
                <a:latin typeface="Algerian" panose="04020705040A02060702" pitchFamily="82" charset="0"/>
              </a:rPr>
            </a:br>
            <a:r>
              <a:rPr lang="en-US" sz="2000" b="1" i="1" dirty="0">
                <a:latin typeface="Algerian" panose="04020705040A02060702" pitchFamily="82" charset="0"/>
              </a:rPr>
              <a:t>valentine’s Menu</a:t>
            </a:r>
            <a:endParaRPr lang="en-US" sz="2000" dirty="0"/>
          </a:p>
        </p:txBody>
      </p:sp>
      <p:sp>
        <p:nvSpPr>
          <p:cNvPr id="11" name="Rectangle 10"/>
          <p:cNvSpPr/>
          <p:nvPr/>
        </p:nvSpPr>
        <p:spPr>
          <a:xfrm>
            <a:off x="395763" y="1120609"/>
            <a:ext cx="3429000" cy="1465786"/>
          </a:xfrm>
          <a:prstGeom prst="rect">
            <a:avLst/>
          </a:prstGeom>
        </p:spPr>
        <p:txBody>
          <a:bodyPr>
            <a:spAutoFit/>
          </a:bodyPr>
          <a:lstStyle/>
          <a:p>
            <a:r>
              <a:rPr lang="en-US" sz="1050" b="1" i="1" dirty="0">
                <a:latin typeface="Times New Roman" panose="02020603050405020304" pitchFamily="18" charset="0"/>
              </a:rPr>
              <a:t>Starter </a:t>
            </a:r>
          </a:p>
          <a:p>
            <a:pPr marR="0" lvl="0">
              <a:lnSpc>
                <a:spcPct val="150000"/>
              </a:lnSpc>
              <a:spcBef>
                <a:spcPts val="0"/>
              </a:spcBef>
              <a:spcAft>
                <a:spcPts val="0"/>
              </a:spcAft>
            </a:pPr>
            <a:r>
              <a:rPr lang="en-US" sz="1050" b="1" dirty="0">
                <a:solidFill>
                  <a:srgbClr val="202124"/>
                </a:solidFill>
                <a:latin typeface="Times New Roman" panose="02020603050405020304" pitchFamily="18" charset="0"/>
                <a:ea typeface="Times New Roman" panose="02020603050405020304" pitchFamily="18" charset="0"/>
              </a:rPr>
              <a:t>Smoked salmon and roasted nuts </a:t>
            </a:r>
            <a:r>
              <a:rPr lang="en-US" sz="1050" b="1" dirty="0">
                <a:solidFill>
                  <a:srgbClr val="202124"/>
                </a:solidFill>
                <a:latin typeface="Times New Roman" panose="02020603050405020304" pitchFamily="18" charset="0"/>
                <a:ea typeface="Arial MT"/>
              </a:rPr>
              <a:t>[V]</a:t>
            </a:r>
            <a:r>
              <a:rPr lang="en-US" sz="1050" b="1" dirty="0">
                <a:solidFill>
                  <a:srgbClr val="202124"/>
                </a:solidFill>
                <a:latin typeface="Times New Roman" panose="02020603050405020304" pitchFamily="18" charset="0"/>
                <a:ea typeface="Times New Roman" panose="02020603050405020304" pitchFamily="18" charset="0"/>
              </a:rPr>
              <a:t>….............</a:t>
            </a:r>
            <a:r>
              <a:rPr lang="en-US" sz="1050" b="1" dirty="0">
                <a:solidFill>
                  <a:srgbClr val="202124"/>
                </a:solidFill>
                <a:latin typeface="Times New Roman" panose="02020603050405020304" pitchFamily="18" charset="0"/>
                <a:ea typeface="Arial MT"/>
              </a:rPr>
              <a:t> £</a:t>
            </a:r>
            <a:r>
              <a:rPr lang="en-US" sz="1050" b="1" dirty="0">
                <a:solidFill>
                  <a:srgbClr val="202124"/>
                </a:solidFill>
                <a:latin typeface="Times New Roman" panose="02020603050405020304" pitchFamily="18" charset="0"/>
                <a:ea typeface="Times New Roman" panose="02020603050405020304" pitchFamily="18" charset="0"/>
              </a:rPr>
              <a:t>10.00</a:t>
            </a:r>
            <a:endParaRPr lang="en-US" sz="1050" b="1" dirty="0">
              <a:solidFill>
                <a:srgbClr val="202124"/>
              </a:solidFill>
              <a:latin typeface="Times New Roman" panose="02020603050405020304" pitchFamily="18" charset="0"/>
              <a:ea typeface="Arial MT"/>
            </a:endParaRPr>
          </a:p>
          <a:p>
            <a:pPr marR="0" lvl="0">
              <a:lnSpc>
                <a:spcPct val="150000"/>
              </a:lnSpc>
              <a:spcBef>
                <a:spcPts val="0"/>
              </a:spcBef>
              <a:spcAft>
                <a:spcPts val="0"/>
              </a:spcAft>
            </a:pPr>
            <a:r>
              <a:rPr lang="en-US" sz="1050" b="1" dirty="0">
                <a:solidFill>
                  <a:srgbClr val="202124"/>
                </a:solidFill>
                <a:latin typeface="Times New Roman" panose="02020603050405020304" pitchFamily="18" charset="0"/>
                <a:ea typeface="Times New Roman" panose="02020603050405020304" pitchFamily="18" charset="0"/>
              </a:rPr>
              <a:t>Shrimps' salad roll </a:t>
            </a:r>
            <a:r>
              <a:rPr lang="en-US" sz="1050" b="1" dirty="0">
                <a:solidFill>
                  <a:srgbClr val="202124"/>
                </a:solidFill>
                <a:latin typeface="Times New Roman" panose="02020603050405020304" pitchFamily="18" charset="0"/>
                <a:ea typeface="Arial MT"/>
              </a:rPr>
              <a:t>[V]</a:t>
            </a:r>
            <a:r>
              <a:rPr lang="en-US" sz="1050" b="1" i="1" dirty="0">
                <a:solidFill>
                  <a:srgbClr val="202124"/>
                </a:solidFill>
                <a:latin typeface="Times New Roman" panose="02020603050405020304" pitchFamily="18" charset="0"/>
                <a:ea typeface="Arial MT"/>
              </a:rPr>
              <a:t> </a:t>
            </a:r>
            <a:r>
              <a:rPr lang="en-US" sz="1050" b="1" dirty="0">
                <a:solidFill>
                  <a:srgbClr val="202124"/>
                </a:solidFill>
                <a:latin typeface="Times New Roman" panose="02020603050405020304" pitchFamily="18" charset="0"/>
                <a:ea typeface="Times New Roman" panose="02020603050405020304" pitchFamily="18" charset="0"/>
              </a:rPr>
              <a:t>…………………. </a:t>
            </a:r>
            <a:r>
              <a:rPr lang="en-US" sz="1050" b="1" dirty="0">
                <a:solidFill>
                  <a:srgbClr val="202124"/>
                </a:solidFill>
                <a:latin typeface="Times New Roman" panose="02020603050405020304" pitchFamily="18" charset="0"/>
                <a:ea typeface="Arial MT"/>
              </a:rPr>
              <a:t>£7.00</a:t>
            </a:r>
          </a:p>
          <a:p>
            <a:pPr marR="0" lvl="0">
              <a:lnSpc>
                <a:spcPct val="150000"/>
              </a:lnSpc>
              <a:spcBef>
                <a:spcPts val="0"/>
              </a:spcBef>
              <a:spcAft>
                <a:spcPts val="0"/>
              </a:spcAft>
            </a:pPr>
            <a:r>
              <a:rPr lang="en-US" sz="1050" b="1" dirty="0">
                <a:solidFill>
                  <a:srgbClr val="202124"/>
                </a:solidFill>
                <a:latin typeface="Times New Roman" panose="02020603050405020304" pitchFamily="18" charset="0"/>
                <a:ea typeface="Times New Roman" panose="02020603050405020304" pitchFamily="18" charset="0"/>
              </a:rPr>
              <a:t>Cheese pasta </a:t>
            </a:r>
            <a:r>
              <a:rPr lang="en-US" sz="1050" b="1" dirty="0">
                <a:solidFill>
                  <a:srgbClr val="202124"/>
                </a:solidFill>
                <a:latin typeface="Times New Roman" panose="02020603050405020304" pitchFamily="18" charset="0"/>
                <a:ea typeface="Arial MT"/>
              </a:rPr>
              <a:t>[V]</a:t>
            </a:r>
            <a:r>
              <a:rPr lang="en-US" sz="1050" b="1" dirty="0">
                <a:solidFill>
                  <a:srgbClr val="202124"/>
                </a:solidFill>
                <a:latin typeface="Times New Roman" panose="02020603050405020304" pitchFamily="18" charset="0"/>
                <a:ea typeface="Times New Roman" panose="02020603050405020304" pitchFamily="18" charset="0"/>
              </a:rPr>
              <a:t>……...………………….…..... </a:t>
            </a:r>
            <a:r>
              <a:rPr lang="en-US" sz="1050" b="1" dirty="0">
                <a:solidFill>
                  <a:srgbClr val="202124"/>
                </a:solidFill>
                <a:latin typeface="Times New Roman" panose="02020603050405020304" pitchFamily="18" charset="0"/>
                <a:ea typeface="Arial MT"/>
              </a:rPr>
              <a:t>£8.00</a:t>
            </a:r>
          </a:p>
          <a:p>
            <a:pPr marR="0" lvl="0">
              <a:lnSpc>
                <a:spcPct val="150000"/>
              </a:lnSpc>
              <a:spcBef>
                <a:spcPts val="0"/>
              </a:spcBef>
              <a:spcAft>
                <a:spcPts val="0"/>
              </a:spcAft>
            </a:pPr>
            <a:r>
              <a:rPr lang="en-US" sz="1050" b="1" dirty="0">
                <a:solidFill>
                  <a:srgbClr val="202124"/>
                </a:solidFill>
                <a:latin typeface="Times New Roman" panose="02020603050405020304" pitchFamily="18" charset="0"/>
                <a:ea typeface="Times New Roman" panose="02020603050405020304" pitchFamily="18" charset="0"/>
              </a:rPr>
              <a:t>Baked Crab Cakes </a:t>
            </a:r>
            <a:r>
              <a:rPr lang="en-US" sz="1050" b="1" dirty="0">
                <a:solidFill>
                  <a:srgbClr val="202124"/>
                </a:solidFill>
                <a:latin typeface="Times New Roman" panose="02020603050405020304" pitchFamily="18" charset="0"/>
                <a:ea typeface="Arial MT"/>
              </a:rPr>
              <a:t>[Ve]</a:t>
            </a:r>
            <a:r>
              <a:rPr lang="en-US" sz="1050" b="1" i="1" dirty="0">
                <a:solidFill>
                  <a:srgbClr val="202124"/>
                </a:solidFill>
                <a:latin typeface="Times New Roman" panose="02020603050405020304" pitchFamily="18" charset="0"/>
                <a:ea typeface="Arial MT"/>
              </a:rPr>
              <a:t> </a:t>
            </a:r>
            <a:r>
              <a:rPr lang="en-US" sz="1050" b="1" dirty="0">
                <a:solidFill>
                  <a:srgbClr val="202124"/>
                </a:solidFill>
                <a:latin typeface="Times New Roman" panose="02020603050405020304" pitchFamily="18" charset="0"/>
                <a:ea typeface="Times New Roman" panose="02020603050405020304" pitchFamily="18" charset="0"/>
              </a:rPr>
              <a:t>………………...</a:t>
            </a:r>
            <a:r>
              <a:rPr lang="en-US" sz="1050" b="1" dirty="0">
                <a:solidFill>
                  <a:srgbClr val="202124"/>
                </a:solidFill>
                <a:latin typeface="Times New Roman" panose="02020603050405020304" pitchFamily="18" charset="0"/>
                <a:ea typeface="Arial MT"/>
              </a:rPr>
              <a:t> £4.00</a:t>
            </a:r>
          </a:p>
          <a:p>
            <a:pPr marR="0" lvl="0">
              <a:lnSpc>
                <a:spcPct val="150000"/>
              </a:lnSpc>
              <a:spcBef>
                <a:spcPts val="0"/>
              </a:spcBef>
              <a:spcAft>
                <a:spcPts val="0"/>
              </a:spcAft>
            </a:pPr>
            <a:r>
              <a:rPr lang="en-US" sz="1050" b="1" dirty="0">
                <a:solidFill>
                  <a:srgbClr val="202124"/>
                </a:solidFill>
                <a:latin typeface="Times New Roman" panose="02020603050405020304" pitchFamily="18" charset="0"/>
                <a:ea typeface="Arial MT"/>
              </a:rPr>
              <a:t>Lentils soup [Ve]……….…………………...… £5.00</a:t>
            </a:r>
          </a:p>
        </p:txBody>
      </p:sp>
      <p:sp>
        <p:nvSpPr>
          <p:cNvPr id="12" name="Subtitle 5"/>
          <p:cNvSpPr txBox="1">
            <a:spLocks/>
          </p:cNvSpPr>
          <p:nvPr/>
        </p:nvSpPr>
        <p:spPr>
          <a:xfrm>
            <a:off x="1009650" y="5355344"/>
            <a:ext cx="5143500" cy="2391656"/>
          </a:xfrm>
          <a:prstGeom prst="rect">
            <a:avLst/>
          </a:prstGeom>
        </p:spPr>
        <p:txBody>
          <a:bodyPr vert="horz" lIns="91440" tIns="45720" rIns="91440" bIns="45720" rtlCol="0">
            <a:normAutofit/>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endParaRPr lang="en-US" dirty="0"/>
          </a:p>
        </p:txBody>
      </p:sp>
      <p:sp>
        <p:nvSpPr>
          <p:cNvPr id="13" name="Subtitle 5"/>
          <p:cNvSpPr txBox="1">
            <a:spLocks/>
          </p:cNvSpPr>
          <p:nvPr/>
        </p:nvSpPr>
        <p:spPr>
          <a:xfrm>
            <a:off x="1162050" y="5507744"/>
            <a:ext cx="5143500" cy="2391656"/>
          </a:xfrm>
          <a:prstGeom prst="rect">
            <a:avLst/>
          </a:prstGeom>
        </p:spPr>
        <p:txBody>
          <a:bodyPr vert="horz" lIns="91440" tIns="45720" rIns="91440" bIns="45720" rtlCol="0">
            <a:normAutofit/>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endParaRPr lang="en-US" dirty="0"/>
          </a:p>
        </p:txBody>
      </p:sp>
      <p:sp>
        <p:nvSpPr>
          <p:cNvPr id="14" name="Subtitle 5"/>
          <p:cNvSpPr txBox="1">
            <a:spLocks/>
          </p:cNvSpPr>
          <p:nvPr/>
        </p:nvSpPr>
        <p:spPr>
          <a:xfrm>
            <a:off x="1314450" y="5660144"/>
            <a:ext cx="5143500" cy="2391656"/>
          </a:xfrm>
          <a:prstGeom prst="rect">
            <a:avLst/>
          </a:prstGeom>
        </p:spPr>
        <p:txBody>
          <a:bodyPr vert="horz" lIns="91440" tIns="45720" rIns="91440" bIns="45720" rtlCol="0">
            <a:normAutofit/>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endParaRPr lang="en-US" dirty="0"/>
          </a:p>
        </p:txBody>
      </p:sp>
      <p:sp>
        <p:nvSpPr>
          <p:cNvPr id="15" name="Subtitle 5"/>
          <p:cNvSpPr txBox="1">
            <a:spLocks/>
          </p:cNvSpPr>
          <p:nvPr/>
        </p:nvSpPr>
        <p:spPr>
          <a:xfrm>
            <a:off x="1466850" y="5812544"/>
            <a:ext cx="5143500" cy="2391656"/>
          </a:xfrm>
          <a:prstGeom prst="rect">
            <a:avLst/>
          </a:prstGeom>
        </p:spPr>
        <p:txBody>
          <a:bodyPr vert="horz" lIns="91440" tIns="45720" rIns="91440" bIns="45720" rtlCol="0">
            <a:normAutofit/>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endParaRPr lang="en-US" dirty="0"/>
          </a:p>
        </p:txBody>
      </p:sp>
      <p:sp>
        <p:nvSpPr>
          <p:cNvPr id="16" name="Subtitle 5"/>
          <p:cNvSpPr txBox="1">
            <a:spLocks/>
          </p:cNvSpPr>
          <p:nvPr/>
        </p:nvSpPr>
        <p:spPr>
          <a:xfrm>
            <a:off x="1619250" y="5964944"/>
            <a:ext cx="5143500" cy="2391656"/>
          </a:xfrm>
          <a:prstGeom prst="rect">
            <a:avLst/>
          </a:prstGeom>
        </p:spPr>
        <p:txBody>
          <a:bodyPr vert="horz" lIns="91440" tIns="45720" rIns="91440" bIns="45720" rtlCol="0">
            <a:normAutofit/>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endParaRPr lang="en-US" dirty="0"/>
          </a:p>
        </p:txBody>
      </p:sp>
      <p:sp>
        <p:nvSpPr>
          <p:cNvPr id="17" name="Subtitle 5"/>
          <p:cNvSpPr txBox="1">
            <a:spLocks/>
          </p:cNvSpPr>
          <p:nvPr/>
        </p:nvSpPr>
        <p:spPr>
          <a:xfrm>
            <a:off x="1771650" y="6117344"/>
            <a:ext cx="5143500" cy="2391656"/>
          </a:xfrm>
          <a:prstGeom prst="rect">
            <a:avLst/>
          </a:prstGeom>
        </p:spPr>
        <p:txBody>
          <a:bodyPr vert="horz" lIns="91440" tIns="45720" rIns="91440" bIns="45720" rtlCol="0">
            <a:normAutofit/>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endParaRPr lang="en-US" dirty="0"/>
          </a:p>
        </p:txBody>
      </p:sp>
      <p:sp>
        <p:nvSpPr>
          <p:cNvPr id="18" name="Subtitle 5"/>
          <p:cNvSpPr txBox="1">
            <a:spLocks/>
          </p:cNvSpPr>
          <p:nvPr/>
        </p:nvSpPr>
        <p:spPr>
          <a:xfrm>
            <a:off x="1924050" y="6269744"/>
            <a:ext cx="5143500" cy="2391656"/>
          </a:xfrm>
          <a:prstGeom prst="rect">
            <a:avLst/>
          </a:prstGeom>
        </p:spPr>
        <p:txBody>
          <a:bodyPr vert="horz" lIns="91440" tIns="45720" rIns="91440" bIns="45720" rtlCol="0">
            <a:normAutofit/>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endParaRPr lang="en-US" dirty="0"/>
          </a:p>
        </p:txBody>
      </p:sp>
      <p:sp>
        <p:nvSpPr>
          <p:cNvPr id="19" name="Subtitle 5"/>
          <p:cNvSpPr txBox="1">
            <a:spLocks/>
          </p:cNvSpPr>
          <p:nvPr/>
        </p:nvSpPr>
        <p:spPr>
          <a:xfrm>
            <a:off x="2076450" y="6422144"/>
            <a:ext cx="5143500" cy="2391656"/>
          </a:xfrm>
          <a:prstGeom prst="rect">
            <a:avLst/>
          </a:prstGeom>
        </p:spPr>
        <p:txBody>
          <a:bodyPr vert="horz" lIns="91440" tIns="45720" rIns="91440" bIns="45720" rtlCol="0">
            <a:normAutofit/>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endParaRPr lang="en-US" dirty="0"/>
          </a:p>
        </p:txBody>
      </p:sp>
      <p:pic>
        <p:nvPicPr>
          <p:cNvPr id="1026" name="Picture 2" descr="Coconut Hot-Smoked Salmon with Rice Salad Recipe | Mindful Chef | Mindful  Che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02075" y="1346906"/>
            <a:ext cx="2555875" cy="1693863"/>
          </a:xfrm>
          <a:prstGeom prst="rect">
            <a:avLst/>
          </a:prstGeom>
          <a:noFill/>
          <a:extLst>
            <a:ext uri="{909E8E84-426E-40DD-AFC4-6F175D3DCCD1}">
              <a14:hiddenFill xmlns:a14="http://schemas.microsoft.com/office/drawing/2010/main">
                <a:solidFill>
                  <a:srgbClr val="FFFFFF"/>
                </a:solidFill>
              </a14:hiddenFill>
            </a:ext>
          </a:extLst>
        </p:spPr>
      </p:pic>
      <p:sp>
        <p:nvSpPr>
          <p:cNvPr id="22" name="Rectangle 21"/>
          <p:cNvSpPr/>
          <p:nvPr/>
        </p:nvSpPr>
        <p:spPr>
          <a:xfrm>
            <a:off x="3333750" y="7837512"/>
            <a:ext cx="3429000" cy="1517531"/>
          </a:xfrm>
          <a:prstGeom prst="rect">
            <a:avLst/>
          </a:prstGeom>
        </p:spPr>
        <p:txBody>
          <a:bodyPr>
            <a:spAutoFit/>
          </a:bodyPr>
          <a:lstStyle/>
          <a:p>
            <a:pPr>
              <a:lnSpc>
                <a:spcPct val="150000"/>
              </a:lnSpc>
            </a:pPr>
            <a:r>
              <a:rPr lang="en-US" sz="1050" b="1" i="1" dirty="0">
                <a:latin typeface="Times New Roman" panose="02020603050405020304" pitchFamily="18" charset="0"/>
              </a:rPr>
              <a:t>Beverages </a:t>
            </a:r>
          </a:p>
          <a:p>
            <a:pPr>
              <a:lnSpc>
                <a:spcPct val="150000"/>
              </a:lnSpc>
            </a:pPr>
            <a:r>
              <a:rPr lang="en-US" sz="1050" b="1" i="1" dirty="0">
                <a:latin typeface="Times New Roman" panose="02020603050405020304" pitchFamily="18" charset="0"/>
              </a:rPr>
              <a:t>Red Wine………………………….……….…. £10.00</a:t>
            </a:r>
          </a:p>
          <a:p>
            <a:pPr>
              <a:lnSpc>
                <a:spcPct val="150000"/>
              </a:lnSpc>
            </a:pPr>
            <a:r>
              <a:rPr lang="en-US" sz="1050" b="1" i="1" dirty="0">
                <a:latin typeface="Times New Roman" panose="02020603050405020304" pitchFamily="18" charset="0"/>
              </a:rPr>
              <a:t>Scotch Whisky …….………………….…….…. £5.00 </a:t>
            </a:r>
          </a:p>
          <a:p>
            <a:pPr>
              <a:lnSpc>
                <a:spcPct val="150000"/>
              </a:lnSpc>
            </a:pPr>
            <a:r>
              <a:rPr lang="en-US" sz="1050" b="1" i="1" dirty="0">
                <a:latin typeface="Times New Roman" panose="02020603050405020304" pitchFamily="18" charset="0"/>
              </a:rPr>
              <a:t>Peppermint mojito……………………...........…. £9.00</a:t>
            </a:r>
          </a:p>
          <a:p>
            <a:pPr>
              <a:lnSpc>
                <a:spcPct val="150000"/>
              </a:lnSpc>
            </a:pPr>
            <a:r>
              <a:rPr lang="en-US" sz="1050" b="1" i="1" dirty="0">
                <a:latin typeface="Times New Roman" panose="02020603050405020304" pitchFamily="18" charset="0"/>
              </a:rPr>
              <a:t>Earl Grey Tea ……………….……………….….... £11.00</a:t>
            </a:r>
          </a:p>
          <a:p>
            <a:pPr>
              <a:lnSpc>
                <a:spcPct val="150000"/>
              </a:lnSpc>
            </a:pPr>
            <a:r>
              <a:rPr lang="en-US" sz="1050" b="1" i="1" dirty="0">
                <a:latin typeface="Times New Roman" panose="02020603050405020304" pitchFamily="18" charset="0"/>
              </a:rPr>
              <a:t>Classic mulled wine………….…….....….... £12.00</a:t>
            </a:r>
          </a:p>
        </p:txBody>
      </p:sp>
      <p:pic>
        <p:nvPicPr>
          <p:cNvPr id="25" name="Picture 24"/>
          <p:cNvPicPr>
            <a:picLocks noChangeAspect="1"/>
          </p:cNvPicPr>
          <p:nvPr/>
        </p:nvPicPr>
        <p:blipFill>
          <a:blip r:embed="rId4"/>
          <a:stretch>
            <a:fillRect/>
          </a:stretch>
        </p:blipFill>
        <p:spPr>
          <a:xfrm>
            <a:off x="395763" y="3455142"/>
            <a:ext cx="2828925" cy="1609725"/>
          </a:xfrm>
          <a:prstGeom prst="rect">
            <a:avLst/>
          </a:prstGeom>
        </p:spPr>
      </p:pic>
      <p:sp>
        <p:nvSpPr>
          <p:cNvPr id="27" name="Rectangle 26"/>
          <p:cNvSpPr/>
          <p:nvPr/>
        </p:nvSpPr>
        <p:spPr>
          <a:xfrm>
            <a:off x="3427750" y="3495506"/>
            <a:ext cx="3429000" cy="1465786"/>
          </a:xfrm>
          <a:prstGeom prst="rect">
            <a:avLst/>
          </a:prstGeom>
        </p:spPr>
        <p:txBody>
          <a:bodyPr>
            <a:spAutoFit/>
          </a:bodyPr>
          <a:lstStyle/>
          <a:p>
            <a:r>
              <a:rPr lang="en-US" sz="1050" b="1" i="1" dirty="0">
                <a:latin typeface="Times New Roman" panose="02020603050405020304" pitchFamily="18" charset="0"/>
              </a:rPr>
              <a:t>Main course</a:t>
            </a:r>
          </a:p>
          <a:p>
            <a:pPr>
              <a:lnSpc>
                <a:spcPct val="150000"/>
              </a:lnSpc>
            </a:pPr>
            <a:r>
              <a:rPr lang="en-US" sz="1050" b="1" i="1" dirty="0">
                <a:latin typeface="Times New Roman" panose="02020603050405020304" pitchFamily="18" charset="0"/>
              </a:rPr>
              <a:t>Fillet salmon [V] ……………….......... £18.00</a:t>
            </a:r>
          </a:p>
          <a:p>
            <a:pPr>
              <a:lnSpc>
                <a:spcPct val="150000"/>
              </a:lnSpc>
            </a:pPr>
            <a:r>
              <a:rPr lang="en-US" sz="1050" b="1" i="1" dirty="0">
                <a:latin typeface="Times New Roman" panose="02020603050405020304" pitchFamily="18" charset="0"/>
              </a:rPr>
              <a:t>Grilled chicken [Ve]……………………….…... £12.00</a:t>
            </a:r>
          </a:p>
          <a:p>
            <a:pPr>
              <a:lnSpc>
                <a:spcPct val="150000"/>
              </a:lnSpc>
            </a:pPr>
            <a:r>
              <a:rPr lang="en-US" sz="1050" b="1" i="1" dirty="0">
                <a:latin typeface="Times New Roman" panose="02020603050405020304" pitchFamily="18" charset="0"/>
              </a:rPr>
              <a:t>Risotto Al Funghi [Ve]………………...………..… £20.00</a:t>
            </a:r>
          </a:p>
          <a:p>
            <a:pPr>
              <a:lnSpc>
                <a:spcPct val="150000"/>
              </a:lnSpc>
            </a:pPr>
            <a:r>
              <a:rPr lang="en-US" sz="1050" b="1" i="1" dirty="0">
                <a:latin typeface="Times New Roman" panose="02020603050405020304" pitchFamily="18" charset="0"/>
              </a:rPr>
              <a:t>Persian rice tart [V] ………………………. £19.00</a:t>
            </a:r>
          </a:p>
          <a:p>
            <a:pPr>
              <a:lnSpc>
                <a:spcPct val="150000"/>
              </a:lnSpc>
            </a:pPr>
            <a:r>
              <a:rPr lang="en-US" sz="1050" b="1" i="1" dirty="0">
                <a:latin typeface="Times New Roman" panose="02020603050405020304" pitchFamily="18" charset="0"/>
              </a:rPr>
              <a:t>Pave of Steak au Poivre [V] …….……………. £16.00</a:t>
            </a:r>
          </a:p>
        </p:txBody>
      </p:sp>
      <p:sp>
        <p:nvSpPr>
          <p:cNvPr id="28" name="Rectangle 27"/>
          <p:cNvSpPr/>
          <p:nvPr/>
        </p:nvSpPr>
        <p:spPr>
          <a:xfrm>
            <a:off x="374808" y="5606832"/>
            <a:ext cx="3206592" cy="1555146"/>
          </a:xfrm>
          <a:prstGeom prst="rect">
            <a:avLst/>
          </a:prstGeom>
        </p:spPr>
        <p:txBody>
          <a:bodyPr wrap="square">
            <a:spAutoFit/>
          </a:bodyPr>
          <a:lstStyle/>
          <a:p>
            <a:pPr>
              <a:lnSpc>
                <a:spcPct val="150000"/>
              </a:lnSpc>
            </a:pPr>
            <a:r>
              <a:rPr lang="en-US" sz="1050" b="1" i="1" dirty="0">
                <a:latin typeface="Times New Roman" panose="02020603050405020304" pitchFamily="18" charset="0"/>
              </a:rPr>
              <a:t>Dessert </a:t>
            </a:r>
          </a:p>
          <a:p>
            <a:pPr>
              <a:lnSpc>
                <a:spcPct val="150000"/>
              </a:lnSpc>
            </a:pPr>
            <a:r>
              <a:rPr lang="en-US" sz="1050" b="1" i="1" dirty="0">
                <a:latin typeface="Times New Roman" panose="02020603050405020304" pitchFamily="18" charset="0"/>
              </a:rPr>
              <a:t>Chocolate and Sea Salt Torte [Ve]…….…….... £12.00</a:t>
            </a:r>
          </a:p>
          <a:p>
            <a:pPr>
              <a:lnSpc>
                <a:spcPct val="150000"/>
              </a:lnSpc>
            </a:pPr>
            <a:r>
              <a:rPr lang="en-US" sz="1050" b="1" i="1" dirty="0">
                <a:latin typeface="Times New Roman" panose="02020603050405020304" pitchFamily="18" charset="0"/>
              </a:rPr>
              <a:t>Berrie’s ice cream [V] ……………….........…. £6.00</a:t>
            </a:r>
          </a:p>
          <a:p>
            <a:pPr>
              <a:lnSpc>
                <a:spcPct val="150000"/>
              </a:lnSpc>
            </a:pPr>
            <a:r>
              <a:rPr lang="en-US" sz="1050" b="1" i="1" dirty="0">
                <a:latin typeface="Times New Roman" panose="02020603050405020304" pitchFamily="18" charset="0"/>
              </a:rPr>
              <a:t>Mocha Chocolate Fondant [Ve] ………....... £8.00</a:t>
            </a:r>
          </a:p>
          <a:p>
            <a:pPr>
              <a:lnSpc>
                <a:spcPct val="150000"/>
              </a:lnSpc>
            </a:pPr>
            <a:r>
              <a:rPr lang="en-US" sz="1050" b="1" i="1" dirty="0">
                <a:latin typeface="Times New Roman" panose="02020603050405020304" pitchFamily="18" charset="0"/>
              </a:rPr>
              <a:t>Valentine cupcakes [V] [Ve]…….…...….…....... £5.00</a:t>
            </a:r>
          </a:p>
          <a:p>
            <a:pPr>
              <a:lnSpc>
                <a:spcPct val="150000"/>
              </a:lnSpc>
            </a:pPr>
            <a:r>
              <a:rPr lang="en-US" sz="1050" b="1" i="1" dirty="0">
                <a:latin typeface="Times New Roman" panose="02020603050405020304" pitchFamily="18" charset="0"/>
              </a:rPr>
              <a:t>Vanilla Cheesecake [Ve] ………………….…… £4.00</a:t>
            </a:r>
          </a:p>
        </p:txBody>
      </p:sp>
      <p:pic>
        <p:nvPicPr>
          <p:cNvPr id="1032" name="Picture 8" descr="Molten Chocolate Mocha Cakes - Best Chocolate Lava Cak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43350" y="5625837"/>
            <a:ext cx="2562225" cy="1592613"/>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25"/>
          <p:cNvPicPr>
            <a:picLocks noChangeAspect="1"/>
          </p:cNvPicPr>
          <p:nvPr/>
        </p:nvPicPr>
        <p:blipFill>
          <a:blip r:embed="rId6"/>
          <a:stretch>
            <a:fillRect/>
          </a:stretch>
        </p:blipFill>
        <p:spPr>
          <a:xfrm>
            <a:off x="320675" y="7850212"/>
            <a:ext cx="2749550" cy="1492131"/>
          </a:xfrm>
          <a:prstGeom prst="rect">
            <a:avLst/>
          </a:prstGeom>
        </p:spPr>
      </p:pic>
    </p:spTree>
    <p:extLst>
      <p:ext uri="{BB962C8B-B14F-4D97-AF65-F5344CB8AC3E}">
        <p14:creationId xmlns:p14="http://schemas.microsoft.com/office/powerpoint/2010/main" val="2419553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br>
              <a:rPr lang="en-US" dirty="0"/>
            </a:br>
            <a:endParaRPr lang="en-US" dirty="0"/>
          </a:p>
        </p:txBody>
      </p:sp>
      <p:sp>
        <p:nvSpPr>
          <p:cNvPr id="8" name="Subtitle 7"/>
          <p:cNvSpPr>
            <a:spLocks noGrp="1"/>
          </p:cNvSpPr>
          <p:nvPr>
            <p:ph type="subTitle" idx="1"/>
          </p:nvPr>
        </p:nvSpPr>
        <p:spPr>
          <a:xfrm>
            <a:off x="376236" y="2139950"/>
            <a:ext cx="3128963" cy="3441700"/>
          </a:xfrm>
        </p:spPr>
        <p:txBody>
          <a:bodyPr>
            <a:normAutofit fontScale="25000" lnSpcReduction="20000"/>
          </a:bodyPr>
          <a:lstStyle/>
          <a:p>
            <a:pPr algn="l">
              <a:lnSpc>
                <a:spcPct val="170000"/>
              </a:lnSpc>
              <a:spcBef>
                <a:spcPts val="0"/>
              </a:spcBef>
            </a:pPr>
            <a:r>
              <a:rPr lang="en-US" sz="3200" b="1" dirty="0"/>
              <a:t>There will be 50% off on the weekend</a:t>
            </a:r>
            <a:endParaRPr lang="en-US" sz="2800" dirty="0"/>
          </a:p>
          <a:p>
            <a:pPr algn="l">
              <a:lnSpc>
                <a:spcPct val="170000"/>
              </a:lnSpc>
              <a:spcBef>
                <a:spcPts val="0"/>
              </a:spcBef>
            </a:pPr>
            <a:r>
              <a:rPr lang="en-US" sz="3200" b="1" dirty="0"/>
              <a:t>Deals and Discounts on Working Days Dinner </a:t>
            </a:r>
          </a:p>
          <a:p>
            <a:pPr algn="l">
              <a:lnSpc>
                <a:spcPct val="170000"/>
              </a:lnSpc>
              <a:spcBef>
                <a:spcPts val="0"/>
              </a:spcBef>
            </a:pPr>
            <a:r>
              <a:rPr lang="en-US" sz="2800" b="1" i="1" dirty="0"/>
              <a:t>“</a:t>
            </a:r>
            <a:r>
              <a:rPr lang="en-US" sz="3200" b="1" i="1" dirty="0"/>
              <a:t>Deals 1 in only £60” </a:t>
            </a:r>
          </a:p>
          <a:p>
            <a:pPr marL="171450" lvl="0" indent="-171450" algn="l">
              <a:lnSpc>
                <a:spcPct val="170000"/>
              </a:lnSpc>
              <a:spcBef>
                <a:spcPts val="0"/>
              </a:spcBef>
              <a:buFont typeface="Arial" panose="020B0604020202020204" pitchFamily="34" charset="0"/>
              <a:buChar char="•"/>
            </a:pPr>
            <a:r>
              <a:rPr lang="en-US" sz="2800" b="1" dirty="0"/>
              <a:t>Smoked salmon and roasted nuts [V]</a:t>
            </a:r>
          </a:p>
          <a:p>
            <a:pPr marL="171450" lvl="0" indent="-171450" algn="l">
              <a:lnSpc>
                <a:spcPct val="170000"/>
              </a:lnSpc>
              <a:spcBef>
                <a:spcPts val="0"/>
              </a:spcBef>
              <a:buFont typeface="Arial" panose="020B0604020202020204" pitchFamily="34" charset="0"/>
              <a:buChar char="•"/>
            </a:pPr>
            <a:r>
              <a:rPr lang="en-US" sz="2800" b="1" dirty="0"/>
              <a:t>Shrimps' salad roll [V]</a:t>
            </a:r>
            <a:r>
              <a:rPr lang="en-US" sz="2800" b="1" i="1" dirty="0"/>
              <a:t> </a:t>
            </a:r>
            <a:endParaRPr lang="en-US" sz="2800" b="1" dirty="0"/>
          </a:p>
          <a:p>
            <a:pPr marL="171450" lvl="0" indent="-171450" algn="l">
              <a:lnSpc>
                <a:spcPct val="170000"/>
              </a:lnSpc>
              <a:spcBef>
                <a:spcPts val="0"/>
              </a:spcBef>
              <a:buFont typeface="Arial" panose="020B0604020202020204" pitchFamily="34" charset="0"/>
              <a:buChar char="•"/>
            </a:pPr>
            <a:r>
              <a:rPr lang="en-US" sz="2800" b="1" dirty="0"/>
              <a:t>Lentils soup [Ve]</a:t>
            </a:r>
          </a:p>
          <a:p>
            <a:pPr marL="171450" lvl="0" indent="-171450" algn="l">
              <a:lnSpc>
                <a:spcPct val="170000"/>
              </a:lnSpc>
              <a:spcBef>
                <a:spcPts val="0"/>
              </a:spcBef>
              <a:buFont typeface="Arial" panose="020B0604020202020204" pitchFamily="34" charset="0"/>
              <a:buChar char="•"/>
            </a:pPr>
            <a:r>
              <a:rPr lang="en-US" sz="2800" b="1" dirty="0"/>
              <a:t>Chocolate and Sea Salt Torte [Ve]</a:t>
            </a:r>
          </a:p>
          <a:p>
            <a:pPr marL="171450" lvl="0" indent="-171450" algn="l">
              <a:lnSpc>
                <a:spcPct val="170000"/>
              </a:lnSpc>
              <a:spcBef>
                <a:spcPts val="0"/>
              </a:spcBef>
              <a:buFont typeface="Arial" panose="020B0604020202020204" pitchFamily="34" charset="0"/>
              <a:buChar char="•"/>
            </a:pPr>
            <a:r>
              <a:rPr lang="en-US" sz="2800" b="1" dirty="0"/>
              <a:t>Red Wine</a:t>
            </a:r>
          </a:p>
          <a:p>
            <a:pPr marL="171450" lvl="0" indent="-171450" algn="l">
              <a:lnSpc>
                <a:spcPct val="170000"/>
              </a:lnSpc>
              <a:spcBef>
                <a:spcPts val="0"/>
              </a:spcBef>
              <a:buFont typeface="Arial" panose="020B0604020202020204" pitchFamily="34" charset="0"/>
              <a:buChar char="•"/>
            </a:pPr>
            <a:r>
              <a:rPr lang="en-US" sz="2800" b="1" dirty="0"/>
              <a:t>Vodka Martini</a:t>
            </a:r>
          </a:p>
          <a:p>
            <a:pPr marL="171450" lvl="0" indent="-171450" algn="l">
              <a:lnSpc>
                <a:spcPct val="170000"/>
              </a:lnSpc>
              <a:spcBef>
                <a:spcPts val="0"/>
              </a:spcBef>
              <a:buFont typeface="Arial" panose="020B0604020202020204" pitchFamily="34" charset="0"/>
              <a:buChar char="•"/>
            </a:pPr>
            <a:r>
              <a:rPr lang="en-US" sz="2800" b="1" dirty="0"/>
              <a:t>Berrie’s ice cream [V]</a:t>
            </a:r>
          </a:p>
          <a:p>
            <a:pPr algn="l">
              <a:lnSpc>
                <a:spcPct val="170000"/>
              </a:lnSpc>
              <a:spcBef>
                <a:spcPts val="0"/>
              </a:spcBef>
            </a:pPr>
            <a:r>
              <a:rPr lang="en-US" sz="1600" dirty="0"/>
              <a:t> </a:t>
            </a:r>
          </a:p>
          <a:p>
            <a:pPr algn="l">
              <a:lnSpc>
                <a:spcPct val="170000"/>
              </a:lnSpc>
              <a:spcBef>
                <a:spcPts val="0"/>
              </a:spcBef>
            </a:pPr>
            <a:r>
              <a:rPr lang="en-US" sz="3600" b="1" i="1" dirty="0"/>
              <a:t>“Deal 2 in only £55” </a:t>
            </a:r>
          </a:p>
          <a:p>
            <a:pPr marL="171450" lvl="0" indent="-171450" algn="l">
              <a:lnSpc>
                <a:spcPct val="170000"/>
              </a:lnSpc>
              <a:spcBef>
                <a:spcPts val="0"/>
              </a:spcBef>
              <a:buFont typeface="Arial" panose="020B0604020202020204" pitchFamily="34" charset="0"/>
              <a:buChar char="•"/>
            </a:pPr>
            <a:r>
              <a:rPr lang="en-US" sz="2800" b="1" dirty="0"/>
              <a:t>shrimps' salad roll [V]</a:t>
            </a:r>
            <a:r>
              <a:rPr lang="en-US" sz="2800" b="1" i="1" dirty="0"/>
              <a:t> </a:t>
            </a:r>
            <a:endParaRPr lang="en-US" sz="2800" b="1" dirty="0"/>
          </a:p>
          <a:p>
            <a:pPr marL="171450" lvl="0" indent="-171450" algn="l">
              <a:lnSpc>
                <a:spcPct val="170000"/>
              </a:lnSpc>
              <a:spcBef>
                <a:spcPts val="0"/>
              </a:spcBef>
              <a:buFont typeface="Arial" panose="020B0604020202020204" pitchFamily="34" charset="0"/>
              <a:buChar char="•"/>
            </a:pPr>
            <a:r>
              <a:rPr lang="en-US" sz="2800" b="1" dirty="0"/>
              <a:t>Cheese pasta [V]</a:t>
            </a:r>
          </a:p>
          <a:p>
            <a:pPr marL="171450" lvl="0" indent="-171450" algn="l">
              <a:lnSpc>
                <a:spcPct val="170000"/>
              </a:lnSpc>
              <a:spcBef>
                <a:spcPts val="0"/>
              </a:spcBef>
              <a:buFont typeface="Arial" panose="020B0604020202020204" pitchFamily="34" charset="0"/>
              <a:buChar char="•"/>
            </a:pPr>
            <a:r>
              <a:rPr lang="en-US" sz="2800" b="1" dirty="0"/>
              <a:t>Risotto Al Funghi [Ve]</a:t>
            </a:r>
          </a:p>
          <a:p>
            <a:pPr marL="171450" lvl="0" indent="-171450" algn="l">
              <a:lnSpc>
                <a:spcPct val="170000"/>
              </a:lnSpc>
              <a:spcBef>
                <a:spcPts val="0"/>
              </a:spcBef>
              <a:buFont typeface="Arial" panose="020B0604020202020204" pitchFamily="34" charset="0"/>
              <a:buChar char="•"/>
            </a:pPr>
            <a:r>
              <a:rPr lang="en-US" sz="2800" b="1" dirty="0"/>
              <a:t>Pave of Steak au Poivre [V] </a:t>
            </a:r>
          </a:p>
          <a:p>
            <a:pPr marL="171450" lvl="0" indent="-171450" algn="l">
              <a:lnSpc>
                <a:spcPct val="170000"/>
              </a:lnSpc>
              <a:spcBef>
                <a:spcPts val="0"/>
              </a:spcBef>
              <a:buFont typeface="Arial" panose="020B0604020202020204" pitchFamily="34" charset="0"/>
              <a:buChar char="•"/>
            </a:pPr>
            <a:r>
              <a:rPr lang="en-US" sz="2800" b="1" dirty="0"/>
              <a:t>Valentine cupcakes [V] [Ve]</a:t>
            </a:r>
          </a:p>
          <a:p>
            <a:pPr marL="171450" lvl="0" indent="-171450" algn="l">
              <a:lnSpc>
                <a:spcPct val="170000"/>
              </a:lnSpc>
              <a:spcBef>
                <a:spcPts val="0"/>
              </a:spcBef>
              <a:buFont typeface="Arial" panose="020B0604020202020204" pitchFamily="34" charset="0"/>
              <a:buChar char="•"/>
            </a:pPr>
            <a:r>
              <a:rPr lang="en-US" sz="2800" b="1" dirty="0"/>
              <a:t>Scotch Whisky </a:t>
            </a:r>
          </a:p>
          <a:p>
            <a:pPr marL="171450" lvl="0" indent="-171450" algn="l">
              <a:lnSpc>
                <a:spcPct val="170000"/>
              </a:lnSpc>
              <a:spcBef>
                <a:spcPts val="0"/>
              </a:spcBef>
              <a:buFont typeface="Arial" panose="020B0604020202020204" pitchFamily="34" charset="0"/>
              <a:buChar char="•"/>
            </a:pPr>
            <a:r>
              <a:rPr lang="en-US" sz="2800" b="1" dirty="0"/>
              <a:t>Whisky Mac </a:t>
            </a:r>
          </a:p>
          <a:p>
            <a:endParaRPr lang="en-US" dirty="0"/>
          </a:p>
        </p:txBody>
      </p:sp>
      <p:sp>
        <p:nvSpPr>
          <p:cNvPr id="6" name="Rectangle 5"/>
          <p:cNvSpPr/>
          <p:nvPr/>
        </p:nvSpPr>
        <p:spPr>
          <a:xfrm>
            <a:off x="3257550" y="746829"/>
            <a:ext cx="3376295" cy="1200329"/>
          </a:xfrm>
          <a:prstGeom prst="rect">
            <a:avLst/>
          </a:prstGeom>
        </p:spPr>
        <p:txBody>
          <a:bodyPr wrap="square">
            <a:spAutoFit/>
          </a:bodyPr>
          <a:lstStyle/>
          <a:p>
            <a:r>
              <a:rPr lang="en-US" b="1" i="1" dirty="0"/>
              <a:t>Drinks </a:t>
            </a:r>
          </a:p>
          <a:p>
            <a:pPr lvl="0"/>
            <a:r>
              <a:rPr lang="en-US" dirty="0"/>
              <a:t>Gin and Tonic ……..…….… </a:t>
            </a:r>
            <a:r>
              <a:rPr lang="en-US" b="1" dirty="0"/>
              <a:t>£8.00</a:t>
            </a:r>
            <a:endParaRPr lang="en-US" dirty="0"/>
          </a:p>
          <a:p>
            <a:pPr lvl="0"/>
            <a:r>
              <a:rPr lang="en-US" dirty="0"/>
              <a:t>Vodka Martini…….………… </a:t>
            </a:r>
            <a:r>
              <a:rPr lang="en-US" b="1" dirty="0"/>
              <a:t>£10.00</a:t>
            </a:r>
            <a:endParaRPr lang="en-US" dirty="0"/>
          </a:p>
          <a:p>
            <a:pPr lvl="0"/>
            <a:r>
              <a:rPr lang="en-US" dirty="0"/>
              <a:t>Whisky Mac ……………………. </a:t>
            </a:r>
            <a:r>
              <a:rPr lang="en-US" b="1" dirty="0"/>
              <a:t>£ 7.00</a:t>
            </a:r>
            <a:endParaRPr lang="en-US" dirty="0"/>
          </a:p>
        </p:txBody>
      </p:sp>
      <p:pic>
        <p:nvPicPr>
          <p:cNvPr id="2050" name="Picture 2" descr="Show Off Your Best Vodka in the Clean, Crisp Martini | Recipe | Vodka  cocktails, Summer vodka cocktails, Martini"/>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4155" y="693420"/>
            <a:ext cx="2854325" cy="1307148"/>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p:cNvSpPr/>
          <p:nvPr/>
        </p:nvSpPr>
        <p:spPr>
          <a:xfrm>
            <a:off x="47625" y="5529439"/>
            <a:ext cx="3381375" cy="3500958"/>
          </a:xfrm>
          <a:prstGeom prst="rect">
            <a:avLst/>
          </a:prstGeom>
        </p:spPr>
        <p:txBody>
          <a:bodyPr wrap="square">
            <a:spAutoFit/>
          </a:bodyPr>
          <a:lstStyle/>
          <a:p>
            <a:endParaRPr lang="en-US" sz="1050" b="1" i="1" dirty="0"/>
          </a:p>
          <a:p>
            <a:r>
              <a:rPr lang="en-US" sz="1100" b="1" i="1" dirty="0"/>
              <a:t>Set-ups Timings</a:t>
            </a:r>
          </a:p>
          <a:p>
            <a:r>
              <a:rPr lang="en-US" sz="1050" b="1" dirty="0"/>
              <a:t>Monday to Sunday (1:00 PM to 12:00 PM 0’Clock)</a:t>
            </a:r>
          </a:p>
          <a:p>
            <a:r>
              <a:rPr lang="en-US" sz="1050" b="1" i="1" dirty="0"/>
              <a:t> </a:t>
            </a:r>
          </a:p>
          <a:p>
            <a:r>
              <a:rPr lang="en-US" sz="1100" b="1" i="1" dirty="0"/>
              <a:t>Entertaining </a:t>
            </a:r>
          </a:p>
          <a:p>
            <a:pPr marL="171450" lvl="0" indent="-171450">
              <a:buFont typeface="Arial" panose="020B0604020202020204" pitchFamily="34" charset="0"/>
              <a:buChar char="•"/>
            </a:pPr>
            <a:r>
              <a:rPr lang="en-US" sz="1050" dirty="0"/>
              <a:t>Live Music </a:t>
            </a:r>
          </a:p>
          <a:p>
            <a:pPr marL="171450" lvl="0" indent="-171450">
              <a:buFont typeface="Arial" panose="020B0604020202020204" pitchFamily="34" charset="0"/>
              <a:buChar char="•"/>
            </a:pPr>
            <a:r>
              <a:rPr lang="en-US" sz="1050" dirty="0"/>
              <a:t>Couple dance</a:t>
            </a:r>
          </a:p>
          <a:p>
            <a:pPr marL="171450" lvl="0" indent="-171450">
              <a:buFont typeface="Arial" panose="020B0604020202020204" pitchFamily="34" charset="0"/>
              <a:buChar char="•"/>
            </a:pPr>
            <a:r>
              <a:rPr lang="en-US" sz="1050" dirty="0"/>
              <a:t>Games activities for couples </a:t>
            </a:r>
          </a:p>
          <a:p>
            <a:endParaRPr lang="en-US" sz="1050" dirty="0"/>
          </a:p>
          <a:p>
            <a:r>
              <a:rPr lang="en-US" sz="1050" b="1" i="1" dirty="0"/>
              <a:t>Allergens Statement</a:t>
            </a:r>
          </a:p>
          <a:p>
            <a:pPr algn="ctr"/>
            <a:r>
              <a:rPr lang="en-US" sz="1050" b="1" dirty="0"/>
              <a:t>Please inform your server, if you have any diet restrictions or allergic issues, we will do our greatest to cater for our customers. please tell us if you have any issues with seafood, nuts meat, poultry, or eggs we will provide you as per your requirement.</a:t>
            </a:r>
          </a:p>
          <a:p>
            <a:r>
              <a:rPr lang="en-US" sz="1050" dirty="0"/>
              <a:t> </a:t>
            </a:r>
          </a:p>
          <a:p>
            <a:r>
              <a:rPr lang="en-US" sz="1050" b="1" i="1" dirty="0"/>
              <a:t>Symbol options- </a:t>
            </a:r>
            <a:r>
              <a:rPr lang="en-US" sz="1050" dirty="0"/>
              <a:t>Vegetarian [V] and Vegan [Vg]</a:t>
            </a:r>
            <a:r>
              <a:rPr lang="en-US" sz="1050" b="1" i="1" dirty="0"/>
              <a:t>  </a:t>
            </a:r>
          </a:p>
          <a:p>
            <a:r>
              <a:rPr lang="en-US" sz="1050" b="1" i="1" dirty="0"/>
              <a:t> </a:t>
            </a:r>
          </a:p>
          <a:p>
            <a:br>
              <a:rPr lang="en-US" sz="1050" dirty="0"/>
            </a:br>
            <a:r>
              <a:rPr lang="en-US" sz="1050" dirty="0"/>
              <a:t> </a:t>
            </a:r>
          </a:p>
          <a:p>
            <a:endParaRPr lang="en-US" sz="1050" dirty="0"/>
          </a:p>
        </p:txBody>
      </p:sp>
      <p:pic>
        <p:nvPicPr>
          <p:cNvPr id="10" name="Picture 9"/>
          <p:cNvPicPr>
            <a:picLocks noChangeAspect="1"/>
          </p:cNvPicPr>
          <p:nvPr/>
        </p:nvPicPr>
        <p:blipFill>
          <a:blip r:embed="rId3"/>
          <a:stretch>
            <a:fillRect/>
          </a:stretch>
        </p:blipFill>
        <p:spPr>
          <a:xfrm>
            <a:off x="3795394" y="2477479"/>
            <a:ext cx="2838450" cy="2240015"/>
          </a:xfrm>
          <a:prstGeom prst="rect">
            <a:avLst/>
          </a:prstGeom>
        </p:spPr>
      </p:pic>
      <p:sp>
        <p:nvSpPr>
          <p:cNvPr id="4" name="TextBox 3">
            <a:extLst>
              <a:ext uri="{FF2B5EF4-FFF2-40B4-BE49-F238E27FC236}">
                <a16:creationId xmlns:a16="http://schemas.microsoft.com/office/drawing/2014/main" id="{0943980F-8A77-D5C5-9577-C0ADB336D885}"/>
              </a:ext>
            </a:extLst>
          </p:cNvPr>
          <p:cNvSpPr txBox="1"/>
          <p:nvPr/>
        </p:nvSpPr>
        <p:spPr>
          <a:xfrm>
            <a:off x="3638230" y="5542686"/>
            <a:ext cx="2838450" cy="3016210"/>
          </a:xfrm>
          <a:prstGeom prst="rect">
            <a:avLst/>
          </a:prstGeom>
          <a:noFill/>
        </p:spPr>
        <p:txBody>
          <a:bodyPr wrap="square">
            <a:spAutoFit/>
          </a:bodyPr>
          <a:lstStyle/>
          <a:p>
            <a:pPr algn="ctr"/>
            <a:r>
              <a:rPr lang="en-US" sz="1400" b="1" i="0" dirty="0">
                <a:solidFill>
                  <a:srgbClr val="374151"/>
                </a:solidFill>
                <a:effectLst/>
                <a:latin typeface="Söhne"/>
              </a:rPr>
              <a:t>Legal Requirements</a:t>
            </a:r>
          </a:p>
          <a:p>
            <a:pPr algn="just"/>
            <a:r>
              <a:rPr lang="en-US" sz="1100" b="0" i="0" dirty="0">
                <a:solidFill>
                  <a:srgbClr val="374151"/>
                </a:solidFill>
                <a:effectLst/>
                <a:latin typeface="Söhne"/>
              </a:rPr>
              <a:t>In the United Kingdom, there are several regulations and standards that 4-star hotels must follow when creating their menus:</a:t>
            </a:r>
          </a:p>
          <a:p>
            <a:pPr algn="ctr">
              <a:buFont typeface="+mj-lt"/>
              <a:buAutoNum type="arabicPeriod"/>
            </a:pPr>
            <a:r>
              <a:rPr lang="en-US" sz="1100" b="1" i="0" dirty="0">
                <a:solidFill>
                  <a:srgbClr val="374151"/>
                </a:solidFill>
                <a:effectLst/>
                <a:latin typeface="Söhne"/>
              </a:rPr>
              <a:t>Food Safety Regulations: </a:t>
            </a:r>
            <a:r>
              <a:rPr lang="en-US" sz="1100" b="0" i="0" dirty="0">
                <a:solidFill>
                  <a:srgbClr val="374151"/>
                </a:solidFill>
                <a:effectLst/>
                <a:latin typeface="Söhne"/>
              </a:rPr>
              <a:t>Our </a:t>
            </a:r>
            <a:r>
              <a:rPr lang="en-US" sz="1100" dirty="0">
                <a:solidFill>
                  <a:srgbClr val="374151"/>
                </a:solidFill>
                <a:latin typeface="Söhne"/>
              </a:rPr>
              <a:t>menu </a:t>
            </a:r>
            <a:r>
              <a:rPr lang="en-US" sz="1100" b="0" i="0" dirty="0">
                <a:solidFill>
                  <a:srgbClr val="374151"/>
                </a:solidFill>
                <a:effectLst/>
                <a:latin typeface="Söhne"/>
              </a:rPr>
              <a:t>comply with the Food Safety Act 1990, which sets out the legal requirements for food hygiene and safety. This includes ensuring that food is stored, prepared, and cooked in a safe and hygienic manner, and that staff are trained in food safety practices.</a:t>
            </a:r>
          </a:p>
          <a:p>
            <a:pPr algn="l">
              <a:buFont typeface="+mj-lt"/>
              <a:buAutoNum type="arabicPeriod"/>
            </a:pPr>
            <a:r>
              <a:rPr lang="en-US" sz="1100" b="1" i="0" dirty="0">
                <a:solidFill>
                  <a:srgbClr val="374151"/>
                </a:solidFill>
                <a:effectLst/>
                <a:latin typeface="Söhne"/>
              </a:rPr>
              <a:t>Allergen Information Regulations</a:t>
            </a:r>
            <a:r>
              <a:rPr lang="en-US" sz="1100" b="0" i="0" dirty="0">
                <a:solidFill>
                  <a:srgbClr val="374151"/>
                </a:solidFill>
                <a:effectLst/>
                <a:latin typeface="Söhne"/>
              </a:rPr>
              <a:t>: As of 2014, </a:t>
            </a:r>
            <a:r>
              <a:rPr lang="en-US" sz="1100" dirty="0">
                <a:solidFill>
                  <a:srgbClr val="374151"/>
                </a:solidFill>
                <a:latin typeface="Söhne"/>
              </a:rPr>
              <a:t>Hotel Trinity </a:t>
            </a:r>
            <a:r>
              <a:rPr lang="en-US" sz="1100" b="0" i="0" dirty="0">
                <a:solidFill>
                  <a:srgbClr val="374151"/>
                </a:solidFill>
                <a:effectLst/>
                <a:latin typeface="Söhne"/>
              </a:rPr>
              <a:t>provides information on the 14 major food allergens, including gluten, nuts, and shellfish, for all of the dishes on their menu. This information must be provided in writing or displayed near the menu.</a:t>
            </a:r>
          </a:p>
        </p:txBody>
      </p:sp>
    </p:spTree>
    <p:extLst>
      <p:ext uri="{BB962C8B-B14F-4D97-AF65-F5344CB8AC3E}">
        <p14:creationId xmlns:p14="http://schemas.microsoft.com/office/powerpoint/2010/main" val="7733470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1488" y="527405"/>
            <a:ext cx="5915025" cy="953052"/>
          </a:xfrm>
        </p:spPr>
        <p:txBody>
          <a:bodyPr/>
          <a:lstStyle/>
          <a:p>
            <a:r>
              <a:rPr lang="en-US" b="1" dirty="0"/>
              <a:t>References </a:t>
            </a:r>
          </a:p>
        </p:txBody>
      </p:sp>
      <p:sp>
        <p:nvSpPr>
          <p:cNvPr id="3" name="Content Placeholder 2"/>
          <p:cNvSpPr>
            <a:spLocks noGrp="1"/>
          </p:cNvSpPr>
          <p:nvPr>
            <p:ph idx="1"/>
          </p:nvPr>
        </p:nvSpPr>
        <p:spPr>
          <a:xfrm>
            <a:off x="489743" y="1814286"/>
            <a:ext cx="5878513" cy="4078514"/>
          </a:xfrm>
        </p:spPr>
        <p:txBody>
          <a:bodyPr>
            <a:normAutofit fontScale="70000" lnSpcReduction="20000"/>
          </a:bodyPr>
          <a:lstStyle/>
          <a:p>
            <a:pPr marL="0" indent="0">
              <a:buNone/>
            </a:pPr>
            <a:r>
              <a:rPr lang="en-US" dirty="0" err="1"/>
              <a:t>Bryden</a:t>
            </a:r>
            <a:r>
              <a:rPr lang="en-US" dirty="0"/>
              <a:t>, D., 2021. Valentine Gottlieb. Science Museum Group Journal, 15(15).</a:t>
            </a:r>
          </a:p>
          <a:p>
            <a:pPr marL="0" indent="0">
              <a:buNone/>
            </a:pPr>
            <a:r>
              <a:rPr lang="en-US" dirty="0"/>
              <a:t>Good Food team (2013). Festive starter recipes. [online] Bbcgoodfood.com. Available at: https://www.bbcgoodfood.com/recipes/collection/festive-starter-recipes [Accessed 16 Nov. 2022].</a:t>
            </a:r>
          </a:p>
          <a:p>
            <a:pPr marL="0" indent="0">
              <a:buNone/>
            </a:pPr>
            <a:r>
              <a:rPr lang="en-US" dirty="0"/>
              <a:t>Good Food team (2013). Festive starter recipes. [online] Bbcgoodfood.com. Available at: https://www.bbcgoodfood.com/recipes/collection/festive-starter-recipes [Accessed 16 Nov. 2022].</a:t>
            </a:r>
          </a:p>
          <a:p>
            <a:pPr marL="0" indent="0">
              <a:buNone/>
            </a:pPr>
            <a:r>
              <a:rPr lang="en-US" dirty="0"/>
              <a:t>IP, M.M.H. and </a:t>
            </a:r>
            <a:r>
              <a:rPr lang="en-US" dirty="0" err="1"/>
              <a:t>Chark</a:t>
            </a:r>
            <a:r>
              <a:rPr lang="en-US" dirty="0"/>
              <a:t>, R., 2023. The effect of menu design on consumer behavior: A meta-analysis. International Journal of Hospitality Management, 108, p.103353.</a:t>
            </a:r>
          </a:p>
          <a:p>
            <a:pPr marL="0" indent="0">
              <a:buNone/>
            </a:pPr>
            <a:r>
              <a:rPr lang="en-US" dirty="0"/>
              <a:t>Valentine, K.D. and </a:t>
            </a:r>
            <a:r>
              <a:rPr lang="en-US" dirty="0" err="1"/>
              <a:t>Kopcha</a:t>
            </a:r>
            <a:r>
              <a:rPr lang="en-US" dirty="0"/>
              <a:t>, T.J., 2016. The embodiment of cases as alternative perspective in a mathematics hypermedia learning environment. Educational Technology Research and Development, 64, pp.1183-1206.</a:t>
            </a:r>
          </a:p>
          <a:p>
            <a:pPr marL="0" indent="0">
              <a:buNone/>
            </a:pPr>
            <a:r>
              <a:rPr lang="en-US" dirty="0"/>
              <a:t> </a:t>
            </a:r>
          </a:p>
          <a:p>
            <a:pPr marL="0" indent="0">
              <a:buNone/>
            </a:pPr>
            <a:r>
              <a:rPr lang="en-US" dirty="0"/>
              <a:t>‌</a:t>
            </a:r>
          </a:p>
          <a:p>
            <a:pPr marL="0" indent="0">
              <a:buNone/>
            </a:pPr>
            <a:r>
              <a:rPr lang="en-US" dirty="0"/>
              <a:t> </a:t>
            </a:r>
          </a:p>
          <a:p>
            <a:pPr marL="0" indent="0">
              <a:buNone/>
            </a:pPr>
            <a:endParaRPr lang="en-US" dirty="0"/>
          </a:p>
        </p:txBody>
      </p:sp>
    </p:spTree>
    <p:extLst>
      <p:ext uri="{BB962C8B-B14F-4D97-AF65-F5344CB8AC3E}">
        <p14:creationId xmlns:p14="http://schemas.microsoft.com/office/powerpoint/2010/main" val="5102695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47</TotalTime>
  <Words>697</Words>
  <Application>Microsoft Office PowerPoint</Application>
  <PresentationFormat>A4 Paper (210x297 mm)</PresentationFormat>
  <Paragraphs>78</Paragraphs>
  <Slides>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vt:i4>
      </vt:variant>
    </vt:vector>
  </HeadingPairs>
  <TitlesOfParts>
    <vt:vector size="10" baseType="lpstr">
      <vt:lpstr>Algerian</vt:lpstr>
      <vt:lpstr>Arial</vt:lpstr>
      <vt:lpstr>Calibri</vt:lpstr>
      <vt:lpstr>Calibri Light</vt:lpstr>
      <vt:lpstr>Söhne</vt:lpstr>
      <vt:lpstr>Times New Roman</vt:lpstr>
      <vt:lpstr>Office Theme</vt:lpstr>
      <vt:lpstr> </vt:lpstr>
      <vt:lpstr>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dana bagy</dc:creator>
  <cp:lastModifiedBy>Mihail Genchev Mihaylov</cp:lastModifiedBy>
  <cp:revision>15</cp:revision>
  <dcterms:created xsi:type="dcterms:W3CDTF">2023-02-02T10:49:10Z</dcterms:created>
  <dcterms:modified xsi:type="dcterms:W3CDTF">2023-02-11T19:54:15Z</dcterms:modified>
</cp:coreProperties>
</file>