
<file path=[Content_Types].xml><?xml version="1.0" encoding="utf-8"?>
<Types xmlns="http://schemas.openxmlformats.org/package/2006/content-types">
  <Override PartName="/ppt/slides/slide6.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s/slide2.xml" ContentType="application/vnd.openxmlformats-officedocument.presentationml.slide+xml"/>
  <Override PartName="/ppt/slides/slide16.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Default Extension="wav" ContentType="audio/wav"/>
  <Override PartName="/ppt/notesSlides/notesSlide15.xml" ContentType="application/vnd.openxmlformats-officedocument.presentationml.notesSlide+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slideLayouts/slideLayout10.xml" ContentType="application/vnd.openxmlformats-officedocument.presentationml.slideLayout+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10.xml" ContentType="application/vnd.openxmlformats-officedocument.presentationml.notes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Override PartName="/ppt/notesSlides/notesSlide3.xml" ContentType="application/vnd.openxmlformats-officedocument.presentationml.notesSlide+xml"/>
  <Override PartName="/ppt/slides/slide3.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15.xml" ContentType="application/vnd.openxmlformats-officedocument.presentationml.slide+xml"/>
  <Default Extension="jpeg" ContentType="image/jpeg"/>
  <Override PartName="/ppt/slideLayouts/slideLayout3.xml" ContentType="application/vnd.openxmlformats-officedocument.presentationml.slideLayout+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60" r:id="rId1"/>
  </p:sldMasterIdLst>
  <p:notesMasterIdLst>
    <p:notesMasterId r:id="rId25"/>
  </p:notesMasterIdLst>
  <p:sldIdLst>
    <p:sldId id="256" r:id="rId2"/>
    <p:sldId id="279" r:id="rId3"/>
    <p:sldId id="273" r:id="rId4"/>
    <p:sldId id="274" r:id="rId5"/>
    <p:sldId id="275" r:id="rId6"/>
    <p:sldId id="276" r:id="rId7"/>
    <p:sldId id="277" r:id="rId8"/>
    <p:sldId id="280" r:id="rId9"/>
    <p:sldId id="281" r:id="rId10"/>
    <p:sldId id="282" r:id="rId11"/>
    <p:sldId id="283" r:id="rId12"/>
    <p:sldId id="284" r:id="rId13"/>
    <p:sldId id="285" r:id="rId14"/>
    <p:sldId id="286" r:id="rId15"/>
    <p:sldId id="287" r:id="rId16"/>
    <p:sldId id="288" r:id="rId17"/>
    <p:sldId id="289" r:id="rId18"/>
    <p:sldId id="290" r:id="rId19"/>
    <p:sldId id="291" r:id="rId20"/>
    <p:sldId id="292" r:id="rId21"/>
    <p:sldId id="293" r:id="rId22"/>
    <p:sldId id="299" r:id="rId23"/>
    <p:sldId id="272" r:id="rId2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 xmlns:p14="http://schemas.microsoft.com/office/powerpoint/2010/main" val="0"/>
    </p:ext>
    <p:ext uri="{D31A062A-798A-4329-ABDD-BBA856620510}">
      <p14:defaultImageDpi xmlns="" xmlns:p14="http://schemas.microsoft.com/office/powerpoint/2010/main" val="22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p:restoredLeft sz="15620"/>
    <p:restoredTop sz="94660"/>
  </p:normalViewPr>
  <p:slideViewPr>
    <p:cSldViewPr>
      <p:cViewPr varScale="1">
        <p:scale>
          <a:sx n="97" d="100"/>
          <a:sy n="97" d="100"/>
        </p:scale>
        <p:origin x="-702" y="-102"/>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B26B340-1F62-4FB0-BB75-DBAD127E276D}" type="datetimeFigureOut">
              <a:rPr lang="en-US" smtClean="0"/>
              <a:pPr/>
              <a:t>1/30/2013</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BAF73CD3-8614-414D-B46E-05B9848ED3BD}" type="slidenum">
              <a:rPr lang="en-GB" smtClean="0"/>
              <a:pPr/>
              <a:t>‹#›</a:t>
            </a:fld>
            <a:endParaRPr lang="en-GB"/>
          </a:p>
        </p:txBody>
      </p:sp>
    </p:spTree>
    <p:extLst>
      <p:ext uri="{BB962C8B-B14F-4D97-AF65-F5344CB8AC3E}">
        <p14:creationId xmlns="" xmlns:p14="http://schemas.microsoft.com/office/powerpoint/2010/main" val="218889283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Rectangle 2"/>
          <p:cNvSpPr>
            <a:spLocks noGrp="1" noRot="1" noChangeAspect="1" noChangeArrowheads="1" noTextEdit="1"/>
          </p:cNvSpPr>
          <p:nvPr>
            <p:ph type="sldImg"/>
          </p:nvPr>
        </p:nvSpPr>
        <p:spPr>
          <a:ln/>
        </p:spPr>
      </p:sp>
      <p:sp>
        <p:nvSpPr>
          <p:cNvPr id="65539" name="Rectangle 3"/>
          <p:cNvSpPr>
            <a:spLocks noGrp="1" noChangeArrowheads="1"/>
          </p:cNvSpPr>
          <p:nvPr>
            <p:ph type="body" idx="1"/>
          </p:nvPr>
        </p:nvSpPr>
        <p:spPr>
          <a:noFill/>
          <a:ln/>
        </p:spPr>
        <p:txBody>
          <a:bodyPr/>
          <a:lstStyle/>
          <a:p>
            <a:endParaRPr lang="en-GB" smtClean="0">
              <a:latin typeface="Arial"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Rectangle 2"/>
          <p:cNvSpPr>
            <a:spLocks noGrp="1" noRot="1" noChangeAspect="1" noChangeArrowheads="1" noTextEdit="1"/>
          </p:cNvSpPr>
          <p:nvPr>
            <p:ph type="sldImg"/>
          </p:nvPr>
        </p:nvSpPr>
        <p:spPr>
          <a:ln/>
        </p:spPr>
      </p:sp>
      <p:sp>
        <p:nvSpPr>
          <p:cNvPr id="67587" name="Rectangle 3"/>
          <p:cNvSpPr>
            <a:spLocks noGrp="1" noChangeArrowheads="1"/>
          </p:cNvSpPr>
          <p:nvPr>
            <p:ph type="body" idx="1"/>
          </p:nvPr>
        </p:nvSpPr>
        <p:spPr>
          <a:noFill/>
          <a:ln/>
        </p:spPr>
        <p:txBody>
          <a:bodyPr/>
          <a:lstStyle/>
          <a:p>
            <a:endParaRPr lang="en-GB" smtClean="0">
              <a:latin typeface="Arial"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Rectangle 2"/>
          <p:cNvSpPr>
            <a:spLocks noGrp="1" noRot="1" noChangeAspect="1" noChangeArrowheads="1" noTextEdit="1"/>
          </p:cNvSpPr>
          <p:nvPr>
            <p:ph type="sldImg"/>
          </p:nvPr>
        </p:nvSpPr>
        <p:spPr>
          <a:ln/>
        </p:spPr>
      </p:sp>
      <p:sp>
        <p:nvSpPr>
          <p:cNvPr id="75779" name="Rectangle 3"/>
          <p:cNvSpPr>
            <a:spLocks noGrp="1" noChangeArrowheads="1"/>
          </p:cNvSpPr>
          <p:nvPr>
            <p:ph type="body" idx="1"/>
          </p:nvPr>
        </p:nvSpPr>
        <p:spPr>
          <a:noFill/>
          <a:ln/>
        </p:spPr>
        <p:txBody>
          <a:bodyPr/>
          <a:lstStyle/>
          <a:p>
            <a:endParaRPr lang="en-GB" smtClean="0">
              <a:latin typeface="Arial" pitchFamily="34"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Rectangle 2"/>
          <p:cNvSpPr>
            <a:spLocks noGrp="1" noRot="1" noChangeAspect="1" noChangeArrowheads="1" noTextEdit="1"/>
          </p:cNvSpPr>
          <p:nvPr>
            <p:ph type="sldImg"/>
          </p:nvPr>
        </p:nvSpPr>
        <p:spPr>
          <a:ln/>
        </p:spPr>
      </p:sp>
      <p:sp>
        <p:nvSpPr>
          <p:cNvPr id="69635" name="Rectangle 3"/>
          <p:cNvSpPr>
            <a:spLocks noGrp="1" noChangeArrowheads="1"/>
          </p:cNvSpPr>
          <p:nvPr>
            <p:ph type="body" idx="1"/>
          </p:nvPr>
        </p:nvSpPr>
        <p:spPr>
          <a:noFill/>
          <a:ln/>
        </p:spPr>
        <p:txBody>
          <a:bodyPr/>
          <a:lstStyle/>
          <a:p>
            <a:endParaRPr lang="en-GB" smtClean="0">
              <a:latin typeface="Arial" pitchFamily="34"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354" name="Rectangle 2"/>
          <p:cNvSpPr>
            <a:spLocks noGrp="1" noRot="1" noChangeAspect="1" noChangeArrowheads="1" noTextEdit="1"/>
          </p:cNvSpPr>
          <p:nvPr>
            <p:ph type="sldImg"/>
          </p:nvPr>
        </p:nvSpPr>
        <p:spPr>
          <a:ln/>
        </p:spPr>
      </p:sp>
      <p:sp>
        <p:nvSpPr>
          <p:cNvPr id="100355" name="Rectangle 3"/>
          <p:cNvSpPr>
            <a:spLocks noGrp="1" noChangeArrowheads="1"/>
          </p:cNvSpPr>
          <p:nvPr>
            <p:ph type="body" idx="1"/>
          </p:nvPr>
        </p:nvSpPr>
        <p:spPr>
          <a:noFill/>
          <a:ln/>
        </p:spPr>
        <p:txBody>
          <a:bodyPr/>
          <a:lstStyle/>
          <a:p>
            <a:endParaRPr lang="en-GB" smtClean="0">
              <a:latin typeface="Arial" pitchFamily="34" charset="0"/>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Rectangle 1026"/>
          <p:cNvSpPr>
            <a:spLocks noGrp="1" noRot="1" noChangeAspect="1" noChangeArrowheads="1" noTextEdit="1"/>
          </p:cNvSpPr>
          <p:nvPr>
            <p:ph type="sldImg"/>
          </p:nvPr>
        </p:nvSpPr>
        <p:spPr>
          <a:ln/>
        </p:spPr>
      </p:sp>
      <p:sp>
        <p:nvSpPr>
          <p:cNvPr id="77827" name="Rectangle 1027"/>
          <p:cNvSpPr>
            <a:spLocks noGrp="1" noChangeArrowheads="1"/>
          </p:cNvSpPr>
          <p:nvPr>
            <p:ph type="body" idx="1"/>
          </p:nvPr>
        </p:nvSpPr>
        <p:spPr>
          <a:noFill/>
          <a:ln/>
        </p:spPr>
        <p:txBody>
          <a:bodyPr/>
          <a:lstStyle/>
          <a:p>
            <a:endParaRPr lang="en-GB" smtClean="0">
              <a:latin typeface="Arial" pitchFamily="34" charset="0"/>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Rectangle 2"/>
          <p:cNvSpPr>
            <a:spLocks noGrp="1" noRot="1" noChangeAspect="1" noChangeArrowheads="1" noTextEdit="1"/>
          </p:cNvSpPr>
          <p:nvPr>
            <p:ph type="sldImg"/>
          </p:nvPr>
        </p:nvSpPr>
        <p:spPr>
          <a:ln/>
        </p:spPr>
      </p:sp>
      <p:sp>
        <p:nvSpPr>
          <p:cNvPr id="79875" name="Rectangle 3"/>
          <p:cNvSpPr>
            <a:spLocks noGrp="1" noChangeArrowheads="1"/>
          </p:cNvSpPr>
          <p:nvPr>
            <p:ph type="body" idx="1"/>
          </p:nvPr>
        </p:nvSpPr>
        <p:spPr>
          <a:noFill/>
          <a:ln/>
        </p:spPr>
        <p:txBody>
          <a:bodyPr/>
          <a:lstStyle/>
          <a:p>
            <a:endParaRPr lang="en-GB" smtClean="0">
              <a:latin typeface="Arial" pitchFamily="34" charset="0"/>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Rectangle 2"/>
          <p:cNvSpPr>
            <a:spLocks noGrp="1" noRot="1" noChangeAspect="1" noChangeArrowheads="1" noTextEdit="1"/>
          </p:cNvSpPr>
          <p:nvPr>
            <p:ph type="sldImg"/>
          </p:nvPr>
        </p:nvSpPr>
        <p:spPr>
          <a:ln/>
        </p:spPr>
      </p:sp>
      <p:sp>
        <p:nvSpPr>
          <p:cNvPr id="81923" name="Rectangle 3"/>
          <p:cNvSpPr>
            <a:spLocks noGrp="1" noChangeArrowheads="1"/>
          </p:cNvSpPr>
          <p:nvPr>
            <p:ph type="body" idx="1"/>
          </p:nvPr>
        </p:nvSpPr>
        <p:spPr>
          <a:noFill/>
          <a:ln/>
        </p:spPr>
        <p:txBody>
          <a:bodyPr/>
          <a:lstStyle/>
          <a:p>
            <a:endParaRPr lang="en-GB" smtClean="0">
              <a:latin typeface="Arial" pitchFamily="34" charset="0"/>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1378" name="Rectangle 2"/>
          <p:cNvSpPr>
            <a:spLocks noGrp="1" noRot="1" noChangeAspect="1" noChangeArrowheads="1" noTextEdit="1"/>
          </p:cNvSpPr>
          <p:nvPr>
            <p:ph type="sldImg"/>
          </p:nvPr>
        </p:nvSpPr>
        <p:spPr>
          <a:ln/>
        </p:spPr>
      </p:sp>
      <p:sp>
        <p:nvSpPr>
          <p:cNvPr id="101379" name="Rectangle 3"/>
          <p:cNvSpPr>
            <a:spLocks noGrp="1" noChangeArrowheads="1"/>
          </p:cNvSpPr>
          <p:nvPr>
            <p:ph type="body" idx="1"/>
          </p:nvPr>
        </p:nvSpPr>
        <p:spPr>
          <a:noFill/>
          <a:ln/>
        </p:spPr>
        <p:txBody>
          <a:bodyPr/>
          <a:lstStyle/>
          <a:p>
            <a:endParaRPr lang="en-GB" smtClean="0">
              <a:latin typeface="Arial" pitchFamily="34" charset="0"/>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4" name="Rectangle 2"/>
          <p:cNvSpPr>
            <a:spLocks noGrp="1" noRot="1" noChangeAspect="1" noChangeArrowheads="1" noTextEdit="1"/>
          </p:cNvSpPr>
          <p:nvPr>
            <p:ph type="sldImg"/>
          </p:nvPr>
        </p:nvSpPr>
        <p:spPr>
          <a:ln/>
        </p:spPr>
      </p:sp>
      <p:sp>
        <p:nvSpPr>
          <p:cNvPr id="84995" name="Rectangle 3"/>
          <p:cNvSpPr>
            <a:spLocks noGrp="1" noChangeArrowheads="1"/>
          </p:cNvSpPr>
          <p:nvPr>
            <p:ph type="body" idx="1"/>
          </p:nvPr>
        </p:nvSpPr>
        <p:spPr>
          <a:xfrm>
            <a:off x="914400" y="4343400"/>
            <a:ext cx="5029200" cy="4114800"/>
          </a:xfrm>
          <a:noFill/>
          <a:ln/>
        </p:spPr>
        <p:txBody>
          <a:bodyPr/>
          <a:lstStyle/>
          <a:p>
            <a:r>
              <a:rPr lang="en-GB" smtClean="0">
                <a:latin typeface="Arial" pitchFamily="34" charset="0"/>
              </a:rPr>
              <a:t>Data mining comes from three existing areas: statistics, machine learning and databases. </a:t>
            </a: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02" name="Rectangle 2"/>
          <p:cNvSpPr>
            <a:spLocks noGrp="1" noRot="1" noChangeAspect="1" noChangeArrowheads="1" noTextEdit="1"/>
          </p:cNvSpPr>
          <p:nvPr>
            <p:ph type="sldImg"/>
          </p:nvPr>
        </p:nvSpPr>
        <p:spPr>
          <a:ln/>
        </p:spPr>
      </p:sp>
      <p:sp>
        <p:nvSpPr>
          <p:cNvPr id="102403" name="Rectangle 3"/>
          <p:cNvSpPr>
            <a:spLocks noGrp="1" noChangeArrowheads="1"/>
          </p:cNvSpPr>
          <p:nvPr>
            <p:ph type="body" idx="1"/>
          </p:nvPr>
        </p:nvSpPr>
        <p:spPr>
          <a:noFill/>
          <a:ln/>
        </p:spPr>
        <p:txBody>
          <a:bodyPr/>
          <a:lstStyle/>
          <a:p>
            <a:endParaRPr lang="en-GB" smtClean="0">
              <a:latin typeface="Arial" pitchFamily="34" charset="0"/>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3426" name="Rectangle 2"/>
          <p:cNvSpPr>
            <a:spLocks noGrp="1" noRot="1" noChangeAspect="1" noChangeArrowheads="1" noTextEdit="1"/>
          </p:cNvSpPr>
          <p:nvPr>
            <p:ph type="sldImg"/>
          </p:nvPr>
        </p:nvSpPr>
        <p:spPr>
          <a:ln/>
        </p:spPr>
      </p:sp>
      <p:sp>
        <p:nvSpPr>
          <p:cNvPr id="103427" name="Rectangle 3"/>
          <p:cNvSpPr>
            <a:spLocks noGrp="1" noChangeArrowheads="1"/>
          </p:cNvSpPr>
          <p:nvPr>
            <p:ph type="body" idx="1"/>
          </p:nvPr>
        </p:nvSpPr>
        <p:spPr>
          <a:noFill/>
          <a:ln/>
        </p:spPr>
        <p:txBody>
          <a:bodyPr/>
          <a:lstStyle/>
          <a:p>
            <a:endParaRPr lang="en-GB" smtClean="0">
              <a:latin typeface="Arial" pitchFamily="34" charset="0"/>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450" name="Rectangle 2"/>
          <p:cNvSpPr>
            <a:spLocks noGrp="1" noRot="1" noChangeAspect="1" noChangeArrowheads="1" noTextEdit="1"/>
          </p:cNvSpPr>
          <p:nvPr>
            <p:ph type="sldImg"/>
          </p:nvPr>
        </p:nvSpPr>
        <p:spPr>
          <a:ln/>
        </p:spPr>
      </p:sp>
      <p:sp>
        <p:nvSpPr>
          <p:cNvPr id="104451" name="Rectangle 3"/>
          <p:cNvSpPr>
            <a:spLocks noGrp="1" noChangeArrowheads="1"/>
          </p:cNvSpPr>
          <p:nvPr>
            <p:ph type="body" idx="1"/>
          </p:nvPr>
        </p:nvSpPr>
        <p:spPr>
          <a:noFill/>
          <a:ln/>
        </p:spPr>
        <p:txBody>
          <a:bodyPr/>
          <a:lstStyle/>
          <a:p>
            <a:endParaRPr lang="en-GB" smtClean="0">
              <a:latin typeface="Arial" pitchFamily="34" charset="0"/>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5474" name="Rectangle 2"/>
          <p:cNvSpPr>
            <a:spLocks noGrp="1" noRot="1" noChangeAspect="1" noChangeArrowheads="1" noTextEdit="1"/>
          </p:cNvSpPr>
          <p:nvPr>
            <p:ph type="sldImg"/>
          </p:nvPr>
        </p:nvSpPr>
        <p:spPr>
          <a:ln/>
        </p:spPr>
      </p:sp>
      <p:sp>
        <p:nvSpPr>
          <p:cNvPr id="105475" name="Rectangle 3"/>
          <p:cNvSpPr>
            <a:spLocks noGrp="1" noChangeArrowheads="1"/>
          </p:cNvSpPr>
          <p:nvPr>
            <p:ph type="body" idx="1"/>
          </p:nvPr>
        </p:nvSpPr>
        <p:spPr>
          <a:noFill/>
          <a:ln/>
        </p:spPr>
        <p:txBody>
          <a:bodyPr/>
          <a:lstStyle/>
          <a:p>
            <a:endParaRPr lang="en-GB" smtClean="0">
              <a:latin typeface="Arial" pitchFamily="34" charset="0"/>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282" name="Rectangle 2"/>
          <p:cNvSpPr>
            <a:spLocks noGrp="1" noRot="1" noChangeAspect="1" noChangeArrowheads="1" noTextEdit="1"/>
          </p:cNvSpPr>
          <p:nvPr>
            <p:ph type="sldImg"/>
          </p:nvPr>
        </p:nvSpPr>
        <p:spPr>
          <a:ln/>
        </p:spPr>
      </p:sp>
      <p:sp>
        <p:nvSpPr>
          <p:cNvPr id="97283" name="Rectangle 3"/>
          <p:cNvSpPr>
            <a:spLocks noGrp="1" noChangeArrowheads="1"/>
          </p:cNvSpPr>
          <p:nvPr>
            <p:ph type="body" idx="1"/>
          </p:nvPr>
        </p:nvSpPr>
        <p:spPr>
          <a:noFill/>
          <a:ln/>
        </p:spPr>
        <p:txBody>
          <a:bodyPr/>
          <a:lstStyle/>
          <a:p>
            <a:endParaRPr lang="en-GB" smtClean="0">
              <a:latin typeface="Arial"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8" name="Title 7"/>
          <p:cNvSpPr>
            <a:spLocks noGrp="1"/>
          </p:cNvSpPr>
          <p:nvPr>
            <p:ph type="ctrTitle"/>
          </p:nvPr>
        </p:nvSpPr>
        <p:spPr>
          <a:xfrm>
            <a:off x="422030" y="1371600"/>
            <a:ext cx="8229600" cy="1828800"/>
          </a:xfrm>
        </p:spPr>
        <p:txBody>
          <a:bodyPr vert="horz" lIns="45720" tIns="0" rIns="45720" bIns="0" anchor="b">
            <a:normAutofit/>
            <a:scene3d>
              <a:camera prst="orthographicFront"/>
              <a:lightRig rig="soft" dir="t">
                <a:rot lat="0" lon="0" rev="17220000"/>
              </a:lightRig>
            </a:scene3d>
            <a:sp3d prstMaterial="softEdge">
              <a:bevelT w="38100" h="38100"/>
            </a:sp3d>
          </a:bodyPr>
          <a:lstStyle>
            <a:lvl1pPr>
              <a:defRPr sz="4800" b="1" cap="all"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27000" dist="200000" dir="2700000" algn="tl" rotWithShape="0">
                    <a:srgbClr val="000000">
                      <a:alpha val="30000"/>
                    </a:srgbClr>
                  </a:outerShdw>
                </a:effectLst>
              </a:defRPr>
            </a:lvl1pPr>
          </a:lstStyle>
          <a:p>
            <a:r>
              <a:rPr kumimoji="0" lang="en-US" smtClean="0"/>
              <a:t>Click to edit Master title style</a:t>
            </a:r>
            <a:endParaRPr kumimoji="0" lang="en-US"/>
          </a:p>
        </p:txBody>
      </p:sp>
      <p:sp>
        <p:nvSpPr>
          <p:cNvPr id="28" name="Date Placeholder 27"/>
          <p:cNvSpPr>
            <a:spLocks noGrp="1"/>
          </p:cNvSpPr>
          <p:nvPr>
            <p:ph type="dt" sz="half" idx="10"/>
          </p:nvPr>
        </p:nvSpPr>
        <p:spPr/>
        <p:txBody>
          <a:bodyPr/>
          <a:lstStyle/>
          <a:p>
            <a:r>
              <a:rPr lang="en-US" smtClean="0"/>
              <a:t>DWfBI</a:t>
            </a:r>
            <a:endParaRPr lang="en-GB"/>
          </a:p>
        </p:txBody>
      </p:sp>
      <p:sp>
        <p:nvSpPr>
          <p:cNvPr id="17" name="Footer Placeholder 16"/>
          <p:cNvSpPr>
            <a:spLocks noGrp="1"/>
          </p:cNvSpPr>
          <p:nvPr>
            <p:ph type="ftr" sz="quarter" idx="11"/>
          </p:nvPr>
        </p:nvSpPr>
        <p:spPr/>
        <p:txBody>
          <a:bodyPr/>
          <a:lstStyle/>
          <a:p>
            <a:endParaRPr lang="en-GB"/>
          </a:p>
        </p:txBody>
      </p:sp>
      <p:sp>
        <p:nvSpPr>
          <p:cNvPr id="29" name="Slide Number Placeholder 28"/>
          <p:cNvSpPr>
            <a:spLocks noGrp="1"/>
          </p:cNvSpPr>
          <p:nvPr>
            <p:ph type="sldNum" sz="quarter" idx="12"/>
          </p:nvPr>
        </p:nvSpPr>
        <p:spPr/>
        <p:txBody>
          <a:bodyPr/>
          <a:lstStyle/>
          <a:p>
            <a:fld id="{B32D2D4F-B262-4018-8594-6B1FE2F875A5}" type="slidenum">
              <a:rPr lang="en-GB" smtClean="0"/>
              <a:pPr/>
              <a:t>‹#›</a:t>
            </a:fld>
            <a:endParaRPr lang="en-GB"/>
          </a:p>
        </p:txBody>
      </p:sp>
      <p:sp>
        <p:nvSpPr>
          <p:cNvPr id="9" name="Subtitle 8"/>
          <p:cNvSpPr>
            <a:spLocks noGrp="1"/>
          </p:cNvSpPr>
          <p:nvPr>
            <p:ph type="subTitle" idx="1"/>
          </p:nvPr>
        </p:nvSpPr>
        <p:spPr>
          <a:xfrm>
            <a:off x="1371600" y="3331698"/>
            <a:ext cx="6400800" cy="1752600"/>
          </a:xfrm>
        </p:spPr>
        <p:txBody>
          <a:bodyPr/>
          <a:lstStyle>
            <a:lvl1pPr marL="0" indent="0" algn="ct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dirty="0"/>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r>
              <a:rPr lang="en-US" smtClean="0"/>
              <a:t>DWfBI</a:t>
            </a:r>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32D2D4F-B262-4018-8594-6B1FE2F875A5}"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3">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1600200" y="609600"/>
            <a:ext cx="7086600" cy="1828800"/>
          </a:xfrm>
        </p:spPr>
        <p:txBody>
          <a:bodyPr vert="horz" bIns="0" anchor="b">
            <a:noAutofit/>
            <a:scene3d>
              <a:camera prst="orthographicFront"/>
              <a:lightRig rig="soft" dir="t">
                <a:rot lat="0" lon="0" rev="17220000"/>
              </a:lightRig>
            </a:scene3d>
            <a:sp3d prstMaterial="softEdge">
              <a:bevelT w="38100" h="38100"/>
              <a:contourClr>
                <a:schemeClr val="tx2">
                  <a:shade val="50000"/>
                </a:schemeClr>
              </a:contourClr>
            </a:sp3d>
          </a:bodyPr>
          <a:lstStyle>
            <a:lvl1pPr algn="l" rtl="0">
              <a:spcBef>
                <a:spcPct val="0"/>
              </a:spcBef>
              <a:buNone/>
              <a:defRPr sz="4800" b="1" cap="none" baseline="0">
                <a:ln w="6350">
                  <a:noFill/>
                </a:ln>
                <a:solidFill>
                  <a:schemeClr val="accent1">
                    <a:tint val="90000"/>
                    <a:satMod val="120000"/>
                  </a:schemeClr>
                </a:solidFill>
                <a:effectLst>
                  <a:outerShdw blurRad="114300" dist="101600" dir="2700000" algn="tl" rotWithShape="0">
                    <a:srgbClr val="000000">
                      <a:alpha val="40000"/>
                    </a:srgbClr>
                  </a:outerShdw>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1600200" y="2507786"/>
            <a:ext cx="7086600" cy="1509712"/>
          </a:xfrm>
        </p:spPr>
        <p:txBody>
          <a:bodyPr anchor="t"/>
          <a:lstStyle>
            <a:lvl1pPr marL="73152" indent="0" algn="l">
              <a:buNone/>
              <a:defRPr sz="20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7" name="Date Placeholder 6"/>
          <p:cNvSpPr>
            <a:spLocks noGrp="1"/>
          </p:cNvSpPr>
          <p:nvPr>
            <p:ph type="dt" sz="half" idx="10"/>
          </p:nvPr>
        </p:nvSpPr>
        <p:spPr/>
        <p:txBody>
          <a:bodyPr/>
          <a:lstStyle>
            <a:lvl1pPr>
              <a:defRPr/>
            </a:lvl1pPr>
          </a:lstStyle>
          <a:p>
            <a:r>
              <a:rPr lang="en-US" smtClean="0"/>
              <a:t>DWfBI</a:t>
            </a:r>
            <a:endParaRPr lang="en-GB" dirty="0"/>
          </a:p>
        </p:txBody>
      </p:sp>
      <p:sp>
        <p:nvSpPr>
          <p:cNvPr id="8" name="Slide Number Placeholder 7"/>
          <p:cNvSpPr>
            <a:spLocks noGrp="1"/>
          </p:cNvSpPr>
          <p:nvPr>
            <p:ph type="sldNum" sz="quarter" idx="11"/>
          </p:nvPr>
        </p:nvSpPr>
        <p:spPr/>
        <p:txBody>
          <a:bodyPr/>
          <a:lstStyle/>
          <a:p>
            <a:fld id="{B32D2D4F-B262-4018-8594-6B1FE2F875A5}" type="slidenum">
              <a:rPr lang="en-GB" smtClean="0"/>
              <a:pPr/>
              <a:t>‹#›</a:t>
            </a:fld>
            <a:endParaRPr lang="en-GB" dirty="0"/>
          </a:p>
        </p:txBody>
      </p:sp>
      <p:sp>
        <p:nvSpPr>
          <p:cNvPr id="9" name="Footer Placeholder 8"/>
          <p:cNvSpPr>
            <a:spLocks noGrp="1"/>
          </p:cNvSpPr>
          <p:nvPr>
            <p:ph type="ftr" sz="quarter" idx="12"/>
          </p:nvPr>
        </p:nvSpPr>
        <p:spPr/>
        <p:txBody>
          <a:bodyPr/>
          <a:lstStyle/>
          <a:p>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000108"/>
            <a:ext cx="4038600" cy="5429288"/>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dirty="0"/>
          </a:p>
        </p:txBody>
      </p:sp>
      <p:sp>
        <p:nvSpPr>
          <p:cNvPr id="4" name="Content Placeholder 3"/>
          <p:cNvSpPr>
            <a:spLocks noGrp="1"/>
          </p:cNvSpPr>
          <p:nvPr>
            <p:ph sz="half" idx="2"/>
          </p:nvPr>
        </p:nvSpPr>
        <p:spPr>
          <a:xfrm>
            <a:off x="4648200" y="1000108"/>
            <a:ext cx="4038600" cy="5429288"/>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r>
              <a:rPr lang="en-US" smtClean="0"/>
              <a:t>DWfBI</a:t>
            </a:r>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32D2D4F-B262-4018-8594-6B1FE2F875A5}"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584182"/>
          </a:xfrm>
        </p:spPr>
        <p:txBody>
          <a:bodyPr anchor="ctr"/>
          <a:lstStyle>
            <a:lvl1pPr>
              <a:defRPr/>
            </a:lvl1pPr>
          </a:lstStyle>
          <a:p>
            <a:r>
              <a:rPr kumimoji="0" lang="en-US" smtClean="0"/>
              <a:t>Click to edit Master title style</a:t>
            </a:r>
            <a:endParaRPr kumimoji="0" lang="en-US" dirty="0"/>
          </a:p>
        </p:txBody>
      </p:sp>
      <p:sp>
        <p:nvSpPr>
          <p:cNvPr id="3" name="Text Placeholder 2"/>
          <p:cNvSpPr>
            <a:spLocks noGrp="1"/>
          </p:cNvSpPr>
          <p:nvPr>
            <p:ph type="body" idx="1"/>
          </p:nvPr>
        </p:nvSpPr>
        <p:spPr>
          <a:xfrm>
            <a:off x="457200" y="928670"/>
            <a:ext cx="4040188"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5" y="928670"/>
            <a:ext cx="4041775"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1714488"/>
            <a:ext cx="4040188" cy="4714908"/>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dirty="0"/>
          </a:p>
        </p:txBody>
      </p:sp>
      <p:sp>
        <p:nvSpPr>
          <p:cNvPr id="6" name="Content Placeholder 5"/>
          <p:cNvSpPr>
            <a:spLocks noGrp="1"/>
          </p:cNvSpPr>
          <p:nvPr>
            <p:ph sz="quarter" idx="4"/>
          </p:nvPr>
        </p:nvSpPr>
        <p:spPr>
          <a:xfrm>
            <a:off x="4645025" y="1714488"/>
            <a:ext cx="4041775" cy="4714908"/>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dirty="0"/>
          </a:p>
        </p:txBody>
      </p:sp>
      <p:sp>
        <p:nvSpPr>
          <p:cNvPr id="7" name="Date Placeholder 6"/>
          <p:cNvSpPr>
            <a:spLocks noGrp="1"/>
          </p:cNvSpPr>
          <p:nvPr>
            <p:ph type="dt" sz="half" idx="10"/>
          </p:nvPr>
        </p:nvSpPr>
        <p:spPr/>
        <p:txBody>
          <a:bodyPr/>
          <a:lstStyle/>
          <a:p>
            <a:r>
              <a:rPr lang="en-US" smtClean="0"/>
              <a:t>DWfBI</a:t>
            </a:r>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32D2D4F-B262-4018-8594-6B1FE2F875A5}"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r>
              <a:rPr lang="en-US" smtClean="0"/>
              <a:t>DWfBI</a:t>
            </a:r>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32D2D4F-B262-4018-8594-6B1FE2F875A5}"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r>
              <a:rPr lang="en-US" smtClean="0"/>
              <a:t>DWfBI</a:t>
            </a:r>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32D2D4F-B262-4018-8594-6B1FE2F875A5}"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798496"/>
          </a:xfrm>
        </p:spPr>
        <p:txBody>
          <a:bodyPr vert="horz" anchor="b">
            <a:normAutofit/>
            <a:sp3d prstMaterial="softEdge"/>
          </a:bodyPr>
          <a:lstStyle>
            <a:lvl1pPr algn="l">
              <a:buNone/>
              <a:defRPr sz="2200" b="0">
                <a:ln w="6350">
                  <a:noFill/>
                </a:ln>
                <a:solidFill>
                  <a:schemeClr val="accent1">
                    <a:tint val="73000"/>
                    <a:satMod val="180000"/>
                  </a:schemeClr>
                </a:solidFill>
              </a:defRPr>
            </a:lvl1pPr>
          </a:lstStyle>
          <a:p>
            <a:r>
              <a:rPr kumimoji="0" lang="en-US" smtClean="0"/>
              <a:t>Click to edit Master title style</a:t>
            </a:r>
            <a:endParaRPr kumimoji="0" lang="en-US" dirty="0"/>
          </a:p>
        </p:txBody>
      </p:sp>
      <p:sp>
        <p:nvSpPr>
          <p:cNvPr id="3" name="Text Placeholder 2"/>
          <p:cNvSpPr>
            <a:spLocks noGrp="1"/>
          </p:cNvSpPr>
          <p:nvPr>
            <p:ph type="body" idx="2"/>
          </p:nvPr>
        </p:nvSpPr>
        <p:spPr>
          <a:xfrm>
            <a:off x="457200" y="1142984"/>
            <a:ext cx="3008313" cy="5286412"/>
          </a:xfrm>
        </p:spPr>
        <p:txBody>
          <a:bodyPr/>
          <a:lstStyle>
            <a:lvl1pPr marL="0"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3575050" y="273050"/>
            <a:ext cx="5111750" cy="6156346"/>
          </a:xfrm>
        </p:spPr>
        <p:txBody>
          <a:bodyPr/>
          <a:lstStyle>
            <a:lvl1pPr>
              <a:defRPr sz="2600"/>
            </a:lvl1pPr>
            <a:lvl2pPr>
              <a:defRPr sz="2400"/>
            </a:lvl2pPr>
            <a:lvl3pPr>
              <a:defRPr sz="2200"/>
            </a:lvl3pPr>
            <a:lvl4pPr>
              <a:defRPr sz="20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r>
              <a:rPr lang="en-US" smtClean="0"/>
              <a:t>DWfBI</a:t>
            </a:r>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32D2D4F-B262-4018-8594-6B1FE2F875A5}"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828800" y="609600"/>
            <a:ext cx="5486400" cy="522288"/>
          </a:xfrm>
        </p:spPr>
        <p:txBody>
          <a:bodyPr lIns="45720" rIns="45720" bIns="0" anchor="b">
            <a:sp3d prstMaterial="softEdge"/>
          </a:bodyPr>
          <a:lstStyle>
            <a:lvl1pPr algn="ctr">
              <a:buNone/>
              <a:defRPr sz="2000" b="1"/>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1828800" y="1831975"/>
            <a:ext cx="5486400" cy="3962400"/>
          </a:xfrm>
          <a:solidFill>
            <a:schemeClr val="bg2"/>
          </a:solidFill>
          <a:ln w="44450" cap="sq" cmpd="sng" algn="ctr">
            <a:solidFill>
              <a:srgbClr val="FFFFFF"/>
            </a:solidFill>
            <a:prstDash val="solid"/>
            <a:miter lim="800000"/>
          </a:ln>
          <a:effectLst>
            <a:outerShdw blurRad="190500" dist="228600" dir="2700000" sy="90000">
              <a:srgbClr val="000000">
                <a:alpha val="25000"/>
              </a:srgbClr>
            </a:outerShdw>
          </a:effectLst>
          <a:scene3d>
            <a:camera prst="orthographicFront">
              <a:rot lat="0" lon="0" rev="0"/>
            </a:camera>
            <a:lightRig rig="balanced" dir="tr">
              <a:rot lat="0" lon="0" rev="2700000"/>
            </a:lightRig>
          </a:scene3d>
          <a:sp3d prstMaterial="matte">
            <a:contourClr>
              <a:schemeClr val="tx2">
                <a:shade val="50000"/>
              </a:schemeClr>
            </a:contourClr>
          </a:sp3d>
        </p:spPr>
        <p:style>
          <a:lnRef idx="3">
            <a:schemeClr val="lt1"/>
          </a:lnRef>
          <a:fillRef idx="1">
            <a:schemeClr val="accent1"/>
          </a:fillRef>
          <a:effectRef idx="1">
            <a:schemeClr val="accent1"/>
          </a:effectRef>
          <a:fontRef idx="minor">
            <a:schemeClr val="lt1"/>
          </a:fontRef>
        </p:style>
        <p:txBody>
          <a:bodyPr anchor="t"/>
          <a:lstStyle>
            <a:lvl1pPr indent="0">
              <a:buNone/>
              <a:defRPr sz="3200"/>
            </a:lvl1pPr>
          </a:lstStyle>
          <a:p>
            <a:pPr marL="0" algn="l" rtl="0" eaLnBrk="1" latinLnBrk="0" hangingPunct="1"/>
            <a:r>
              <a:rPr kumimoji="0" lang="en-US" smtClean="0">
                <a:solidFill>
                  <a:schemeClr val="lt1"/>
                </a:solidFill>
                <a:latin typeface="+mn-lt"/>
                <a:ea typeface="+mn-ea"/>
                <a:cs typeface="+mn-cs"/>
              </a:rPr>
              <a:t>Click icon to add picture</a:t>
            </a:r>
            <a:endParaRPr kumimoji="0" lang="en-US" dirty="0">
              <a:solidFill>
                <a:schemeClr val="lt1"/>
              </a:solidFill>
              <a:latin typeface="+mn-lt"/>
              <a:ea typeface="+mn-ea"/>
              <a:cs typeface="+mn-cs"/>
            </a:endParaRPr>
          </a:p>
        </p:txBody>
      </p:sp>
      <p:sp>
        <p:nvSpPr>
          <p:cNvPr id="4" name="Text Placeholder 3"/>
          <p:cNvSpPr>
            <a:spLocks noGrp="1"/>
          </p:cNvSpPr>
          <p:nvPr>
            <p:ph type="body" sz="half" idx="2"/>
          </p:nvPr>
        </p:nvSpPr>
        <p:spPr>
          <a:xfrm>
            <a:off x="1828800" y="1166787"/>
            <a:ext cx="5486400" cy="530352"/>
          </a:xfrm>
        </p:spPr>
        <p:txBody>
          <a:bodyPr lIns="45720" tIns="45720" rIns="45720" anchor="t"/>
          <a:lstStyle>
            <a:lvl1pPr marL="0" indent="0" algn="ctr">
              <a:buNone/>
              <a:defRPr sz="14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r>
              <a:rPr lang="en-US" smtClean="0"/>
              <a:t>DWfBI</a:t>
            </a:r>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32D2D4F-B262-4018-8594-6B1FE2F875A5}"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r>
              <a:rPr lang="en-US" smtClean="0"/>
              <a:t>DWfBI</a:t>
            </a:r>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32D2D4F-B262-4018-8594-6B1FE2F875A5}"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6154758"/>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38"/>
            <a:ext cx="6019800" cy="6154758"/>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r>
              <a:rPr lang="en-US" smtClean="0"/>
              <a:t>DWfBI</a:t>
            </a:r>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32D2D4F-B262-4018-8594-6B1FE2F875A5}"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457200" y="274638"/>
            <a:ext cx="8229600" cy="582594"/>
          </a:xfrm>
          <a:prstGeom prst="rect">
            <a:avLst/>
          </a:prstGeom>
        </p:spPr>
        <p:txBody>
          <a:bodyPr vert="horz" anchor="ctr">
            <a:normAutofit/>
            <a:scene3d>
              <a:camera prst="orthographicFront"/>
              <a:lightRig rig="soft" dir="t">
                <a:rot lat="0" lon="0" rev="16800000"/>
              </a:lightRig>
            </a:scene3d>
            <a:sp3d prstMaterial="softEdge">
              <a:bevelT w="38100" h="38100"/>
            </a:sp3d>
          </a:bodyPr>
          <a:lstStyle/>
          <a:p>
            <a:r>
              <a:rPr kumimoji="0" lang="en-US" smtClean="0"/>
              <a:t>Click to edit Master title style</a:t>
            </a:r>
            <a:endParaRPr kumimoji="0" lang="en-US" dirty="0"/>
          </a:p>
        </p:txBody>
      </p:sp>
      <p:sp>
        <p:nvSpPr>
          <p:cNvPr id="13" name="Text Placeholder 12"/>
          <p:cNvSpPr>
            <a:spLocks noGrp="1"/>
          </p:cNvSpPr>
          <p:nvPr>
            <p:ph type="body" idx="1"/>
          </p:nvPr>
        </p:nvSpPr>
        <p:spPr>
          <a:xfrm>
            <a:off x="457200" y="1000108"/>
            <a:ext cx="8229600" cy="5309252"/>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dirty="0"/>
          </a:p>
        </p:txBody>
      </p:sp>
      <p:sp>
        <p:nvSpPr>
          <p:cNvPr id="14" name="Date Placeholder 13"/>
          <p:cNvSpPr>
            <a:spLocks noGrp="1"/>
          </p:cNvSpPr>
          <p:nvPr>
            <p:ph type="dt" sz="half" idx="2"/>
          </p:nvPr>
        </p:nvSpPr>
        <p:spPr>
          <a:xfrm>
            <a:off x="457200" y="6416675"/>
            <a:ext cx="2133600" cy="365125"/>
          </a:xfrm>
          <a:prstGeom prst="rect">
            <a:avLst/>
          </a:prstGeom>
        </p:spPr>
        <p:txBody>
          <a:bodyPr vert="horz" anchor="b"/>
          <a:lstStyle>
            <a:lvl1pPr algn="l" eaLnBrk="1" latinLnBrk="0" hangingPunct="1">
              <a:defRPr kumimoji="0" sz="1200">
                <a:solidFill>
                  <a:schemeClr val="tx1">
                    <a:shade val="50000"/>
                  </a:schemeClr>
                </a:solidFill>
              </a:defRPr>
            </a:lvl1pPr>
          </a:lstStyle>
          <a:p>
            <a:r>
              <a:rPr lang="en-US" smtClean="0"/>
              <a:t>DWfBI</a:t>
            </a:r>
            <a:endParaRPr lang="en-GB"/>
          </a:p>
        </p:txBody>
      </p:sp>
      <p:sp>
        <p:nvSpPr>
          <p:cNvPr id="3" name="Footer Placeholder 2"/>
          <p:cNvSpPr>
            <a:spLocks noGrp="1"/>
          </p:cNvSpPr>
          <p:nvPr>
            <p:ph type="ftr" sz="quarter" idx="3"/>
          </p:nvPr>
        </p:nvSpPr>
        <p:spPr>
          <a:xfrm>
            <a:off x="3124200" y="6416675"/>
            <a:ext cx="2895600" cy="365125"/>
          </a:xfrm>
          <a:prstGeom prst="rect">
            <a:avLst/>
          </a:prstGeom>
        </p:spPr>
        <p:txBody>
          <a:bodyPr vert="horz" anchor="b"/>
          <a:lstStyle>
            <a:lvl1pPr algn="ctr" eaLnBrk="1" latinLnBrk="0" hangingPunct="1">
              <a:defRPr kumimoji="0" sz="1200">
                <a:solidFill>
                  <a:schemeClr val="tx1">
                    <a:shade val="50000"/>
                  </a:schemeClr>
                </a:solidFill>
              </a:defRPr>
            </a:lvl1pPr>
          </a:lstStyle>
          <a:p>
            <a:endParaRPr lang="en-GB"/>
          </a:p>
        </p:txBody>
      </p:sp>
      <p:sp>
        <p:nvSpPr>
          <p:cNvPr id="23" name="Slide Number Placeholder 22"/>
          <p:cNvSpPr>
            <a:spLocks noGrp="1"/>
          </p:cNvSpPr>
          <p:nvPr>
            <p:ph type="sldNum" sz="quarter" idx="4"/>
          </p:nvPr>
        </p:nvSpPr>
        <p:spPr>
          <a:xfrm>
            <a:off x="7924800" y="6416675"/>
            <a:ext cx="762000" cy="365125"/>
          </a:xfrm>
          <a:prstGeom prst="rect">
            <a:avLst/>
          </a:prstGeom>
        </p:spPr>
        <p:txBody>
          <a:bodyPr vert="horz" lIns="0" rIns="0" anchor="b"/>
          <a:lstStyle>
            <a:lvl1pPr algn="r" eaLnBrk="1" latinLnBrk="0" hangingPunct="1">
              <a:defRPr kumimoji="0" sz="1200">
                <a:solidFill>
                  <a:schemeClr val="tx1">
                    <a:shade val="50000"/>
                  </a:schemeClr>
                </a:solidFill>
              </a:defRPr>
            </a:lvl1pPr>
          </a:lstStyle>
          <a:p>
            <a:fld id="{B32D2D4F-B262-4018-8594-6B1FE2F875A5}" type="slidenum">
              <a:rPr lang="en-GB" smtClean="0"/>
              <a:pPr/>
              <a:t>‹#›</a:t>
            </a:fld>
            <a:endParaRPr lang="en-GB"/>
          </a:p>
        </p:txBody>
      </p:sp>
    </p:spTree>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hdr="0" ftr="0"/>
  <p:txStyles>
    <p:titleStyle>
      <a:lvl1pPr algn="l" rtl="0" eaLnBrk="1" latinLnBrk="0" hangingPunct="1">
        <a:spcBef>
          <a:spcPct val="0"/>
        </a:spcBef>
        <a:buNone/>
        <a:defRPr kumimoji="0" sz="3600" b="1" kern="1200" cap="none"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14300" dist="101600" dir="2700000" algn="tl" rotWithShape="0">
              <a:srgbClr val="000000">
                <a:alpha val="40000"/>
              </a:srgbClr>
            </a:outerShdw>
          </a:effectLst>
          <a:latin typeface="+mj-lt"/>
          <a:ea typeface="+mj-ea"/>
          <a:cs typeface="+mj-cs"/>
        </a:defRPr>
      </a:lvl1pPr>
    </p:titleStyle>
    <p:bodyStyle>
      <a:lvl1pPr marL="548640" indent="-411480" algn="l" rtl="0" eaLnBrk="1" latinLnBrk="0" hangingPunct="1">
        <a:spcBef>
          <a:spcPct val="20000"/>
        </a:spcBef>
        <a:buClr>
          <a:schemeClr val="tx1">
            <a:shade val="95000"/>
          </a:schemeClr>
        </a:buClr>
        <a:buSzPct val="65000"/>
        <a:buFont typeface="Wingdings 2"/>
        <a:buChar char=""/>
        <a:defRPr kumimoji="0" sz="24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0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0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18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18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Data Warehousing for Business Intelligence</a:t>
            </a:r>
            <a:endParaRPr lang="en-GB" dirty="0"/>
          </a:p>
        </p:txBody>
      </p:sp>
      <p:sp>
        <p:nvSpPr>
          <p:cNvPr id="3" name="Subtitle 2"/>
          <p:cNvSpPr>
            <a:spLocks noGrp="1"/>
          </p:cNvSpPr>
          <p:nvPr>
            <p:ph type="subTitle" idx="1"/>
          </p:nvPr>
        </p:nvSpPr>
        <p:spPr/>
        <p:txBody>
          <a:bodyPr>
            <a:normAutofit fontScale="92500" lnSpcReduction="20000"/>
          </a:bodyPr>
          <a:lstStyle/>
          <a:p>
            <a:r>
              <a:rPr lang="en-GB" dirty="0" smtClean="0"/>
              <a:t>M3X8636</a:t>
            </a:r>
            <a:endParaRPr lang="en-GB" dirty="0" smtClean="0"/>
          </a:p>
          <a:p>
            <a:r>
              <a:rPr lang="en-GB" dirty="0" smtClean="0"/>
              <a:t>Lecture 11</a:t>
            </a:r>
          </a:p>
          <a:p>
            <a:r>
              <a:rPr lang="en-GB" dirty="0" smtClean="0"/>
              <a:t> Introduction to Data Mining</a:t>
            </a:r>
          </a:p>
          <a:p>
            <a:endParaRPr lang="en-GB" dirty="0" smtClean="0"/>
          </a:p>
          <a:p>
            <a:r>
              <a:rPr lang="en-GB" dirty="0" smtClean="0"/>
              <a:t>Dr </a:t>
            </a:r>
            <a:r>
              <a:rPr lang="en-GB" dirty="0" err="1" smtClean="0"/>
              <a:t>Nik</a:t>
            </a:r>
            <a:r>
              <a:rPr lang="en-GB" dirty="0" smtClean="0"/>
              <a:t> Whitehead</a:t>
            </a:r>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Recommended Books</a:t>
            </a:r>
            <a:endParaRPr lang="en-GB" dirty="0"/>
          </a:p>
        </p:txBody>
      </p:sp>
      <p:sp>
        <p:nvSpPr>
          <p:cNvPr id="3" name="Content Placeholder 2"/>
          <p:cNvSpPr>
            <a:spLocks noGrp="1"/>
          </p:cNvSpPr>
          <p:nvPr>
            <p:ph idx="1"/>
          </p:nvPr>
        </p:nvSpPr>
        <p:spPr/>
        <p:txBody>
          <a:bodyPr/>
          <a:lstStyle/>
          <a:p>
            <a:r>
              <a:rPr lang="en-GB" dirty="0" smtClean="0"/>
              <a:t>Data Mining Techniques and Applications – </a:t>
            </a:r>
            <a:r>
              <a:rPr lang="en-GB" dirty="0" err="1" smtClean="0"/>
              <a:t>Hongbo</a:t>
            </a:r>
            <a:r>
              <a:rPr lang="en-GB" dirty="0" smtClean="0"/>
              <a:t> Du</a:t>
            </a:r>
          </a:p>
          <a:p>
            <a:pPr>
              <a:buNone/>
            </a:pPr>
            <a:r>
              <a:rPr lang="en-GB" dirty="0" smtClean="0"/>
              <a:t>	</a:t>
            </a:r>
            <a:r>
              <a:rPr lang="en-GB" smtClean="0"/>
              <a:t>CENGAGE Learning </a:t>
            </a:r>
            <a:r>
              <a:rPr lang="en-GB" dirty="0" smtClean="0"/>
              <a:t>Business Press, May 2010</a:t>
            </a:r>
          </a:p>
          <a:p>
            <a:pPr>
              <a:buNone/>
            </a:pPr>
            <a:r>
              <a:rPr lang="en-GB" dirty="0" smtClean="0"/>
              <a:t>	ISBN: 978-1844808915</a:t>
            </a:r>
          </a:p>
          <a:p>
            <a:endParaRPr lang="en-GB" dirty="0" smtClean="0"/>
          </a:p>
          <a:p>
            <a:endParaRPr lang="en-GB" dirty="0" smtClean="0"/>
          </a:p>
          <a:p>
            <a:r>
              <a:rPr lang="en-GB" dirty="0" smtClean="0"/>
              <a:t>Data Mining: Practical Machine Learning Tools and Techniques (3</a:t>
            </a:r>
            <a:r>
              <a:rPr lang="en-GB" baseline="30000" dirty="0" smtClean="0"/>
              <a:t>rd</a:t>
            </a:r>
            <a:r>
              <a:rPr lang="en-GB" dirty="0" smtClean="0"/>
              <a:t> Edition) – Witten, Frank &amp; Hall</a:t>
            </a:r>
          </a:p>
          <a:p>
            <a:pPr>
              <a:buNone/>
            </a:pPr>
            <a:r>
              <a:rPr lang="en-GB" dirty="0" smtClean="0"/>
              <a:t>	Morgan Kaufmann, January 2011</a:t>
            </a:r>
          </a:p>
          <a:p>
            <a:pPr>
              <a:buNone/>
            </a:pPr>
            <a:r>
              <a:rPr lang="en-GB" dirty="0" smtClean="0"/>
              <a:t>	ISBN: 978-0-12-374856-0</a:t>
            </a:r>
            <a:endParaRPr lang="en-GB" dirty="0"/>
          </a:p>
        </p:txBody>
      </p:sp>
      <p:sp>
        <p:nvSpPr>
          <p:cNvPr id="4" name="Date Placeholder 3"/>
          <p:cNvSpPr>
            <a:spLocks noGrp="1"/>
          </p:cNvSpPr>
          <p:nvPr>
            <p:ph type="dt" sz="half" idx="10"/>
          </p:nvPr>
        </p:nvSpPr>
        <p:spPr/>
        <p:txBody>
          <a:bodyPr/>
          <a:lstStyle/>
          <a:p>
            <a:r>
              <a:rPr lang="en-US" smtClean="0"/>
              <a:t>DWfBI</a:t>
            </a:r>
            <a:endParaRPr lang="en-GB"/>
          </a:p>
        </p:txBody>
      </p:sp>
      <p:sp>
        <p:nvSpPr>
          <p:cNvPr id="5" name="Slide Number Placeholder 4"/>
          <p:cNvSpPr>
            <a:spLocks noGrp="1"/>
          </p:cNvSpPr>
          <p:nvPr>
            <p:ph type="sldNum" sz="quarter" idx="12"/>
          </p:nvPr>
        </p:nvSpPr>
        <p:spPr/>
        <p:txBody>
          <a:bodyPr/>
          <a:lstStyle/>
          <a:p>
            <a:fld id="{B32D2D4F-B262-4018-8594-6B1FE2F875A5}" type="slidenum">
              <a:rPr lang="en-GB" smtClean="0"/>
              <a:pPr/>
              <a:t>2</a:t>
            </a:fld>
            <a:endParaRPr lang="en-GB"/>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Introduction</a:t>
            </a:r>
            <a:endParaRPr lang="en-GB" dirty="0"/>
          </a:p>
        </p:txBody>
      </p:sp>
      <p:sp>
        <p:nvSpPr>
          <p:cNvPr id="3" name="Content Placeholder 2"/>
          <p:cNvSpPr>
            <a:spLocks noGrp="1"/>
          </p:cNvSpPr>
          <p:nvPr>
            <p:ph idx="1"/>
          </p:nvPr>
        </p:nvSpPr>
        <p:spPr/>
        <p:txBody>
          <a:bodyPr/>
          <a:lstStyle/>
          <a:p>
            <a:r>
              <a:rPr lang="en-GB" dirty="0" smtClean="0"/>
              <a:t>In this lecture we will:</a:t>
            </a:r>
          </a:p>
          <a:p>
            <a:pPr lvl="1"/>
            <a:r>
              <a:rPr lang="en-GB" dirty="0" smtClean="0"/>
              <a:t>Consider the difference between data, information and knowledge</a:t>
            </a:r>
          </a:p>
          <a:p>
            <a:pPr lvl="1"/>
            <a:r>
              <a:rPr lang="en-GB" dirty="0" smtClean="0"/>
              <a:t>Look at the background of data mining applications</a:t>
            </a:r>
          </a:p>
          <a:p>
            <a:pPr lvl="1"/>
            <a:r>
              <a:rPr lang="en-GB" dirty="0" smtClean="0"/>
              <a:t>Define data mining</a:t>
            </a:r>
          </a:p>
          <a:p>
            <a:pPr lvl="1"/>
            <a:r>
              <a:rPr lang="en-GB" dirty="0" smtClean="0"/>
              <a:t>Define the main objectives of data mining</a:t>
            </a:r>
          </a:p>
          <a:p>
            <a:pPr lvl="1"/>
            <a:r>
              <a:rPr lang="en-GB" dirty="0" smtClean="0"/>
              <a:t>Examine the relationship between data mining and other related fields</a:t>
            </a:r>
          </a:p>
          <a:p>
            <a:pPr lvl="1"/>
            <a:r>
              <a:rPr lang="en-GB" dirty="0" smtClean="0"/>
              <a:t>Have a first look at WEKA</a:t>
            </a:r>
            <a:endParaRPr lang="en-GB" dirty="0"/>
          </a:p>
        </p:txBody>
      </p:sp>
      <p:sp>
        <p:nvSpPr>
          <p:cNvPr id="4" name="Date Placeholder 3"/>
          <p:cNvSpPr>
            <a:spLocks noGrp="1"/>
          </p:cNvSpPr>
          <p:nvPr>
            <p:ph type="dt" sz="half" idx="10"/>
          </p:nvPr>
        </p:nvSpPr>
        <p:spPr/>
        <p:txBody>
          <a:bodyPr/>
          <a:lstStyle/>
          <a:p>
            <a:r>
              <a:rPr lang="en-US" smtClean="0"/>
              <a:t>DWfBI</a:t>
            </a:r>
            <a:endParaRPr lang="en-GB"/>
          </a:p>
        </p:txBody>
      </p:sp>
      <p:sp>
        <p:nvSpPr>
          <p:cNvPr id="5" name="Slide Number Placeholder 4"/>
          <p:cNvSpPr>
            <a:spLocks noGrp="1"/>
          </p:cNvSpPr>
          <p:nvPr>
            <p:ph type="sldNum" sz="quarter" idx="12"/>
          </p:nvPr>
        </p:nvSpPr>
        <p:spPr/>
        <p:txBody>
          <a:bodyPr/>
          <a:lstStyle/>
          <a:p>
            <a:fld id="{B32D2D4F-B262-4018-8594-6B1FE2F875A5}" type="slidenum">
              <a:rPr lang="en-GB" smtClean="0"/>
              <a:pPr/>
              <a:t>3</a:t>
            </a:fld>
            <a:endParaRPr lang="en-GB"/>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Data, Information &amp; Knowledge</a:t>
            </a:r>
            <a:endParaRPr lang="en-GB" dirty="0"/>
          </a:p>
        </p:txBody>
      </p:sp>
      <p:sp>
        <p:nvSpPr>
          <p:cNvPr id="3" name="Content Placeholder 2"/>
          <p:cNvSpPr>
            <a:spLocks noGrp="1"/>
          </p:cNvSpPr>
          <p:nvPr>
            <p:ph idx="1"/>
          </p:nvPr>
        </p:nvSpPr>
        <p:spPr/>
        <p:txBody>
          <a:bodyPr/>
          <a:lstStyle/>
          <a:p>
            <a:r>
              <a:rPr lang="en-GB" dirty="0" smtClean="0"/>
              <a:t>Data</a:t>
            </a:r>
          </a:p>
          <a:p>
            <a:pPr lvl="1"/>
            <a:r>
              <a:rPr lang="en-GB" dirty="0" smtClean="0"/>
              <a:t>A recording of known facts about objects or events</a:t>
            </a:r>
          </a:p>
          <a:p>
            <a:pPr lvl="1"/>
            <a:r>
              <a:rPr lang="en-GB" dirty="0" smtClean="0"/>
              <a:t>Features (variables) are measured and described as numbers or strings</a:t>
            </a:r>
          </a:p>
          <a:p>
            <a:pPr lvl="1"/>
            <a:r>
              <a:rPr lang="en-GB" dirty="0" smtClean="0"/>
              <a:t>Records of the same variables are stored in tables or files</a:t>
            </a:r>
          </a:p>
          <a:p>
            <a:r>
              <a:rPr lang="en-GB" dirty="0" smtClean="0"/>
              <a:t>Information</a:t>
            </a:r>
          </a:p>
          <a:p>
            <a:pPr lvl="1"/>
            <a:r>
              <a:rPr lang="en-GB" dirty="0" smtClean="0"/>
              <a:t>The semantics of the data</a:t>
            </a:r>
          </a:p>
          <a:p>
            <a:pPr lvl="1"/>
            <a:r>
              <a:rPr lang="en-GB" dirty="0" smtClean="0"/>
              <a:t>Meaningful context of data items defined by relationships between the different variables</a:t>
            </a:r>
          </a:p>
          <a:p>
            <a:pPr lvl="1"/>
            <a:r>
              <a:rPr lang="en-GB" dirty="0" smtClean="0"/>
              <a:t>Explicit – given by the data itself</a:t>
            </a:r>
          </a:p>
          <a:p>
            <a:pPr lvl="1"/>
            <a:r>
              <a:rPr lang="en-GB" dirty="0" smtClean="0"/>
              <a:t>Implicit – hidden within the relationships</a:t>
            </a:r>
          </a:p>
          <a:p>
            <a:r>
              <a:rPr lang="en-GB" dirty="0" smtClean="0"/>
              <a:t>Knowledge</a:t>
            </a:r>
          </a:p>
          <a:p>
            <a:pPr lvl="1"/>
            <a:r>
              <a:rPr lang="en-GB" dirty="0" smtClean="0"/>
              <a:t>Verified information</a:t>
            </a:r>
          </a:p>
          <a:p>
            <a:pPr lvl="1"/>
            <a:r>
              <a:rPr lang="en-GB" dirty="0" smtClean="0"/>
              <a:t>Heuristics, assumptions, associations and models derived from data</a:t>
            </a:r>
          </a:p>
          <a:p>
            <a:pPr lvl="1"/>
            <a:r>
              <a:rPr lang="en-GB" dirty="0" smtClean="0"/>
              <a:t>Knowledge adds value to data and information</a:t>
            </a:r>
            <a:endParaRPr lang="en-GB" dirty="0"/>
          </a:p>
        </p:txBody>
      </p:sp>
      <p:sp>
        <p:nvSpPr>
          <p:cNvPr id="4" name="Date Placeholder 3"/>
          <p:cNvSpPr>
            <a:spLocks noGrp="1"/>
          </p:cNvSpPr>
          <p:nvPr>
            <p:ph type="dt" sz="half" idx="10"/>
          </p:nvPr>
        </p:nvSpPr>
        <p:spPr/>
        <p:txBody>
          <a:bodyPr/>
          <a:lstStyle/>
          <a:p>
            <a:r>
              <a:rPr lang="en-US" smtClean="0"/>
              <a:t>DWfBI</a:t>
            </a:r>
            <a:endParaRPr lang="en-GB"/>
          </a:p>
        </p:txBody>
      </p:sp>
      <p:sp>
        <p:nvSpPr>
          <p:cNvPr id="5" name="Slide Number Placeholder 4"/>
          <p:cNvSpPr>
            <a:spLocks noGrp="1"/>
          </p:cNvSpPr>
          <p:nvPr>
            <p:ph type="sldNum" sz="quarter" idx="12"/>
          </p:nvPr>
        </p:nvSpPr>
        <p:spPr/>
        <p:txBody>
          <a:bodyPr/>
          <a:lstStyle/>
          <a:p>
            <a:fld id="{B32D2D4F-B262-4018-8594-6B1FE2F875A5}" type="slidenum">
              <a:rPr lang="en-GB" smtClean="0"/>
              <a:pPr/>
              <a:t>4</a:t>
            </a:fld>
            <a:endParaRPr lang="en-GB"/>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normAutofit fontScale="90000"/>
          </a:bodyPr>
          <a:lstStyle/>
          <a:p>
            <a:r>
              <a:rPr lang="en-GB" dirty="0" smtClean="0"/>
              <a:t>Data, Information &amp; Knowledge</a:t>
            </a:r>
            <a:endParaRPr lang="en-GB" dirty="0"/>
          </a:p>
        </p:txBody>
      </p:sp>
      <p:sp>
        <p:nvSpPr>
          <p:cNvPr id="4" name="Date Placeholder 3"/>
          <p:cNvSpPr>
            <a:spLocks noGrp="1"/>
          </p:cNvSpPr>
          <p:nvPr>
            <p:ph type="dt" sz="half" idx="10"/>
          </p:nvPr>
        </p:nvSpPr>
        <p:spPr/>
        <p:txBody>
          <a:bodyPr/>
          <a:lstStyle/>
          <a:p>
            <a:r>
              <a:rPr lang="en-US" smtClean="0"/>
              <a:t>DWfBI</a:t>
            </a:r>
            <a:endParaRPr lang="en-GB"/>
          </a:p>
        </p:txBody>
      </p:sp>
      <p:sp>
        <p:nvSpPr>
          <p:cNvPr id="5" name="Slide Number Placeholder 4"/>
          <p:cNvSpPr>
            <a:spLocks noGrp="1"/>
          </p:cNvSpPr>
          <p:nvPr>
            <p:ph type="sldNum" sz="quarter" idx="12"/>
          </p:nvPr>
        </p:nvSpPr>
        <p:spPr/>
        <p:txBody>
          <a:bodyPr/>
          <a:lstStyle/>
          <a:p>
            <a:fld id="{B32D2D4F-B262-4018-8594-6B1FE2F875A5}" type="slidenum">
              <a:rPr lang="en-GB" smtClean="0"/>
              <a:pPr/>
              <a:t>5</a:t>
            </a:fld>
            <a:endParaRPr lang="en-GB"/>
          </a:p>
        </p:txBody>
      </p:sp>
      <p:sp>
        <p:nvSpPr>
          <p:cNvPr id="10" name="Isosceles Triangle 9"/>
          <p:cNvSpPr/>
          <p:nvPr/>
        </p:nvSpPr>
        <p:spPr>
          <a:xfrm>
            <a:off x="1748874" y="1285860"/>
            <a:ext cx="5466332" cy="4919698"/>
          </a:xfrm>
          <a:prstGeom prst="triangle">
            <a:avLst/>
          </a:prstGeom>
        </p:spPr>
        <p:style>
          <a:lnRef idx="1">
            <a:schemeClr val="accent1"/>
          </a:lnRef>
          <a:fillRef idx="2">
            <a:schemeClr val="accent1"/>
          </a:fillRef>
          <a:effectRef idx="1">
            <a:schemeClr val="accent1"/>
          </a:effectRef>
          <a:fontRef idx="minor">
            <a:schemeClr val="dk1"/>
          </a:fontRef>
        </p:style>
        <p:txBody>
          <a:bodyPr rtlCol="0" anchor="ctr"/>
          <a:lstStyle/>
          <a:p>
            <a:pPr algn="ctr"/>
            <a:endParaRPr lang="en-GB" b="1" dirty="0" smtClean="0">
              <a:latin typeface="Arial" pitchFamily="34" charset="0"/>
              <a:cs typeface="Arial" pitchFamily="34" charset="0"/>
            </a:endParaRPr>
          </a:p>
          <a:p>
            <a:pPr algn="ctr"/>
            <a:endParaRPr lang="en-GB" b="1" dirty="0" smtClean="0">
              <a:latin typeface="Arial" pitchFamily="34" charset="0"/>
              <a:cs typeface="Arial" pitchFamily="34" charset="0"/>
            </a:endParaRPr>
          </a:p>
          <a:p>
            <a:pPr algn="ctr"/>
            <a:endParaRPr lang="en-GB" b="1" dirty="0" smtClean="0">
              <a:latin typeface="Arial" pitchFamily="34" charset="0"/>
              <a:cs typeface="Arial" pitchFamily="34" charset="0"/>
            </a:endParaRPr>
          </a:p>
          <a:p>
            <a:pPr algn="ctr"/>
            <a:endParaRPr lang="en-GB" b="1" dirty="0" smtClean="0">
              <a:latin typeface="Arial" pitchFamily="34" charset="0"/>
              <a:cs typeface="Arial" pitchFamily="34" charset="0"/>
            </a:endParaRPr>
          </a:p>
          <a:p>
            <a:pPr algn="ctr"/>
            <a:endParaRPr lang="en-GB" b="1" dirty="0" smtClean="0">
              <a:latin typeface="Arial" pitchFamily="34" charset="0"/>
              <a:cs typeface="Arial" pitchFamily="34" charset="0"/>
            </a:endParaRPr>
          </a:p>
          <a:p>
            <a:pPr algn="ctr"/>
            <a:r>
              <a:rPr lang="en-GB" b="1" dirty="0" smtClean="0">
                <a:latin typeface="Arial" pitchFamily="34" charset="0"/>
                <a:cs typeface="Arial" pitchFamily="34" charset="0"/>
              </a:rPr>
              <a:t>Raw Data</a:t>
            </a:r>
            <a:endParaRPr lang="en-GB" b="1" dirty="0">
              <a:latin typeface="Arial" pitchFamily="34" charset="0"/>
              <a:cs typeface="Arial" pitchFamily="34" charset="0"/>
            </a:endParaRPr>
          </a:p>
        </p:txBody>
      </p:sp>
      <p:sp>
        <p:nvSpPr>
          <p:cNvPr id="9" name="Isosceles Triangle 8"/>
          <p:cNvSpPr/>
          <p:nvPr/>
        </p:nvSpPr>
        <p:spPr>
          <a:xfrm>
            <a:off x="2418273" y="1295384"/>
            <a:ext cx="4116947" cy="3705252"/>
          </a:xfrm>
          <a:prstGeom prst="triangle">
            <a:avLst/>
          </a:prstGeom>
        </p:spPr>
        <p:style>
          <a:lnRef idx="1">
            <a:schemeClr val="accent5"/>
          </a:lnRef>
          <a:fillRef idx="2">
            <a:schemeClr val="accent5"/>
          </a:fillRef>
          <a:effectRef idx="1">
            <a:schemeClr val="accent5"/>
          </a:effectRef>
          <a:fontRef idx="minor">
            <a:schemeClr val="dk1"/>
          </a:fontRef>
        </p:style>
        <p:txBody>
          <a:bodyPr rtlCol="0" anchor="ctr"/>
          <a:lstStyle/>
          <a:p>
            <a:pPr algn="ctr"/>
            <a:endParaRPr lang="en-GB" b="1" dirty="0" smtClean="0">
              <a:latin typeface="Arial" pitchFamily="34" charset="0"/>
              <a:cs typeface="Arial" pitchFamily="34" charset="0"/>
            </a:endParaRPr>
          </a:p>
          <a:p>
            <a:pPr algn="ctr"/>
            <a:endParaRPr lang="en-GB" b="1" dirty="0" smtClean="0">
              <a:latin typeface="Arial" pitchFamily="34" charset="0"/>
              <a:cs typeface="Arial" pitchFamily="34" charset="0"/>
            </a:endParaRPr>
          </a:p>
          <a:p>
            <a:pPr algn="ctr"/>
            <a:endParaRPr lang="en-GB" b="1" dirty="0" smtClean="0">
              <a:latin typeface="Arial" pitchFamily="34" charset="0"/>
              <a:cs typeface="Arial" pitchFamily="34" charset="0"/>
            </a:endParaRPr>
          </a:p>
          <a:p>
            <a:pPr algn="ctr"/>
            <a:r>
              <a:rPr lang="en-GB" b="1" dirty="0" smtClean="0">
                <a:latin typeface="Arial" pitchFamily="34" charset="0"/>
                <a:cs typeface="Arial" pitchFamily="34" charset="0"/>
              </a:rPr>
              <a:t>Information</a:t>
            </a:r>
            <a:endParaRPr lang="en-GB" b="1" dirty="0">
              <a:latin typeface="Arial" pitchFamily="34" charset="0"/>
              <a:cs typeface="Arial" pitchFamily="34" charset="0"/>
            </a:endParaRPr>
          </a:p>
        </p:txBody>
      </p:sp>
      <p:sp>
        <p:nvSpPr>
          <p:cNvPr id="8" name="Isosceles Triangle 7"/>
          <p:cNvSpPr/>
          <p:nvPr/>
        </p:nvSpPr>
        <p:spPr>
          <a:xfrm>
            <a:off x="3071802" y="1285860"/>
            <a:ext cx="2857520" cy="2571768"/>
          </a:xfrm>
          <a:prstGeom prst="triangle">
            <a:avLst/>
          </a:prstGeom>
        </p:spPr>
        <p:style>
          <a:lnRef idx="1">
            <a:schemeClr val="accent6"/>
          </a:lnRef>
          <a:fillRef idx="2">
            <a:schemeClr val="accent6"/>
          </a:fillRef>
          <a:effectRef idx="1">
            <a:schemeClr val="accent6"/>
          </a:effectRef>
          <a:fontRef idx="minor">
            <a:schemeClr val="dk1"/>
          </a:fontRef>
        </p:style>
        <p:txBody>
          <a:bodyPr rtlCol="0" anchor="ctr"/>
          <a:lstStyle/>
          <a:p>
            <a:pPr algn="ctr"/>
            <a:r>
              <a:rPr lang="en-GB" b="1" dirty="0" smtClean="0">
                <a:latin typeface="Arial" pitchFamily="34" charset="0"/>
                <a:cs typeface="Arial" pitchFamily="34" charset="0"/>
              </a:rPr>
              <a:t>Knowledge</a:t>
            </a:r>
            <a:endParaRPr lang="en-GB" b="1" dirty="0">
              <a:latin typeface="Arial" pitchFamily="34" charset="0"/>
              <a:cs typeface="Arial" pitchFamily="34" charset="0"/>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fontScale="90000"/>
          </a:bodyPr>
          <a:lstStyle/>
          <a:p>
            <a:r>
              <a:rPr lang="en-GB" dirty="0" smtClean="0"/>
              <a:t>Background</a:t>
            </a:r>
            <a:endParaRPr lang="en-GB" dirty="0"/>
          </a:p>
        </p:txBody>
      </p:sp>
      <p:sp>
        <p:nvSpPr>
          <p:cNvPr id="6" name="Content Placeholder 5"/>
          <p:cNvSpPr>
            <a:spLocks noGrp="1"/>
          </p:cNvSpPr>
          <p:nvPr>
            <p:ph idx="1"/>
          </p:nvPr>
        </p:nvSpPr>
        <p:spPr/>
        <p:txBody>
          <a:bodyPr/>
          <a:lstStyle/>
          <a:p>
            <a:r>
              <a:rPr lang="en-GB" dirty="0" smtClean="0"/>
              <a:t>The decreasing cost of database ownership means that even small organisations can afford to maintain a large database</a:t>
            </a:r>
          </a:p>
          <a:p>
            <a:r>
              <a:rPr lang="en-GB" dirty="0" smtClean="0"/>
              <a:t>The problem is how to extract information, and therefore gain knowledge, from this huge extent of data</a:t>
            </a:r>
          </a:p>
          <a:p>
            <a:r>
              <a:rPr lang="en-GB" dirty="0" smtClean="0"/>
              <a:t>More data does not equal more knowledge!</a:t>
            </a:r>
          </a:p>
          <a:p>
            <a:r>
              <a:rPr lang="en-GB" dirty="0" smtClean="0"/>
              <a:t>Most databases are set up for online transaction processing rather than for data analysis</a:t>
            </a:r>
          </a:p>
          <a:p>
            <a:r>
              <a:rPr lang="en-GB" dirty="0" smtClean="0"/>
              <a:t>Data warehouses are better organised for online analytical processing</a:t>
            </a:r>
          </a:p>
          <a:p>
            <a:r>
              <a:rPr lang="en-GB" dirty="0" smtClean="0"/>
              <a:t>Statistical software packages work better on numerical and continuous data than on nominal and discrete data, while most business-related data tends to be a mixture of types</a:t>
            </a:r>
          </a:p>
        </p:txBody>
      </p:sp>
      <p:sp>
        <p:nvSpPr>
          <p:cNvPr id="3" name="Date Placeholder 2"/>
          <p:cNvSpPr>
            <a:spLocks noGrp="1"/>
          </p:cNvSpPr>
          <p:nvPr>
            <p:ph type="dt" sz="half" idx="10"/>
          </p:nvPr>
        </p:nvSpPr>
        <p:spPr/>
        <p:txBody>
          <a:bodyPr/>
          <a:lstStyle/>
          <a:p>
            <a:r>
              <a:rPr lang="en-US" smtClean="0"/>
              <a:t>DWfBI</a:t>
            </a:r>
            <a:endParaRPr lang="en-GB"/>
          </a:p>
        </p:txBody>
      </p:sp>
      <p:sp>
        <p:nvSpPr>
          <p:cNvPr id="4" name="Slide Number Placeholder 3"/>
          <p:cNvSpPr>
            <a:spLocks noGrp="1"/>
          </p:cNvSpPr>
          <p:nvPr>
            <p:ph type="sldNum" sz="quarter" idx="12"/>
          </p:nvPr>
        </p:nvSpPr>
        <p:spPr/>
        <p:txBody>
          <a:bodyPr/>
          <a:lstStyle/>
          <a:p>
            <a:fld id="{B32D2D4F-B262-4018-8594-6B1FE2F875A5}" type="slidenum">
              <a:rPr lang="en-GB" smtClean="0"/>
              <a:pPr/>
              <a:t>6</a:t>
            </a:fld>
            <a:endParaRPr lang="en-GB"/>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KDD &amp; Data Mining</a:t>
            </a:r>
            <a:endParaRPr lang="en-GB" dirty="0"/>
          </a:p>
        </p:txBody>
      </p:sp>
      <p:sp>
        <p:nvSpPr>
          <p:cNvPr id="3" name="Content Placeholder 2"/>
          <p:cNvSpPr>
            <a:spLocks noGrp="1"/>
          </p:cNvSpPr>
          <p:nvPr>
            <p:ph idx="1"/>
          </p:nvPr>
        </p:nvSpPr>
        <p:spPr/>
        <p:txBody>
          <a:bodyPr/>
          <a:lstStyle/>
          <a:p>
            <a:r>
              <a:rPr lang="en-GB" i="1" dirty="0" smtClean="0"/>
              <a:t>Knowledge Discovery in Databases </a:t>
            </a:r>
            <a:r>
              <a:rPr lang="en-GB" dirty="0" smtClean="0"/>
              <a:t>(KDD) is the efficient process of searching through the raw data in large databases in order to find the information patterns that are embedded within them</a:t>
            </a:r>
          </a:p>
          <a:p>
            <a:r>
              <a:rPr lang="en-GB" i="1" dirty="0" smtClean="0"/>
              <a:t>Data Mining</a:t>
            </a:r>
            <a:r>
              <a:rPr lang="en-GB" dirty="0" smtClean="0"/>
              <a:t> is that part of the KDD process where hidden information patterns are discovered and output from prepared data</a:t>
            </a:r>
          </a:p>
          <a:p>
            <a:r>
              <a:rPr lang="en-GB" dirty="0" smtClean="0"/>
              <a:t>In practice, the two terms are often used interchangeably</a:t>
            </a:r>
            <a:endParaRPr lang="en-GB" dirty="0"/>
          </a:p>
        </p:txBody>
      </p:sp>
      <p:sp>
        <p:nvSpPr>
          <p:cNvPr id="4" name="Date Placeholder 3"/>
          <p:cNvSpPr>
            <a:spLocks noGrp="1"/>
          </p:cNvSpPr>
          <p:nvPr>
            <p:ph type="dt" sz="half" idx="10"/>
          </p:nvPr>
        </p:nvSpPr>
        <p:spPr/>
        <p:txBody>
          <a:bodyPr/>
          <a:lstStyle/>
          <a:p>
            <a:r>
              <a:rPr lang="en-US" smtClean="0"/>
              <a:t>DWfBI</a:t>
            </a:r>
            <a:endParaRPr lang="en-GB"/>
          </a:p>
        </p:txBody>
      </p:sp>
      <p:sp>
        <p:nvSpPr>
          <p:cNvPr id="5" name="Slide Number Placeholder 4"/>
          <p:cNvSpPr>
            <a:spLocks noGrp="1"/>
          </p:cNvSpPr>
          <p:nvPr>
            <p:ph type="sldNum" sz="quarter" idx="12"/>
          </p:nvPr>
        </p:nvSpPr>
        <p:spPr/>
        <p:txBody>
          <a:bodyPr/>
          <a:lstStyle/>
          <a:p>
            <a:fld id="{B32D2D4F-B262-4018-8594-6B1FE2F875A5}" type="slidenum">
              <a:rPr lang="en-GB" smtClean="0"/>
              <a:pPr/>
              <a:t>7</a:t>
            </a:fld>
            <a:endParaRPr lang="en-GB"/>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Title 7"/>
          <p:cNvSpPr>
            <a:spLocks noGrp="1"/>
          </p:cNvSpPr>
          <p:nvPr>
            <p:ph type="title" idx="4294967295"/>
          </p:nvPr>
        </p:nvSpPr>
        <p:spPr>
          <a:xfrm>
            <a:off x="357158" y="214290"/>
            <a:ext cx="7272338" cy="1012825"/>
          </a:xfrm>
        </p:spPr>
        <p:txBody>
          <a:bodyPr/>
          <a:lstStyle/>
          <a:p>
            <a:r>
              <a:rPr lang="en-GB" sz="3200" b="1" dirty="0" smtClean="0"/>
              <a:t>Data Mining: The Background</a:t>
            </a:r>
          </a:p>
        </p:txBody>
      </p:sp>
      <p:sp>
        <p:nvSpPr>
          <p:cNvPr id="64534" name="Content Placeholder 8"/>
          <p:cNvSpPr>
            <a:spLocks/>
          </p:cNvSpPr>
          <p:nvPr/>
        </p:nvSpPr>
        <p:spPr bwMode="auto">
          <a:xfrm>
            <a:off x="428596" y="1214422"/>
            <a:ext cx="8421687" cy="4425950"/>
          </a:xfrm>
          <a:prstGeom prst="rect">
            <a:avLst/>
          </a:prstGeom>
          <a:noFill/>
          <a:ln w="9525">
            <a:noFill/>
            <a:miter lim="800000"/>
            <a:headEnd/>
            <a:tailEnd/>
          </a:ln>
        </p:spPr>
        <p:txBody>
          <a:bodyPr/>
          <a:lstStyle/>
          <a:p>
            <a:pPr marL="284163" indent="-284163" eaLnBrk="0" hangingPunct="0">
              <a:buFontTx/>
              <a:buChar char="•"/>
            </a:pPr>
            <a:r>
              <a:rPr lang="en-GB" altLang="zh-CN" sz="2800" dirty="0">
                <a:latin typeface="Helvetica" charset="0"/>
                <a:ea typeface="SimSun" pitchFamily="2" charset="-122"/>
              </a:rPr>
              <a:t>Computerisation of operations in commercial, governmental and scientific organisations has resulted in large volumes of operational data, e.g.</a:t>
            </a:r>
            <a:endParaRPr lang="en-GB" sz="2800" dirty="0"/>
          </a:p>
          <a:p>
            <a:pPr marL="760413" lvl="1" indent="-222250" eaLnBrk="0" hangingPunct="0">
              <a:spcBef>
                <a:spcPct val="20000"/>
              </a:spcBef>
              <a:buFontTx/>
              <a:buChar char="–"/>
            </a:pPr>
            <a:r>
              <a:rPr lang="en-GB" sz="2400" dirty="0"/>
              <a:t>Itemised telephone bills</a:t>
            </a:r>
          </a:p>
          <a:p>
            <a:pPr marL="760413" lvl="1" indent="-222250" eaLnBrk="0" hangingPunct="0">
              <a:spcBef>
                <a:spcPct val="20000"/>
              </a:spcBef>
              <a:buFontTx/>
              <a:buChar char="–"/>
            </a:pPr>
            <a:r>
              <a:rPr lang="en-GB" sz="2400" dirty="0"/>
              <a:t>Bank statements</a:t>
            </a:r>
          </a:p>
          <a:p>
            <a:pPr marL="760413" lvl="1" indent="-222250" eaLnBrk="0" hangingPunct="0">
              <a:spcBef>
                <a:spcPct val="20000"/>
              </a:spcBef>
              <a:buFontTx/>
              <a:buChar char="–"/>
            </a:pPr>
            <a:r>
              <a:rPr lang="en-GB" sz="2400" dirty="0"/>
              <a:t>Supermarket transactions</a:t>
            </a:r>
          </a:p>
          <a:p>
            <a:pPr marL="760413" lvl="1" indent="-222250" eaLnBrk="0" hangingPunct="0">
              <a:spcBef>
                <a:spcPct val="20000"/>
              </a:spcBef>
              <a:buFontTx/>
              <a:buChar char="–"/>
            </a:pPr>
            <a:r>
              <a:rPr lang="en-GB" sz="2400" dirty="0"/>
              <a:t>Share prices</a:t>
            </a:r>
          </a:p>
          <a:p>
            <a:pPr marL="760413" lvl="1" indent="-222250" eaLnBrk="0" hangingPunct="0">
              <a:spcBef>
                <a:spcPct val="20000"/>
              </a:spcBef>
              <a:buFontTx/>
              <a:buChar char="–"/>
            </a:pPr>
            <a:r>
              <a:rPr lang="en-GB" sz="2400" dirty="0"/>
              <a:t>Scientific experimental data sets</a:t>
            </a:r>
          </a:p>
          <a:p>
            <a:pPr marL="760413" lvl="1" indent="-222250" eaLnBrk="0" hangingPunct="0">
              <a:spcBef>
                <a:spcPct val="20000"/>
              </a:spcBef>
              <a:buFontTx/>
              <a:buChar char="–"/>
            </a:pPr>
            <a:r>
              <a:rPr lang="en-GB" sz="2400" dirty="0"/>
              <a:t>Published web pages</a:t>
            </a:r>
          </a:p>
          <a:p>
            <a:pPr marL="760413" lvl="1" indent="-222250" eaLnBrk="0" hangingPunct="0">
              <a:spcBef>
                <a:spcPct val="20000"/>
              </a:spcBef>
              <a:buFontTx/>
              <a:buChar char="–"/>
            </a:pPr>
            <a:r>
              <a:rPr lang="en-GB" sz="2400" dirty="0"/>
              <a:t>CCTV video footages</a:t>
            </a:r>
          </a:p>
          <a:p>
            <a:pPr marL="760413" lvl="1" indent="-222250" eaLnBrk="0" hangingPunct="0">
              <a:spcBef>
                <a:spcPct val="20000"/>
              </a:spcBef>
              <a:buFontTx/>
              <a:buChar char="–"/>
            </a:pPr>
            <a:r>
              <a:rPr lang="en-GB" sz="2400" dirty="0"/>
              <a:t>……</a:t>
            </a:r>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Title 7"/>
          <p:cNvSpPr>
            <a:spLocks noGrp="1"/>
          </p:cNvSpPr>
          <p:nvPr>
            <p:ph type="title" idx="4294967295"/>
          </p:nvPr>
        </p:nvSpPr>
        <p:spPr>
          <a:xfrm>
            <a:off x="214282" y="142852"/>
            <a:ext cx="7772400" cy="1012825"/>
          </a:xfrm>
        </p:spPr>
        <p:txBody>
          <a:bodyPr/>
          <a:lstStyle/>
          <a:p>
            <a:r>
              <a:rPr lang="en-GB" sz="3200" b="1" dirty="0" smtClean="0"/>
              <a:t>Data Mining: The Background</a:t>
            </a:r>
          </a:p>
        </p:txBody>
      </p:sp>
      <p:sp>
        <p:nvSpPr>
          <p:cNvPr id="66563" name="Content Placeholder 8"/>
          <p:cNvSpPr>
            <a:spLocks/>
          </p:cNvSpPr>
          <p:nvPr/>
        </p:nvSpPr>
        <p:spPr bwMode="auto">
          <a:xfrm>
            <a:off x="285720" y="1071546"/>
            <a:ext cx="8458200" cy="4425950"/>
          </a:xfrm>
          <a:prstGeom prst="rect">
            <a:avLst/>
          </a:prstGeom>
          <a:noFill/>
          <a:ln w="9525">
            <a:noFill/>
            <a:miter lim="800000"/>
            <a:headEnd/>
            <a:tailEnd/>
          </a:ln>
        </p:spPr>
        <p:txBody>
          <a:bodyPr/>
          <a:lstStyle/>
          <a:p>
            <a:pPr marL="284163" indent="-284163" eaLnBrk="0" hangingPunct="0">
              <a:buFontTx/>
              <a:buChar char="•"/>
            </a:pPr>
            <a:r>
              <a:rPr lang="en-GB" altLang="zh-CN" sz="2800" dirty="0">
                <a:latin typeface="Helvetica" charset="0"/>
                <a:ea typeface="SimSun" pitchFamily="2" charset="-122"/>
              </a:rPr>
              <a:t>Facts:</a:t>
            </a:r>
            <a:endParaRPr lang="en-GB" sz="2800" dirty="0"/>
          </a:p>
          <a:p>
            <a:pPr marL="760413" lvl="1" indent="-222250" eaLnBrk="0" hangingPunct="0">
              <a:spcBef>
                <a:spcPct val="20000"/>
              </a:spcBef>
              <a:buFontTx/>
              <a:buChar char="–"/>
            </a:pPr>
            <a:r>
              <a:rPr lang="en-GB" altLang="zh-CN" sz="2400" dirty="0">
                <a:latin typeface="Helvetica" charset="0"/>
                <a:ea typeface="SimSun" pitchFamily="2" charset="-122"/>
              </a:rPr>
              <a:t>Storing the data is an operational necessity</a:t>
            </a:r>
            <a:endParaRPr lang="en-GB" sz="2400" dirty="0"/>
          </a:p>
          <a:p>
            <a:pPr marL="760413" lvl="1" indent="-222250" eaLnBrk="0" hangingPunct="0">
              <a:spcBef>
                <a:spcPct val="20000"/>
              </a:spcBef>
              <a:buFontTx/>
              <a:buChar char="–"/>
            </a:pPr>
            <a:r>
              <a:rPr lang="en-GB" altLang="zh-CN" sz="2400" dirty="0">
                <a:latin typeface="Helvetica" charset="0"/>
                <a:ea typeface="ËÎÌå" pitchFamily="34" charset="-122"/>
              </a:rPr>
              <a:t>Storing the data has become easy and affordable</a:t>
            </a:r>
          </a:p>
          <a:p>
            <a:pPr marL="760413" lvl="1" indent="-222250" eaLnBrk="0" hangingPunct="0">
              <a:spcBef>
                <a:spcPct val="20000"/>
              </a:spcBef>
              <a:buFontTx/>
              <a:buChar char="–"/>
            </a:pPr>
            <a:r>
              <a:rPr lang="en-GB" altLang="zh-CN" sz="2400" dirty="0">
                <a:latin typeface="Helvetica" charset="0"/>
                <a:ea typeface="ËÎÌå" pitchFamily="34" charset="-122"/>
              </a:rPr>
              <a:t>Data acquisition is fully or partially automatic and fast</a:t>
            </a:r>
          </a:p>
          <a:p>
            <a:pPr marL="284163" indent="-284163" eaLnBrk="0" hangingPunct="0">
              <a:spcBef>
                <a:spcPct val="20000"/>
              </a:spcBef>
              <a:buFontTx/>
              <a:buChar char="•"/>
            </a:pPr>
            <a:r>
              <a:rPr lang="en-GB" altLang="zh-CN" sz="2800" dirty="0">
                <a:latin typeface="Helvetica" charset="0"/>
                <a:ea typeface="ËÎÌå" pitchFamily="34" charset="-122"/>
              </a:rPr>
              <a:t>Consequences:</a:t>
            </a:r>
          </a:p>
          <a:p>
            <a:pPr marL="760413" lvl="1" indent="-222250" eaLnBrk="0" hangingPunct="0">
              <a:spcBef>
                <a:spcPct val="20000"/>
              </a:spcBef>
              <a:buFontTx/>
              <a:buChar char="–"/>
            </a:pPr>
            <a:r>
              <a:rPr lang="en-GB" altLang="zh-CN" sz="2400" dirty="0">
                <a:latin typeface="Helvetica" charset="0"/>
                <a:ea typeface="ËÎÌå" pitchFamily="34" charset="-122"/>
              </a:rPr>
              <a:t>The speed of data </a:t>
            </a:r>
            <a:r>
              <a:rPr lang="en-GB" altLang="zh-CN" sz="2400" i="1" dirty="0">
                <a:latin typeface="Helvetica" charset="0"/>
                <a:ea typeface="ËÎÌå" pitchFamily="34" charset="-122"/>
              </a:rPr>
              <a:t>comprehension</a:t>
            </a:r>
            <a:r>
              <a:rPr lang="en-GB" altLang="zh-CN" sz="2400" dirty="0">
                <a:latin typeface="Helvetica" charset="0"/>
                <a:ea typeface="ËÎÌå" pitchFamily="34" charset="-122"/>
              </a:rPr>
              <a:t> does not match the speed of data acquisition</a:t>
            </a:r>
          </a:p>
          <a:p>
            <a:pPr marL="760413" lvl="1" indent="-222250" eaLnBrk="0" hangingPunct="0">
              <a:spcBef>
                <a:spcPct val="20000"/>
              </a:spcBef>
              <a:buFontTx/>
              <a:buChar char="–"/>
            </a:pPr>
            <a:r>
              <a:rPr lang="en-GB" altLang="zh-CN" sz="2400" dirty="0">
                <a:latin typeface="Helvetica" charset="0"/>
                <a:ea typeface="ËÎÌå" pitchFamily="34" charset="-122"/>
              </a:rPr>
              <a:t>Many commercial database management systems (DBMSs) are not equipped with data comprehension and analysis tools.</a:t>
            </a:r>
          </a:p>
          <a:p>
            <a:pPr marL="760413" lvl="1" indent="-222250" eaLnBrk="0" hangingPunct="0">
              <a:spcBef>
                <a:spcPct val="20000"/>
              </a:spcBef>
              <a:buFontTx/>
              <a:buChar char="–"/>
            </a:pPr>
            <a:r>
              <a:rPr lang="en-GB" altLang="zh-CN" sz="2400" i="1" dirty="0">
                <a:latin typeface="Helvetica" charset="0"/>
                <a:ea typeface="ËÎÌå" pitchFamily="34" charset="-122"/>
              </a:rPr>
              <a:t>We may be data rich, but information poor</a:t>
            </a:r>
            <a:r>
              <a:rPr lang="en-GB" altLang="zh-CN" sz="2400" dirty="0">
                <a:latin typeface="Helvetica" charset="0"/>
                <a:ea typeface="ËÎÌå" pitchFamily="34" charset="-122"/>
              </a:rPr>
              <a:t>. </a:t>
            </a:r>
            <a:endParaRPr lang="en-GB" sz="2400" dirty="0"/>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Title 7"/>
          <p:cNvSpPr>
            <a:spLocks noGrp="1"/>
          </p:cNvSpPr>
          <p:nvPr>
            <p:ph type="title" idx="4294967295"/>
          </p:nvPr>
        </p:nvSpPr>
        <p:spPr>
          <a:xfrm>
            <a:off x="214282" y="214290"/>
            <a:ext cx="7772400" cy="1012825"/>
          </a:xfrm>
        </p:spPr>
        <p:txBody>
          <a:bodyPr/>
          <a:lstStyle/>
          <a:p>
            <a:r>
              <a:rPr lang="en-GB" sz="3200" b="1" dirty="0" smtClean="0"/>
              <a:t>Data Mining: The Background</a:t>
            </a:r>
          </a:p>
        </p:txBody>
      </p:sp>
      <p:sp>
        <p:nvSpPr>
          <p:cNvPr id="74755" name="Content Placeholder 8"/>
          <p:cNvSpPr>
            <a:spLocks/>
          </p:cNvSpPr>
          <p:nvPr/>
        </p:nvSpPr>
        <p:spPr bwMode="auto">
          <a:xfrm>
            <a:off x="357158" y="1214422"/>
            <a:ext cx="8458200" cy="4425950"/>
          </a:xfrm>
          <a:prstGeom prst="rect">
            <a:avLst/>
          </a:prstGeom>
          <a:noFill/>
          <a:ln w="9525">
            <a:noFill/>
            <a:miter lim="800000"/>
            <a:headEnd/>
            <a:tailEnd/>
          </a:ln>
        </p:spPr>
        <p:txBody>
          <a:bodyPr/>
          <a:lstStyle/>
          <a:p>
            <a:pPr marL="284163" indent="-284163" eaLnBrk="0" hangingPunct="0">
              <a:buFontTx/>
              <a:buChar char="•"/>
            </a:pPr>
            <a:r>
              <a:rPr lang="en-GB" altLang="zh-CN" sz="2800" dirty="0">
                <a:latin typeface="Helvetica" charset="0"/>
                <a:ea typeface="SimSun" pitchFamily="2" charset="-122"/>
              </a:rPr>
              <a:t>An intriguing quotable quote:</a:t>
            </a:r>
            <a:endParaRPr lang="en-GB" sz="2800" dirty="0"/>
          </a:p>
        </p:txBody>
      </p:sp>
      <p:sp>
        <p:nvSpPr>
          <p:cNvPr id="74756" name="Rectangle 1028"/>
          <p:cNvSpPr>
            <a:spLocks noChangeArrowheads="1"/>
          </p:cNvSpPr>
          <p:nvPr/>
        </p:nvSpPr>
        <p:spPr bwMode="auto">
          <a:xfrm>
            <a:off x="1295400" y="2209800"/>
            <a:ext cx="6858000" cy="2057400"/>
          </a:xfrm>
          <a:prstGeom prst="rect">
            <a:avLst/>
          </a:prstGeom>
          <a:noFill/>
          <a:ln w="9525">
            <a:noFill/>
            <a:miter lim="800000"/>
            <a:headEnd/>
            <a:tailEnd/>
          </a:ln>
          <a:effectLst/>
        </p:spPr>
        <p:txBody>
          <a:bodyPr anchor="ctr"/>
          <a:lstStyle/>
          <a:p>
            <a:pPr eaLnBrk="0" hangingPunct="0"/>
            <a:r>
              <a:rPr lang="en-GB" altLang="zh-CN" sz="3200">
                <a:ea typeface="SimSun" pitchFamily="2" charset="-122"/>
              </a:rPr>
              <a:t>“I know half the money I spend on advertising is wasted, but I can never find out which half!”</a:t>
            </a:r>
          </a:p>
        </p:txBody>
      </p:sp>
      <p:sp>
        <p:nvSpPr>
          <p:cNvPr id="74757" name="Rectangle 1029"/>
          <p:cNvSpPr>
            <a:spLocks noChangeArrowheads="1"/>
          </p:cNvSpPr>
          <p:nvPr/>
        </p:nvSpPr>
        <p:spPr bwMode="auto">
          <a:xfrm>
            <a:off x="1066800" y="4648200"/>
            <a:ext cx="7543800" cy="762000"/>
          </a:xfrm>
          <a:prstGeom prst="rect">
            <a:avLst/>
          </a:prstGeom>
          <a:noFill/>
          <a:ln w="9525">
            <a:noFill/>
            <a:miter lim="800000"/>
            <a:headEnd/>
            <a:tailEnd/>
          </a:ln>
          <a:effectLst/>
        </p:spPr>
        <p:txBody>
          <a:bodyPr/>
          <a:lstStyle/>
          <a:p>
            <a:pPr algn="r" eaLnBrk="0" hangingPunct="0"/>
            <a:r>
              <a:rPr lang="en-GB" altLang="zh-CN" sz="2400">
                <a:latin typeface="Times New Roman" pitchFamily="18" charset="0"/>
                <a:ea typeface="SimSun" pitchFamily="2" charset="-122"/>
              </a:rPr>
              <a:t>Lord Leverhulme </a:t>
            </a:r>
          </a:p>
          <a:p>
            <a:pPr algn="r" eaLnBrk="0" hangingPunct="0"/>
            <a:r>
              <a:rPr lang="en-GB" altLang="zh-CN" sz="2400">
                <a:latin typeface="Times New Roman" pitchFamily="18" charset="0"/>
                <a:ea typeface="SimSun" pitchFamily="2" charset="-122"/>
              </a:rPr>
              <a:t>President of Unilever</a:t>
            </a:r>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Title 7"/>
          <p:cNvSpPr>
            <a:spLocks noGrp="1"/>
          </p:cNvSpPr>
          <p:nvPr>
            <p:ph type="title" idx="4294967295"/>
          </p:nvPr>
        </p:nvSpPr>
        <p:spPr>
          <a:xfrm>
            <a:off x="357158" y="214290"/>
            <a:ext cx="7772400" cy="1012825"/>
          </a:xfrm>
        </p:spPr>
        <p:txBody>
          <a:bodyPr/>
          <a:lstStyle/>
          <a:p>
            <a:r>
              <a:rPr lang="en-GB" sz="3200" b="1" dirty="0" smtClean="0"/>
              <a:t>Data Mining: What it is</a:t>
            </a:r>
          </a:p>
        </p:txBody>
      </p:sp>
      <p:sp>
        <p:nvSpPr>
          <p:cNvPr id="68611" name="Content Placeholder 8"/>
          <p:cNvSpPr>
            <a:spLocks/>
          </p:cNvSpPr>
          <p:nvPr/>
        </p:nvSpPr>
        <p:spPr bwMode="auto">
          <a:xfrm>
            <a:off x="500034" y="3286124"/>
            <a:ext cx="8305800" cy="2743200"/>
          </a:xfrm>
          <a:prstGeom prst="rect">
            <a:avLst/>
          </a:prstGeom>
          <a:noFill/>
          <a:ln w="9525">
            <a:noFill/>
            <a:miter lim="800000"/>
            <a:headEnd/>
            <a:tailEnd/>
          </a:ln>
        </p:spPr>
        <p:txBody>
          <a:bodyPr/>
          <a:lstStyle/>
          <a:p>
            <a:pPr marL="284163" indent="-284163" eaLnBrk="0" hangingPunct="0">
              <a:buFontTx/>
              <a:buChar char="•"/>
            </a:pPr>
            <a:r>
              <a:rPr lang="en-GB" altLang="zh-CN" sz="2400" b="1" dirty="0">
                <a:ea typeface="SimSun" pitchFamily="2" charset="-122"/>
              </a:rPr>
              <a:t>Useful information</a:t>
            </a:r>
            <a:r>
              <a:rPr lang="en-GB" altLang="zh-CN" sz="2400" dirty="0">
                <a:ea typeface="SimSun" pitchFamily="2" charset="-122"/>
              </a:rPr>
              <a:t>; leading to a course of action or an understanding of data</a:t>
            </a:r>
          </a:p>
          <a:p>
            <a:pPr marL="284163" indent="-284163" eaLnBrk="0" hangingPunct="0">
              <a:buFontTx/>
              <a:buChar char="•"/>
            </a:pPr>
            <a:r>
              <a:rPr lang="en-GB" altLang="zh-CN" sz="2400" b="1" dirty="0">
                <a:ea typeface="SimSun" pitchFamily="2" charset="-122"/>
              </a:rPr>
              <a:t>Non-trivial implicit information</a:t>
            </a:r>
            <a:r>
              <a:rPr lang="en-GB" altLang="zh-CN" sz="2400" dirty="0">
                <a:ea typeface="SimSun" pitchFamily="2" charset="-122"/>
              </a:rPr>
              <a:t>; not the raw data, nor the result of a simple data summary</a:t>
            </a:r>
          </a:p>
          <a:p>
            <a:pPr marL="284163" indent="-284163" eaLnBrk="0" hangingPunct="0">
              <a:buFontTx/>
              <a:buChar char="•"/>
            </a:pPr>
            <a:r>
              <a:rPr lang="en-GB" altLang="zh-CN" sz="2400" b="1" dirty="0">
                <a:ea typeface="SimSun" pitchFamily="2" charset="-122"/>
              </a:rPr>
              <a:t>Real life databases</a:t>
            </a:r>
            <a:r>
              <a:rPr lang="en-GB" altLang="zh-CN" sz="2400" dirty="0">
                <a:ea typeface="SimSun" pitchFamily="2" charset="-122"/>
              </a:rPr>
              <a:t>; not laboratory generated data sets</a:t>
            </a:r>
          </a:p>
          <a:p>
            <a:pPr marL="284163" indent="-284163" eaLnBrk="0" hangingPunct="0">
              <a:buFontTx/>
              <a:buChar char="•"/>
            </a:pPr>
            <a:r>
              <a:rPr lang="en-GB" altLang="zh-CN" sz="2400" b="1" dirty="0">
                <a:ea typeface="SimSun" pitchFamily="2" charset="-122"/>
              </a:rPr>
              <a:t>Efficient novel discovery methods</a:t>
            </a:r>
            <a:r>
              <a:rPr lang="en-GB" altLang="zh-CN" sz="2400" dirty="0">
                <a:ea typeface="SimSun" pitchFamily="2" charset="-122"/>
              </a:rPr>
              <a:t>; expected to be scaled up and applied to large databases</a:t>
            </a:r>
            <a:endParaRPr lang="en-GB" sz="2400" dirty="0">
              <a:ea typeface="SimSun" pitchFamily="2" charset="-122"/>
            </a:endParaRPr>
          </a:p>
        </p:txBody>
      </p:sp>
      <p:sp>
        <p:nvSpPr>
          <p:cNvPr id="68612" name="Text Box 4"/>
          <p:cNvSpPr txBox="1">
            <a:spLocks noChangeArrowheads="1"/>
          </p:cNvSpPr>
          <p:nvPr/>
        </p:nvSpPr>
        <p:spPr bwMode="auto">
          <a:xfrm>
            <a:off x="785786" y="1371600"/>
            <a:ext cx="7620000" cy="1681163"/>
          </a:xfrm>
          <a:prstGeom prst="rect">
            <a:avLst/>
          </a:prstGeom>
          <a:noFill/>
          <a:ln w="9525">
            <a:solidFill>
              <a:schemeClr val="tx1"/>
            </a:solidFill>
            <a:miter lim="800000"/>
            <a:headEnd/>
            <a:tailEnd/>
          </a:ln>
          <a:effectLst/>
        </p:spPr>
        <p:txBody>
          <a:bodyPr>
            <a:spAutoFit/>
          </a:bodyPr>
          <a:lstStyle/>
          <a:p>
            <a:pPr algn="just" eaLnBrk="0" hangingPunct="0">
              <a:lnSpc>
                <a:spcPct val="115000"/>
              </a:lnSpc>
            </a:pPr>
            <a:r>
              <a:rPr lang="en-GB" altLang="zh-CN" dirty="0">
                <a:ea typeface="SimSun" pitchFamily="2" charset="-122"/>
              </a:rPr>
              <a:t>Knowledge discovery in databases (KDD) refers to the efficient process of searching through large volumes of raw data in databases to find potentially useful information that is implicitly embedded in the data. </a:t>
            </a:r>
            <a:r>
              <a:rPr lang="en-GB" altLang="zh-CN" i="1" dirty="0">
                <a:ea typeface="SimSun" pitchFamily="2" charset="-122"/>
              </a:rPr>
              <a:t>Data Mining</a:t>
            </a:r>
            <a:r>
              <a:rPr lang="en-GB" altLang="zh-CN" dirty="0">
                <a:ea typeface="SimSun" pitchFamily="2" charset="-122"/>
              </a:rPr>
              <a:t> is an integral step of KDD that discovers hidden patterns from an input data set.</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 presetClass="entr" presetSubtype="32" fill="hold" grpId="0" nodeType="clickEffect">
                                  <p:stCondLst>
                                    <p:cond delay="0"/>
                                  </p:stCondLst>
                                  <p:childTnLst>
                                    <p:set>
                                      <p:cBhvr>
                                        <p:cTn id="6" dur="1" fill="hold">
                                          <p:stCondLst>
                                            <p:cond delay="0"/>
                                          </p:stCondLst>
                                        </p:cTn>
                                        <p:tgtEl>
                                          <p:spTgt spid="68612">
                                            <p:txEl>
                                              <p:pRg st="0" end="0"/>
                                            </p:txEl>
                                          </p:spTgt>
                                        </p:tgtEl>
                                        <p:attrNameLst>
                                          <p:attrName>style.visibility</p:attrName>
                                        </p:attrNameLst>
                                      </p:cBhvr>
                                      <p:to>
                                        <p:strVal val="visible"/>
                                      </p:to>
                                    </p:set>
                                    <p:animEffect transition="in" filter="box(out)">
                                      <p:cBhvr>
                                        <p:cTn id="7" dur="500"/>
                                        <p:tgtEl>
                                          <p:spTgt spid="68612">
                                            <p:txEl>
                                              <p:pRg st="0" end="0"/>
                                            </p:txEl>
                                          </p:spTgt>
                                        </p:tgtEl>
                                      </p:cBhvr>
                                    </p:animEffect>
                                  </p:childTnLst>
                                  <p:subTnLst>
                                    <p:audio>
                                      <p:cMediaNode>
                                        <p:cTn display="0" masterRel="sameClick">
                                          <p:stCondLst>
                                            <p:cond evt="begin" delay="0">
                                              <p:tn val="5"/>
                                            </p:cond>
                                          </p:stCondLst>
                                          <p:endCondLst>
                                            <p:cond evt="onStopAudio" delay="0">
                                              <p:tgtEl>
                                                <p:sldTgt/>
                                              </p:tgtEl>
                                            </p:cond>
                                          </p:endCondLst>
                                        </p:cTn>
                                        <p:tgtEl>
                                          <p:sndTgt r:embed="rId3" name="CAMERA.WAV" builtIn="1"/>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8612" grpId="0" build="p" autoUpdateAnimBg="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Rectangle 2"/>
          <p:cNvSpPr>
            <a:spLocks noGrp="1" noChangeArrowheads="1"/>
          </p:cNvSpPr>
          <p:nvPr>
            <p:ph type="title"/>
          </p:nvPr>
        </p:nvSpPr>
        <p:spPr/>
        <p:txBody>
          <a:bodyPr/>
          <a:lstStyle/>
          <a:p>
            <a:r>
              <a:rPr lang="en-GB" sz="3200" b="1" smtClean="0"/>
              <a:t>Data Mining: Useful Information</a:t>
            </a:r>
          </a:p>
        </p:txBody>
      </p:sp>
      <p:sp>
        <p:nvSpPr>
          <p:cNvPr id="70659" name="Rectangle 3"/>
          <p:cNvSpPr>
            <a:spLocks noChangeArrowheads="1"/>
          </p:cNvSpPr>
          <p:nvPr/>
        </p:nvSpPr>
        <p:spPr bwMode="auto">
          <a:xfrm>
            <a:off x="357158" y="1071546"/>
            <a:ext cx="8382000" cy="4572000"/>
          </a:xfrm>
          <a:prstGeom prst="rect">
            <a:avLst/>
          </a:prstGeom>
          <a:noFill/>
          <a:ln w="9525">
            <a:noFill/>
            <a:miter lim="800000"/>
            <a:headEnd/>
            <a:tailEnd/>
          </a:ln>
          <a:effectLst/>
        </p:spPr>
        <p:txBody>
          <a:bodyPr/>
          <a:lstStyle/>
          <a:p>
            <a:pPr marL="292100" indent="-292100" eaLnBrk="0" hangingPunct="0">
              <a:spcAft>
                <a:spcPct val="20000"/>
              </a:spcAft>
            </a:pPr>
            <a:r>
              <a:rPr lang="en-GB" altLang="zh-CN" sz="2400" dirty="0">
                <a:ea typeface="SimSun" pitchFamily="2" charset="-122"/>
              </a:rPr>
              <a:t>Example 1 (A well-known example, not a joke):</a:t>
            </a:r>
          </a:p>
          <a:p>
            <a:pPr marL="292100" indent="-292100" eaLnBrk="0" hangingPunct="0">
              <a:spcBef>
                <a:spcPct val="25000"/>
              </a:spcBef>
            </a:pPr>
            <a:r>
              <a:rPr lang="en-GB" altLang="zh-CN" sz="2000" dirty="0">
                <a:ea typeface="SimSun" pitchFamily="2" charset="-122"/>
              </a:rPr>
              <a:t>	</a:t>
            </a:r>
            <a:r>
              <a:rPr lang="en-GB" altLang="zh-CN" sz="2400" dirty="0">
                <a:solidFill>
                  <a:srgbClr val="0033CC"/>
                </a:solidFill>
                <a:ea typeface="SimSun" pitchFamily="2" charset="-122"/>
              </a:rPr>
              <a:t>Customers who purchase </a:t>
            </a:r>
            <a:r>
              <a:rPr lang="en-GB" altLang="zh-CN" sz="2400" i="1" dirty="0">
                <a:solidFill>
                  <a:srgbClr val="0033CC"/>
                </a:solidFill>
                <a:ea typeface="SimSun" pitchFamily="2" charset="-122"/>
              </a:rPr>
              <a:t>beer</a:t>
            </a:r>
            <a:r>
              <a:rPr lang="en-GB" altLang="zh-CN" sz="2400" dirty="0">
                <a:solidFill>
                  <a:srgbClr val="0033CC"/>
                </a:solidFill>
                <a:ea typeface="SimSun" pitchFamily="2" charset="-122"/>
              </a:rPr>
              <a:t> are also likely (say 90%) to purchase </a:t>
            </a:r>
            <a:r>
              <a:rPr lang="en-GB" altLang="zh-CN" sz="2400" i="1" dirty="0">
                <a:solidFill>
                  <a:srgbClr val="0033CC"/>
                </a:solidFill>
                <a:ea typeface="SimSun" pitchFamily="2" charset="-122"/>
              </a:rPr>
              <a:t>nappies</a:t>
            </a:r>
            <a:r>
              <a:rPr lang="en-GB" altLang="zh-CN" sz="2400" dirty="0">
                <a:solidFill>
                  <a:srgbClr val="0033CC"/>
                </a:solidFill>
                <a:ea typeface="SimSun" pitchFamily="2" charset="-122"/>
              </a:rPr>
              <a:t>.</a:t>
            </a:r>
            <a:r>
              <a:rPr lang="en-GB" altLang="zh-CN" sz="2000" dirty="0">
                <a:ea typeface="SimSun" pitchFamily="2" charset="-122"/>
                <a:sym typeface="Symbol" pitchFamily="18" charset="2"/>
              </a:rPr>
              <a:t> </a:t>
            </a:r>
          </a:p>
          <a:p>
            <a:pPr marL="292100" indent="-292100" eaLnBrk="0" hangingPunct="0"/>
            <a:endParaRPr lang="en-GB" altLang="zh-CN" sz="2000" dirty="0">
              <a:ea typeface="SimSun" pitchFamily="2" charset="-122"/>
              <a:sym typeface="Symbol" pitchFamily="18" charset="2"/>
            </a:endParaRPr>
          </a:p>
          <a:p>
            <a:pPr marL="292100" indent="-292100" eaLnBrk="0" hangingPunct="0">
              <a:spcAft>
                <a:spcPct val="25000"/>
              </a:spcAft>
            </a:pPr>
            <a:r>
              <a:rPr lang="en-GB" altLang="zh-CN" sz="2400" dirty="0">
                <a:ea typeface="SimSun" pitchFamily="2" charset="-122"/>
              </a:rPr>
              <a:t>Example 2 (May already be in practical use in credit card applications):</a:t>
            </a:r>
            <a:r>
              <a:rPr lang="en-GB" altLang="zh-CN" sz="2000" dirty="0">
                <a:ea typeface="SimSun" pitchFamily="2" charset="-122"/>
              </a:rPr>
              <a:t>	</a:t>
            </a:r>
          </a:p>
          <a:p>
            <a:pPr marL="292100" indent="-292100" eaLnBrk="0" hangingPunct="0"/>
            <a:r>
              <a:rPr lang="en-GB" altLang="zh-CN" sz="2000" dirty="0">
                <a:ea typeface="SimSun" pitchFamily="2" charset="-122"/>
              </a:rPr>
              <a:t>	</a:t>
            </a:r>
            <a:r>
              <a:rPr lang="en-GB" altLang="zh-CN" sz="2400" b="1" dirty="0">
                <a:solidFill>
                  <a:srgbClr val="0033CC"/>
                </a:solidFill>
                <a:ea typeface="SimSun" pitchFamily="2" charset="-122"/>
              </a:rPr>
              <a:t>If </a:t>
            </a:r>
            <a:r>
              <a:rPr lang="en-GB" altLang="zh-CN" sz="2400" dirty="0">
                <a:solidFill>
                  <a:srgbClr val="0033CC"/>
                </a:solidFill>
                <a:ea typeface="SimSun" pitchFamily="2" charset="-122"/>
              </a:rPr>
              <a:t>20,000 </a:t>
            </a:r>
            <a:r>
              <a:rPr lang="en-GB" altLang="zh-CN" sz="2400" dirty="0">
                <a:solidFill>
                  <a:srgbClr val="0033CC"/>
                </a:solidFill>
                <a:ea typeface="SimSun" pitchFamily="2" charset="-122"/>
                <a:sym typeface="Symbol" pitchFamily="18" charset="2"/>
              </a:rPr>
              <a:t> Customer’s Salary  40,000 pounds and Customer has a house, </a:t>
            </a:r>
            <a:r>
              <a:rPr lang="en-GB" altLang="zh-CN" sz="2400" b="1" dirty="0">
                <a:solidFill>
                  <a:srgbClr val="0033CC"/>
                </a:solidFill>
                <a:ea typeface="SimSun" pitchFamily="2" charset="-122"/>
              </a:rPr>
              <a:t>then</a:t>
            </a:r>
            <a:r>
              <a:rPr lang="en-GB" altLang="zh-CN" sz="2400" dirty="0">
                <a:solidFill>
                  <a:srgbClr val="0033CC"/>
                </a:solidFill>
                <a:ea typeface="SimSun" pitchFamily="2" charset="-122"/>
              </a:rPr>
              <a:t> Customer is a safe customer.</a:t>
            </a:r>
            <a:endParaRPr lang="en-GB" altLang="zh-CN" sz="2400" dirty="0">
              <a:ea typeface="SimSun" pitchFamily="2" charset="-122"/>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Title 7"/>
          <p:cNvSpPr>
            <a:spLocks noGrp="1"/>
          </p:cNvSpPr>
          <p:nvPr>
            <p:ph type="title" idx="4294967295"/>
          </p:nvPr>
        </p:nvSpPr>
        <p:spPr>
          <a:xfrm>
            <a:off x="214282" y="142852"/>
            <a:ext cx="7772400" cy="1012825"/>
          </a:xfrm>
        </p:spPr>
        <p:txBody>
          <a:bodyPr/>
          <a:lstStyle/>
          <a:p>
            <a:r>
              <a:rPr lang="en-GB" sz="3200" b="1" dirty="0" smtClean="0"/>
              <a:t>Data Mining: Non-trivial Information</a:t>
            </a:r>
          </a:p>
        </p:txBody>
      </p:sp>
      <p:sp>
        <p:nvSpPr>
          <p:cNvPr id="76803" name="Content Placeholder 8"/>
          <p:cNvSpPr>
            <a:spLocks/>
          </p:cNvSpPr>
          <p:nvPr/>
        </p:nvSpPr>
        <p:spPr bwMode="auto">
          <a:xfrm>
            <a:off x="285720" y="1142984"/>
            <a:ext cx="8458200" cy="692150"/>
          </a:xfrm>
          <a:prstGeom prst="rect">
            <a:avLst/>
          </a:prstGeom>
          <a:noFill/>
          <a:ln w="9525">
            <a:noFill/>
            <a:miter lim="800000"/>
            <a:headEnd/>
            <a:tailEnd/>
          </a:ln>
        </p:spPr>
        <p:txBody>
          <a:bodyPr/>
          <a:lstStyle/>
          <a:p>
            <a:pPr marL="284163" indent="-284163" eaLnBrk="0" hangingPunct="0">
              <a:buFontTx/>
              <a:buChar char="•"/>
            </a:pPr>
            <a:r>
              <a:rPr lang="en-GB" altLang="zh-CN" sz="2800" dirty="0">
                <a:latin typeface="Helvetica" charset="0"/>
                <a:ea typeface="SimSun" pitchFamily="2" charset="-122"/>
              </a:rPr>
              <a:t>Putting the “search for information” into a spectrum:</a:t>
            </a:r>
            <a:endParaRPr lang="en-GB" sz="2800" dirty="0"/>
          </a:p>
        </p:txBody>
      </p:sp>
      <p:grpSp>
        <p:nvGrpSpPr>
          <p:cNvPr id="2" name="Group 15"/>
          <p:cNvGrpSpPr>
            <a:grpSpLocks/>
          </p:cNvGrpSpPr>
          <p:nvPr/>
        </p:nvGrpSpPr>
        <p:grpSpPr bwMode="auto">
          <a:xfrm>
            <a:off x="285720" y="2357430"/>
            <a:ext cx="8566150" cy="3471863"/>
            <a:chOff x="144" y="1482"/>
            <a:chExt cx="5396" cy="2187"/>
          </a:xfrm>
        </p:grpSpPr>
        <p:sp>
          <p:nvSpPr>
            <p:cNvPr id="76804" name="AutoShape 4"/>
            <p:cNvSpPr>
              <a:spLocks noChangeArrowheads="1"/>
            </p:cNvSpPr>
            <p:nvPr/>
          </p:nvSpPr>
          <p:spPr bwMode="auto">
            <a:xfrm>
              <a:off x="624" y="1776"/>
              <a:ext cx="1680" cy="576"/>
            </a:xfrm>
            <a:prstGeom prst="homePlate">
              <a:avLst>
                <a:gd name="adj" fmla="val 37728"/>
              </a:avLst>
            </a:prstGeom>
            <a:solidFill>
              <a:schemeClr val="accent1"/>
            </a:solidFill>
            <a:ln w="9525">
              <a:solidFill>
                <a:schemeClr val="tx1"/>
              </a:solidFill>
              <a:miter lim="800000"/>
              <a:headEnd/>
              <a:tailEnd/>
            </a:ln>
            <a:effectLst/>
          </p:spPr>
          <p:txBody>
            <a:bodyPr wrap="none" anchor="ctr"/>
            <a:lstStyle/>
            <a:p>
              <a:endParaRPr lang="en-GB"/>
            </a:p>
          </p:txBody>
        </p:sp>
        <p:sp>
          <p:nvSpPr>
            <p:cNvPr id="76805" name="Text Box 5"/>
            <p:cNvSpPr txBox="1">
              <a:spLocks noChangeArrowheads="1"/>
            </p:cNvSpPr>
            <p:nvPr/>
          </p:nvSpPr>
          <p:spPr bwMode="auto">
            <a:xfrm rot="-5400000">
              <a:off x="-148" y="1876"/>
              <a:ext cx="988" cy="404"/>
            </a:xfrm>
            <a:prstGeom prst="rect">
              <a:avLst/>
            </a:prstGeom>
            <a:noFill/>
            <a:ln w="9525">
              <a:noFill/>
              <a:miter lim="800000"/>
              <a:headEnd/>
              <a:tailEnd/>
            </a:ln>
            <a:effectLst/>
          </p:spPr>
          <p:txBody>
            <a:bodyPr wrap="none">
              <a:spAutoFit/>
            </a:bodyPr>
            <a:lstStyle/>
            <a:p>
              <a:r>
                <a:rPr lang="en-GB"/>
                <a:t>Low end of</a:t>
              </a:r>
            </a:p>
            <a:p>
              <a:r>
                <a:rPr lang="en-GB"/>
                <a:t>sophistication</a:t>
              </a:r>
            </a:p>
          </p:txBody>
        </p:sp>
        <p:sp>
          <p:nvSpPr>
            <p:cNvPr id="76806" name="Text Box 6"/>
            <p:cNvSpPr txBox="1">
              <a:spLocks noChangeArrowheads="1"/>
            </p:cNvSpPr>
            <p:nvPr/>
          </p:nvSpPr>
          <p:spPr bwMode="auto">
            <a:xfrm rot="-5400000">
              <a:off x="4844" y="1876"/>
              <a:ext cx="988" cy="404"/>
            </a:xfrm>
            <a:prstGeom prst="rect">
              <a:avLst/>
            </a:prstGeom>
            <a:noFill/>
            <a:ln w="9525">
              <a:noFill/>
              <a:miter lim="800000"/>
              <a:headEnd/>
              <a:tailEnd/>
            </a:ln>
            <a:effectLst/>
          </p:spPr>
          <p:txBody>
            <a:bodyPr wrap="none">
              <a:spAutoFit/>
            </a:bodyPr>
            <a:lstStyle/>
            <a:p>
              <a:r>
                <a:rPr lang="en-GB"/>
                <a:t>High end of</a:t>
              </a:r>
            </a:p>
            <a:p>
              <a:r>
                <a:rPr lang="en-GB"/>
                <a:t>sophistication</a:t>
              </a:r>
            </a:p>
          </p:txBody>
        </p:sp>
        <p:sp>
          <p:nvSpPr>
            <p:cNvPr id="76807" name="AutoShape 7"/>
            <p:cNvSpPr>
              <a:spLocks noChangeArrowheads="1"/>
            </p:cNvSpPr>
            <p:nvPr/>
          </p:nvSpPr>
          <p:spPr bwMode="auto">
            <a:xfrm>
              <a:off x="2064" y="1776"/>
              <a:ext cx="1584" cy="576"/>
            </a:xfrm>
            <a:prstGeom prst="chevron">
              <a:avLst>
                <a:gd name="adj" fmla="val 34897"/>
              </a:avLst>
            </a:prstGeom>
            <a:solidFill>
              <a:schemeClr val="accent1"/>
            </a:solidFill>
            <a:ln w="9525">
              <a:solidFill>
                <a:schemeClr val="tx1"/>
              </a:solidFill>
              <a:miter lim="800000"/>
              <a:headEnd/>
              <a:tailEnd/>
            </a:ln>
            <a:effectLst/>
          </p:spPr>
          <p:txBody>
            <a:bodyPr wrap="none" anchor="ctr"/>
            <a:lstStyle/>
            <a:p>
              <a:endParaRPr lang="en-GB"/>
            </a:p>
          </p:txBody>
        </p:sp>
        <p:sp>
          <p:nvSpPr>
            <p:cNvPr id="76808" name="AutoShape 8"/>
            <p:cNvSpPr>
              <a:spLocks noChangeArrowheads="1"/>
            </p:cNvSpPr>
            <p:nvPr/>
          </p:nvSpPr>
          <p:spPr bwMode="auto">
            <a:xfrm>
              <a:off x="3408" y="1776"/>
              <a:ext cx="1536" cy="576"/>
            </a:xfrm>
            <a:prstGeom prst="chevron">
              <a:avLst>
                <a:gd name="adj" fmla="val 34716"/>
              </a:avLst>
            </a:prstGeom>
            <a:solidFill>
              <a:schemeClr val="accent1"/>
            </a:solidFill>
            <a:ln w="9525">
              <a:solidFill>
                <a:schemeClr val="tx1"/>
              </a:solidFill>
              <a:miter lim="800000"/>
              <a:headEnd/>
              <a:tailEnd/>
            </a:ln>
            <a:effectLst/>
          </p:spPr>
          <p:txBody>
            <a:bodyPr wrap="none" anchor="ctr"/>
            <a:lstStyle/>
            <a:p>
              <a:endParaRPr lang="en-GB"/>
            </a:p>
          </p:txBody>
        </p:sp>
        <p:sp>
          <p:nvSpPr>
            <p:cNvPr id="76809" name="Text Box 9"/>
            <p:cNvSpPr txBox="1">
              <a:spLocks noChangeArrowheads="1"/>
            </p:cNvSpPr>
            <p:nvPr/>
          </p:nvSpPr>
          <p:spPr bwMode="auto">
            <a:xfrm>
              <a:off x="720" y="1488"/>
              <a:ext cx="947" cy="250"/>
            </a:xfrm>
            <a:prstGeom prst="rect">
              <a:avLst/>
            </a:prstGeom>
            <a:noFill/>
            <a:ln w="9525">
              <a:noFill/>
              <a:miter lim="800000"/>
              <a:headEnd/>
              <a:tailEnd/>
            </a:ln>
            <a:effectLst/>
          </p:spPr>
          <p:txBody>
            <a:bodyPr wrap="none">
              <a:spAutoFit/>
            </a:bodyPr>
            <a:lstStyle/>
            <a:p>
              <a:r>
                <a:rPr lang="en-GB" sz="2000" b="1" dirty="0">
                  <a:latin typeface="Arial Narrow" pitchFamily="34" charset="0"/>
                </a:rPr>
                <a:t>Data retrieval</a:t>
              </a:r>
            </a:p>
          </p:txBody>
        </p:sp>
        <p:sp>
          <p:nvSpPr>
            <p:cNvPr id="76810" name="Text Box 10"/>
            <p:cNvSpPr txBox="1">
              <a:spLocks noChangeArrowheads="1"/>
            </p:cNvSpPr>
            <p:nvPr/>
          </p:nvSpPr>
          <p:spPr bwMode="auto">
            <a:xfrm>
              <a:off x="1836" y="1482"/>
              <a:ext cx="1782" cy="250"/>
            </a:xfrm>
            <a:prstGeom prst="rect">
              <a:avLst/>
            </a:prstGeom>
            <a:noFill/>
            <a:ln w="9525">
              <a:noFill/>
              <a:miter lim="800000"/>
              <a:headEnd/>
              <a:tailEnd/>
            </a:ln>
            <a:effectLst/>
          </p:spPr>
          <p:txBody>
            <a:bodyPr wrap="none">
              <a:spAutoFit/>
            </a:bodyPr>
            <a:lstStyle/>
            <a:p>
              <a:r>
                <a:rPr lang="en-GB" sz="2000" b="1">
                  <a:latin typeface="Arial Narrow" pitchFamily="34" charset="0"/>
                </a:rPr>
                <a:t>Online analytic processing</a:t>
              </a:r>
            </a:p>
          </p:txBody>
        </p:sp>
        <p:sp>
          <p:nvSpPr>
            <p:cNvPr id="76811" name="Text Box 11"/>
            <p:cNvSpPr txBox="1">
              <a:spLocks noChangeArrowheads="1"/>
            </p:cNvSpPr>
            <p:nvPr/>
          </p:nvSpPr>
          <p:spPr bwMode="auto">
            <a:xfrm>
              <a:off x="3792" y="1488"/>
              <a:ext cx="866" cy="250"/>
            </a:xfrm>
            <a:prstGeom prst="rect">
              <a:avLst/>
            </a:prstGeom>
            <a:noFill/>
            <a:ln w="9525">
              <a:noFill/>
              <a:miter lim="800000"/>
              <a:headEnd/>
              <a:tailEnd/>
            </a:ln>
            <a:effectLst/>
          </p:spPr>
          <p:txBody>
            <a:bodyPr wrap="none">
              <a:spAutoFit/>
            </a:bodyPr>
            <a:lstStyle/>
            <a:p>
              <a:r>
                <a:rPr lang="en-GB" sz="2000" b="1">
                  <a:latin typeface="Arial Narrow" pitchFamily="34" charset="0"/>
                </a:rPr>
                <a:t>Data mining</a:t>
              </a:r>
            </a:p>
          </p:txBody>
        </p:sp>
        <p:sp>
          <p:nvSpPr>
            <p:cNvPr id="76812" name="Rectangle 12"/>
            <p:cNvSpPr>
              <a:spLocks noChangeArrowheads="1"/>
            </p:cNvSpPr>
            <p:nvPr/>
          </p:nvSpPr>
          <p:spPr bwMode="auto">
            <a:xfrm>
              <a:off x="576" y="2400"/>
              <a:ext cx="1536" cy="577"/>
            </a:xfrm>
            <a:prstGeom prst="rect">
              <a:avLst/>
            </a:prstGeom>
            <a:noFill/>
            <a:ln w="9525">
              <a:noFill/>
              <a:miter lim="800000"/>
              <a:headEnd/>
              <a:tailEnd/>
            </a:ln>
            <a:effectLst/>
          </p:spPr>
          <p:txBody>
            <a:bodyPr>
              <a:spAutoFit/>
            </a:bodyPr>
            <a:lstStyle/>
            <a:p>
              <a:pPr marL="192088" indent="-192088" eaLnBrk="0" hangingPunct="0">
                <a:buFontTx/>
                <a:buChar char="•"/>
              </a:pPr>
              <a:r>
                <a:rPr lang="en-GB" altLang="zh-CN">
                  <a:latin typeface="Arial Narrow" pitchFamily="34" charset="0"/>
                  <a:ea typeface="??"/>
                  <a:cs typeface="??"/>
                </a:rPr>
                <a:t>Retrieval of stored data</a:t>
              </a:r>
            </a:p>
            <a:p>
              <a:pPr marL="192088" indent="-192088" eaLnBrk="0" hangingPunct="0">
                <a:buFontTx/>
                <a:buChar char="•"/>
              </a:pPr>
              <a:r>
                <a:rPr lang="en-GB" altLang="zh-CN">
                  <a:latin typeface="Arial Narrow" pitchFamily="34" charset="0"/>
                  <a:ea typeface="??"/>
                  <a:cs typeface="??"/>
                </a:rPr>
                <a:t>Trivial data aggregation</a:t>
              </a:r>
            </a:p>
            <a:p>
              <a:pPr marL="192088" indent="-192088" eaLnBrk="0" hangingPunct="0">
                <a:buFontTx/>
                <a:buChar char="•"/>
              </a:pPr>
              <a:r>
                <a:rPr lang="en-GB" altLang="zh-CN">
                  <a:latin typeface="Arial Narrow" pitchFamily="34" charset="0"/>
                  <a:ea typeface="??"/>
                  <a:cs typeface="??"/>
                </a:rPr>
                <a:t>Written in standard SQL</a:t>
              </a:r>
              <a:endParaRPr lang="en-GB">
                <a:latin typeface="Arial Narrow" pitchFamily="34" charset="0"/>
                <a:ea typeface="??"/>
                <a:cs typeface="??"/>
              </a:endParaRPr>
            </a:p>
          </p:txBody>
        </p:sp>
        <p:sp>
          <p:nvSpPr>
            <p:cNvPr id="76813" name="Text Box 13"/>
            <p:cNvSpPr txBox="1">
              <a:spLocks noChangeArrowheads="1"/>
            </p:cNvSpPr>
            <p:nvPr/>
          </p:nvSpPr>
          <p:spPr bwMode="auto">
            <a:xfrm>
              <a:off x="2064" y="2400"/>
              <a:ext cx="1392" cy="1269"/>
            </a:xfrm>
            <a:prstGeom prst="rect">
              <a:avLst/>
            </a:prstGeom>
            <a:noFill/>
            <a:ln w="9525">
              <a:noFill/>
              <a:miter lim="800000"/>
              <a:headEnd/>
              <a:tailEnd/>
            </a:ln>
            <a:effectLst/>
          </p:spPr>
          <p:txBody>
            <a:bodyPr>
              <a:spAutoFit/>
            </a:bodyPr>
            <a:lstStyle/>
            <a:p>
              <a:pPr marL="192088" indent="-192088" eaLnBrk="0" hangingPunct="0">
                <a:buFontTx/>
                <a:buChar char="•"/>
              </a:pPr>
              <a:r>
                <a:rPr lang="en-GB" altLang="zh-CN">
                  <a:latin typeface="Arial Narrow" pitchFamily="34" charset="0"/>
                  <a:ea typeface="??"/>
                  <a:cs typeface="??"/>
                </a:rPr>
                <a:t>Interactive reporting on stored data</a:t>
              </a:r>
            </a:p>
            <a:p>
              <a:pPr marL="192088" indent="-192088" eaLnBrk="0" hangingPunct="0">
                <a:buFontTx/>
                <a:buChar char="•"/>
              </a:pPr>
              <a:r>
                <a:rPr lang="en-GB" altLang="zh-CN">
                  <a:latin typeface="Arial Narrow" pitchFamily="34" charset="0"/>
                  <a:ea typeface="??"/>
                  <a:cs typeface="??"/>
                </a:rPr>
                <a:t>Summarisation and drilling along different attributes</a:t>
              </a:r>
            </a:p>
            <a:p>
              <a:pPr marL="192088" indent="-192088" eaLnBrk="0" hangingPunct="0">
                <a:buFontTx/>
                <a:buChar char="•"/>
              </a:pPr>
              <a:r>
                <a:rPr lang="en-GB" altLang="zh-CN">
                  <a:latin typeface="Arial Narrow" pitchFamily="34" charset="0"/>
                  <a:ea typeface="??"/>
                  <a:cs typeface="??"/>
                </a:rPr>
                <a:t>Written in extended SQL</a:t>
              </a:r>
            </a:p>
          </p:txBody>
        </p:sp>
        <p:sp>
          <p:nvSpPr>
            <p:cNvPr id="76814" name="Text Box 14"/>
            <p:cNvSpPr txBox="1">
              <a:spLocks noChangeArrowheads="1"/>
            </p:cNvSpPr>
            <p:nvPr/>
          </p:nvSpPr>
          <p:spPr bwMode="auto">
            <a:xfrm>
              <a:off x="3504" y="2398"/>
              <a:ext cx="1536" cy="1198"/>
            </a:xfrm>
            <a:prstGeom prst="rect">
              <a:avLst/>
            </a:prstGeom>
            <a:noFill/>
            <a:ln w="9525">
              <a:noFill/>
              <a:miter lim="800000"/>
              <a:headEnd/>
              <a:tailEnd/>
            </a:ln>
            <a:effectLst/>
          </p:spPr>
          <p:txBody>
            <a:bodyPr>
              <a:spAutoFit/>
            </a:bodyPr>
            <a:lstStyle/>
            <a:p>
              <a:pPr marL="192088" indent="-192088" eaLnBrk="0" hangingPunct="0">
                <a:lnSpc>
                  <a:spcPct val="110000"/>
                </a:lnSpc>
                <a:buFontTx/>
                <a:buChar char="•"/>
              </a:pPr>
              <a:r>
                <a:rPr lang="en-GB" altLang="zh-CN">
                  <a:latin typeface="Arial Narrow" pitchFamily="34" charset="0"/>
                  <a:ea typeface="??"/>
                  <a:cs typeface="??"/>
                </a:rPr>
                <a:t>Discovery of hidden and embedded patterns</a:t>
              </a:r>
            </a:p>
            <a:p>
              <a:pPr marL="192088" indent="-192088" eaLnBrk="0" hangingPunct="0">
                <a:lnSpc>
                  <a:spcPct val="110000"/>
                </a:lnSpc>
                <a:buFontTx/>
                <a:buChar char="•"/>
              </a:pPr>
              <a:r>
                <a:rPr lang="en-GB" altLang="zh-CN">
                  <a:latin typeface="Arial Narrow" pitchFamily="34" charset="0"/>
                  <a:ea typeface="??"/>
                  <a:cs typeface="??"/>
                </a:rPr>
                <a:t>Discovery algorithms</a:t>
              </a:r>
            </a:p>
            <a:p>
              <a:pPr marL="192088" indent="-192088" eaLnBrk="0" hangingPunct="0">
                <a:lnSpc>
                  <a:spcPct val="110000"/>
                </a:lnSpc>
                <a:buFontTx/>
                <a:buChar char="•"/>
              </a:pPr>
              <a:r>
                <a:rPr lang="en-GB" altLang="zh-CN">
                  <a:latin typeface="Arial Narrow" pitchFamily="34" charset="0"/>
                  <a:ea typeface="??"/>
                  <a:cs typeface="??"/>
                </a:rPr>
                <a:t>Written in programming language probably with the assistance of SQL</a:t>
              </a:r>
            </a:p>
          </p:txBody>
        </p:sp>
      </p:gr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Title 7"/>
          <p:cNvSpPr>
            <a:spLocks noGrp="1"/>
          </p:cNvSpPr>
          <p:nvPr>
            <p:ph type="title" idx="4294967295"/>
          </p:nvPr>
        </p:nvSpPr>
        <p:spPr>
          <a:xfrm>
            <a:off x="214282" y="214290"/>
            <a:ext cx="7272338" cy="1012825"/>
          </a:xfrm>
        </p:spPr>
        <p:txBody>
          <a:bodyPr/>
          <a:lstStyle/>
          <a:p>
            <a:r>
              <a:rPr lang="en-GB" sz="3200" b="1" dirty="0" smtClean="0"/>
              <a:t>Data Mining: Real-life Databases</a:t>
            </a:r>
          </a:p>
        </p:txBody>
      </p:sp>
      <p:sp>
        <p:nvSpPr>
          <p:cNvPr id="78851" name="Content Placeholder 8"/>
          <p:cNvSpPr>
            <a:spLocks/>
          </p:cNvSpPr>
          <p:nvPr/>
        </p:nvSpPr>
        <p:spPr bwMode="auto">
          <a:xfrm>
            <a:off x="357158" y="1214422"/>
            <a:ext cx="8458200" cy="4425950"/>
          </a:xfrm>
          <a:prstGeom prst="rect">
            <a:avLst/>
          </a:prstGeom>
          <a:noFill/>
          <a:ln w="9525">
            <a:noFill/>
            <a:miter lim="800000"/>
            <a:headEnd/>
            <a:tailEnd/>
          </a:ln>
        </p:spPr>
        <p:txBody>
          <a:bodyPr/>
          <a:lstStyle/>
          <a:p>
            <a:pPr marL="284163" indent="-284163" eaLnBrk="0" hangingPunct="0">
              <a:buFontTx/>
              <a:buChar char="•"/>
            </a:pPr>
            <a:r>
              <a:rPr lang="en-GB" altLang="zh-CN" sz="2800" dirty="0">
                <a:latin typeface="Helvetica" charset="0"/>
                <a:ea typeface="SimSun" pitchFamily="2" charset="-122"/>
              </a:rPr>
              <a:t>Characteristics of a real-life database</a:t>
            </a:r>
            <a:endParaRPr lang="en-GB" sz="2800" dirty="0"/>
          </a:p>
          <a:p>
            <a:pPr marL="760413" lvl="1" indent="-222250" eaLnBrk="0" hangingPunct="0">
              <a:spcBef>
                <a:spcPct val="20000"/>
              </a:spcBef>
              <a:buFontTx/>
              <a:buChar char="–"/>
            </a:pPr>
            <a:r>
              <a:rPr lang="en-GB" altLang="zh-CN" sz="2400" dirty="0">
                <a:latin typeface="Helvetica" charset="0"/>
                <a:ea typeface="SimSun" pitchFamily="2" charset="-122"/>
              </a:rPr>
              <a:t>The size may be extremely large </a:t>
            </a:r>
          </a:p>
          <a:p>
            <a:pPr marL="760413" lvl="1" indent="-222250" eaLnBrk="0" hangingPunct="0">
              <a:spcBef>
                <a:spcPct val="20000"/>
              </a:spcBef>
              <a:buFontTx/>
              <a:buChar char="–"/>
            </a:pPr>
            <a:r>
              <a:rPr lang="en-GB" altLang="zh-CN" sz="2400" dirty="0">
                <a:latin typeface="Helvetica" charset="0"/>
                <a:ea typeface="SimSun" pitchFamily="2" charset="-122"/>
              </a:rPr>
              <a:t>The dimensionality can be very high</a:t>
            </a:r>
          </a:p>
          <a:p>
            <a:pPr marL="760413" lvl="1" indent="-222250" eaLnBrk="0" hangingPunct="0">
              <a:spcBef>
                <a:spcPct val="20000"/>
              </a:spcBef>
              <a:buFontTx/>
              <a:buChar char="–"/>
            </a:pPr>
            <a:r>
              <a:rPr lang="en-GB" altLang="zh-CN" sz="2400" dirty="0">
                <a:latin typeface="Helvetica" charset="0"/>
                <a:ea typeface="SimSun" pitchFamily="2" charset="-122"/>
              </a:rPr>
              <a:t>Attributes can be of different data types</a:t>
            </a:r>
            <a:endParaRPr lang="en-GB" sz="2400" dirty="0"/>
          </a:p>
          <a:p>
            <a:pPr marL="760413" lvl="1" indent="-222250" eaLnBrk="0" hangingPunct="0">
              <a:spcBef>
                <a:spcPct val="20000"/>
              </a:spcBef>
              <a:buFontTx/>
              <a:buChar char="–"/>
            </a:pPr>
            <a:r>
              <a:rPr lang="en-GB" sz="2400" dirty="0"/>
              <a:t>Data quality can be very poor</a:t>
            </a:r>
          </a:p>
          <a:p>
            <a:pPr marL="760413" lvl="1" indent="-222250" eaLnBrk="0" hangingPunct="0">
              <a:spcBef>
                <a:spcPct val="20000"/>
              </a:spcBef>
              <a:buFontTx/>
              <a:buChar char="–"/>
            </a:pPr>
            <a:r>
              <a:rPr lang="en-GB" sz="2400" dirty="0"/>
              <a:t>Data may exist in pieces and isolated in different systems</a:t>
            </a:r>
          </a:p>
          <a:p>
            <a:pPr marL="760413" lvl="1" indent="-222250" eaLnBrk="0" hangingPunct="0">
              <a:spcBef>
                <a:spcPct val="20000"/>
              </a:spcBef>
              <a:buFontTx/>
              <a:buChar char="–"/>
            </a:pPr>
            <a:r>
              <a:rPr lang="en-GB" sz="2400" dirty="0"/>
              <a:t>Value distribution can be extremely skewed </a:t>
            </a:r>
          </a:p>
          <a:p>
            <a:pPr marL="760413" lvl="1" indent="-222250" eaLnBrk="0" hangingPunct="0">
              <a:spcBef>
                <a:spcPct val="20000"/>
              </a:spcBef>
              <a:buFontTx/>
              <a:buChar char="–"/>
            </a:pPr>
            <a:r>
              <a:rPr lang="en-GB" sz="2400" dirty="0"/>
              <a:t>Database content can be dynamic and evolving</a:t>
            </a:r>
          </a:p>
          <a:p>
            <a:pPr marL="760413" lvl="1" indent="-222250" eaLnBrk="0" hangingPunct="0">
              <a:spcBef>
                <a:spcPct val="20000"/>
              </a:spcBef>
              <a:buFontTx/>
              <a:buChar char="–"/>
            </a:pPr>
            <a:r>
              <a:rPr lang="en-GB" sz="2400" dirty="0"/>
              <a:t>Data may lack traditional record-based structure</a:t>
            </a:r>
          </a:p>
          <a:p>
            <a:pPr marL="760413" lvl="1" indent="-222250" eaLnBrk="0" hangingPunct="0">
              <a:spcBef>
                <a:spcPct val="20000"/>
              </a:spcBef>
              <a:buFontTx/>
              <a:buChar char="–"/>
            </a:pPr>
            <a:r>
              <a:rPr lang="en-GB" altLang="zh-CN" sz="2400" dirty="0">
                <a:ea typeface="SimSun" pitchFamily="2" charset="-122"/>
              </a:rPr>
              <a:t>Data are available on second storage media</a:t>
            </a:r>
            <a:endParaRPr lang="en-GB" altLang="zh-CN" sz="2000" b="1" dirty="0">
              <a:latin typeface="Helvetica" charset="0"/>
              <a:ea typeface="SimSun" pitchFamily="2" charset="-122"/>
            </a:endParaRPr>
          </a:p>
        </p:txBody>
      </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Title 7"/>
          <p:cNvSpPr>
            <a:spLocks noGrp="1"/>
          </p:cNvSpPr>
          <p:nvPr>
            <p:ph type="title" idx="4294967295"/>
          </p:nvPr>
        </p:nvSpPr>
        <p:spPr>
          <a:xfrm>
            <a:off x="285720" y="214290"/>
            <a:ext cx="7272338" cy="1012825"/>
          </a:xfrm>
        </p:spPr>
        <p:txBody>
          <a:bodyPr/>
          <a:lstStyle/>
          <a:p>
            <a:r>
              <a:rPr lang="en-GB" sz="3200" b="1" dirty="0" smtClean="0"/>
              <a:t>Data Mining: Efficient Algorithms</a:t>
            </a:r>
          </a:p>
        </p:txBody>
      </p:sp>
      <p:sp>
        <p:nvSpPr>
          <p:cNvPr id="80899" name="Content Placeholder 8"/>
          <p:cNvSpPr>
            <a:spLocks/>
          </p:cNvSpPr>
          <p:nvPr/>
        </p:nvSpPr>
        <p:spPr bwMode="auto">
          <a:xfrm>
            <a:off x="428596" y="1142984"/>
            <a:ext cx="8247063" cy="4899025"/>
          </a:xfrm>
          <a:prstGeom prst="rect">
            <a:avLst/>
          </a:prstGeom>
          <a:noFill/>
          <a:ln w="9525">
            <a:noFill/>
            <a:miter lim="800000"/>
            <a:headEnd/>
            <a:tailEnd/>
          </a:ln>
        </p:spPr>
        <p:txBody>
          <a:bodyPr/>
          <a:lstStyle/>
          <a:p>
            <a:pPr marL="284163" indent="-284163" eaLnBrk="0" hangingPunct="0">
              <a:buFontTx/>
              <a:buChar char="•"/>
            </a:pPr>
            <a:r>
              <a:rPr lang="en-GB" altLang="zh-CN" sz="2400" dirty="0">
                <a:latin typeface="Helvetica" charset="0"/>
                <a:ea typeface="??"/>
                <a:cs typeface="??"/>
              </a:rPr>
              <a:t>Discovering interesting patterns supported by given facts can be </a:t>
            </a:r>
            <a:r>
              <a:rPr lang="en-GB" altLang="zh-CN" sz="2400" i="1" dirty="0">
                <a:latin typeface="Helvetica" charset="0"/>
                <a:ea typeface="??"/>
                <a:cs typeface="??"/>
              </a:rPr>
              <a:t>computationally hard</a:t>
            </a:r>
            <a:r>
              <a:rPr lang="en-GB" altLang="zh-CN" sz="2400" dirty="0">
                <a:latin typeface="Helvetica" charset="0"/>
                <a:ea typeface="??"/>
                <a:cs typeface="??"/>
              </a:rPr>
              <a:t> because many discoveries are combinatorial problems. Trivial algorithms may take too long.</a:t>
            </a:r>
          </a:p>
          <a:p>
            <a:pPr marL="284163" indent="-284163" eaLnBrk="0" hangingPunct="0">
              <a:spcBef>
                <a:spcPct val="20000"/>
              </a:spcBef>
              <a:buFontTx/>
              <a:buChar char="•"/>
            </a:pPr>
            <a:r>
              <a:rPr lang="en-GB" altLang="zh-CN" sz="2400" dirty="0">
                <a:latin typeface="Helvetica" charset="0"/>
                <a:ea typeface="??"/>
                <a:cs typeface="??"/>
              </a:rPr>
              <a:t>A discovery algorithm is considered efficient if its execution time and memory requirement are comparable to those of sorting algorithms; otherwise, it is unlikely to scale up well enough to cope with data sets of large sizes.</a:t>
            </a:r>
          </a:p>
          <a:p>
            <a:pPr marL="284163" indent="-284163" eaLnBrk="0" hangingPunct="0">
              <a:spcBef>
                <a:spcPct val="20000"/>
              </a:spcBef>
              <a:buFontTx/>
              <a:buChar char="•"/>
            </a:pPr>
            <a:r>
              <a:rPr lang="en-GB" altLang="zh-CN" sz="2400" dirty="0">
                <a:latin typeface="Helvetica" charset="0"/>
                <a:ea typeface="??"/>
                <a:cs typeface="??"/>
              </a:rPr>
              <a:t>Efficient discovery algorithms may be hard to find. Using advanced hardware, optimising the implementation of the algorithms and developing approximate solutions can be viable alternative options.</a:t>
            </a:r>
          </a:p>
        </p:txBody>
      </p:sp>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8" name="Rectangle 4098"/>
          <p:cNvSpPr>
            <a:spLocks noGrp="1" noChangeArrowheads="1"/>
          </p:cNvSpPr>
          <p:nvPr>
            <p:ph type="title"/>
          </p:nvPr>
        </p:nvSpPr>
        <p:spPr/>
        <p:txBody>
          <a:bodyPr/>
          <a:lstStyle/>
          <a:p>
            <a:r>
              <a:rPr lang="en-GB" sz="3200" b="1" smtClean="0"/>
              <a:t>Data Mining Objectives</a:t>
            </a:r>
          </a:p>
        </p:txBody>
      </p:sp>
      <p:sp>
        <p:nvSpPr>
          <p:cNvPr id="86019" name="Rectangle 4099"/>
          <p:cNvSpPr>
            <a:spLocks noGrp="1" noChangeArrowheads="1"/>
          </p:cNvSpPr>
          <p:nvPr>
            <p:ph idx="1"/>
          </p:nvPr>
        </p:nvSpPr>
        <p:spPr>
          <a:xfrm>
            <a:off x="357158" y="1142984"/>
            <a:ext cx="8458200" cy="4800600"/>
          </a:xfrm>
        </p:spPr>
        <p:txBody>
          <a:bodyPr/>
          <a:lstStyle/>
          <a:p>
            <a:pPr marL="284163" indent="-284163">
              <a:lnSpc>
                <a:spcPct val="90000"/>
              </a:lnSpc>
            </a:pPr>
            <a:r>
              <a:rPr lang="en-GB" sz="2400" dirty="0" smtClean="0"/>
              <a:t>Classification</a:t>
            </a:r>
          </a:p>
          <a:p>
            <a:pPr marL="760413" lvl="1" indent="-222250">
              <a:lnSpc>
                <a:spcPct val="90000"/>
              </a:lnSpc>
            </a:pPr>
            <a:r>
              <a:rPr lang="en-GB" sz="2200" dirty="0" smtClean="0"/>
              <a:t>Using existing data to form a classification model and then using the model to assign an appropriate class label for a data record (e.g. safe vs. risky customers)</a:t>
            </a:r>
          </a:p>
          <a:p>
            <a:pPr marL="284163" indent="-284163">
              <a:lnSpc>
                <a:spcPct val="90000"/>
              </a:lnSpc>
            </a:pPr>
            <a:r>
              <a:rPr lang="en-GB" sz="2400" dirty="0" smtClean="0"/>
              <a:t>Estimation</a:t>
            </a:r>
          </a:p>
          <a:p>
            <a:pPr marL="760413" lvl="1" indent="-222250">
              <a:lnSpc>
                <a:spcPct val="90000"/>
              </a:lnSpc>
            </a:pPr>
            <a:r>
              <a:rPr lang="en-GB" sz="2200" dirty="0" smtClean="0"/>
              <a:t>Similar to classification but to assign a value to an output variable of a data record (e.g. estimated house value)</a:t>
            </a:r>
          </a:p>
          <a:p>
            <a:pPr marL="284163" indent="-284163">
              <a:lnSpc>
                <a:spcPct val="90000"/>
              </a:lnSpc>
            </a:pPr>
            <a:r>
              <a:rPr lang="en-GB" sz="2400" dirty="0" smtClean="0"/>
              <a:t> Prediction</a:t>
            </a:r>
          </a:p>
          <a:p>
            <a:pPr marL="760413" lvl="1" indent="-222250">
              <a:lnSpc>
                <a:spcPct val="90000"/>
              </a:lnSpc>
            </a:pPr>
            <a:r>
              <a:rPr lang="en-GB" sz="2200" dirty="0" smtClean="0"/>
              <a:t>Similar to classification and estimation, but more concerned with future outcome of the output (e.g. tomorrow’s weather)</a:t>
            </a:r>
          </a:p>
          <a:p>
            <a:pPr marL="284163" indent="-284163">
              <a:lnSpc>
                <a:spcPct val="90000"/>
              </a:lnSpc>
            </a:pPr>
            <a:r>
              <a:rPr lang="en-GB" sz="2400" dirty="0" smtClean="0"/>
              <a:t>Description</a:t>
            </a:r>
          </a:p>
          <a:p>
            <a:pPr marL="760413" lvl="1" indent="-222250">
              <a:lnSpc>
                <a:spcPct val="90000"/>
              </a:lnSpc>
            </a:pPr>
            <a:r>
              <a:rPr lang="en-GB" sz="2200" dirty="0" smtClean="0"/>
              <a:t>General description of data characteristics (e.g. customer profile)</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Rectangle 2"/>
          <p:cNvSpPr>
            <a:spLocks noGrp="1" noChangeArrowheads="1"/>
          </p:cNvSpPr>
          <p:nvPr>
            <p:ph type="title"/>
          </p:nvPr>
        </p:nvSpPr>
        <p:spPr/>
        <p:txBody>
          <a:bodyPr/>
          <a:lstStyle/>
          <a:p>
            <a:r>
              <a:rPr lang="en-US" sz="3200" b="1" smtClean="0"/>
              <a:t>Data Mining &amp; Other Disciplines</a:t>
            </a:r>
          </a:p>
        </p:txBody>
      </p:sp>
      <p:sp>
        <p:nvSpPr>
          <p:cNvPr id="83972" name="Oval 4"/>
          <p:cNvSpPr>
            <a:spLocks noChangeArrowheads="1"/>
          </p:cNvSpPr>
          <p:nvPr/>
        </p:nvSpPr>
        <p:spPr bwMode="auto">
          <a:xfrm>
            <a:off x="762000" y="1727200"/>
            <a:ext cx="2667000" cy="990600"/>
          </a:xfrm>
          <a:prstGeom prst="ellipse">
            <a:avLst/>
          </a:prstGeom>
          <a:solidFill>
            <a:schemeClr val="folHlink"/>
          </a:solidFill>
          <a:ln w="9525">
            <a:solidFill>
              <a:schemeClr val="folHlink"/>
            </a:solidFill>
            <a:round/>
            <a:headEnd/>
            <a:tailEnd/>
          </a:ln>
          <a:effectLst/>
        </p:spPr>
        <p:txBody>
          <a:bodyPr wrap="none" anchor="ctr"/>
          <a:lstStyle/>
          <a:p>
            <a:pPr algn="ctr" eaLnBrk="0" hangingPunct="0"/>
            <a:r>
              <a:rPr lang="en-GB" b="1">
                <a:latin typeface="Helvetica" charset="0"/>
                <a:ea typeface="SimSun" pitchFamily="2" charset="-122"/>
              </a:rPr>
              <a:t>Machine Learning</a:t>
            </a:r>
          </a:p>
          <a:p>
            <a:pPr algn="ctr" eaLnBrk="0" hangingPunct="0"/>
            <a:r>
              <a:rPr lang="en-GB" b="1">
                <a:latin typeface="Helvetica" charset="0"/>
                <a:ea typeface="SimSun" pitchFamily="2" charset="-122"/>
              </a:rPr>
              <a:t>(Artificial Intelligence)</a:t>
            </a:r>
            <a:endParaRPr lang="en-GB" sz="2400">
              <a:latin typeface="Times New Roman" pitchFamily="18" charset="0"/>
              <a:ea typeface="SimSun" pitchFamily="2" charset="-122"/>
            </a:endParaRPr>
          </a:p>
        </p:txBody>
      </p:sp>
      <p:sp>
        <p:nvSpPr>
          <p:cNvPr id="83973" name="Oval 5"/>
          <p:cNvSpPr>
            <a:spLocks noChangeArrowheads="1"/>
          </p:cNvSpPr>
          <p:nvPr/>
        </p:nvSpPr>
        <p:spPr bwMode="auto">
          <a:xfrm>
            <a:off x="5943600" y="1727200"/>
            <a:ext cx="2590800" cy="990600"/>
          </a:xfrm>
          <a:prstGeom prst="ellipse">
            <a:avLst/>
          </a:prstGeom>
          <a:solidFill>
            <a:schemeClr val="hlink"/>
          </a:solidFill>
          <a:ln w="9525">
            <a:solidFill>
              <a:srgbClr val="DDDDDD"/>
            </a:solidFill>
            <a:round/>
            <a:headEnd/>
            <a:tailEnd/>
          </a:ln>
          <a:effectLst/>
        </p:spPr>
        <p:txBody>
          <a:bodyPr wrap="none" anchor="ctr"/>
          <a:lstStyle/>
          <a:p>
            <a:pPr algn="ctr" eaLnBrk="0" hangingPunct="0"/>
            <a:r>
              <a:rPr lang="en-GB" b="1">
                <a:latin typeface="Helvetica" charset="0"/>
                <a:ea typeface="SimSun" pitchFamily="2" charset="-122"/>
              </a:rPr>
              <a:t>Statistics</a:t>
            </a:r>
          </a:p>
        </p:txBody>
      </p:sp>
      <p:sp>
        <p:nvSpPr>
          <p:cNvPr id="83974" name="Oval 6"/>
          <p:cNvSpPr>
            <a:spLocks noChangeArrowheads="1"/>
          </p:cNvSpPr>
          <p:nvPr/>
        </p:nvSpPr>
        <p:spPr bwMode="auto">
          <a:xfrm>
            <a:off x="3276600" y="5257800"/>
            <a:ext cx="2743200" cy="762000"/>
          </a:xfrm>
          <a:prstGeom prst="ellipse">
            <a:avLst/>
          </a:prstGeom>
          <a:solidFill>
            <a:schemeClr val="accent1"/>
          </a:solidFill>
          <a:ln w="9525">
            <a:solidFill>
              <a:srgbClr val="EAEAEA"/>
            </a:solidFill>
            <a:round/>
            <a:headEnd/>
            <a:tailEnd/>
          </a:ln>
          <a:effectLst/>
        </p:spPr>
        <p:txBody>
          <a:bodyPr wrap="none" anchor="ctr"/>
          <a:lstStyle/>
          <a:p>
            <a:pPr algn="ctr" eaLnBrk="0" hangingPunct="0"/>
            <a:r>
              <a:rPr lang="en-GB" b="1">
                <a:latin typeface="Helvetica" charset="0"/>
                <a:ea typeface="SimSun" pitchFamily="2" charset="-122"/>
              </a:rPr>
              <a:t>Database </a:t>
            </a:r>
          </a:p>
          <a:p>
            <a:pPr algn="ctr" eaLnBrk="0" hangingPunct="0"/>
            <a:r>
              <a:rPr lang="en-GB" b="1">
                <a:latin typeface="Helvetica" charset="0"/>
                <a:ea typeface="SimSun" pitchFamily="2" charset="-122"/>
              </a:rPr>
              <a:t>Management</a:t>
            </a:r>
            <a:endParaRPr lang="en-GB" sz="2400">
              <a:latin typeface="Times New Roman" pitchFamily="18" charset="0"/>
              <a:ea typeface="SimSun" pitchFamily="2" charset="-122"/>
            </a:endParaRPr>
          </a:p>
        </p:txBody>
      </p:sp>
      <p:sp>
        <p:nvSpPr>
          <p:cNvPr id="83975" name="Rectangle 7"/>
          <p:cNvSpPr>
            <a:spLocks noChangeArrowheads="1"/>
          </p:cNvSpPr>
          <p:nvPr/>
        </p:nvSpPr>
        <p:spPr bwMode="auto">
          <a:xfrm>
            <a:off x="3276600" y="3479800"/>
            <a:ext cx="2743200" cy="762000"/>
          </a:xfrm>
          <a:prstGeom prst="rect">
            <a:avLst/>
          </a:prstGeom>
          <a:solidFill>
            <a:srgbClr val="FF9900"/>
          </a:solidFill>
          <a:ln w="9525">
            <a:solidFill>
              <a:schemeClr val="tx1"/>
            </a:solidFill>
            <a:miter lim="800000"/>
            <a:headEnd/>
            <a:tailEnd/>
          </a:ln>
          <a:effectLst/>
        </p:spPr>
        <p:txBody>
          <a:bodyPr wrap="none" anchor="ctr"/>
          <a:lstStyle/>
          <a:p>
            <a:pPr algn="ctr"/>
            <a:r>
              <a:rPr lang="en-GB" sz="2400" b="1">
                <a:latin typeface="Tahoma" pitchFamily="34" charset="0"/>
              </a:rPr>
              <a:t>DATA MINING</a:t>
            </a:r>
          </a:p>
        </p:txBody>
      </p:sp>
      <p:grpSp>
        <p:nvGrpSpPr>
          <p:cNvPr id="2" name="Group 8"/>
          <p:cNvGrpSpPr>
            <a:grpSpLocks/>
          </p:cNvGrpSpPr>
          <p:nvPr/>
        </p:nvGrpSpPr>
        <p:grpSpPr bwMode="auto">
          <a:xfrm>
            <a:off x="3276600" y="4241800"/>
            <a:ext cx="2722563" cy="1016000"/>
            <a:chOff x="2112" y="2976"/>
            <a:chExt cx="1715" cy="640"/>
          </a:xfrm>
        </p:grpSpPr>
        <p:cxnSp>
          <p:nvCxnSpPr>
            <p:cNvPr id="83977" name="AutoShape 9"/>
            <p:cNvCxnSpPr>
              <a:cxnSpLocks noChangeShapeType="1"/>
              <a:stCxn id="83974" idx="0"/>
              <a:endCxn id="83975" idx="2"/>
            </p:cNvCxnSpPr>
            <p:nvPr/>
          </p:nvCxnSpPr>
          <p:spPr bwMode="auto">
            <a:xfrm flipV="1">
              <a:off x="2976" y="2976"/>
              <a:ext cx="0" cy="640"/>
            </a:xfrm>
            <a:prstGeom prst="straightConnector1">
              <a:avLst/>
            </a:prstGeom>
            <a:noFill/>
            <a:ln w="28575">
              <a:solidFill>
                <a:schemeClr val="tx1"/>
              </a:solidFill>
              <a:miter lim="800000"/>
              <a:headEnd/>
              <a:tailEnd type="stealth" w="med" len="med"/>
            </a:ln>
            <a:effectLst/>
          </p:spPr>
        </p:cxnSp>
        <p:sp>
          <p:nvSpPr>
            <p:cNvPr id="83978" name="Text Box 10"/>
            <p:cNvSpPr txBox="1">
              <a:spLocks noChangeArrowheads="1"/>
            </p:cNvSpPr>
            <p:nvPr/>
          </p:nvSpPr>
          <p:spPr bwMode="auto">
            <a:xfrm>
              <a:off x="2112" y="3148"/>
              <a:ext cx="1715" cy="404"/>
            </a:xfrm>
            <a:prstGeom prst="rect">
              <a:avLst/>
            </a:prstGeom>
            <a:solidFill>
              <a:schemeClr val="bg1"/>
            </a:solidFill>
            <a:ln w="9525">
              <a:noFill/>
              <a:miter lim="800000"/>
              <a:headEnd/>
              <a:tailEnd/>
            </a:ln>
            <a:effectLst/>
          </p:spPr>
          <p:txBody>
            <a:bodyPr wrap="none">
              <a:spAutoFit/>
            </a:bodyPr>
            <a:lstStyle/>
            <a:p>
              <a:r>
                <a:rPr lang="en-GB" altLang="zh-CN" i="1">
                  <a:latin typeface="Tahoma" pitchFamily="34" charset="0"/>
                  <a:ea typeface="SimSun" pitchFamily="2" charset="-122"/>
                </a:rPr>
                <a:t>Fast storage structures &amp;</a:t>
              </a:r>
            </a:p>
            <a:p>
              <a:r>
                <a:rPr lang="en-GB" altLang="zh-CN" i="1">
                  <a:latin typeface="Tahoma" pitchFamily="34" charset="0"/>
                  <a:ea typeface="SimSun" pitchFamily="2" charset="-122"/>
                </a:rPr>
                <a:t> retrieval operations</a:t>
              </a:r>
              <a:endParaRPr lang="en-GB" i="1">
                <a:latin typeface="Tahoma" pitchFamily="34" charset="0"/>
                <a:ea typeface="SimSun" pitchFamily="2" charset="-122"/>
              </a:endParaRPr>
            </a:p>
          </p:txBody>
        </p:sp>
      </p:grpSp>
      <p:grpSp>
        <p:nvGrpSpPr>
          <p:cNvPr id="3" name="Group 11"/>
          <p:cNvGrpSpPr>
            <a:grpSpLocks/>
          </p:cNvGrpSpPr>
          <p:nvPr/>
        </p:nvGrpSpPr>
        <p:grpSpPr bwMode="auto">
          <a:xfrm>
            <a:off x="6019800" y="2717800"/>
            <a:ext cx="2536825" cy="1143000"/>
            <a:chOff x="3840" y="2016"/>
            <a:chExt cx="1598" cy="720"/>
          </a:xfrm>
        </p:grpSpPr>
        <p:cxnSp>
          <p:nvCxnSpPr>
            <p:cNvPr id="83980" name="AutoShape 12"/>
            <p:cNvCxnSpPr>
              <a:cxnSpLocks noChangeShapeType="1"/>
              <a:stCxn id="83973" idx="4"/>
              <a:endCxn id="83975" idx="3"/>
            </p:cNvCxnSpPr>
            <p:nvPr/>
          </p:nvCxnSpPr>
          <p:spPr bwMode="auto">
            <a:xfrm rot="5400000">
              <a:off x="3864" y="1992"/>
              <a:ext cx="720" cy="768"/>
            </a:xfrm>
            <a:prstGeom prst="bentConnector2">
              <a:avLst/>
            </a:prstGeom>
            <a:noFill/>
            <a:ln w="28575">
              <a:solidFill>
                <a:schemeClr val="tx1"/>
              </a:solidFill>
              <a:miter lim="800000"/>
              <a:headEnd/>
              <a:tailEnd type="stealth" w="med" len="med"/>
            </a:ln>
            <a:effectLst/>
          </p:spPr>
        </p:cxnSp>
        <p:sp>
          <p:nvSpPr>
            <p:cNvPr id="83981" name="Text Box 13"/>
            <p:cNvSpPr txBox="1">
              <a:spLocks noChangeArrowheads="1"/>
            </p:cNvSpPr>
            <p:nvPr/>
          </p:nvSpPr>
          <p:spPr bwMode="auto">
            <a:xfrm>
              <a:off x="3840" y="2112"/>
              <a:ext cx="1598" cy="404"/>
            </a:xfrm>
            <a:prstGeom prst="rect">
              <a:avLst/>
            </a:prstGeom>
            <a:solidFill>
              <a:schemeClr val="bg1"/>
            </a:solidFill>
            <a:ln w="9525">
              <a:noFill/>
              <a:miter lim="800000"/>
              <a:headEnd/>
              <a:tailEnd/>
            </a:ln>
            <a:effectLst/>
          </p:spPr>
          <p:txBody>
            <a:bodyPr wrap="none">
              <a:spAutoFit/>
            </a:bodyPr>
            <a:lstStyle/>
            <a:p>
              <a:r>
                <a:rPr lang="en-GB" altLang="zh-CN" i="1">
                  <a:latin typeface="Tahoma" pitchFamily="34" charset="0"/>
                  <a:ea typeface="SimSun" pitchFamily="2" charset="-122"/>
                </a:rPr>
                <a:t>Data analysis theories</a:t>
              </a:r>
            </a:p>
            <a:p>
              <a:r>
                <a:rPr lang="en-GB" altLang="zh-CN" i="1">
                  <a:latin typeface="Tahoma" pitchFamily="34" charset="0"/>
                  <a:ea typeface="SimSun" pitchFamily="2" charset="-122"/>
                </a:rPr>
                <a:t>methods and measures</a:t>
              </a:r>
              <a:endParaRPr lang="en-GB" i="1">
                <a:latin typeface="Tahoma" pitchFamily="34" charset="0"/>
                <a:ea typeface="SimSun" pitchFamily="2" charset="-122"/>
              </a:endParaRPr>
            </a:p>
          </p:txBody>
        </p:sp>
      </p:grpSp>
      <p:grpSp>
        <p:nvGrpSpPr>
          <p:cNvPr id="4" name="Group 14"/>
          <p:cNvGrpSpPr>
            <a:grpSpLocks/>
          </p:cNvGrpSpPr>
          <p:nvPr/>
        </p:nvGrpSpPr>
        <p:grpSpPr bwMode="auto">
          <a:xfrm>
            <a:off x="762000" y="2717800"/>
            <a:ext cx="2514600" cy="1143000"/>
            <a:chOff x="528" y="2016"/>
            <a:chExt cx="1584" cy="720"/>
          </a:xfrm>
        </p:grpSpPr>
        <p:cxnSp>
          <p:nvCxnSpPr>
            <p:cNvPr id="83983" name="AutoShape 15"/>
            <p:cNvCxnSpPr>
              <a:cxnSpLocks noChangeShapeType="1"/>
              <a:stCxn id="83972" idx="4"/>
              <a:endCxn id="83975" idx="1"/>
            </p:cNvCxnSpPr>
            <p:nvPr/>
          </p:nvCxnSpPr>
          <p:spPr bwMode="auto">
            <a:xfrm rot="16200000" flipH="1">
              <a:off x="1380" y="2004"/>
              <a:ext cx="720" cy="744"/>
            </a:xfrm>
            <a:prstGeom prst="bentConnector2">
              <a:avLst/>
            </a:prstGeom>
            <a:noFill/>
            <a:ln w="28575">
              <a:solidFill>
                <a:schemeClr val="tx1"/>
              </a:solidFill>
              <a:miter lim="800000"/>
              <a:headEnd/>
              <a:tailEnd type="stealth" w="med" len="med"/>
            </a:ln>
            <a:effectLst/>
          </p:spPr>
        </p:cxnSp>
        <p:sp>
          <p:nvSpPr>
            <p:cNvPr id="83984" name="Text Box 16"/>
            <p:cNvSpPr txBox="1">
              <a:spLocks noChangeArrowheads="1"/>
            </p:cNvSpPr>
            <p:nvPr/>
          </p:nvSpPr>
          <p:spPr bwMode="auto">
            <a:xfrm>
              <a:off x="528" y="2112"/>
              <a:ext cx="1548" cy="404"/>
            </a:xfrm>
            <a:prstGeom prst="rect">
              <a:avLst/>
            </a:prstGeom>
            <a:solidFill>
              <a:schemeClr val="bg1"/>
            </a:solidFill>
            <a:ln w="9525">
              <a:noFill/>
              <a:miter lim="800000"/>
              <a:headEnd/>
              <a:tailEnd/>
            </a:ln>
            <a:effectLst/>
          </p:spPr>
          <p:txBody>
            <a:bodyPr wrap="none">
              <a:spAutoFit/>
            </a:bodyPr>
            <a:lstStyle/>
            <a:p>
              <a:pPr eaLnBrk="0" hangingPunct="0"/>
              <a:r>
                <a:rPr lang="en-GB" altLang="zh-CN" i="1">
                  <a:latin typeface="Tahoma" pitchFamily="34" charset="0"/>
                  <a:ea typeface="SimSun" pitchFamily="2" charset="-122"/>
                </a:rPr>
                <a:t>Inductive &amp; deductive </a:t>
              </a:r>
            </a:p>
            <a:p>
              <a:pPr eaLnBrk="0" hangingPunct="0"/>
              <a:r>
                <a:rPr lang="en-GB" altLang="zh-CN" i="1">
                  <a:latin typeface="Tahoma" pitchFamily="34" charset="0"/>
                  <a:ea typeface="SimSun" pitchFamily="2" charset="-122"/>
                </a:rPr>
                <a:t>learning methods</a:t>
              </a:r>
            </a:p>
          </p:txBody>
        </p:sp>
      </p:gr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 presetClass="entr" presetSubtype="32" fill="hold" grpId="0" nodeType="clickEffect">
                                  <p:stCondLst>
                                    <p:cond delay="0"/>
                                  </p:stCondLst>
                                  <p:childTnLst>
                                    <p:set>
                                      <p:cBhvr>
                                        <p:cTn id="6" dur="1" fill="hold">
                                          <p:stCondLst>
                                            <p:cond delay="0"/>
                                          </p:stCondLst>
                                        </p:cTn>
                                        <p:tgtEl>
                                          <p:spTgt spid="83972"/>
                                        </p:tgtEl>
                                        <p:attrNameLst>
                                          <p:attrName>style.visibility</p:attrName>
                                        </p:attrNameLst>
                                      </p:cBhvr>
                                      <p:to>
                                        <p:strVal val="visible"/>
                                      </p:to>
                                    </p:set>
                                    <p:animEffect transition="in" filter="box(out)">
                                      <p:cBhvr>
                                        <p:cTn id="7" dur="500"/>
                                        <p:tgtEl>
                                          <p:spTgt spid="83972"/>
                                        </p:tgtEl>
                                      </p:cBhvr>
                                    </p:animEffect>
                                  </p:childTnLst>
                                </p:cTn>
                              </p:par>
                            </p:childTnLst>
                          </p:cTn>
                        </p:par>
                      </p:childTnLst>
                    </p:cTn>
                  </p:par>
                  <p:par>
                    <p:cTn id="8" fill="hold">
                      <p:stCondLst>
                        <p:cond delay="indefinite"/>
                      </p:stCondLst>
                      <p:childTnLst>
                        <p:par>
                          <p:cTn id="9" fill="hold">
                            <p:stCondLst>
                              <p:cond delay="0"/>
                            </p:stCondLst>
                            <p:childTnLst>
                              <p:par>
                                <p:cTn id="10" presetID="4" presetClass="entr" presetSubtype="32" fill="hold" grpId="0" nodeType="clickEffect">
                                  <p:stCondLst>
                                    <p:cond delay="0"/>
                                  </p:stCondLst>
                                  <p:childTnLst>
                                    <p:set>
                                      <p:cBhvr>
                                        <p:cTn id="11" dur="1" fill="hold">
                                          <p:stCondLst>
                                            <p:cond delay="0"/>
                                          </p:stCondLst>
                                        </p:cTn>
                                        <p:tgtEl>
                                          <p:spTgt spid="83973"/>
                                        </p:tgtEl>
                                        <p:attrNameLst>
                                          <p:attrName>style.visibility</p:attrName>
                                        </p:attrNameLst>
                                      </p:cBhvr>
                                      <p:to>
                                        <p:strVal val="visible"/>
                                      </p:to>
                                    </p:set>
                                    <p:animEffect transition="in" filter="box(out)">
                                      <p:cBhvr>
                                        <p:cTn id="12" dur="500"/>
                                        <p:tgtEl>
                                          <p:spTgt spid="83973"/>
                                        </p:tgtEl>
                                      </p:cBhvr>
                                    </p:animEffect>
                                  </p:childTnLst>
                                </p:cTn>
                              </p:par>
                            </p:childTnLst>
                          </p:cTn>
                        </p:par>
                      </p:childTnLst>
                    </p:cTn>
                  </p:par>
                  <p:par>
                    <p:cTn id="13" fill="hold">
                      <p:stCondLst>
                        <p:cond delay="indefinite"/>
                      </p:stCondLst>
                      <p:childTnLst>
                        <p:par>
                          <p:cTn id="14" fill="hold">
                            <p:stCondLst>
                              <p:cond delay="0"/>
                            </p:stCondLst>
                            <p:childTnLst>
                              <p:par>
                                <p:cTn id="15" presetID="4" presetClass="entr" presetSubtype="32" fill="hold" grpId="0" nodeType="clickEffect">
                                  <p:stCondLst>
                                    <p:cond delay="0"/>
                                  </p:stCondLst>
                                  <p:childTnLst>
                                    <p:set>
                                      <p:cBhvr>
                                        <p:cTn id="16" dur="1" fill="hold">
                                          <p:stCondLst>
                                            <p:cond delay="0"/>
                                          </p:stCondLst>
                                        </p:cTn>
                                        <p:tgtEl>
                                          <p:spTgt spid="83974"/>
                                        </p:tgtEl>
                                        <p:attrNameLst>
                                          <p:attrName>style.visibility</p:attrName>
                                        </p:attrNameLst>
                                      </p:cBhvr>
                                      <p:to>
                                        <p:strVal val="visible"/>
                                      </p:to>
                                    </p:set>
                                    <p:animEffect transition="in" filter="box(out)">
                                      <p:cBhvr>
                                        <p:cTn id="17" dur="500"/>
                                        <p:tgtEl>
                                          <p:spTgt spid="83974"/>
                                        </p:tgtEl>
                                      </p:cBhvr>
                                    </p:animEffect>
                                  </p:childTnLst>
                                </p:cTn>
                              </p:par>
                            </p:childTnLst>
                          </p:cTn>
                        </p:par>
                      </p:childTnLst>
                    </p:cTn>
                  </p:par>
                  <p:par>
                    <p:cTn id="18" fill="hold">
                      <p:stCondLst>
                        <p:cond delay="indefinite"/>
                      </p:stCondLst>
                      <p:childTnLst>
                        <p:par>
                          <p:cTn id="19" fill="hold">
                            <p:stCondLst>
                              <p:cond delay="0"/>
                            </p:stCondLst>
                            <p:childTnLst>
                              <p:par>
                                <p:cTn id="20" presetID="1" presetClass="entr" presetSubtype="0" fill="hold" nodeType="clickEffect">
                                  <p:stCondLst>
                                    <p:cond delay="0"/>
                                  </p:stCondLst>
                                  <p:childTnLst>
                                    <p:set>
                                      <p:cBhvr>
                                        <p:cTn id="21" dur="1" fill="hold">
                                          <p:stCondLst>
                                            <p:cond delay="499"/>
                                          </p:stCondLst>
                                        </p:cTn>
                                        <p:tgtEl>
                                          <p:spTgt spid="4"/>
                                        </p:tgtEl>
                                        <p:attrNameLst>
                                          <p:attrName>style.visibility</p:attrName>
                                        </p:attrNameLst>
                                      </p:cBhvr>
                                      <p:to>
                                        <p:strVal val="visible"/>
                                      </p:to>
                                    </p:set>
                                  </p:childTnLst>
                                </p:cTn>
                              </p:par>
                            </p:childTnLst>
                          </p:cTn>
                        </p:par>
                      </p:childTnLst>
                    </p:cTn>
                  </p:par>
                  <p:par>
                    <p:cTn id="22" fill="hold">
                      <p:stCondLst>
                        <p:cond delay="indefinite"/>
                      </p:stCondLst>
                      <p:childTnLst>
                        <p:par>
                          <p:cTn id="23" fill="hold">
                            <p:stCondLst>
                              <p:cond delay="0"/>
                            </p:stCondLst>
                            <p:childTnLst>
                              <p:par>
                                <p:cTn id="24" presetID="1" presetClass="entr" presetSubtype="0" fill="hold" nodeType="clickEffect">
                                  <p:stCondLst>
                                    <p:cond delay="0"/>
                                  </p:stCondLst>
                                  <p:childTnLst>
                                    <p:set>
                                      <p:cBhvr>
                                        <p:cTn id="25" dur="1" fill="hold">
                                          <p:stCondLst>
                                            <p:cond delay="499"/>
                                          </p:stCondLst>
                                        </p:cTn>
                                        <p:tgtEl>
                                          <p:spTgt spid="3"/>
                                        </p:tgtEl>
                                        <p:attrNameLst>
                                          <p:attrName>style.visibility</p:attrName>
                                        </p:attrNameLst>
                                      </p:cBhvr>
                                      <p:to>
                                        <p:strVal val="visible"/>
                                      </p:to>
                                    </p:set>
                                  </p:childTnLst>
                                </p:cTn>
                              </p:par>
                            </p:childTnLst>
                          </p:cTn>
                        </p:par>
                      </p:childTnLst>
                    </p:cTn>
                  </p:par>
                  <p:par>
                    <p:cTn id="26" fill="hold">
                      <p:stCondLst>
                        <p:cond delay="indefinite"/>
                      </p:stCondLst>
                      <p:childTnLst>
                        <p:par>
                          <p:cTn id="27" fill="hold">
                            <p:stCondLst>
                              <p:cond delay="0"/>
                            </p:stCondLst>
                            <p:childTnLst>
                              <p:par>
                                <p:cTn id="28" presetID="1" presetClass="entr" presetSubtype="0" fill="hold" nodeType="clickEffect">
                                  <p:stCondLst>
                                    <p:cond delay="0"/>
                                  </p:stCondLst>
                                  <p:childTnLst>
                                    <p:set>
                                      <p:cBhvr>
                                        <p:cTn id="29" dur="1" fill="hold">
                                          <p:stCondLst>
                                            <p:cond delay="499"/>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3972" grpId="0" animBg="1" autoUpdateAnimBg="0"/>
      <p:bldP spid="83973" grpId="0" animBg="1" autoUpdateAnimBg="0"/>
      <p:bldP spid="83974" grpId="0" animBg="1" autoUpdateAnimBg="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Rectangle 2"/>
          <p:cNvSpPr>
            <a:spLocks noGrp="1" noChangeArrowheads="1"/>
          </p:cNvSpPr>
          <p:nvPr>
            <p:ph type="title"/>
          </p:nvPr>
        </p:nvSpPr>
        <p:spPr/>
        <p:txBody>
          <a:bodyPr/>
          <a:lstStyle/>
          <a:p>
            <a:r>
              <a:rPr lang="en-GB" sz="3200" b="1" smtClean="0"/>
              <a:t>Data Mining: Current State</a:t>
            </a:r>
          </a:p>
        </p:txBody>
      </p:sp>
      <p:sp>
        <p:nvSpPr>
          <p:cNvPr id="87043" name="Rectangle 3"/>
          <p:cNvSpPr>
            <a:spLocks noGrp="1" noChangeArrowheads="1"/>
          </p:cNvSpPr>
          <p:nvPr>
            <p:ph idx="1"/>
          </p:nvPr>
        </p:nvSpPr>
        <p:spPr>
          <a:xfrm>
            <a:off x="428596" y="1071546"/>
            <a:ext cx="8458200" cy="4953000"/>
          </a:xfrm>
        </p:spPr>
        <p:txBody>
          <a:bodyPr/>
          <a:lstStyle/>
          <a:p>
            <a:pPr marL="284163" indent="-284163"/>
            <a:r>
              <a:rPr lang="en-GB" sz="2600" dirty="0" smtClean="0"/>
              <a:t>Many data mining algorithms have been developed or adapted</a:t>
            </a:r>
          </a:p>
          <a:p>
            <a:pPr marL="284163" indent="-284163"/>
            <a:r>
              <a:rPr lang="en-GB" sz="2600" dirty="0" smtClean="0"/>
              <a:t>Many data mining software tools have been built and are in use</a:t>
            </a:r>
          </a:p>
          <a:p>
            <a:pPr marL="284163" indent="-284163"/>
            <a:r>
              <a:rPr lang="en-GB" sz="2600" dirty="0" smtClean="0"/>
              <a:t>A cross-industry methodology has been formed</a:t>
            </a:r>
          </a:p>
          <a:p>
            <a:pPr marL="284163" indent="-284163"/>
            <a:r>
              <a:rPr lang="en-GB" sz="2600" dirty="0" smtClean="0"/>
              <a:t>Besides general solutions, more application-oriented data mining solutions are being developed</a:t>
            </a:r>
          </a:p>
          <a:p>
            <a:pPr marL="284163" indent="-284163"/>
            <a:r>
              <a:rPr lang="en-GB" sz="2600" dirty="0" smtClean="0"/>
              <a:t>More and more organisations are either doing their own data mining or hiring consultants to do the job</a:t>
            </a:r>
          </a:p>
          <a:p>
            <a:pPr marL="284163" indent="-284163"/>
            <a:r>
              <a:rPr lang="en-GB" sz="2600" dirty="0" smtClean="0"/>
              <a:t>Data mining has been extended to web mining and text mining</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066" name="Rectangle 2"/>
          <p:cNvSpPr>
            <a:spLocks noGrp="1" noChangeArrowheads="1"/>
          </p:cNvSpPr>
          <p:nvPr>
            <p:ph type="title"/>
          </p:nvPr>
        </p:nvSpPr>
        <p:spPr/>
        <p:txBody>
          <a:bodyPr/>
          <a:lstStyle/>
          <a:p>
            <a:r>
              <a:rPr lang="en-GB" sz="3200" b="1" smtClean="0"/>
              <a:t>Data Mining: Current State</a:t>
            </a:r>
          </a:p>
        </p:txBody>
      </p:sp>
      <p:sp>
        <p:nvSpPr>
          <p:cNvPr id="88067" name="Rectangle 3"/>
          <p:cNvSpPr>
            <a:spLocks noGrp="1" noChangeArrowheads="1"/>
          </p:cNvSpPr>
          <p:nvPr>
            <p:ph idx="1"/>
          </p:nvPr>
        </p:nvSpPr>
        <p:spPr>
          <a:xfrm>
            <a:off x="428596" y="1071546"/>
            <a:ext cx="8458200" cy="4648200"/>
          </a:xfrm>
        </p:spPr>
        <p:txBody>
          <a:bodyPr/>
          <a:lstStyle/>
          <a:p>
            <a:pPr marL="284163" indent="-284163"/>
            <a:r>
              <a:rPr lang="en-GB" sz="2800" dirty="0" smtClean="0"/>
              <a:t>Some nuisances</a:t>
            </a:r>
          </a:p>
          <a:p>
            <a:pPr marL="760413" lvl="1" indent="-222250"/>
            <a:r>
              <a:rPr lang="en-GB" sz="2400" dirty="0" smtClean="0"/>
              <a:t>Mining cookies </a:t>
            </a:r>
          </a:p>
          <a:p>
            <a:pPr marL="760413" lvl="1" indent="-222250"/>
            <a:r>
              <a:rPr lang="en-GB" sz="2400" dirty="0" smtClean="0"/>
              <a:t>Spyware and </a:t>
            </a:r>
            <a:r>
              <a:rPr lang="en-GB" sz="2400" dirty="0" err="1" smtClean="0"/>
              <a:t>miningware</a:t>
            </a:r>
            <a:endParaRPr lang="en-GB" sz="2400" dirty="0" smtClean="0"/>
          </a:p>
          <a:p>
            <a:pPr marL="760413" lvl="1" indent="-222250"/>
            <a:r>
              <a:rPr lang="en-GB" sz="2400" dirty="0" smtClean="0"/>
              <a:t>Intrusion to privacy</a:t>
            </a:r>
          </a:p>
          <a:p>
            <a:pPr marL="284163" indent="-284163"/>
            <a:r>
              <a:rPr lang="en-GB" sz="2800" dirty="0" smtClean="0"/>
              <a:t>Some serious problems</a:t>
            </a:r>
          </a:p>
          <a:p>
            <a:pPr marL="760413" lvl="1" indent="-222250"/>
            <a:r>
              <a:rPr lang="en-GB" sz="2400" dirty="0" smtClean="0"/>
              <a:t>“Big Brother is watching”</a:t>
            </a:r>
          </a:p>
          <a:p>
            <a:pPr marL="760413" lvl="1" indent="-222250"/>
            <a:r>
              <a:rPr lang="en-GB" sz="2400" dirty="0" smtClean="0"/>
              <a:t>Unfair advantages in trading practice e.g. high-frequency trading (HFT)</a:t>
            </a:r>
          </a:p>
          <a:p>
            <a:pPr marL="760413" lvl="1" indent="-222250"/>
            <a:r>
              <a:rPr lang="en-GB" sz="2400" dirty="0" smtClean="0"/>
              <a:t>Abuse of personal data</a:t>
            </a:r>
          </a:p>
          <a:p>
            <a:pPr marL="760413" lvl="1" indent="-222250"/>
            <a:r>
              <a:rPr lang="en-GB" sz="2400" dirty="0" smtClean="0"/>
              <a:t>Ethical concerns</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9090" name="Rectangle 2"/>
          <p:cNvSpPr>
            <a:spLocks noGrp="1" noChangeArrowheads="1"/>
          </p:cNvSpPr>
          <p:nvPr>
            <p:ph type="title"/>
          </p:nvPr>
        </p:nvSpPr>
        <p:spPr>
          <a:xfrm>
            <a:off x="285720" y="214290"/>
            <a:ext cx="7685087" cy="1012825"/>
          </a:xfrm>
        </p:spPr>
        <p:txBody>
          <a:bodyPr/>
          <a:lstStyle/>
          <a:p>
            <a:r>
              <a:rPr lang="en-GB" sz="3200" b="1" dirty="0" smtClean="0"/>
              <a:t>Data Mining: Promises</a:t>
            </a:r>
          </a:p>
        </p:txBody>
      </p:sp>
      <p:sp>
        <p:nvSpPr>
          <p:cNvPr id="89091" name="Rectangle 3"/>
          <p:cNvSpPr>
            <a:spLocks noGrp="1" noChangeArrowheads="1"/>
          </p:cNvSpPr>
          <p:nvPr>
            <p:ph idx="1"/>
          </p:nvPr>
        </p:nvSpPr>
        <p:spPr>
          <a:xfrm>
            <a:off x="428596" y="1214422"/>
            <a:ext cx="8458200" cy="4648200"/>
          </a:xfrm>
        </p:spPr>
        <p:txBody>
          <a:bodyPr/>
          <a:lstStyle/>
          <a:p>
            <a:pPr marL="284163" indent="-284163"/>
            <a:r>
              <a:rPr lang="en-GB" sz="2800" dirty="0" smtClean="0"/>
              <a:t>Areas of data mining application:</a:t>
            </a:r>
          </a:p>
          <a:p>
            <a:pPr marL="760413" lvl="1" indent="-222250"/>
            <a:r>
              <a:rPr lang="en-GB" altLang="zh-CN" sz="2400" dirty="0" smtClean="0">
                <a:latin typeface="Helvetica" charset="0"/>
                <a:ea typeface="SimSun" pitchFamily="2" charset="-122"/>
              </a:rPr>
              <a:t>Finance and insurance</a:t>
            </a:r>
          </a:p>
          <a:p>
            <a:pPr marL="760413" lvl="1" indent="-222250" eaLnBrk="1" hangingPunct="1"/>
            <a:r>
              <a:rPr lang="en-GB" altLang="zh-CN" sz="2400" dirty="0" smtClean="0">
                <a:latin typeface="Helvetica" charset="0"/>
                <a:ea typeface="SimSun" pitchFamily="2" charset="-122"/>
              </a:rPr>
              <a:t>Marketing and sales</a:t>
            </a:r>
          </a:p>
          <a:p>
            <a:pPr marL="760413" lvl="1" indent="-222250" eaLnBrk="1" hangingPunct="1"/>
            <a:r>
              <a:rPr lang="en-GB" altLang="zh-CN" sz="2400" dirty="0" smtClean="0">
                <a:latin typeface="Helvetica" charset="0"/>
                <a:ea typeface="SimSun" pitchFamily="2" charset="-122"/>
              </a:rPr>
              <a:t>Medicine</a:t>
            </a:r>
          </a:p>
          <a:p>
            <a:pPr marL="760413" lvl="1" indent="-222250" eaLnBrk="1" hangingPunct="1"/>
            <a:r>
              <a:rPr lang="en-GB" altLang="zh-CN" sz="2400" dirty="0" smtClean="0">
                <a:latin typeface="Helvetica" charset="0"/>
                <a:ea typeface="SimSun" pitchFamily="2" charset="-122"/>
              </a:rPr>
              <a:t>Agriculture</a:t>
            </a:r>
          </a:p>
          <a:p>
            <a:pPr marL="760413" lvl="1" indent="-222250" eaLnBrk="1" hangingPunct="1"/>
            <a:r>
              <a:rPr lang="en-GB" altLang="zh-CN" sz="2400" dirty="0" smtClean="0">
                <a:latin typeface="Helvetica" charset="0"/>
                <a:ea typeface="SimSun" pitchFamily="2" charset="-122"/>
              </a:rPr>
              <a:t>Society, politics and economics</a:t>
            </a:r>
          </a:p>
          <a:p>
            <a:pPr marL="760413" lvl="1" indent="-222250" eaLnBrk="1" hangingPunct="1"/>
            <a:r>
              <a:rPr lang="en-GB" altLang="zh-CN" sz="2400" dirty="0" smtClean="0">
                <a:latin typeface="Helvetica" charset="0"/>
                <a:ea typeface="SimSun" pitchFamily="2" charset="-122"/>
              </a:rPr>
              <a:t>Science </a:t>
            </a:r>
          </a:p>
          <a:p>
            <a:pPr marL="760413" lvl="1" indent="-222250" eaLnBrk="1" hangingPunct="1"/>
            <a:r>
              <a:rPr lang="en-GB" altLang="zh-CN" sz="2400" dirty="0" smtClean="0">
                <a:latin typeface="Helvetica" charset="0"/>
                <a:ea typeface="SimSun" pitchFamily="2" charset="-122"/>
              </a:rPr>
              <a:t>Engineering</a:t>
            </a:r>
          </a:p>
          <a:p>
            <a:pPr marL="760413" lvl="1" indent="-222250" eaLnBrk="1" hangingPunct="1"/>
            <a:r>
              <a:rPr lang="en-GB" altLang="zh-CN" sz="2400" dirty="0" smtClean="0">
                <a:latin typeface="Helvetica" charset="0"/>
                <a:ea typeface="SimSun" pitchFamily="2" charset="-122"/>
              </a:rPr>
              <a:t>Law enforcement</a:t>
            </a:r>
          </a:p>
          <a:p>
            <a:pPr marL="760413" lvl="1" indent="-222250" eaLnBrk="1" hangingPunct="1"/>
            <a:r>
              <a:rPr lang="en-GB" altLang="zh-CN" sz="2400" dirty="0" smtClean="0">
                <a:latin typeface="Helvetica" charset="0"/>
                <a:ea typeface="SimSun" pitchFamily="2" charset="-122"/>
              </a:rPr>
              <a:t>Military and intelligence (classified)</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114" name="Rectangle 2"/>
          <p:cNvSpPr>
            <a:spLocks noGrp="1" noChangeArrowheads="1"/>
          </p:cNvSpPr>
          <p:nvPr>
            <p:ph type="title"/>
          </p:nvPr>
        </p:nvSpPr>
        <p:spPr>
          <a:xfrm>
            <a:off x="214282" y="214290"/>
            <a:ext cx="7685087" cy="1012825"/>
          </a:xfrm>
        </p:spPr>
        <p:txBody>
          <a:bodyPr/>
          <a:lstStyle/>
          <a:p>
            <a:r>
              <a:rPr lang="en-GB" sz="3200" b="1" dirty="0" smtClean="0"/>
              <a:t>Data Mining: Challenges Faced</a:t>
            </a:r>
          </a:p>
        </p:txBody>
      </p:sp>
      <p:sp>
        <p:nvSpPr>
          <p:cNvPr id="90115" name="Rectangle 3"/>
          <p:cNvSpPr>
            <a:spLocks noGrp="1" noChangeArrowheads="1"/>
          </p:cNvSpPr>
          <p:nvPr>
            <p:ph idx="1"/>
          </p:nvPr>
        </p:nvSpPr>
        <p:spPr>
          <a:xfrm>
            <a:off x="357158" y="1142984"/>
            <a:ext cx="8458200" cy="4648200"/>
          </a:xfrm>
        </p:spPr>
        <p:txBody>
          <a:bodyPr/>
          <a:lstStyle/>
          <a:p>
            <a:pPr marL="284163" indent="-284163">
              <a:lnSpc>
                <a:spcPct val="90000"/>
              </a:lnSpc>
            </a:pPr>
            <a:r>
              <a:rPr lang="en-GB" sz="2800" dirty="0" smtClean="0"/>
              <a:t>Some difficult problems to solve</a:t>
            </a:r>
          </a:p>
          <a:p>
            <a:pPr marL="760413" lvl="1" indent="-222250">
              <a:lnSpc>
                <a:spcPct val="90000"/>
              </a:lnSpc>
            </a:pPr>
            <a:r>
              <a:rPr lang="en-GB" altLang="zh-CN" sz="2400" dirty="0" smtClean="0">
                <a:ea typeface="SimSun" pitchFamily="2" charset="-122"/>
              </a:rPr>
              <a:t>Extremely large data sets </a:t>
            </a:r>
          </a:p>
          <a:p>
            <a:pPr marL="760413" lvl="1" indent="-222250" eaLnBrk="1" hangingPunct="1">
              <a:lnSpc>
                <a:spcPct val="90000"/>
              </a:lnSpc>
            </a:pPr>
            <a:r>
              <a:rPr lang="en-GB" altLang="zh-CN" sz="2400" dirty="0" smtClean="0">
                <a:ea typeface="SimSun" pitchFamily="2" charset="-122"/>
              </a:rPr>
              <a:t>Extremely high dimensionalities (curse of dimensions)</a:t>
            </a:r>
          </a:p>
          <a:p>
            <a:pPr marL="760413" lvl="1" indent="-222250" eaLnBrk="1" hangingPunct="1">
              <a:lnSpc>
                <a:spcPct val="90000"/>
              </a:lnSpc>
            </a:pPr>
            <a:r>
              <a:rPr lang="en-GB" altLang="zh-CN" sz="2400" dirty="0" smtClean="0">
                <a:ea typeface="SimSun" pitchFamily="2" charset="-122"/>
              </a:rPr>
              <a:t>Combinatorial problems and fast algorithms</a:t>
            </a:r>
          </a:p>
          <a:p>
            <a:pPr marL="760413" lvl="1" indent="-222250" eaLnBrk="1" hangingPunct="1">
              <a:lnSpc>
                <a:spcPct val="90000"/>
              </a:lnSpc>
            </a:pPr>
            <a:r>
              <a:rPr lang="en-GB" altLang="zh-CN" sz="2400" dirty="0" smtClean="0">
                <a:ea typeface="SimSun" pitchFamily="2" charset="-122"/>
              </a:rPr>
              <a:t>Meaningful evaluation of the patterns</a:t>
            </a:r>
          </a:p>
          <a:p>
            <a:pPr marL="760413" lvl="1" indent="-222250" eaLnBrk="1" hangingPunct="1">
              <a:lnSpc>
                <a:spcPct val="90000"/>
              </a:lnSpc>
            </a:pPr>
            <a:r>
              <a:rPr lang="en-GB" altLang="zh-CN" sz="2400" dirty="0" smtClean="0">
                <a:ea typeface="SimSun" pitchFamily="2" charset="-122"/>
              </a:rPr>
              <a:t>Discovery of changing and evolving patterns</a:t>
            </a:r>
          </a:p>
          <a:p>
            <a:pPr marL="760413" lvl="1" indent="-222250" eaLnBrk="1" hangingPunct="1">
              <a:lnSpc>
                <a:spcPct val="90000"/>
              </a:lnSpc>
            </a:pPr>
            <a:r>
              <a:rPr lang="en-GB" altLang="zh-CN" sz="2400" dirty="0" smtClean="0">
                <a:ea typeface="SimSun" pitchFamily="2" charset="-122"/>
              </a:rPr>
              <a:t>Integration of data mining techniques</a:t>
            </a:r>
          </a:p>
          <a:p>
            <a:pPr marL="760413" lvl="1" indent="-222250" eaLnBrk="1" hangingPunct="1">
              <a:lnSpc>
                <a:spcPct val="90000"/>
              </a:lnSpc>
            </a:pPr>
            <a:r>
              <a:rPr lang="en-GB" altLang="zh-CN" sz="2400" dirty="0" smtClean="0">
                <a:ea typeface="SimSun" pitchFamily="2" charset="-122"/>
              </a:rPr>
              <a:t>Comprehensibility of patterns </a:t>
            </a:r>
          </a:p>
          <a:p>
            <a:pPr marL="760413" lvl="1" indent="-222250" eaLnBrk="1" hangingPunct="1">
              <a:lnSpc>
                <a:spcPct val="90000"/>
              </a:lnSpc>
            </a:pPr>
            <a:r>
              <a:rPr lang="en-GB" altLang="zh-CN" sz="2400" dirty="0" smtClean="0">
                <a:ea typeface="SimSun" pitchFamily="2" charset="-122"/>
              </a:rPr>
              <a:t>Data pre-processing</a:t>
            </a:r>
          </a:p>
          <a:p>
            <a:pPr marL="760413" lvl="1" indent="-222250" eaLnBrk="1" hangingPunct="1">
              <a:lnSpc>
                <a:spcPct val="90000"/>
              </a:lnSpc>
            </a:pPr>
            <a:r>
              <a:rPr lang="en-GB" altLang="zh-CN" sz="2400" dirty="0" smtClean="0">
                <a:ea typeface="SimSun" pitchFamily="2" charset="-122"/>
              </a:rPr>
              <a:t>Mining non-standard complex data such as multimedia materials</a:t>
            </a:r>
            <a:endParaRPr lang="en-GB" altLang="zh-CN" sz="2000" dirty="0" smtClean="0">
              <a:latin typeface="Helvetica" charset="0"/>
              <a:ea typeface="SimSun" pitchFamily="2" charset="-122"/>
            </a:endParaRP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258" name="Title 7"/>
          <p:cNvSpPr>
            <a:spLocks noGrp="1"/>
          </p:cNvSpPr>
          <p:nvPr>
            <p:ph type="title" idx="4294967295"/>
          </p:nvPr>
        </p:nvSpPr>
        <p:spPr>
          <a:xfrm>
            <a:off x="214282" y="214290"/>
            <a:ext cx="8229600" cy="582612"/>
          </a:xfrm>
        </p:spPr>
        <p:txBody>
          <a:bodyPr/>
          <a:lstStyle/>
          <a:p>
            <a:r>
              <a:rPr lang="en-GB" sz="3200" b="1" dirty="0" smtClean="0"/>
              <a:t>Summary</a:t>
            </a:r>
          </a:p>
        </p:txBody>
      </p:sp>
      <p:sp>
        <p:nvSpPr>
          <p:cNvPr id="96259" name="Content Placeholder 8"/>
          <p:cNvSpPr>
            <a:spLocks noGrp="1"/>
          </p:cNvSpPr>
          <p:nvPr>
            <p:ph idx="4294967295"/>
          </p:nvPr>
        </p:nvSpPr>
        <p:spPr>
          <a:xfrm>
            <a:off x="642910" y="1000108"/>
            <a:ext cx="8001000" cy="5357850"/>
          </a:xfrm>
        </p:spPr>
        <p:txBody>
          <a:bodyPr>
            <a:normAutofit/>
          </a:bodyPr>
          <a:lstStyle/>
          <a:p>
            <a:pPr marL="284163" indent="-284163"/>
            <a:r>
              <a:rPr lang="en-GB" sz="2400" dirty="0" smtClean="0"/>
              <a:t>Importance of data in operation and importance of information and knowledge in decision-making</a:t>
            </a:r>
          </a:p>
          <a:p>
            <a:pPr marL="284163" indent="-284163"/>
            <a:r>
              <a:rPr lang="en-GB" sz="2400" dirty="0" smtClean="0"/>
              <a:t>Data rich does not mean information rich</a:t>
            </a:r>
          </a:p>
          <a:p>
            <a:pPr marL="284163" indent="-284163"/>
            <a:r>
              <a:rPr lang="en-GB" sz="2400" dirty="0" smtClean="0"/>
              <a:t>Data mining: automatic or semi automatic data understanding and decision support </a:t>
            </a:r>
          </a:p>
          <a:p>
            <a:pPr marL="284163" indent="-284163"/>
            <a:r>
              <a:rPr lang="en-GB" sz="2400" dirty="0" smtClean="0"/>
              <a:t>To classify, to estimate, to predict and to describe</a:t>
            </a:r>
          </a:p>
          <a:p>
            <a:pPr marL="284163" indent="-284163"/>
            <a:r>
              <a:rPr lang="en-GB" sz="2400" dirty="0" smtClean="0"/>
              <a:t>Data mining closely relates to database, statistics and machine learning</a:t>
            </a:r>
          </a:p>
          <a:p>
            <a:pPr marL="284163" indent="-284163"/>
            <a:r>
              <a:rPr lang="en-GB" sz="2400" dirty="0" smtClean="0"/>
              <a:t>Data mining: from technology towards application</a:t>
            </a:r>
          </a:p>
          <a:p>
            <a:pPr marL="284163" indent="-284163"/>
            <a:r>
              <a:rPr lang="en-GB" sz="2400" dirty="0" smtClean="0"/>
              <a:t>A lot of potential uses and a lot of challenges to face</a:t>
            </a:r>
          </a:p>
        </p:txBody>
      </p:sp>
    </p:spTree>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Looking ahead</a:t>
            </a:r>
            <a:endParaRPr lang="en-GB" dirty="0"/>
          </a:p>
        </p:txBody>
      </p:sp>
      <p:sp>
        <p:nvSpPr>
          <p:cNvPr id="3" name="Content Placeholder 2"/>
          <p:cNvSpPr>
            <a:spLocks noGrp="1"/>
          </p:cNvSpPr>
          <p:nvPr>
            <p:ph idx="1"/>
          </p:nvPr>
        </p:nvSpPr>
        <p:spPr/>
        <p:txBody>
          <a:bodyPr/>
          <a:lstStyle/>
          <a:p>
            <a:r>
              <a:rPr lang="en-GB" dirty="0" smtClean="0"/>
              <a:t>Next week: Principles of Data Mining</a:t>
            </a:r>
          </a:p>
          <a:p>
            <a:endParaRPr lang="en-GB" dirty="0" smtClean="0"/>
          </a:p>
          <a:p>
            <a:r>
              <a:rPr lang="en-GB" dirty="0" smtClean="0"/>
              <a:t>Homework: Complete the tutorial sheet</a:t>
            </a:r>
            <a:endParaRPr lang="en-GB" dirty="0"/>
          </a:p>
        </p:txBody>
      </p:sp>
      <p:sp>
        <p:nvSpPr>
          <p:cNvPr id="5" name="Date Placeholder 4"/>
          <p:cNvSpPr>
            <a:spLocks noGrp="1"/>
          </p:cNvSpPr>
          <p:nvPr>
            <p:ph type="dt" sz="half" idx="10"/>
          </p:nvPr>
        </p:nvSpPr>
        <p:spPr/>
        <p:txBody>
          <a:bodyPr/>
          <a:lstStyle/>
          <a:p>
            <a:r>
              <a:rPr lang="en-US" smtClean="0"/>
              <a:t>DWfBI</a:t>
            </a:r>
            <a:endParaRPr lang="en-GB"/>
          </a:p>
        </p:txBody>
      </p:sp>
      <p:sp>
        <p:nvSpPr>
          <p:cNvPr id="4" name="Slide Number Placeholder 3"/>
          <p:cNvSpPr>
            <a:spLocks noGrp="1"/>
          </p:cNvSpPr>
          <p:nvPr>
            <p:ph type="sldNum" sz="quarter" idx="12"/>
          </p:nvPr>
        </p:nvSpPr>
        <p:spPr/>
        <p:txBody>
          <a:bodyPr/>
          <a:lstStyle/>
          <a:p>
            <a:fld id="{B32D2D4F-B262-4018-8594-6B1FE2F875A5}" type="slidenum">
              <a:rPr lang="en-GB" smtClean="0"/>
              <a:pPr/>
              <a:t>23</a:t>
            </a:fld>
            <a:endParaRPr lang="en-GB"/>
          </a:p>
        </p:txBody>
      </p:sp>
    </p:spTree>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NikLecture1">
  <a:themeElements>
    <a:clrScheme name="Module">
      <a:dk1>
        <a:sysClr val="windowText" lastClr="000000"/>
      </a:dk1>
      <a:lt1>
        <a:sysClr val="window" lastClr="FFFFFF"/>
      </a:lt1>
      <a:dk2>
        <a:srgbClr val="5A6378"/>
      </a:dk2>
      <a:lt2>
        <a:srgbClr val="D4D4D6"/>
      </a:lt2>
      <a:accent1>
        <a:srgbClr val="F0AD00"/>
      </a:accent1>
      <a:accent2>
        <a:srgbClr val="60B5CC"/>
      </a:accent2>
      <a:accent3>
        <a:srgbClr val="E66C7D"/>
      </a:accent3>
      <a:accent4>
        <a:srgbClr val="6BB76D"/>
      </a:accent4>
      <a:accent5>
        <a:srgbClr val="E88651"/>
      </a:accent5>
      <a:accent6>
        <a:srgbClr val="C64847"/>
      </a:accent6>
      <a:hlink>
        <a:srgbClr val="168BBA"/>
      </a:hlink>
      <a:folHlink>
        <a:srgbClr val="680000"/>
      </a:folHlink>
    </a:clrScheme>
    <a:fontScheme name="Office Classic">
      <a:majorFont>
        <a:latin typeface="Arial"/>
        <a:ea typeface=""/>
        <a:cs typeface=""/>
        <a:font script="Jpan" typeface="ＭＳ Ｐゴシック"/>
        <a:font script="Hang" typeface="돋움"/>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Times New Roman"/>
        <a:ea typeface=""/>
        <a:cs typeface=""/>
        <a:font script="Jpan" typeface="ＭＳ Ｐ明朝"/>
        <a:font script="Hang" typeface="바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Modul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47500"/>
                <a:satMod val="137000"/>
              </a:schemeClr>
            </a:gs>
            <a:gs pos="55000">
              <a:schemeClr val="phClr">
                <a:shade val="69000"/>
                <a:satMod val="137000"/>
              </a:schemeClr>
            </a:gs>
            <a:gs pos="100000">
              <a:schemeClr val="phClr">
                <a:shade val="98000"/>
                <a:satMod val="137000"/>
              </a:schemeClr>
            </a:gs>
          </a:gsLst>
          <a:lin ang="16200000" scaled="0"/>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fov="0">
              <a:rot lat="0" lon="0" rev="0"/>
            </a:camera>
            <a:lightRig rig="threePt" dir="t">
              <a:rot lat="0" lon="0" rev="1800000"/>
            </a:lightRig>
          </a:scene3d>
          <a:sp3d prstMaterial="matte">
            <a:bevelT h="20000"/>
          </a:sp3d>
        </a:effectStyle>
      </a:effectStyleLst>
      <a:bgFillStyleLst>
        <a:solidFill>
          <a:schemeClr val="phClr"/>
        </a:solidFill>
        <a:gradFill rotWithShape="1">
          <a:gsLst>
            <a:gs pos="0">
              <a:schemeClr val="phClr">
                <a:tint val="50000"/>
                <a:satMod val="180000"/>
              </a:schemeClr>
            </a:gs>
            <a:gs pos="100000">
              <a:schemeClr val="phClr">
                <a:shade val="45000"/>
                <a:satMod val="120000"/>
              </a:schemeClr>
            </a:gs>
          </a:gsLst>
          <a:path path="circle">
            <a:fillToRect r="100000" b="100000"/>
          </a:path>
        </a:gradFill>
        <a:blipFill>
          <a:blip xmlns:r="http://schemas.openxmlformats.org/officeDocument/2006/relationships" r:embed="rId1">
            <a:duotone>
              <a:schemeClr val="phClr">
                <a:shade val="3000"/>
                <a:satMod val="110000"/>
              </a:schemeClr>
              <a:schemeClr val="phClr">
                <a:tint val="60000"/>
                <a:satMod val="425000"/>
              </a:schemeClr>
            </a:duotone>
          </a:blip>
          <a:stretch>
            <a:fillRect/>
          </a:stretch>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3954</TotalTime>
  <Words>1320</Words>
  <Application>Microsoft Macintosh PowerPoint</Application>
  <PresentationFormat>On-screen Show (4:3)</PresentationFormat>
  <Paragraphs>217</Paragraphs>
  <Slides>23</Slides>
  <Notes>15</Notes>
  <HiddenSlides>0</HiddenSlides>
  <MMClips>0</MMClips>
  <ScaleCrop>false</ScaleCrop>
  <HeadingPairs>
    <vt:vector size="4" baseType="variant">
      <vt:variant>
        <vt:lpstr>Theme</vt:lpstr>
      </vt:variant>
      <vt:variant>
        <vt:i4>1</vt:i4>
      </vt:variant>
      <vt:variant>
        <vt:lpstr>Slide Titles</vt:lpstr>
      </vt:variant>
      <vt:variant>
        <vt:i4>23</vt:i4>
      </vt:variant>
    </vt:vector>
  </HeadingPairs>
  <TitlesOfParts>
    <vt:vector size="24" baseType="lpstr">
      <vt:lpstr>NikLecture1</vt:lpstr>
      <vt:lpstr>Data Warehousing for Business Intelligence</vt:lpstr>
      <vt:lpstr>Recommended Books</vt:lpstr>
      <vt:lpstr>Introduction</vt:lpstr>
      <vt:lpstr>Data, Information &amp; Knowledge</vt:lpstr>
      <vt:lpstr>Data, Information &amp; Knowledge</vt:lpstr>
      <vt:lpstr>Background</vt:lpstr>
      <vt:lpstr>KDD &amp; Data Mining</vt:lpstr>
      <vt:lpstr>Data Mining: The Background</vt:lpstr>
      <vt:lpstr>Data Mining: The Background</vt:lpstr>
      <vt:lpstr>Data Mining: The Background</vt:lpstr>
      <vt:lpstr>Data Mining: What it is</vt:lpstr>
      <vt:lpstr>Data Mining: Useful Information</vt:lpstr>
      <vt:lpstr>Data Mining: Non-trivial Information</vt:lpstr>
      <vt:lpstr>Data Mining: Real-life Databases</vt:lpstr>
      <vt:lpstr>Data Mining: Efficient Algorithms</vt:lpstr>
      <vt:lpstr>Data Mining Objectives</vt:lpstr>
      <vt:lpstr>Data Mining &amp; Other Disciplines</vt:lpstr>
      <vt:lpstr>Data Mining: Current State</vt:lpstr>
      <vt:lpstr>Data Mining: Current State</vt:lpstr>
      <vt:lpstr>Data Mining: Promises</vt:lpstr>
      <vt:lpstr>Data Mining: Challenges Faced</vt:lpstr>
      <vt:lpstr>Summary</vt:lpstr>
      <vt:lpstr>Looking ahead</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Data Warehousing for Business Intelligence</dc:title>
  <dc:creator>NJW</dc:creator>
  <cp:lastModifiedBy>Dr Nik Whitehead</cp:lastModifiedBy>
  <cp:revision>285</cp:revision>
  <dcterms:created xsi:type="dcterms:W3CDTF">2011-09-13T10:27:46Z</dcterms:created>
  <dcterms:modified xsi:type="dcterms:W3CDTF">2013-01-30T15:11:58Z</dcterms:modified>
</cp:coreProperties>
</file>