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375889"/>
              <a:satOff val="-9195"/>
              <a:lumOff val="-14901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hueOff val="708446"/>
              <a:satOff val="-4821"/>
              <a:lumOff val="-1425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chemeClr val="accent1">
              <a:hueOff val="-113918"/>
              <a:satOff val="19024"/>
              <a:lumOff val="19749"/>
              <a:alpha val="35000"/>
            </a:scheme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6"/>
              <a:satOff val="13972"/>
              <a:lumOff val="-24493"/>
            </a:schemeClr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4"/>
              <a:satOff val="6343"/>
              <a:lumOff val="-13963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0" name="Shape 13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ine"/>
          <p:cNvSpPr/>
          <p:nvPr/>
        </p:nvSpPr>
        <p:spPr>
          <a:xfrm>
            <a:off x="3762375" y="5332015"/>
            <a:ext cx="16874231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4" name="Line"/>
          <p:cNvSpPr/>
          <p:nvPr/>
        </p:nvSpPr>
        <p:spPr>
          <a:xfrm>
            <a:off x="3762375" y="1813718"/>
            <a:ext cx="16875027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5" name="Lorem Ipsum Dolor"/>
          <p:cNvSpPr txBox="1"/>
          <p:nvPr>
            <p:ph type="body" sz="quarter" idx="21"/>
          </p:nvPr>
        </p:nvSpPr>
        <p:spPr>
          <a:xfrm>
            <a:off x="3762375" y="1754187"/>
            <a:ext cx="10126266" cy="7143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16" name="Title Text"/>
          <p:cNvSpPr txBox="1"/>
          <p:nvPr>
            <p:ph type="title"/>
          </p:nvPr>
        </p:nvSpPr>
        <p:spPr>
          <a:xfrm>
            <a:off x="3762375" y="1885156"/>
            <a:ext cx="10126266" cy="3393282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r>
              <a:t>Title Text</a:t>
            </a:r>
          </a:p>
        </p:txBody>
      </p:sp>
      <p:sp>
        <p:nvSpPr>
          <p:cNvPr id="17" name="Body Level One…"/>
          <p:cNvSpPr txBox="1"/>
          <p:nvPr>
            <p:ph type="body" sz="quarter" idx="1"/>
          </p:nvPr>
        </p:nvSpPr>
        <p:spPr>
          <a:xfrm>
            <a:off x="14692312" y="1885156"/>
            <a:ext cx="5965032" cy="339328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Line"/>
          <p:cNvSpPr/>
          <p:nvPr/>
        </p:nvSpPr>
        <p:spPr>
          <a:xfrm flipV="1">
            <a:off x="14289988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6" name="Line"/>
          <p:cNvSpPr/>
          <p:nvPr/>
        </p:nvSpPr>
        <p:spPr>
          <a:xfrm>
            <a:off x="3762375" y="12840890"/>
            <a:ext cx="16874231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7" name="Line"/>
          <p:cNvSpPr/>
          <p:nvPr/>
        </p:nvSpPr>
        <p:spPr>
          <a:xfrm>
            <a:off x="3762375" y="9322593"/>
            <a:ext cx="16875027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8" name="Line"/>
          <p:cNvSpPr/>
          <p:nvPr/>
        </p:nvSpPr>
        <p:spPr>
          <a:xfrm flipV="1">
            <a:off x="14289988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9" name="Lorem Ipsum Dolor"/>
          <p:cNvSpPr txBox="1"/>
          <p:nvPr>
            <p:ph type="body" sz="quarter" idx="21"/>
          </p:nvPr>
        </p:nvSpPr>
        <p:spPr>
          <a:xfrm>
            <a:off x="3762375" y="8572500"/>
            <a:ext cx="10126266" cy="714375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30" name="Image"/>
          <p:cNvSpPr/>
          <p:nvPr>
            <p:ph type="pic" idx="22"/>
          </p:nvPr>
        </p:nvSpPr>
        <p:spPr>
          <a:xfrm>
            <a:off x="3869531" y="785812"/>
            <a:ext cx="16627079" cy="996553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1" name="Title Text"/>
          <p:cNvSpPr txBox="1"/>
          <p:nvPr>
            <p:ph type="title"/>
          </p:nvPr>
        </p:nvSpPr>
        <p:spPr>
          <a:xfrm>
            <a:off x="3762375" y="9394031"/>
            <a:ext cx="10126266" cy="3393282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r>
              <a:t>Title Text</a:t>
            </a:r>
          </a:p>
        </p:txBody>
      </p:sp>
      <p:sp>
        <p:nvSpPr>
          <p:cNvPr id="32" name="Body Level One…"/>
          <p:cNvSpPr txBox="1"/>
          <p:nvPr>
            <p:ph type="body" sz="quarter" idx="1"/>
          </p:nvPr>
        </p:nvSpPr>
        <p:spPr>
          <a:xfrm>
            <a:off x="14692312" y="9394031"/>
            <a:ext cx="5965032" cy="339328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 txBox="1"/>
          <p:nvPr>
            <p:ph type="title"/>
          </p:nvPr>
        </p:nvSpPr>
        <p:spPr>
          <a:xfrm>
            <a:off x="3762375" y="5161359"/>
            <a:ext cx="16859250" cy="3393282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Line"/>
          <p:cNvSpPr/>
          <p:nvPr/>
        </p:nvSpPr>
        <p:spPr>
          <a:xfrm>
            <a:off x="3762375" y="6858000"/>
            <a:ext cx="7982400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9" name="Line"/>
          <p:cNvSpPr/>
          <p:nvPr/>
        </p:nvSpPr>
        <p:spPr>
          <a:xfrm>
            <a:off x="3762375" y="3893343"/>
            <a:ext cx="7982320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50" name="Lorem Ipsum Dolor"/>
          <p:cNvSpPr txBox="1"/>
          <p:nvPr>
            <p:ph type="body" sz="quarter" idx="21"/>
          </p:nvPr>
        </p:nvSpPr>
        <p:spPr>
          <a:xfrm>
            <a:off x="3762375" y="3053953"/>
            <a:ext cx="7983141" cy="714376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51" name="Image"/>
          <p:cNvSpPr/>
          <p:nvPr>
            <p:ph type="pic" sz="half" idx="22"/>
          </p:nvPr>
        </p:nvSpPr>
        <p:spPr>
          <a:xfrm>
            <a:off x="12476482" y="830460"/>
            <a:ext cx="8165930" cy="11965783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52" name="Title Text"/>
          <p:cNvSpPr txBox="1"/>
          <p:nvPr>
            <p:ph type="title"/>
          </p:nvPr>
        </p:nvSpPr>
        <p:spPr>
          <a:xfrm>
            <a:off x="3762375" y="3946921"/>
            <a:ext cx="7983141" cy="2857501"/>
          </a:xfrm>
          <a:prstGeom prst="rect">
            <a:avLst/>
          </a:prstGeom>
        </p:spPr>
        <p:txBody>
          <a:bodyPr/>
          <a:lstStyle>
            <a:lvl1pPr algn="l">
              <a:defRPr sz="7800"/>
            </a:lvl1pPr>
          </a:lstStyle>
          <a:p>
            <a:pPr/>
            <a:r>
              <a:t>Title Text</a:t>
            </a:r>
          </a:p>
        </p:txBody>
      </p:sp>
      <p:sp>
        <p:nvSpPr>
          <p:cNvPr id="53" name="Body Level One…"/>
          <p:cNvSpPr txBox="1"/>
          <p:nvPr>
            <p:ph type="body" sz="quarter" idx="1"/>
          </p:nvPr>
        </p:nvSpPr>
        <p:spPr>
          <a:xfrm>
            <a:off x="3762375" y="7072312"/>
            <a:ext cx="7983141" cy="5643563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7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Image"/>
          <p:cNvSpPr/>
          <p:nvPr>
            <p:ph type="pic" sz="half" idx="21"/>
          </p:nvPr>
        </p:nvSpPr>
        <p:spPr>
          <a:xfrm>
            <a:off x="12638484" y="2446734"/>
            <a:ext cx="7840266" cy="1148857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80" name="Body Level One…"/>
          <p:cNvSpPr txBox="1"/>
          <p:nvPr>
            <p:ph type="body" sz="half" idx="1"/>
          </p:nvPr>
        </p:nvSpPr>
        <p:spPr>
          <a:xfrm>
            <a:off x="3762375" y="3839765"/>
            <a:ext cx="8179594" cy="8929689"/>
          </a:xfrm>
          <a:prstGeom prst="rect">
            <a:avLst/>
          </a:prstGeom>
        </p:spPr>
        <p:txBody>
          <a:bodyPr/>
          <a:lstStyle>
            <a:lvl1pPr marL="551179" indent="-551179">
              <a:spcBef>
                <a:spcPts val="2500"/>
              </a:spcBef>
              <a:buSzPct val="65000"/>
              <a:defRPr sz="4200"/>
            </a:lvl1pPr>
            <a:lvl2pPr marL="944879" indent="-551179">
              <a:spcBef>
                <a:spcPts val="2500"/>
              </a:spcBef>
              <a:buSzPct val="65000"/>
              <a:defRPr sz="4200"/>
            </a:lvl2pPr>
            <a:lvl3pPr marL="1338579" indent="-551179">
              <a:spcBef>
                <a:spcPts val="2500"/>
              </a:spcBef>
              <a:buSzPct val="65000"/>
              <a:defRPr sz="4200"/>
            </a:lvl3pPr>
            <a:lvl4pPr marL="1732279" indent="-551179">
              <a:spcBef>
                <a:spcPts val="2500"/>
              </a:spcBef>
              <a:buSzPct val="65000"/>
              <a:defRPr sz="4200"/>
            </a:lvl4pPr>
            <a:lvl5pPr marL="2125979" indent="-551179">
              <a:spcBef>
                <a:spcPts val="2500"/>
              </a:spcBef>
              <a:buSzPct val="65000"/>
              <a:defRPr sz="4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Body Level One…"/>
          <p:cNvSpPr txBox="1"/>
          <p:nvPr>
            <p:ph type="body" idx="1"/>
          </p:nvPr>
        </p:nvSpPr>
        <p:spPr>
          <a:xfrm>
            <a:off x="3762375" y="1785937"/>
            <a:ext cx="16859250" cy="101441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Image"/>
          <p:cNvSpPr/>
          <p:nvPr>
            <p:ph type="pic" sz="quarter" idx="21"/>
          </p:nvPr>
        </p:nvSpPr>
        <p:spPr>
          <a:xfrm>
            <a:off x="11852512" y="6197203"/>
            <a:ext cx="9418751" cy="6625829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7" name="Image"/>
          <p:cNvSpPr/>
          <p:nvPr>
            <p:ph type="pic" sz="quarter" idx="22"/>
          </p:nvPr>
        </p:nvSpPr>
        <p:spPr>
          <a:xfrm>
            <a:off x="12442031" y="892968"/>
            <a:ext cx="8197455" cy="494704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8" name="Image"/>
          <p:cNvSpPr/>
          <p:nvPr>
            <p:ph type="pic" sz="half" idx="23"/>
          </p:nvPr>
        </p:nvSpPr>
        <p:spPr>
          <a:xfrm>
            <a:off x="3726656" y="857250"/>
            <a:ext cx="8056238" cy="1180504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–Johnny Appleseed"/>
          <p:cNvSpPr txBox="1"/>
          <p:nvPr>
            <p:ph type="body" sz="quarter" idx="21"/>
          </p:nvPr>
        </p:nvSpPr>
        <p:spPr>
          <a:xfrm>
            <a:off x="3798093" y="8393906"/>
            <a:ext cx="16787814" cy="8636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600"/>
              </a:spcBef>
              <a:buClrTx/>
              <a:buSzTx/>
              <a:buFontTx/>
              <a:buNone/>
              <a:defRPr i="1" sz="42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107" name="“Type a quote here.”"/>
          <p:cNvSpPr txBox="1"/>
          <p:nvPr>
            <p:ph type="body" sz="quarter" idx="22"/>
          </p:nvPr>
        </p:nvSpPr>
        <p:spPr>
          <a:xfrm>
            <a:off x="4833937" y="5981303"/>
            <a:ext cx="14716126" cy="10033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FontTx/>
              <a:buNone/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Image"/>
          <p:cNvSpPr/>
          <p:nvPr>
            <p:ph type="pic" idx="21"/>
          </p:nvPr>
        </p:nvSpPr>
        <p:spPr>
          <a:xfrm>
            <a:off x="1779984" y="-178594"/>
            <a:ext cx="19984641" cy="1405864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>
            <a:off x="3762375" y="3053953"/>
            <a:ext cx="16871192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" name="Line"/>
          <p:cNvSpPr/>
          <p:nvPr/>
        </p:nvSpPr>
        <p:spPr>
          <a:xfrm>
            <a:off x="3762375" y="892968"/>
            <a:ext cx="16871192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" name="Title Text"/>
          <p:cNvSpPr txBox="1"/>
          <p:nvPr>
            <p:ph type="title"/>
          </p:nvPr>
        </p:nvSpPr>
        <p:spPr>
          <a:xfrm>
            <a:off x="3762375" y="1125140"/>
            <a:ext cx="16859250" cy="171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5" name="Body Level One…"/>
          <p:cNvSpPr txBox="1"/>
          <p:nvPr>
            <p:ph type="body" idx="1"/>
          </p:nvPr>
        </p:nvSpPr>
        <p:spPr>
          <a:xfrm>
            <a:off x="3762375" y="3696890"/>
            <a:ext cx="16859250" cy="8572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/>
          <p:nvPr>
            <p:ph type="sldNum" sz="quarter" idx="2"/>
          </p:nvPr>
        </p:nvSpPr>
        <p:spPr>
          <a:xfrm>
            <a:off x="11952882" y="13019484"/>
            <a:ext cx="460376" cy="549276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2400">
                <a:solidFill>
                  <a:srgbClr val="4C494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1pPr>
      <a:lvl2pPr marL="0" marR="0" indent="2286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2pPr>
      <a:lvl3pPr marL="0" marR="0" indent="4572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3pPr>
      <a:lvl4pPr marL="0" marR="0" indent="6858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4pPr>
      <a:lvl5pPr marL="0" marR="0" indent="9144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5pPr>
      <a:lvl6pPr marL="0" marR="0" indent="11430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6pPr>
      <a:lvl7pPr marL="0" marR="0" indent="13716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7pPr>
      <a:lvl8pPr marL="0" marR="0" indent="16002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8pPr>
      <a:lvl9pPr marL="0" marR="0" indent="18288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9pPr>
    </p:titleStyle>
    <p:bodyStyle>
      <a:lvl1pPr marL="6526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1pPr>
      <a:lvl2pPr marL="11225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2pPr>
      <a:lvl3pPr marL="15924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3pPr>
      <a:lvl4pPr marL="20623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4pPr>
      <a:lvl5pPr marL="25322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5pPr>
      <a:lvl6pPr marL="30021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6pPr>
      <a:lvl7pPr marL="34720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7pPr>
      <a:lvl8pPr marL="39419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8pPr>
      <a:lvl9pPr marL="44118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9pPr>
    </p:bodyStyle>
    <p:otherStyle>
      <a:lvl1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theclikk.com/comedians-are-the-ultimate-a-b-testers" TargetMode="Externa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youtu.be/LpV3tMy_WZ0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University of Wales Trinity St David | GAM L5"/>
          <p:cNvSpPr txBox="1"/>
          <p:nvPr>
            <p:ph type="body" idx="21"/>
          </p:nvPr>
        </p:nvSpPr>
        <p:spPr>
          <a:xfrm>
            <a:off x="3762375" y="1036637"/>
            <a:ext cx="16859250" cy="6762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B7F80"/>
                </a:solidFill>
              </a:defRPr>
            </a:lvl1pPr>
          </a:lstStyle>
          <a:p>
            <a:pPr>
              <a:defRPr>
                <a:solidFill>
                  <a:srgbClr val="414141"/>
                </a:solidFill>
              </a:defRPr>
            </a:pPr>
            <a:r>
              <a:rPr>
                <a:solidFill>
                  <a:srgbClr val="3B7F80"/>
                </a:solidFill>
              </a:rPr>
              <a:t>University of Wales Trinity St David | GAM L5</a:t>
            </a:r>
          </a:p>
        </p:txBody>
      </p:sp>
      <p:sp>
        <p:nvSpPr>
          <p:cNvPr id="133" name="Asking the right questions in the right way."/>
          <p:cNvSpPr txBox="1"/>
          <p:nvPr>
            <p:ph type="ctrTitle"/>
          </p:nvPr>
        </p:nvSpPr>
        <p:spPr>
          <a:xfrm>
            <a:off x="3762375" y="1808956"/>
            <a:ext cx="10126266" cy="3393282"/>
          </a:xfrm>
          <a:prstGeom prst="rect">
            <a:avLst/>
          </a:prstGeom>
        </p:spPr>
        <p:txBody>
          <a:bodyPr/>
          <a:lstStyle>
            <a:lvl1pPr>
              <a:defRPr sz="65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</a:defRPr>
            </a:lvl1pPr>
          </a:lstStyle>
          <a:p>
            <a:pPr/>
            <a:r>
              <a:t>Asking the right questions in the right way.</a:t>
            </a:r>
          </a:p>
        </p:txBody>
      </p:sp>
      <p:pic>
        <p:nvPicPr>
          <p:cNvPr id="134" name="Banner Image.jpg" descr="Banner 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73031" y="5684555"/>
            <a:ext cx="16874231" cy="703093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7" name="Image"/>
          <p:cNvGrpSpPr/>
          <p:nvPr/>
        </p:nvGrpSpPr>
        <p:grpSpPr>
          <a:xfrm>
            <a:off x="18053050" y="3011289"/>
            <a:ext cx="2794000" cy="1244601"/>
            <a:chOff x="0" y="0"/>
            <a:chExt cx="2794000" cy="1244600"/>
          </a:xfrm>
        </p:grpSpPr>
        <p:pic>
          <p:nvPicPr>
            <p:cNvPr id="136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77800" y="114300"/>
              <a:ext cx="2438400" cy="7874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5" name="Image" descr="Image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794000" cy="12446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Class="entr" nodeType="afterEffect" presetSubtype="1" presetID="2" grpId="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4" presetID="7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3" grpId="2"/>
      <p:bldP build="p" bldLvl="5" animBg="1" rev="0" advAuto="0" spid="132" grpId="1"/>
      <p:bldP build="whole" bldLvl="1" animBg="1" rev="0" advAuto="0" spid="134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40" name="“Surveys show that surveys never lie.”  Natalie Angier."/>
          <p:cNvSpPr txBox="1"/>
          <p:nvPr>
            <p:ph type="body" idx="1"/>
          </p:nvPr>
        </p:nvSpPr>
        <p:spPr>
          <a:xfrm>
            <a:off x="3762375" y="3696890"/>
            <a:ext cx="19257503" cy="8572501"/>
          </a:xfrm>
          <a:prstGeom prst="rect">
            <a:avLst/>
          </a:prstGeom>
        </p:spPr>
        <p:txBody>
          <a:bodyPr/>
          <a:lstStyle/>
          <a:p>
            <a:pPr marL="0" marR="384047" indent="0" algn="r" defTabSz="384047">
              <a:spcBef>
                <a:spcPts val="400"/>
              </a:spcBef>
              <a:buClrTx/>
              <a:buSzTx/>
              <a:buFontTx/>
              <a:buNone/>
              <a:tabLst>
                <a:tab pos="381000" algn="l"/>
              </a:tabLst>
              <a:defRPr sz="20579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“Surveys show that surveys never lie.”  </a:t>
            </a:r>
            <a:r>
              <a:rPr sz="10080"/>
              <a:t>Natalie Angier.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14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he most important part of the survey process is the creation of questions that accurately measure the opinions, experiences and behaviours of your target audienc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 most important part of the survey process is the creation of questions that accurately measure the opinions, experiences and behaviours of your target audience.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51072" marR="196596" indent="-651072" defTabSz="196596">
              <a:spcBef>
                <a:spcPts val="200"/>
              </a:spcBef>
              <a:buClrTx/>
              <a:buSzPct val="75000"/>
              <a:buFontTx/>
              <a:buChar char="•"/>
              <a:tabLst>
                <a:tab pos="190500" algn="l"/>
              </a:tabLst>
              <a:defRPr sz="4988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258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516"/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reating productive surveys involves both writing good questions and organising them to form the questionnair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Creating productive surveys involves both writing good questions and organising them to form the questionnaire.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51072" marR="196596" indent="-651072" defTabSz="196596">
              <a:spcBef>
                <a:spcPts val="200"/>
              </a:spcBef>
              <a:buClrTx/>
              <a:buSzPct val="75000"/>
              <a:buFontTx/>
              <a:buChar char="•"/>
              <a:tabLst>
                <a:tab pos="190500" algn="l"/>
              </a:tabLst>
              <a:defRPr sz="4988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258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516"/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d New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Good News.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Your questionnaires are pilot surveys and as such, don’t need to measure change over time - something that often considers  how opinions or behaviours have been measured in prior survey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Your questionnaires are pilot surveys and as such, don’t need to measure change over time - something that often considers  how opinions or behaviours have been measured in prior surveys.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retesting a survey - a pilot survey -  is an essential step in the questionnaire design process to evaluate how people might respond to the main questionnaire and specific questions therein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Pretesting a survey - a pilot survey -  is an essential step in the questionnaire design process to evaluate how people might respond to the main questionnaire and specific questions therein.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imilar to any design process, questionnaire development is iterative. The development of questions are tested ahead of their release by qualitative methods i.e focus groups, tutorials, pre-testing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Similar to any design process, questionnaire development is iterative. The development of questions are tested ahead of their release by qualitative methods i.e focus groups, tutorials, pre-testing.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imilar to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Similar to.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6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A comedian testing out new material to a smaller audience prior to a bigger tour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 comedian testing out new material to a smaller audience prior to a bigger tour.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u="sng">
                <a:hlinkClick r:id="rId2" invalidUrl="" action="" tgtFrame="" tooltip="" history="1" highlightClick="0" endSnd="0"/>
              </a:rPr>
              <a:t>https://theclikk.com/comedians-are-the-ultimate-a-b-testers</a:t>
            </a:r>
            <a:endParaRPr>
              <a:solidFill>
                <a:srgbClr val="000000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6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67" name="“Open &amp;  Closed”"/>
          <p:cNvSpPr txBox="1"/>
          <p:nvPr>
            <p:ph type="body" idx="1"/>
          </p:nvPr>
        </p:nvSpPr>
        <p:spPr>
          <a:xfrm>
            <a:off x="3762374" y="3696890"/>
            <a:ext cx="20924202" cy="8572501"/>
          </a:xfrm>
          <a:prstGeom prst="rect">
            <a:avLst/>
          </a:prstGeom>
        </p:spPr>
        <p:txBody>
          <a:bodyPr/>
          <a:lstStyle>
            <a:lvl1pPr marL="0" marR="457200" indent="0" defTabSz="457200">
              <a:spcBef>
                <a:spcPts val="500"/>
              </a:spcBef>
              <a:buClrTx/>
              <a:buSzTx/>
              <a:buFontTx/>
              <a:buNone/>
              <a:tabLst>
                <a:tab pos="457200" algn="l"/>
              </a:tabLst>
              <a:defRPr sz="2000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“Open &amp;  Closed”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Are the questions posed in your pilot survey open-ended, where your target audience provides a response in their own words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the questions posed in your pilot survey open-ended, where your target audience provides a response in their own words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Or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Or.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Are the questions posed closed-ended, where they are asked to choose from a list of response choices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the questions posed closed-ended, where they are asked to choose from a list of response choices?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79" name="“Let Us Explore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457200" indent="0" defTabSz="457200">
              <a:spcBef>
                <a:spcPts val="500"/>
              </a:spcBef>
              <a:buClrTx/>
              <a:buSzTx/>
              <a:buFontTx/>
              <a:buNone/>
              <a:tabLst>
                <a:tab pos="457200" algn="l"/>
              </a:tabLst>
              <a:defRPr sz="2000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“Let Us Explore”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17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It’s fine to conduct a pilot survey using only open-ended questions to discover which responses are most common. These responses can then develop closed-ended questions that include the most common responses as answer choice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It’s fine to conduct a pilot survey using only open-ended questions to discover which responses are most common. These responses can then develop closed-ended questions that include the most common responses as answer choices.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However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However.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oo many open-ended questions will alienate your target audience; you’re asking too much of them. It all about,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Too many open-ended questions will alienate your target audience; you’re asking too much of them. It all about,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91" name="“Balance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425195" indent="0" defTabSz="425195">
              <a:spcBef>
                <a:spcPts val="400"/>
              </a:spcBef>
              <a:buClrTx/>
              <a:buSzTx/>
              <a:buFontTx/>
              <a:buNone/>
              <a:tabLst>
                <a:tab pos="419100" algn="l"/>
              </a:tabLst>
              <a:defRPr sz="4185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“Balance”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2" presetID="15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Closed Questions in their most basic form only require a yes or no answer but they do have their uses in a survey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Closed Questions</a:t>
            </a:r>
            <a:r>
              <a:t> in their most basic form only require a yes or no answer but they do have their uses in a survey. 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9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an you think of two instances where closed questions might be useful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Can you think of two instances where closed questions might be useful?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97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6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Explain to me how a closed question might find its way into your survey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</a:rPr>
              <a:t>Explain to me how a closed question might find its way into your survey.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rPr>
                <a:solidFill>
                  <a:srgbClr val="CB5A45"/>
                </a:solidFill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los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3465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Closed.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1165874" marR="352043" indent="-1165874" defTabSz="352043">
              <a:spcBef>
                <a:spcPts val="300"/>
              </a:spcBef>
              <a:buClrTx/>
              <a:buSzPct val="75000"/>
              <a:buFontTx/>
              <a:buChar char="•"/>
              <a:tabLst>
                <a:tab pos="342900" algn="l"/>
              </a:tabLst>
              <a:defRPr sz="8932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4619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924"/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Are you feeling better today ?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you feeling better today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you equipped for an attempt at human flight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Will you please stop pointing at me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209" name="“The Classic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306324" indent="0" defTabSz="306324">
              <a:spcBef>
                <a:spcPts val="300"/>
              </a:spcBef>
              <a:buClrTx/>
              <a:buSzTx/>
              <a:buFontTx/>
              <a:buNone/>
              <a:tabLst>
                <a:tab pos="304800" algn="l"/>
              </a:tabLst>
              <a:defRPr sz="3015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“The Classic”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oes anyone have any questions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Does anyone have any questions ?</a:t>
            </a: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However, not all closed-ended questions have to be answered with a yes or no. Any question that is worded such that it can be answered with a simple, direct response of one word or just a few words is also closed-end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However, not all closed-ended questions have to be answered with a yes or no. Any question that is worded such that it can be answered with a simple, direct response of one word or just a few words is also closed-ended.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These next three partially closed questions have direct responses that don't require elaboration in order to fully answer what was ask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These next three partially closed questions have direct responses that don't require elaboration in order to fully answer what was asked.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Who made this delicious gâteau  ?…"/>
          <p:cNvSpPr txBox="1"/>
          <p:nvPr>
            <p:ph type="body" idx="1"/>
          </p:nvPr>
        </p:nvSpPr>
        <p:spPr>
          <a:xfrm>
            <a:off x="3762375" y="3696890"/>
            <a:ext cx="16859250" cy="8677058"/>
          </a:xfrm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Who made this delicious gâteau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Do you want to stay at home or go out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Would you rather have an electric bike or scooter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0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“Would you like to buy the first Xmas tree in that line or leave empty handed ?”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“Would you like to buy the first Xmas tree in that line or leave empty handed ?”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his is actually called Hobson’s Choice, where you appear to have free choice but only one thing you want is actually offer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This is actually called Hobson’s Choice, where you </a:t>
            </a:r>
            <a:r>
              <a:rPr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</a:rPr>
              <a:t>appear</a:t>
            </a:r>
            <a:r>
              <a:t> to have free choice but only one thing you want is actually offered.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7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“Shall I make you cry by using a range of stuffed, toy hedgehogs or with shards of glass from a disused Victorian warehouse ? ”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0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“Shall I make you cry by using a range of stuffed, toy hedgehogs or with shards of glass from a disused Victorian warehouse ?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”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9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This is called Morton’s Fork, a seemingly logical dilemma that upon inspection sees you presented with equally bad choices. Often phrased as between a rock and an hard plac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This is called Morton’s Fork, a seemingly logical dilemma that upon inspection sees you presented with equally bad choices. Often phrased as between a rock and an hard place.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Open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3465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Open.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1165874" marR="352043" indent="-1165874" defTabSz="352043">
              <a:spcBef>
                <a:spcPts val="300"/>
              </a:spcBef>
              <a:buClrTx/>
              <a:buSzPct val="75000"/>
              <a:buFontTx/>
              <a:buChar char="•"/>
              <a:tabLst>
                <a:tab pos="342900" algn="l"/>
              </a:tabLst>
              <a:defRPr sz="8932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4619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924"/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5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Open-ended questions are ones that require more than one-word answers or that the respondent chooses from a few option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Open-ended questions are ones that require more than one-word answers or that the respondent chooses from a few options.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8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hese questions require longer responses, with answers often coming in the form of a list or a few sentences from the respondent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These questions require longer responses, with answers often coming in the form of a list or a few sentences from the respondent.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1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What led you to make such a delicious gâteau ?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led you to make such a delicious gâteau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do you look for when choosing a set of wings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 can I know it's the right time to point at someone until they cry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4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What suggestions can you share to help me bring the substance of this lecture to a close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suggestions can you share to help me bring the substance of this lecture to a close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7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https://youtu.be/LpV3tMy_WZ0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u="sng">
                <a:hlinkClick r:id="rId2" invalidUrl="" action="" tgtFrame="" tooltip="" history="1" highlightClick="0" endSnd="0"/>
              </a:rPr>
              <a:t>https://youtu.be/LpV3tMy_WZ0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5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3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0" grpId="1"/>
    </p:bldLst>
  </p:timing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New_Template4">
  <a:themeElements>
    <a:clrScheme name="New_Template4">
      <a:dk1>
        <a:srgbClr val="414141"/>
      </a:dk1>
      <a:lt1>
        <a:srgbClr val="004141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33948" dir="270000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33948" dir="270000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