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3.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1.xml"/>
  <Override ContentType="application/vnd.openxmlformats-officedocument.presentationml.notesSlide+xml" PartName="/ppt/notesSlides/notesSlide7.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4.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10.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F5C5EC-2EC4-44D4-904A-B4479069B897}" type="datetimeFigureOut">
              <a:rPr lang="en-IN" smtClean="0"/>
              <a:t>15-10-2026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6F91C6-9F88-48AC-9216-69E469B75C10}" type="slidenum">
              <a:rPr lang="en-IN" smtClean="0"/>
              <a:t>‹#›</a:t>
            </a:fld>
            <a:endParaRPr lang="en-IN"/>
          </a:p>
        </p:txBody>
      </p:sp>
    </p:spTree>
    <p:extLst>
      <p:ext uri="{BB962C8B-B14F-4D97-AF65-F5344CB8AC3E}">
        <p14:creationId xmlns:p14="http://schemas.microsoft.com/office/powerpoint/2010/main" val="2298245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E3474-C6EF-D4D7-B266-13B5844FC7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E4A23D-D653-BBCD-9D23-FBED98C4CF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ADE949-D0D4-D0E9-0BD3-260DD09376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66CFF7-494E-5559-8A0C-EBBC14727C3A}"/>
              </a:ext>
            </a:extLst>
          </p:cNvPr>
          <p:cNvSpPr>
            <a:spLocks noGrp="1"/>
          </p:cNvSpPr>
          <p:nvPr>
            <p:ph type="sldNum" sz="quarter" idx="5"/>
          </p:nvPr>
        </p:nvSpPr>
        <p:spPr/>
        <p:txBody>
          <a:bodyPr/>
          <a:lstStyle/>
          <a:p>
            <a:fld id="{00BB3595-4403-43CF-BF42-CF3CB5D69813}" type="slidenum">
              <a:rPr lang="en-IN" smtClean="0"/>
              <a:t>1</a:t>
            </a:fld>
            <a:endParaRPr lang="en-IN" dirty="0"/>
          </a:p>
        </p:txBody>
      </p:sp>
    </p:spTree>
    <p:extLst>
      <p:ext uri="{BB962C8B-B14F-4D97-AF65-F5344CB8AC3E}">
        <p14:creationId xmlns:p14="http://schemas.microsoft.com/office/powerpoint/2010/main" val="581669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4C797-4D6A-839F-4352-F3A1BB9B1A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AFF714-0FF3-1971-F4F5-DB1D5E6A77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BBB40F-8754-7D44-C161-DE0870CBBAB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selects the Shrewsbury and Telford scandal to understand how organisational, clinical and regulatory failures in person-centric care interact. Using relevant frameworks like the Swiss </a:t>
            </a:r>
            <a:r>
              <a:rPr lang="en-GB" sz="1200" kern="1200">
                <a:solidFill>
                  <a:schemeClr val="tx1"/>
                </a:solidFill>
                <a:effectLst/>
                <a:latin typeface="+mn-lt"/>
                <a:ea typeface="+mn-ea"/>
                <a:cs typeface="+mn-cs"/>
              </a:rPr>
              <a:t>Cheese </a:t>
            </a:r>
            <a:r>
              <a:rPr lang="en-GB" sz="1200" kern="1200" smtClean="0">
                <a:solidFill>
                  <a:schemeClr val="tx1"/>
                </a:solidFill>
                <a:effectLst/>
                <a:latin typeface="+mn-lt"/>
                <a:ea typeface="+mn-ea"/>
                <a:cs typeface="+mn-cs"/>
              </a:rPr>
              <a:t>Model, </a:t>
            </a:r>
            <a:r>
              <a:rPr lang="en-GB" sz="1200" kern="1200" dirty="0">
                <a:solidFill>
                  <a:schemeClr val="tx1"/>
                </a:solidFill>
                <a:effectLst/>
                <a:latin typeface="+mn-lt"/>
                <a:ea typeface="+mn-ea"/>
                <a:cs typeface="+mn-cs"/>
              </a:rPr>
              <a:t>the root causes for this scandal are examined in this study and using the Donabedian Model, quality assessment is done. </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88F1E993-5063-9B99-439D-577775E13F22}"/>
              </a:ext>
            </a:extLst>
          </p:cNvPr>
          <p:cNvSpPr>
            <a:spLocks noGrp="1"/>
          </p:cNvSpPr>
          <p:nvPr>
            <p:ph type="sldNum" sz="quarter" idx="5"/>
          </p:nvPr>
        </p:nvSpPr>
        <p:spPr/>
        <p:txBody>
          <a:bodyPr/>
          <a:lstStyle/>
          <a:p>
            <a:fld id="{00BB3595-4403-43CF-BF42-CF3CB5D69813}" type="slidenum">
              <a:rPr lang="en-IN" smtClean="0"/>
              <a:t>2</a:t>
            </a:fld>
            <a:endParaRPr lang="en-IN" dirty="0"/>
          </a:p>
        </p:txBody>
      </p:sp>
    </p:spTree>
    <p:extLst>
      <p:ext uri="{BB962C8B-B14F-4D97-AF65-F5344CB8AC3E}">
        <p14:creationId xmlns:p14="http://schemas.microsoft.com/office/powerpoint/2010/main" val="4274507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B7845-AF95-B7DA-36BE-80DF605BCE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A7D313-CE69-C39A-7B12-77BAB04656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A38245-C06F-FA53-D16C-CFF7592D263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Investigation of the experience of almost 1500 family members seeking maternity care between 2000 and 2019 in the UK, published in the Ockenden report in March 2022, showed the persistent and repetitive nature of the deficiencies in maternity care delivery. It has demonstrated the insufficiency of the existing systems in organisations like The Shrewsbury and Telford Hospital in offering maternity care, in areas like responding to the concerns of the families and organisational learning. </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BBB23CFE-119A-364B-5896-690A9B326E26}"/>
              </a:ext>
            </a:extLst>
          </p:cNvPr>
          <p:cNvSpPr>
            <a:spLocks noGrp="1"/>
          </p:cNvSpPr>
          <p:nvPr>
            <p:ph type="sldNum" sz="quarter" idx="5"/>
          </p:nvPr>
        </p:nvSpPr>
        <p:spPr/>
        <p:txBody>
          <a:bodyPr/>
          <a:lstStyle/>
          <a:p>
            <a:fld id="{00BB3595-4403-43CF-BF42-CF3CB5D69813}" type="slidenum">
              <a:rPr lang="en-IN" smtClean="0"/>
              <a:t>3</a:t>
            </a:fld>
            <a:endParaRPr lang="en-IN" dirty="0"/>
          </a:p>
        </p:txBody>
      </p:sp>
    </p:spTree>
    <p:extLst>
      <p:ext uri="{BB962C8B-B14F-4D97-AF65-F5344CB8AC3E}">
        <p14:creationId xmlns:p14="http://schemas.microsoft.com/office/powerpoint/2010/main" val="246534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BA136D-65A3-C93D-4790-3ECCA8930D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7B7A20-9CDE-DCE4-0683-043E2E728C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1966D1-B296-4A9F-AEB3-3AD881AF6AF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case study analysis, it is found that inadequate quality in leadership, an inconsistent focus on organisational learning, and repetitive deficiencies in clinical service showed the need for further improvement in the existing processes to offer efficient and safe care delivery to families seeking maternity services. Therefore, it demonstrated the need for improvement in the existing systems to improve interaction between Clinical efficiency and organisational performance.</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C0FA1CB5-E4AA-E251-33A2-FB5C25EB07E7}"/>
              </a:ext>
            </a:extLst>
          </p:cNvPr>
          <p:cNvSpPr>
            <a:spLocks noGrp="1"/>
          </p:cNvSpPr>
          <p:nvPr>
            <p:ph type="sldNum" sz="quarter" idx="5"/>
          </p:nvPr>
        </p:nvSpPr>
        <p:spPr/>
        <p:txBody>
          <a:bodyPr/>
          <a:lstStyle/>
          <a:p>
            <a:fld id="{00BB3595-4403-43CF-BF42-CF3CB5D69813}" type="slidenum">
              <a:rPr lang="en-IN" smtClean="0"/>
              <a:t>4</a:t>
            </a:fld>
            <a:endParaRPr lang="en-IN" dirty="0"/>
          </a:p>
        </p:txBody>
      </p:sp>
    </p:spTree>
    <p:extLst>
      <p:ext uri="{BB962C8B-B14F-4D97-AF65-F5344CB8AC3E}">
        <p14:creationId xmlns:p14="http://schemas.microsoft.com/office/powerpoint/2010/main" val="3515613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ABE99-C8D5-45C0-F3EB-122F783C6C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5136F-00BC-249C-D4F3-731BF740B4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4F2239-9F65-5D4D-B689-E47FAFF227C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application of the Swiss cheese model offers a system-level illustration of how system failures can emerge irrespective of the presence of formal safeguard mechanisms. In this case, it directs the indication towards lack of multidisciplinary communication, organisational learning, and managerial oversight.</a:t>
            </a:r>
            <a:r>
              <a:rPr lang="en-US" sz="1200" kern="1200" dirty="0">
                <a:solidFill>
                  <a:schemeClr val="tx1"/>
                </a:solidFill>
                <a:effectLst/>
                <a:latin typeface="+mn-lt"/>
                <a:ea typeface="+mn-ea"/>
                <a:cs typeface="+mn-cs"/>
              </a:rPr>
              <a:t> James Reason's Swiss Cheese Model describes how safety failures happen when a number of weaknesses or lapses in controls align with one another across a number of layers of </a:t>
            </a:r>
            <a:r>
              <a:rPr lang="en-US" sz="1200" kern="1200" dirty="0" err="1">
                <a:solidFill>
                  <a:schemeClr val="tx1"/>
                </a:solidFill>
                <a:effectLst/>
                <a:latin typeface="+mn-lt"/>
                <a:ea typeface="+mn-ea"/>
                <a:cs typeface="+mn-cs"/>
              </a:rPr>
              <a:t>defence</a:t>
            </a:r>
            <a:r>
              <a:rPr lang="en-US" sz="1200" kern="1200" dirty="0">
                <a:solidFill>
                  <a:schemeClr val="tx1"/>
                </a:solidFill>
                <a:effectLst/>
                <a:latin typeface="+mn-lt"/>
                <a:ea typeface="+mn-ea"/>
                <a:cs typeface="+mn-cs"/>
              </a:rPr>
              <a:t> (e. g. policy or practice) to allow an incident to occur. An example for the particular context of Shrewsbury and Telford is: clinical monitoring escalation multidisciplinary communication, learning from incidents, and senior management; and in </a:t>
            </a:r>
            <a:r>
              <a:rPr lang="en-US" sz="1200" kern="1200" dirty="0" err="1">
                <a:solidFill>
                  <a:schemeClr val="tx1"/>
                </a:solidFill>
                <a:effectLst/>
                <a:latin typeface="+mn-lt"/>
                <a:ea typeface="+mn-ea"/>
                <a:cs typeface="+mn-cs"/>
              </a:rPr>
              <a:t>Ockenden's</a:t>
            </a:r>
            <a:r>
              <a:rPr lang="en-US" sz="1200" kern="1200" dirty="0">
                <a:solidFill>
                  <a:schemeClr val="tx1"/>
                </a:solidFill>
                <a:effectLst/>
                <a:latin typeface="+mn-lt"/>
                <a:ea typeface="+mn-ea"/>
                <a:cs typeface="+mn-cs"/>
              </a:rPr>
              <a:t> example: leadership, incident investigation and learning. Failures within any of the layers of safety passed through should have prevented or mitigated the unsafe care.</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59D12461-3CB4-A1D4-7786-916F53180CC4}"/>
              </a:ext>
            </a:extLst>
          </p:cNvPr>
          <p:cNvSpPr>
            <a:spLocks noGrp="1"/>
          </p:cNvSpPr>
          <p:nvPr>
            <p:ph type="sldNum" sz="quarter" idx="5"/>
          </p:nvPr>
        </p:nvSpPr>
        <p:spPr/>
        <p:txBody>
          <a:bodyPr/>
          <a:lstStyle/>
          <a:p>
            <a:fld id="{00BB3595-4403-43CF-BF42-CF3CB5D69813}" type="slidenum">
              <a:rPr lang="en-IN" smtClean="0"/>
              <a:t>5</a:t>
            </a:fld>
            <a:endParaRPr lang="en-IN" dirty="0"/>
          </a:p>
        </p:txBody>
      </p:sp>
    </p:spTree>
    <p:extLst>
      <p:ext uri="{BB962C8B-B14F-4D97-AF65-F5344CB8AC3E}">
        <p14:creationId xmlns:p14="http://schemas.microsoft.com/office/powerpoint/2010/main" val="612736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5E611-D459-7D94-648B-73E2F2ADDA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4B64D9-CF8C-4655-A44F-927BA62543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17D104-CE37-5ACE-6B62-22176C02C58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Despite policies ensuring the priority areas in the UK in maternity care, a distinction is evident in this case between policy design and implementation. The policy standards have established clear priorities and expectations. However, the protective value of those policies is dependent on actual organisational capability, employee engagement and managerial oversight. Therefore, sustainable reform is required, and leaders need to ensure policies are incorporated consistently, along with ensuring evidence of progress.</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6A43C968-716B-56CA-C9C6-2A6731F4C207}"/>
              </a:ext>
            </a:extLst>
          </p:cNvPr>
          <p:cNvSpPr>
            <a:spLocks noGrp="1"/>
          </p:cNvSpPr>
          <p:nvPr>
            <p:ph type="sldNum" sz="quarter" idx="5"/>
          </p:nvPr>
        </p:nvSpPr>
        <p:spPr/>
        <p:txBody>
          <a:bodyPr/>
          <a:lstStyle/>
          <a:p>
            <a:fld id="{00BB3595-4403-43CF-BF42-CF3CB5D69813}" type="slidenum">
              <a:rPr lang="en-IN" smtClean="0"/>
              <a:t>6</a:t>
            </a:fld>
            <a:endParaRPr lang="en-IN" dirty="0"/>
          </a:p>
        </p:txBody>
      </p:sp>
    </p:spTree>
    <p:extLst>
      <p:ext uri="{BB962C8B-B14F-4D97-AF65-F5344CB8AC3E}">
        <p14:creationId xmlns:p14="http://schemas.microsoft.com/office/powerpoint/2010/main" val="909171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B8EB3-64CD-5375-E1E5-E92DF2693E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33A9DF-C4E6-B0BE-0145-F96C24B83F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6F6530-FE6C-B157-F9BF-DE14FF5F385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Quality in healthcare includes effectiveness of care, delivery, patient safety, patient experience and equitable treatment. This case demonstrates how a weak governance system can create hazards to various dimensions in simultaneous way. Although the impact in terms of main outcomes and financial results might require supporting data, the potential results extend beyond individual incidence to use of resources, confidence in the wider healthcare system and family experience while seeking maternity care services.</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D594614E-C9C2-C17F-62A9-436EC9ED2821}"/>
              </a:ext>
            </a:extLst>
          </p:cNvPr>
          <p:cNvSpPr>
            <a:spLocks noGrp="1"/>
          </p:cNvSpPr>
          <p:nvPr>
            <p:ph type="sldNum" sz="quarter" idx="5"/>
          </p:nvPr>
        </p:nvSpPr>
        <p:spPr/>
        <p:txBody>
          <a:bodyPr/>
          <a:lstStyle/>
          <a:p>
            <a:fld id="{00BB3595-4403-43CF-BF42-CF3CB5D69813}" type="slidenum">
              <a:rPr lang="en-IN" smtClean="0"/>
              <a:t>7</a:t>
            </a:fld>
            <a:endParaRPr lang="en-IN" dirty="0"/>
          </a:p>
        </p:txBody>
      </p:sp>
    </p:spTree>
    <p:extLst>
      <p:ext uri="{BB962C8B-B14F-4D97-AF65-F5344CB8AC3E}">
        <p14:creationId xmlns:p14="http://schemas.microsoft.com/office/powerpoint/2010/main" val="4224702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F9F48-0980-740C-F306-A9553F9759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43570-1D1A-7E03-8670-7ACC98E9B3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13DBF9-5383-A996-FAA0-0A1F0244B7F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Donabedian model is effective for translating the analysis of the case into an assessment framework. The structural measures show whether the healthcare organisation has the mandatory capacity, process indicators are effective to evaluate how Care services are delivered, and outcome measures are effective to examine the consequences.</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31CDED16-A6F2-4F98-43B8-52B99A9A3FBA}"/>
              </a:ext>
            </a:extLst>
          </p:cNvPr>
          <p:cNvSpPr>
            <a:spLocks noGrp="1"/>
          </p:cNvSpPr>
          <p:nvPr>
            <p:ph type="sldNum" sz="quarter" idx="5"/>
          </p:nvPr>
        </p:nvSpPr>
        <p:spPr/>
        <p:txBody>
          <a:bodyPr/>
          <a:lstStyle/>
          <a:p>
            <a:fld id="{00BB3595-4403-43CF-BF42-CF3CB5D69813}" type="slidenum">
              <a:rPr lang="en-IN" smtClean="0"/>
              <a:t>8</a:t>
            </a:fld>
            <a:endParaRPr lang="en-IN" dirty="0"/>
          </a:p>
        </p:txBody>
      </p:sp>
    </p:spTree>
    <p:extLst>
      <p:ext uri="{BB962C8B-B14F-4D97-AF65-F5344CB8AC3E}">
        <p14:creationId xmlns:p14="http://schemas.microsoft.com/office/powerpoint/2010/main" val="563404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25995-9E32-BEDA-F70C-7AE65C41B0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A2E6C6-819B-DDED-5832-14576A84B0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CA5514-7D22-7E40-E8C8-291A46E0F54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recommendations to the organisation are focused on better clinical safeguards for patients and improving long-term capability and preparedness of employees. The executive managers are responsible for performing clinical service-related audits at regular intervals to ensure better multidisciplinary communication and a documented escalation process. In addition, they should also focus on developing long-term capability through simulation training so that repetitive errors are eliminated, and preparedness of employees is elevated while responding to any patient concern.</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945F690F-7407-2F98-2944-8EBA4372FFD4}"/>
              </a:ext>
            </a:extLst>
          </p:cNvPr>
          <p:cNvSpPr>
            <a:spLocks noGrp="1"/>
          </p:cNvSpPr>
          <p:nvPr>
            <p:ph type="sldNum" sz="quarter" idx="5"/>
          </p:nvPr>
        </p:nvSpPr>
        <p:spPr/>
        <p:txBody>
          <a:bodyPr/>
          <a:lstStyle/>
          <a:p>
            <a:fld id="{00BB3595-4403-43CF-BF42-CF3CB5D69813}" type="slidenum">
              <a:rPr lang="en-IN" smtClean="0"/>
              <a:t>9</a:t>
            </a:fld>
            <a:endParaRPr lang="en-IN" dirty="0"/>
          </a:p>
        </p:txBody>
      </p:sp>
    </p:spTree>
    <p:extLst>
      <p:ext uri="{BB962C8B-B14F-4D97-AF65-F5344CB8AC3E}">
        <p14:creationId xmlns:p14="http://schemas.microsoft.com/office/powerpoint/2010/main" val="37549244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39F38-E31D-DA5F-4309-68875B0931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5F6B9A-5F21-3F06-B04C-015538824A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D3D74B-1618-0008-A943-903C01EBD4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actual implementation process should focus on a combination of process, result, and indicators of experience. Establishment of baseline measurement will allow evaluation of progress, while regular review might help to recognise interventions presently active but ineffective or creating unintended consequences. In addition, responsible government leads will be assigned, and the contextual factors should be considered during the evaluation, such as pressure of staffing and transformed patient requirements.</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C54F54EA-3517-00A7-1C14-825E2B9753F7}"/>
              </a:ext>
            </a:extLst>
          </p:cNvPr>
          <p:cNvSpPr>
            <a:spLocks noGrp="1"/>
          </p:cNvSpPr>
          <p:nvPr>
            <p:ph type="sldNum" sz="quarter" idx="5"/>
          </p:nvPr>
        </p:nvSpPr>
        <p:spPr/>
        <p:txBody>
          <a:bodyPr/>
          <a:lstStyle/>
          <a:p>
            <a:fld id="{00BB3595-4403-43CF-BF42-CF3CB5D69813}" type="slidenum">
              <a:rPr lang="en-IN" smtClean="0"/>
              <a:t>10</a:t>
            </a:fld>
            <a:endParaRPr lang="en-IN" dirty="0"/>
          </a:p>
        </p:txBody>
      </p:sp>
    </p:spTree>
    <p:extLst>
      <p:ext uri="{BB962C8B-B14F-4D97-AF65-F5344CB8AC3E}">
        <p14:creationId xmlns:p14="http://schemas.microsoft.com/office/powerpoint/2010/main" val="124880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A79BA-7CAD-D081-8835-4C09969989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168084-FF46-983E-812B-18C1027950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4A4570-221E-879C-DECF-5CC44267056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study, all three frameworks used have complemented each other by explaining that multidisciplinary communication, system interactions, and responsible leadership are the factors that can improve the delivery of services in the hospital. In the next component, this foundation will be evaluated more critically and in detail to offer realistic recommendations supported by a literature review.</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040D2E8F-336D-56F3-323B-B0BB5BF006CE}"/>
              </a:ext>
            </a:extLst>
          </p:cNvPr>
          <p:cNvSpPr>
            <a:spLocks noGrp="1"/>
          </p:cNvSpPr>
          <p:nvPr>
            <p:ph type="sldNum" sz="quarter" idx="5"/>
          </p:nvPr>
        </p:nvSpPr>
        <p:spPr/>
        <p:txBody>
          <a:bodyPr/>
          <a:lstStyle/>
          <a:p>
            <a:fld id="{00BB3595-4403-43CF-BF42-CF3CB5D69813}" type="slidenum">
              <a:rPr lang="en-IN" smtClean="0"/>
              <a:t>11</a:t>
            </a:fld>
            <a:endParaRPr lang="en-IN" dirty="0"/>
          </a:p>
        </p:txBody>
      </p:sp>
    </p:spTree>
    <p:extLst>
      <p:ext uri="{BB962C8B-B14F-4D97-AF65-F5344CB8AC3E}">
        <p14:creationId xmlns:p14="http://schemas.microsoft.com/office/powerpoint/2010/main" val="3708200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40F46-81FA-2BF4-D0A8-A6DC525E9C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FB18D7-DF1E-B992-0C37-40305A807F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E9E1AB-6F1F-0AF8-5459-C043ABC346E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B28FB3-3050-2F7A-091C-2F089FA07459}"/>
              </a:ext>
            </a:extLst>
          </p:cNvPr>
          <p:cNvSpPr>
            <a:spLocks noGrp="1"/>
          </p:cNvSpPr>
          <p:nvPr>
            <p:ph type="sldNum" sz="quarter" idx="5"/>
          </p:nvPr>
        </p:nvSpPr>
        <p:spPr/>
        <p:txBody>
          <a:bodyPr/>
          <a:lstStyle/>
          <a:p>
            <a:fld id="{00BB3595-4403-43CF-BF42-CF3CB5D69813}" type="slidenum">
              <a:rPr lang="en-IN" smtClean="0"/>
              <a:t>12</a:t>
            </a:fld>
            <a:endParaRPr lang="en-IN" dirty="0"/>
          </a:p>
        </p:txBody>
      </p:sp>
    </p:spTree>
    <p:extLst>
      <p:ext uri="{BB962C8B-B14F-4D97-AF65-F5344CB8AC3E}">
        <p14:creationId xmlns:p14="http://schemas.microsoft.com/office/powerpoint/2010/main" val="10627971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426A0-35CA-D37A-B9B8-23117294D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DDB6BD-AA84-8EA5-A39E-E1CCC98684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E15001-E4A1-A8F7-2A51-B7F116AB8F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72E8DC-F5FD-8481-030D-8A21ADDA570E}"/>
              </a:ext>
            </a:extLst>
          </p:cNvPr>
          <p:cNvSpPr>
            <a:spLocks noGrp="1"/>
          </p:cNvSpPr>
          <p:nvPr>
            <p:ph type="sldNum" sz="quarter" idx="5"/>
          </p:nvPr>
        </p:nvSpPr>
        <p:spPr/>
        <p:txBody>
          <a:bodyPr/>
          <a:lstStyle/>
          <a:p>
            <a:fld id="{00BB3595-4403-43CF-BF42-CF3CB5D69813}" type="slidenum">
              <a:rPr lang="en-IN" smtClean="0"/>
              <a:t>13</a:t>
            </a:fld>
            <a:endParaRPr lang="en-IN" dirty="0"/>
          </a:p>
        </p:txBody>
      </p:sp>
    </p:spTree>
    <p:extLst>
      <p:ext uri="{BB962C8B-B14F-4D97-AF65-F5344CB8AC3E}">
        <p14:creationId xmlns:p14="http://schemas.microsoft.com/office/powerpoint/2010/main" val="3906622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B6549-F9F1-6929-3007-3F1B6D5660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9F262D3-4C96-613E-07D7-281904DB81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4892561-4593-FB38-A9A5-C9C843B70402}"/>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5" name="Footer Placeholder 4">
            <a:extLst>
              <a:ext uri="{FF2B5EF4-FFF2-40B4-BE49-F238E27FC236}">
                <a16:creationId xmlns:a16="http://schemas.microsoft.com/office/drawing/2014/main" id="{EC267CC4-B189-1570-0718-EA579D499E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76ED9AD-6AC5-C2CD-911F-446EC403EB6C}"/>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955294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530D-53E0-58B5-E158-EFFC5C5ED99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AFD21C5-1511-EAE8-B179-A804DF8A5F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D00EC4A-E989-4C01-6C49-7FC07EF0BFB8}"/>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5" name="Footer Placeholder 4">
            <a:extLst>
              <a:ext uri="{FF2B5EF4-FFF2-40B4-BE49-F238E27FC236}">
                <a16:creationId xmlns:a16="http://schemas.microsoft.com/office/drawing/2014/main" id="{33A797E8-3C1E-82A1-5D9A-06806C58329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281E0A8-56F9-9929-E83F-87D8B0229DE4}"/>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3795729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E04F-3496-8F5B-0077-0244D1EA9F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3331203-CFF2-2BBA-CC22-5CA4321EA8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1AE66E-9D74-AC04-EECD-8152CCF34756}"/>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5" name="Footer Placeholder 4">
            <a:extLst>
              <a:ext uri="{FF2B5EF4-FFF2-40B4-BE49-F238E27FC236}">
                <a16:creationId xmlns:a16="http://schemas.microsoft.com/office/drawing/2014/main" id="{F4A47300-6972-DB0D-CE2B-E02972FF446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EB09EFC-4385-894F-0D7D-9696784A23E7}"/>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322134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823C4-E6EB-AFFB-CCC1-DBD5EE25F42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78FEDEA-419A-D518-B1E3-163DB003A2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60D3031-9EFD-96E6-6C50-FDA8CA478A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5BA7E8A-D4B0-B614-B51C-E06AD1DDE5C2}"/>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6" name="Footer Placeholder 5">
            <a:extLst>
              <a:ext uri="{FF2B5EF4-FFF2-40B4-BE49-F238E27FC236}">
                <a16:creationId xmlns:a16="http://schemas.microsoft.com/office/drawing/2014/main" id="{590D0442-E50D-63E3-268B-64DCBAC7079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34B8A32-56BC-C415-FBBD-116FAB378191}"/>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3514442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6E540-F4D8-D2CA-F530-ABF23E21EB6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5BE24A4-34DE-D253-8535-5BF4795797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20114F-1F4C-7F72-F9BE-12E1D5912B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80A43DC-4512-8494-550D-B98B58B426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A188F6-2022-3BAA-8545-65F76FA39A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4458B1E2-C1B9-46BC-B05C-132BD61682EB}"/>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8" name="Footer Placeholder 7">
            <a:extLst>
              <a:ext uri="{FF2B5EF4-FFF2-40B4-BE49-F238E27FC236}">
                <a16:creationId xmlns:a16="http://schemas.microsoft.com/office/drawing/2014/main" id="{457ED73B-EF8E-9813-FA3D-2AB4E28D117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6953C67-4368-623E-2C11-CF72A3FEB427}"/>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4273373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10075-BE68-1C60-ACA8-CB23FD5C12B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1F73955-ED44-3F54-5463-D68FDE7BD821}"/>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4" name="Footer Placeholder 3">
            <a:extLst>
              <a:ext uri="{FF2B5EF4-FFF2-40B4-BE49-F238E27FC236}">
                <a16:creationId xmlns:a16="http://schemas.microsoft.com/office/drawing/2014/main" id="{9C1DF6F1-A117-BB5D-A50C-E05E01032F6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90BA78BF-C592-6004-E1F3-8620BF22845A}"/>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3420111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6341DD-A46F-DD89-7C03-B24765EDFC56}"/>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3" name="Footer Placeholder 2">
            <a:extLst>
              <a:ext uri="{FF2B5EF4-FFF2-40B4-BE49-F238E27FC236}">
                <a16:creationId xmlns:a16="http://schemas.microsoft.com/office/drawing/2014/main" id="{54B64142-AA58-1F89-DA13-D88381663A6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31646B8-677E-45BA-B7E2-A18F5BC05CB6}"/>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658909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7AC1C-AE92-0C44-18A6-91C86EA4D9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FF902D8-830D-1B42-49D5-FB1FB5B525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C9DFB126-7D00-C8A9-8C82-D9C733B96D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72BF18-5804-B632-ADE1-0B2E7201CE97}"/>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6" name="Footer Placeholder 5">
            <a:extLst>
              <a:ext uri="{FF2B5EF4-FFF2-40B4-BE49-F238E27FC236}">
                <a16:creationId xmlns:a16="http://schemas.microsoft.com/office/drawing/2014/main" id="{63A255FE-91A8-5EDE-37FA-FFB46AB044E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1ACAC16-2229-DE64-43B8-93C957DF1AA2}"/>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2992112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5092-7168-C263-327A-C1DECCD672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A419233-A751-268B-E773-709C809B2B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D29FA05-BB56-FCEE-1D36-85BAD48591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0BFE37-82E8-498A-AC9A-BD72E2311A52}"/>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6" name="Footer Placeholder 5">
            <a:extLst>
              <a:ext uri="{FF2B5EF4-FFF2-40B4-BE49-F238E27FC236}">
                <a16:creationId xmlns:a16="http://schemas.microsoft.com/office/drawing/2014/main" id="{3AAA18E0-673E-A6C4-541C-435FE1CDF23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D629265-A79E-8258-EA2F-7032F0A32930}"/>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185215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4705E-69D9-D30F-1ED0-EBAACCCB561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D8DA78E-95CA-9009-2F34-628A0F1720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40A8DA1-D8D4-61B4-3FC7-B6C5286769F6}"/>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5" name="Footer Placeholder 4">
            <a:extLst>
              <a:ext uri="{FF2B5EF4-FFF2-40B4-BE49-F238E27FC236}">
                <a16:creationId xmlns:a16="http://schemas.microsoft.com/office/drawing/2014/main" id="{5CB54C45-083C-0716-D251-0BF8C8F1184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9F3984-28CA-44EA-A722-A7E5FE64826A}"/>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1246265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965FFD-C6FF-720F-5C9A-59DA4FE171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3809788-5C82-1237-A4A9-607AE58216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B1F3224-C9F0-3704-AD5A-21A2D0AD19D7}"/>
              </a:ext>
            </a:extLst>
          </p:cNvPr>
          <p:cNvSpPr>
            <a:spLocks noGrp="1"/>
          </p:cNvSpPr>
          <p:nvPr>
            <p:ph type="dt" sz="half" idx="10"/>
          </p:nvPr>
        </p:nvSpPr>
        <p:spPr/>
        <p:txBody>
          <a:bodyPr/>
          <a:lstStyle/>
          <a:p>
            <a:fld id="{F499113E-EBC6-47CF-9562-7551CD23F405}" type="datetimeFigureOut">
              <a:rPr lang="en-IN" smtClean="0"/>
              <a:t>15-10-2026</a:t>
            </a:fld>
            <a:endParaRPr lang="en-IN"/>
          </a:p>
        </p:txBody>
      </p:sp>
      <p:sp>
        <p:nvSpPr>
          <p:cNvPr id="5" name="Footer Placeholder 4">
            <a:extLst>
              <a:ext uri="{FF2B5EF4-FFF2-40B4-BE49-F238E27FC236}">
                <a16:creationId xmlns:a16="http://schemas.microsoft.com/office/drawing/2014/main" id="{D87B5CF5-1C87-8168-7705-64EDA824D76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120000A-C54F-F597-907B-9AE718159E04}"/>
              </a:ext>
            </a:extLst>
          </p:cNvPr>
          <p:cNvSpPr>
            <a:spLocks noGrp="1"/>
          </p:cNvSpPr>
          <p:nvPr>
            <p:ph type="sldNum" sz="quarter" idx="12"/>
          </p:nvPr>
        </p:nvSpPr>
        <p:spPr/>
        <p:txBody>
          <a:bodyPr/>
          <a:lstStyle/>
          <a:p>
            <a:fld id="{1E2E94D3-5F9B-4124-BC9C-E2C86D08E6F0}" type="slidenum">
              <a:rPr lang="en-IN" smtClean="0"/>
              <a:t>‹#›</a:t>
            </a:fld>
            <a:endParaRPr lang="en-IN"/>
          </a:p>
        </p:txBody>
      </p:sp>
    </p:spTree>
    <p:extLst>
      <p:ext uri="{BB962C8B-B14F-4D97-AF65-F5344CB8AC3E}">
        <p14:creationId xmlns:p14="http://schemas.microsoft.com/office/powerpoint/2010/main" val="2157336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9787F8-BED2-0119-8308-43D3CF130B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6949082-0EEF-D4D2-6D66-204697C857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AB256AF-6CE1-A0AE-4044-2E4532B832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99113E-EBC6-47CF-9562-7551CD23F405}" type="datetimeFigureOut">
              <a:rPr lang="en-IN" smtClean="0"/>
              <a:t>15-10-2026</a:t>
            </a:fld>
            <a:endParaRPr lang="en-IN"/>
          </a:p>
        </p:txBody>
      </p:sp>
      <p:sp>
        <p:nvSpPr>
          <p:cNvPr id="5" name="Footer Placeholder 4">
            <a:extLst>
              <a:ext uri="{FF2B5EF4-FFF2-40B4-BE49-F238E27FC236}">
                <a16:creationId xmlns:a16="http://schemas.microsoft.com/office/drawing/2014/main" id="{2A845B21-627D-BDDD-61DC-025889F88B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C7FB0F11-E2CB-EEE3-9E7E-9789110ACA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2E94D3-5F9B-4124-BC9C-E2C86D08E6F0}" type="slidenum">
              <a:rPr lang="en-IN" smtClean="0"/>
              <a:t>‹#›</a:t>
            </a:fld>
            <a:endParaRPr lang="en-IN"/>
          </a:p>
        </p:txBody>
      </p:sp>
    </p:spTree>
    <p:extLst>
      <p:ext uri="{BB962C8B-B14F-4D97-AF65-F5344CB8AC3E}">
        <p14:creationId xmlns:p14="http://schemas.microsoft.com/office/powerpoint/2010/main" val="9475439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1.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www.theguardian.com/society/2022/mar/30/baby-deaths-inquiry-reveals-issues-across-englands-maternity-services"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www.gov.uk/government/publications/final-report-of-the-ockenden-review/ockenden-review-summary-of-findings-conclusions-and-essential-actions" TargetMode="External"/><Relationship Id="rId5" Type="http://schemas.openxmlformats.org/officeDocument/2006/relationships/hyperlink" Target="https://www.nationalhealthexecutive.com/articles/ockenden-report-highlights-15-immediate-actions-nhs-take" TargetMode="External"/><Relationship Id="rId4" Type="http://schemas.openxmlformats.org/officeDocument/2006/relationships/hyperlink" Target="https://www.bbc.com/news/uk-england-shropshire-60925959"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 name="Shape 13"/>
        <p:cNvGrpSpPr/>
        <p:nvPr/>
      </p:nvGrpSpPr>
      <p:grpSpPr>
        <a:xfrm>
          <a:off x="0" y="0"/>
          <a:ext cx="0" cy="0"/>
          <a:chOff x="0" y="0"/>
          <a:chExt cx="0" cy="0"/>
        </a:xfrm>
      </p:grpSpPr>
      <p:sp>
        <p:nvSpPr>
          <p:cNvPr id="14" name="Google Shape;14;p1"/>
          <p:cNvSpPr/>
          <p:nvPr/>
        </p:nvSpPr>
        <p:spPr>
          <a:xfrm>
            <a:off x="0" y="0"/>
            <a:ext cx="12207240" cy="6866573"/>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861">
              <a:solidFill>
                <a:schemeClr val="dk1"/>
              </a:solidFill>
              <a:latin typeface="Arial"/>
              <a:ea typeface="Arial"/>
              <a:cs typeface="Arial"/>
              <a:sym typeface="Arial"/>
            </a:endParaRPr>
          </a:p>
        </p:txBody>
      </p:sp>
      <p:sp>
        <p:nvSpPr>
          <p:cNvPr id="15" name="Google Shape;15;p1"/>
          <p:cNvSpPr txBox="1"/>
          <p:nvPr/>
        </p:nvSpPr>
        <p:spPr>
          <a:xfrm>
            <a:off x="1482436" y="2231808"/>
            <a:ext cx="9227100" cy="4229100"/>
          </a:xfrm>
          <a:prstGeom prst="rect">
            <a:avLst/>
          </a:prstGeom>
          <a:noFill/>
          <a:ln>
            <a:noFill/>
          </a:ln>
        </p:spPr>
        <p:txBody>
          <a:bodyPr anchorCtr="0" anchor="t" bIns="45700" lIns="91425" spcFirstLastPara="1" rIns="91425" wrap="square" tIns="45700">
            <a:spAutoFit/>
          </a:bodyPr>
          <a:lstStyle/>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Student Name: Divyesh</a:t>
            </a:r>
            <a:r>
              <a:rPr b="1" lang="en-GB" sz="1800">
                <a:solidFill>
                  <a:schemeClr val="dk1"/>
                </a:solidFill>
              </a:rPr>
              <a:t> Bhutiya</a:t>
            </a:r>
            <a:endParaRPr b="1" sz="1800">
              <a:solidFill>
                <a:schemeClr val="dk1"/>
              </a:solidFill>
              <a:latin typeface="Arial"/>
              <a:ea typeface="Arial"/>
              <a:cs typeface="Arial"/>
              <a:sym typeface="Arial"/>
            </a:endParaRPr>
          </a:p>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Student Number: 2536460</a:t>
            </a:r>
            <a:endParaRPr b="1" sz="1800">
              <a:solidFill>
                <a:schemeClr val="dk1"/>
              </a:solidFill>
              <a:latin typeface="Arial"/>
              <a:ea typeface="Arial"/>
              <a:cs typeface="Arial"/>
              <a:sym typeface="Arial"/>
            </a:endParaRPr>
          </a:p>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Module Code: </a:t>
            </a:r>
            <a:r>
              <a:rPr lang="en-GB" sz="1800">
                <a:solidFill>
                  <a:schemeClr val="dk1"/>
                </a:solidFill>
                <a:latin typeface="Arial"/>
                <a:ea typeface="Arial"/>
                <a:cs typeface="Arial"/>
                <a:sym typeface="Arial"/>
              </a:rPr>
              <a:t>LCHS7006</a:t>
            </a:r>
            <a:endParaRPr sz="1800">
              <a:solidFill>
                <a:schemeClr val="dk1"/>
              </a:solidFill>
              <a:latin typeface="Arial"/>
              <a:ea typeface="Arial"/>
              <a:cs typeface="Arial"/>
              <a:sym typeface="Arial"/>
            </a:endParaRPr>
          </a:p>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Module Title: </a:t>
            </a:r>
            <a:r>
              <a:rPr lang="en-GB" sz="1800">
                <a:solidFill>
                  <a:schemeClr val="dk1"/>
                </a:solidFill>
                <a:latin typeface="Arial"/>
                <a:ea typeface="Arial"/>
                <a:cs typeface="Arial"/>
                <a:sym typeface="Arial"/>
              </a:rPr>
              <a:t>Quality Assurance and Service Improvements</a:t>
            </a:r>
            <a:endParaRPr sz="1800">
              <a:solidFill>
                <a:schemeClr val="dk1"/>
              </a:solidFill>
              <a:latin typeface="Arial"/>
              <a:ea typeface="Arial"/>
              <a:cs typeface="Arial"/>
              <a:sym typeface="Arial"/>
            </a:endParaRPr>
          </a:p>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Lecturer’s Name: </a:t>
            </a:r>
            <a:r>
              <a:rPr lang="en-GB" sz="1800">
                <a:solidFill>
                  <a:schemeClr val="dk1"/>
                </a:solidFill>
                <a:latin typeface="Arial"/>
                <a:ea typeface="Arial"/>
                <a:cs typeface="Arial"/>
                <a:sym typeface="Arial"/>
              </a:rPr>
              <a:t>Dr Fahad Khan</a:t>
            </a:r>
            <a:endParaRPr sz="1800">
              <a:solidFill>
                <a:schemeClr val="dk1"/>
              </a:solidFill>
              <a:latin typeface="Arial"/>
              <a:ea typeface="Arial"/>
              <a:cs typeface="Arial"/>
              <a:sym typeface="Arial"/>
            </a:endParaRPr>
          </a:p>
          <a:p>
            <a:pPr indent="0" lvl="0" marL="0" marR="0" rtl="0" algn="ctr">
              <a:lnSpc>
                <a:spcPct val="150000"/>
              </a:lnSpc>
              <a:spcBef>
                <a:spcPts val="0"/>
              </a:spcBef>
              <a:spcAft>
                <a:spcPts val="0"/>
              </a:spcAft>
              <a:buNone/>
            </a:pPr>
            <a:r>
              <a:rPr b="1" lang="en-GB" sz="1800">
                <a:solidFill>
                  <a:schemeClr val="dk1"/>
                </a:solidFill>
                <a:latin typeface="Arial"/>
                <a:ea typeface="Arial"/>
                <a:cs typeface="Arial"/>
                <a:sym typeface="Arial"/>
              </a:rPr>
              <a:t>Assignment Title: </a:t>
            </a:r>
            <a:r>
              <a:rPr lang="en-GB" sz="1800">
                <a:solidFill>
                  <a:schemeClr val="dk1"/>
                </a:solidFill>
                <a:latin typeface="Arial"/>
                <a:ea typeface="Arial"/>
                <a:cs typeface="Arial"/>
                <a:sym typeface="Arial"/>
              </a:rPr>
              <a:t>Component 1 Individual Presentation</a:t>
            </a:r>
            <a:endParaRPr sz="1800">
              <a:solidFill>
                <a:schemeClr val="dk1"/>
              </a:solidFill>
              <a:latin typeface="Arial"/>
              <a:ea typeface="Arial"/>
              <a:cs typeface="Arial"/>
              <a:sym typeface="Arial"/>
            </a:endParaRPr>
          </a:p>
          <a:p>
            <a:pPr indent="0" lvl="0" marL="0" marR="0" rtl="0" algn="ctr">
              <a:lnSpc>
                <a:spcPct val="150000"/>
              </a:lnSpc>
              <a:spcBef>
                <a:spcPts val="0"/>
              </a:spcBef>
              <a:spcAft>
                <a:spcPts val="0"/>
              </a:spcAft>
              <a:buNone/>
            </a:pPr>
            <a:r>
              <a:t/>
            </a:r>
            <a:endParaRPr i="1" sz="1800">
              <a:solidFill>
                <a:schemeClr val="dk1"/>
              </a:solidFill>
              <a:latin typeface="Arial"/>
              <a:ea typeface="Arial"/>
              <a:cs typeface="Arial"/>
              <a:sym typeface="Arial"/>
            </a:endParaRPr>
          </a:p>
          <a:p>
            <a:pPr indent="0" lvl="0" marL="0" marR="0" rtl="0" algn="ctr">
              <a:lnSpc>
                <a:spcPct val="150000"/>
              </a:lnSpc>
              <a:spcBef>
                <a:spcPts val="0"/>
              </a:spcBef>
              <a:spcAft>
                <a:spcPts val="0"/>
              </a:spcAft>
              <a:buNone/>
            </a:pPr>
            <a:r>
              <a:rPr i="1" lang="en-GB" sz="1800">
                <a:solidFill>
                  <a:schemeClr val="dk1"/>
                </a:solidFill>
                <a:latin typeface="Arial"/>
                <a:ea typeface="Arial"/>
                <a:cs typeface="Arial"/>
                <a:sym typeface="Arial"/>
              </a:rPr>
              <a:t>(Quality assurance and service improvement- A critical analysis of the Shrewsbury and Telford Hospital NHS Trust (UK) — Maternity Scandal)</a:t>
            </a:r>
            <a:endParaRPr sz="1800">
              <a:solidFill>
                <a:schemeClr val="dk1"/>
              </a:solidFill>
              <a:latin typeface="Arial"/>
              <a:ea typeface="Arial"/>
              <a:cs typeface="Arial"/>
              <a:sym typeface="Arial"/>
            </a:endParaRPr>
          </a:p>
          <a:p>
            <a:pPr indent="0" lvl="0" marL="0" marR="0" rtl="0" algn="ctr">
              <a:lnSpc>
                <a:spcPct val="150000"/>
              </a:lnSpc>
              <a:spcBef>
                <a:spcPts val="0"/>
              </a:spcBef>
              <a:spcAft>
                <a:spcPts val="0"/>
              </a:spcAft>
              <a:buNone/>
            </a:pPr>
            <a:r>
              <a:rPr lang="en-GB" sz="1800">
                <a:solidFill>
                  <a:schemeClr val="dk1"/>
                </a:solidFill>
                <a:latin typeface="Arial"/>
                <a:ea typeface="Arial"/>
                <a:cs typeface="Arial"/>
                <a:sym typeface="Arial"/>
              </a:rPr>
              <a:t> </a:t>
            </a:r>
            <a:endParaRPr sz="1800">
              <a:solidFill>
                <a:schemeClr val="dk1"/>
              </a:solidFill>
              <a:latin typeface="Arial"/>
              <a:ea typeface="Arial"/>
              <a:cs typeface="Arial"/>
              <a:sym typeface="Arial"/>
            </a:endParaRPr>
          </a:p>
        </p:txBody>
      </p:sp>
      <p:pic>
        <p:nvPicPr>
          <p:cNvPr id="16" name="Google Shape;16;p1"/>
          <p:cNvPicPr preferRelativeResize="0"/>
          <p:nvPr/>
        </p:nvPicPr>
        <p:blipFill rotWithShape="1">
          <a:blip r:embed="rId4">
            <a:alphaModFix/>
          </a:blip>
          <a:srcRect b="0" l="0" r="0" t="0"/>
          <a:stretch/>
        </p:blipFill>
        <p:spPr>
          <a:xfrm>
            <a:off x="4171448" y="589980"/>
            <a:ext cx="4144068" cy="126295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5E630A-029D-64D6-6A0D-FD99BDCD6A3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603CADF-D08A-C584-FFFF-B4BEDC665B03}"/>
              </a:ext>
            </a:extLst>
          </p:cNvPr>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sz="861" dirty="0"/>
          </a:p>
        </p:txBody>
      </p:sp>
      <p:sp>
        <p:nvSpPr>
          <p:cNvPr id="4" name="TextBox 3">
            <a:extLst>
              <a:ext uri="{FF2B5EF4-FFF2-40B4-BE49-F238E27FC236}">
                <a16:creationId xmlns:a16="http://schemas.microsoft.com/office/drawing/2014/main" id="{82CF1BC5-34B9-CD33-779B-88F9083C0DCF}"/>
              </a:ext>
            </a:extLst>
          </p:cNvPr>
          <p:cNvSpPr txBox="1"/>
          <p:nvPr/>
        </p:nvSpPr>
        <p:spPr>
          <a:xfrm>
            <a:off x="192621" y="661890"/>
            <a:ext cx="7570839" cy="4862870"/>
          </a:xfrm>
          <a:prstGeom prst="rect">
            <a:avLst/>
          </a:prstGeom>
          <a:noFill/>
        </p:spPr>
        <p:txBody>
          <a:bodyPr wrap="square">
            <a:spAutoFit/>
          </a:bodyPr>
          <a:lstStyle/>
          <a:p>
            <a:pPr algn="ctr">
              <a:lnSpc>
                <a:spcPct val="150000"/>
              </a:lnSpc>
              <a:spcBef>
                <a:spcPts val="1200"/>
              </a:spcBef>
              <a:buNone/>
            </a:pPr>
            <a:r>
              <a:rPr lang="en-GB" sz="20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Introduction and objectives of the study</a:t>
            </a:r>
          </a:p>
          <a:p>
            <a:pPr algn="ctr">
              <a:lnSpc>
                <a:spcPct val="150000"/>
              </a:lnSpc>
              <a:spcBef>
                <a:spcPts val="1200"/>
              </a:spcBef>
              <a:buNone/>
            </a:pPr>
            <a:endParaRPr lang="en-IN" sz="20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600" kern="100" dirty="0">
                <a:effectLst/>
                <a:latin typeface="Arial" panose="020B0604020202020204" pitchFamily="34" charset="0"/>
                <a:ea typeface="Aptos" panose="020B0004020202020204" pitchFamily="34" charset="0"/>
                <a:cs typeface="Arial" panose="020B0604020202020204" pitchFamily="34" charset="0"/>
              </a:rPr>
              <a:t>Quality assurance in healthcare needs organised and systematic monitoring, effective risk management, and continuous improvement to ensure effective and safe person-centric care (</a:t>
            </a:r>
            <a:r>
              <a:rPr lang="en-GB" sz="1600" kern="100" dirty="0" err="1">
                <a:effectLst/>
                <a:latin typeface="Arial" panose="020B0604020202020204" pitchFamily="34" charset="0"/>
                <a:ea typeface="Aptos" panose="020B0004020202020204" pitchFamily="34" charset="0"/>
                <a:cs typeface="Arial" panose="020B0604020202020204" pitchFamily="34" charset="0"/>
              </a:rPr>
              <a:t>Sakizloglou</a:t>
            </a:r>
            <a:r>
              <a:rPr lang="en-GB" sz="1600" kern="100" dirty="0">
                <a:effectLst/>
                <a:latin typeface="Arial" panose="020B0604020202020204" pitchFamily="34" charset="0"/>
                <a:ea typeface="Aptos" panose="020B0004020202020204" pitchFamily="34" charset="0"/>
                <a:cs typeface="Arial" panose="020B0604020202020204" pitchFamily="34" charset="0"/>
              </a:rPr>
              <a:t> et al., 2024)</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600" kern="100" dirty="0">
                <a:effectLst/>
                <a:latin typeface="Arial" panose="020B0604020202020204" pitchFamily="34" charset="0"/>
                <a:ea typeface="Aptos" panose="020B0004020202020204" pitchFamily="34" charset="0"/>
                <a:cs typeface="Arial" panose="020B0604020202020204" pitchFamily="34" charset="0"/>
              </a:rPr>
              <a:t>The Shrewsbury and Telford scandal has been selected as the case study in this study, which illustrates how weaknesses in leadership, clinical practices, and organisational learning can weaken the objectives. </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600" kern="100" dirty="0">
                <a:effectLst/>
                <a:latin typeface="Arial" panose="020B0604020202020204" pitchFamily="34" charset="0"/>
                <a:ea typeface="Aptos" panose="020B0004020202020204" pitchFamily="34" charset="0"/>
                <a:cs typeface="Arial" panose="020B0604020202020204" pitchFamily="34" charset="0"/>
              </a:rPr>
              <a:t>The Swiss Cheese Model </a:t>
            </a:r>
            <a:r>
              <a:rPr lang="en-GB" sz="1600" kern="100" dirty="0" smtClean="0">
                <a:effectLst/>
                <a:latin typeface="Arial" panose="020B0604020202020204" pitchFamily="34" charset="0"/>
                <a:ea typeface="Aptos" panose="020B0004020202020204" pitchFamily="34" charset="0"/>
                <a:cs typeface="Arial" panose="020B0604020202020204" pitchFamily="34" charset="0"/>
              </a:rPr>
              <a:t>is applied </a:t>
            </a:r>
            <a:r>
              <a:rPr lang="en-GB" sz="1600" kern="100" dirty="0">
                <a:effectLst/>
                <a:latin typeface="Arial" panose="020B0604020202020204" pitchFamily="34" charset="0"/>
                <a:ea typeface="Aptos" panose="020B0004020202020204" pitchFamily="34" charset="0"/>
                <a:cs typeface="Arial" panose="020B0604020202020204" pitchFamily="34" charset="0"/>
              </a:rPr>
              <a:t>in this study to demonstrate the system vulnerabilities in this case and to understand the root causes.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200"/>
              </a:spcAft>
              <a:buFont typeface="Symbol" panose="05050102010706020507" pitchFamily="18" charset="2"/>
              <a:buChar char=""/>
            </a:pPr>
            <a:r>
              <a:rPr lang="en-GB" sz="1600" kern="100" dirty="0">
                <a:effectLst/>
                <a:latin typeface="Arial" panose="020B0604020202020204" pitchFamily="34" charset="0"/>
                <a:ea typeface="Aptos" panose="020B0004020202020204" pitchFamily="34" charset="0"/>
                <a:cs typeface="Arial" panose="020B0604020202020204" pitchFamily="34" charset="0"/>
              </a:rPr>
              <a:t>The Donabedian Model is also applied to assess service quality, which will inform the recommendations in component 2.</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A1D282E5-A9EA-AC26-FE63-D1CA94C1E844}"/>
              </a:ext>
            </a:extLst>
          </p:cNvPr>
          <p:cNvPicPr>
            <a:picLocks noChangeAspect="1"/>
          </p:cNvPicPr>
          <p:nvPr/>
        </p:nvPicPr>
        <p:blipFill>
          <a:blip r:embed="rId4"/>
          <a:stretch>
            <a:fillRect/>
          </a:stretch>
        </p:blipFill>
        <p:spPr>
          <a:xfrm>
            <a:off x="8377084" y="2507674"/>
            <a:ext cx="3519948" cy="2701334"/>
          </a:xfrm>
          <a:prstGeom prst="rect">
            <a:avLst/>
          </a:prstGeom>
        </p:spPr>
      </p:pic>
    </p:spTree>
    <p:extLst>
      <p:ext uri="{BB962C8B-B14F-4D97-AF65-F5344CB8AC3E}">
        <p14:creationId xmlns:p14="http://schemas.microsoft.com/office/powerpoint/2010/main" val="885625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3EBC07-55EE-4ADE-706D-FFE200D37E5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92A3025-DA00-092E-D932-2CA25D195F7D}"/>
              </a:ext>
            </a:extLst>
          </p:cNvPr>
          <p:cNvSpPr/>
          <p:nvPr/>
        </p:nvSpPr>
        <p:spPr>
          <a:xfrm>
            <a:off x="0" y="1"/>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lvl="0" algn="just">
              <a:lnSpc>
                <a:spcPct val="150000"/>
              </a:lnSpc>
            </a:pP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61C5D2A-9755-E0F6-85A9-3E1F65F68C84}"/>
              </a:ext>
            </a:extLst>
          </p:cNvPr>
          <p:cNvSpPr txBox="1"/>
          <p:nvPr/>
        </p:nvSpPr>
        <p:spPr>
          <a:xfrm>
            <a:off x="290393" y="913539"/>
            <a:ext cx="7662116" cy="5009064"/>
          </a:xfrm>
          <a:prstGeom prst="rect">
            <a:avLst/>
          </a:prstGeom>
          <a:noFill/>
        </p:spPr>
        <p:txBody>
          <a:bodyPr wrap="square">
            <a:spAutoFit/>
          </a:bodyPr>
          <a:lstStyle/>
          <a:p>
            <a:pPr algn="ctr">
              <a:lnSpc>
                <a:spcPct val="100000"/>
              </a:lnSpc>
              <a:spcBef>
                <a:spcPts val="1200"/>
              </a:spcBef>
              <a:buNone/>
            </a:pPr>
            <a:r>
              <a:rPr lang="en-GB"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Background of the case study</a:t>
            </a:r>
          </a:p>
          <a:p>
            <a:pPr algn="ctr">
              <a:lnSpc>
                <a:spcPct val="100000"/>
              </a:lnSpc>
              <a:spcBef>
                <a:spcPts val="1200"/>
              </a:spcBef>
              <a:buNone/>
            </a:pPr>
            <a:endParaRPr lang="en-GB"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The Shrewsbury and Telford Hospital NHS Trust offer maternity services in the UK.</a:t>
            </a:r>
            <a:endParaRPr lang="en-IN" sz="15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It came under an independent review for being criticised by bereaved families.</a:t>
            </a:r>
            <a:endParaRPr lang="en-IN" sz="15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The 2022 review of </a:t>
            </a:r>
            <a:r>
              <a:rPr lang="en-GB" sz="1500" dirty="0" err="1">
                <a:latin typeface="Arial" panose="020B0604020202020204" pitchFamily="34" charset="0"/>
                <a:cs typeface="Arial" panose="020B0604020202020204" pitchFamily="34" charset="0"/>
              </a:rPr>
              <a:t>Ockenden</a:t>
            </a:r>
            <a:r>
              <a:rPr lang="en-GB" sz="1500" dirty="0">
                <a:latin typeface="Arial" panose="020B0604020202020204" pitchFamily="34" charset="0"/>
                <a:cs typeface="Arial" panose="020B0604020202020204" pitchFamily="34" charset="0"/>
              </a:rPr>
              <a:t> investigated maternity care by surveying 1486 families to gather information approximately from 2000 to 2019 </a:t>
            </a:r>
            <a:r>
              <a:rPr lang="en-IN" sz="1500" dirty="0">
                <a:latin typeface="Arial" panose="020B0604020202020204" pitchFamily="34" charset="0"/>
                <a:cs typeface="Arial" panose="020B0604020202020204" pitchFamily="34" charset="0"/>
              </a:rPr>
              <a:t>(</a:t>
            </a:r>
            <a:r>
              <a:rPr lang="en-IN" sz="1500" dirty="0" err="1">
                <a:latin typeface="Arial" panose="020B0604020202020204" pitchFamily="34" charset="0"/>
                <a:cs typeface="Arial" panose="020B0604020202020204" pitchFamily="34" charset="0"/>
              </a:rPr>
              <a:t>Ockenden</a:t>
            </a:r>
            <a:r>
              <a:rPr lang="en-IN" sz="1500" dirty="0">
                <a:latin typeface="Arial" panose="020B0604020202020204" pitchFamily="34" charset="0"/>
                <a:cs typeface="Arial" panose="020B0604020202020204" pitchFamily="34" charset="0"/>
              </a:rPr>
              <a:t>, 2022)</a:t>
            </a:r>
          </a:p>
          <a:p>
            <a:pPr marL="285750" lvl="0" indent="-285750" algn="just">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For example, for 75% of the maternal mortality cases, care was offered at grade 2 or 3 level </a:t>
            </a:r>
            <a:r>
              <a:rPr lang="en-IN" sz="1500" dirty="0">
                <a:latin typeface="Arial" panose="020B0604020202020204" pitchFamily="34" charset="0"/>
                <a:cs typeface="Arial" panose="020B0604020202020204" pitchFamily="34" charset="0"/>
              </a:rPr>
              <a:t>(</a:t>
            </a:r>
            <a:r>
              <a:rPr lang="en-IN" sz="1500" dirty="0" err="1">
                <a:latin typeface="Arial" panose="020B0604020202020204" pitchFamily="34" charset="0"/>
                <a:cs typeface="Arial" panose="020B0604020202020204" pitchFamily="34" charset="0"/>
              </a:rPr>
              <a:t>Ockenden</a:t>
            </a:r>
            <a:r>
              <a:rPr lang="en-IN" sz="1500" dirty="0">
                <a:latin typeface="Arial" panose="020B0604020202020204" pitchFamily="34" charset="0"/>
                <a:cs typeface="Arial" panose="020B0604020202020204" pitchFamily="34" charset="0"/>
              </a:rPr>
              <a:t>, 2022)</a:t>
            </a:r>
          </a:p>
          <a:p>
            <a:pPr marL="285750" lvl="0" indent="-285750" algn="just">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Repeated deficiencies were found in clinical care, organisational learning, responding to the concerns of the families and incident investigation. </a:t>
            </a:r>
            <a:endParaRPr lang="en-IN" sz="15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The constant deficiencies in the clinical maternity care offered by The Shrewsbury and Telford Hospital showed the inadequacy of the existing safeguards to ensure reliability and to eliminate unsafe care delivery practices.</a:t>
            </a:r>
            <a:endParaRPr lang="en-IN" sz="1500" dirty="0">
              <a:latin typeface="Arial" panose="020B0604020202020204" pitchFamily="34" charset="0"/>
              <a:cs typeface="Arial" panose="020B0604020202020204" pitchFamily="34" charset="0"/>
            </a:endParaRPr>
          </a:p>
          <a:p>
            <a:pPr algn="ctr">
              <a:lnSpc>
                <a:spcPct val="100000"/>
              </a:lnSpc>
              <a:spcBef>
                <a:spcPts val="1200"/>
              </a:spcBef>
              <a:buNone/>
            </a:pPr>
            <a:endParaRPr lang="en-IN" sz="1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6" name="Picture 5">
            <a:extLst>
              <a:ext uri="{FF2B5EF4-FFF2-40B4-BE49-F238E27FC236}">
                <a16:creationId xmlns:a16="http://schemas.microsoft.com/office/drawing/2014/main" id="{73380740-86BA-484D-C009-331E33A8DBCB}"/>
              </a:ext>
            </a:extLst>
          </p:cNvPr>
          <p:cNvPicPr>
            <a:picLocks noChangeAspect="1"/>
          </p:cNvPicPr>
          <p:nvPr/>
        </p:nvPicPr>
        <p:blipFill>
          <a:blip r:embed="rId4"/>
          <a:stretch>
            <a:fillRect/>
          </a:stretch>
        </p:blipFill>
        <p:spPr>
          <a:xfrm>
            <a:off x="8230044" y="1799797"/>
            <a:ext cx="3460067" cy="873361"/>
          </a:xfrm>
          <a:prstGeom prst="rect">
            <a:avLst/>
          </a:prstGeom>
        </p:spPr>
      </p:pic>
      <p:pic>
        <p:nvPicPr>
          <p:cNvPr id="7" name="Picture 6">
            <a:extLst>
              <a:ext uri="{FF2B5EF4-FFF2-40B4-BE49-F238E27FC236}">
                <a16:creationId xmlns:a16="http://schemas.microsoft.com/office/drawing/2014/main" id="{67DD09A9-A9C9-89A2-3E35-153B56325C94}"/>
              </a:ext>
            </a:extLst>
          </p:cNvPr>
          <p:cNvPicPr>
            <a:picLocks noChangeAspect="1"/>
          </p:cNvPicPr>
          <p:nvPr/>
        </p:nvPicPr>
        <p:blipFill>
          <a:blip r:embed="rId5"/>
          <a:stretch>
            <a:fillRect/>
          </a:stretch>
        </p:blipFill>
        <p:spPr>
          <a:xfrm>
            <a:off x="8230044" y="2673158"/>
            <a:ext cx="3460067" cy="3213925"/>
          </a:xfrm>
          <a:prstGeom prst="rect">
            <a:avLst/>
          </a:prstGeom>
        </p:spPr>
      </p:pic>
    </p:spTree>
    <p:extLst>
      <p:ext uri="{BB962C8B-B14F-4D97-AF65-F5344CB8AC3E}">
        <p14:creationId xmlns:p14="http://schemas.microsoft.com/office/powerpoint/2010/main" val="2597291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A0EB0-580E-BCE7-5281-1E0EA505BDA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8A8E0E3-69BC-C57F-0854-BD89273F3F0F}"/>
              </a:ext>
            </a:extLst>
          </p:cNvPr>
          <p:cNvSpPr/>
          <p:nvPr/>
        </p:nvSpPr>
        <p:spPr>
          <a:xfrm>
            <a:off x="0" y="-185286"/>
            <a:ext cx="12192000" cy="7043286"/>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sz="861" dirty="0"/>
          </a:p>
        </p:txBody>
      </p:sp>
      <p:sp>
        <p:nvSpPr>
          <p:cNvPr id="4" name="TextBox 3">
            <a:extLst>
              <a:ext uri="{FF2B5EF4-FFF2-40B4-BE49-F238E27FC236}">
                <a16:creationId xmlns:a16="http://schemas.microsoft.com/office/drawing/2014/main" id="{B5393031-6CF1-EDB8-3E06-C133080E676C}"/>
              </a:ext>
            </a:extLst>
          </p:cNvPr>
          <p:cNvSpPr txBox="1"/>
          <p:nvPr/>
        </p:nvSpPr>
        <p:spPr>
          <a:xfrm>
            <a:off x="3048000" y="185286"/>
            <a:ext cx="6096000" cy="400110"/>
          </a:xfrm>
          <a:prstGeom prst="rect">
            <a:avLst/>
          </a:prstGeom>
          <a:noFill/>
        </p:spPr>
        <p:txBody>
          <a:bodyPr wrap="square">
            <a:spAutoFit/>
          </a:bodyPr>
          <a:lstStyle/>
          <a:p>
            <a:pPr algn="ctr">
              <a:lnSpc>
                <a:spcPct val="100000"/>
              </a:lnSpc>
              <a:spcBef>
                <a:spcPts val="1200"/>
              </a:spcBef>
              <a:buNone/>
            </a:pPr>
            <a:r>
              <a:rPr lang="en-GB" sz="20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quality issues and the major findings</a:t>
            </a:r>
            <a:endParaRPr lang="en-IN"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D7BAA034-1651-F5AF-EC39-56F03BD7954A}"/>
              </a:ext>
            </a:extLst>
          </p:cNvPr>
          <p:cNvSpPr txBox="1"/>
          <p:nvPr/>
        </p:nvSpPr>
        <p:spPr>
          <a:xfrm>
            <a:off x="353962" y="1460091"/>
            <a:ext cx="6864256" cy="5078313"/>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Persistent deficiencies in clinical care services illustrated the inconsistency of the existing quality assurance mechanisms to identify any practice.</a:t>
            </a:r>
            <a:endParaRPr lang="en-IN"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Families raised concerns about the ineffectiveness of addressing healthcare professionals, which restricted timely intervention; irrelevant leadership, organisation, learning, and communication also limited the reliability of the quality governance initiatives </a:t>
            </a:r>
            <a:r>
              <a:rPr lang="en-IN" dirty="0">
                <a:latin typeface="Arial" panose="020B0604020202020204" pitchFamily="34" charset="0"/>
                <a:cs typeface="Arial" panose="020B0604020202020204" pitchFamily="34" charset="0"/>
              </a:rPr>
              <a:t>(Ockenden, 2022)</a:t>
            </a:r>
          </a:p>
          <a:p>
            <a:pPr marL="285750" lvl="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major problem was, hence, the interaction between clinical deficiencies and organisational failures that required correction.</a:t>
            </a:r>
            <a:endParaRPr lang="en-IN"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IN"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8F30B61-76B5-9F4F-B72C-301C0032BDCF}"/>
              </a:ext>
            </a:extLst>
          </p:cNvPr>
          <p:cNvPicPr>
            <a:picLocks noChangeAspect="1"/>
          </p:cNvPicPr>
          <p:nvPr/>
        </p:nvPicPr>
        <p:blipFill>
          <a:blip r:embed="rId4"/>
          <a:stretch>
            <a:fillRect/>
          </a:stretch>
        </p:blipFill>
        <p:spPr>
          <a:xfrm>
            <a:off x="7681329" y="1154922"/>
            <a:ext cx="3436620" cy="1775460"/>
          </a:xfrm>
          <a:prstGeom prst="rect">
            <a:avLst/>
          </a:prstGeom>
        </p:spPr>
      </p:pic>
      <p:pic>
        <p:nvPicPr>
          <p:cNvPr id="7" name="Picture 6">
            <a:extLst>
              <a:ext uri="{FF2B5EF4-FFF2-40B4-BE49-F238E27FC236}">
                <a16:creationId xmlns:a16="http://schemas.microsoft.com/office/drawing/2014/main" id="{DB36DF0E-0EF7-D2F1-B07B-65522688E29D}"/>
              </a:ext>
            </a:extLst>
          </p:cNvPr>
          <p:cNvPicPr>
            <a:picLocks noChangeAspect="1"/>
          </p:cNvPicPr>
          <p:nvPr/>
        </p:nvPicPr>
        <p:blipFill>
          <a:blip r:embed="rId5"/>
          <a:stretch>
            <a:fillRect/>
          </a:stretch>
        </p:blipFill>
        <p:spPr>
          <a:xfrm>
            <a:off x="7681329" y="2967930"/>
            <a:ext cx="3436620" cy="3061978"/>
          </a:xfrm>
          <a:prstGeom prst="rect">
            <a:avLst/>
          </a:prstGeom>
        </p:spPr>
      </p:pic>
    </p:spTree>
    <p:extLst>
      <p:ext uri="{BB962C8B-B14F-4D97-AF65-F5344CB8AC3E}">
        <p14:creationId xmlns:p14="http://schemas.microsoft.com/office/powerpoint/2010/main" val="3699771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E3497-EFF6-E199-0AD0-A663E6E9B9E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C490F2A-A447-A688-75CB-B8C3575BECCB}"/>
              </a:ext>
            </a:extLst>
          </p:cNvPr>
          <p:cNvSpPr/>
          <p:nvPr/>
        </p:nvSpPr>
        <p:spPr>
          <a:xfrm>
            <a:off x="0" y="-83858"/>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sz="861" dirty="0"/>
          </a:p>
        </p:txBody>
      </p:sp>
      <p:sp>
        <p:nvSpPr>
          <p:cNvPr id="4" name="TextBox 3">
            <a:extLst>
              <a:ext uri="{FF2B5EF4-FFF2-40B4-BE49-F238E27FC236}">
                <a16:creationId xmlns:a16="http://schemas.microsoft.com/office/drawing/2014/main" id="{94515940-3012-88FD-F287-CCD0B0779D2C}"/>
              </a:ext>
            </a:extLst>
          </p:cNvPr>
          <p:cNvSpPr txBox="1"/>
          <p:nvPr/>
        </p:nvSpPr>
        <p:spPr>
          <a:xfrm>
            <a:off x="707923" y="-83858"/>
            <a:ext cx="3362632" cy="646331"/>
          </a:xfrm>
          <a:prstGeom prst="rect">
            <a:avLst/>
          </a:prstGeom>
          <a:noFill/>
        </p:spPr>
        <p:txBody>
          <a:bodyPr wrap="square">
            <a:spAutoFit/>
          </a:bodyPr>
          <a:lstStyle/>
          <a:p>
            <a:pPr algn="ctr">
              <a:lnSpc>
                <a:spcPct val="100000"/>
              </a:lnSpc>
              <a:spcBef>
                <a:spcPts val="1200"/>
              </a:spcBef>
              <a:buNone/>
            </a:pPr>
            <a:r>
              <a:rPr lang="en-GB" sz="18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Root Causes- Application of the Swiss cheese model</a:t>
            </a:r>
            <a:endParaRPr lang="en-IN" sz="1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Picture 4">
            <a:extLst>
              <a:ext uri="{FF2B5EF4-FFF2-40B4-BE49-F238E27FC236}">
                <a16:creationId xmlns:a16="http://schemas.microsoft.com/office/drawing/2014/main" id="{6CD1669D-08F8-2F81-36D7-B7B38377F6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591" y="562473"/>
            <a:ext cx="4011295" cy="2701925"/>
          </a:xfrm>
          <a:prstGeom prst="rect">
            <a:avLst/>
          </a:prstGeom>
        </p:spPr>
      </p:pic>
      <p:sp>
        <p:nvSpPr>
          <p:cNvPr id="7" name="TextBox 6">
            <a:extLst>
              <a:ext uri="{FF2B5EF4-FFF2-40B4-BE49-F238E27FC236}">
                <a16:creationId xmlns:a16="http://schemas.microsoft.com/office/drawing/2014/main" id="{B144A4F0-5F75-4D16-7BA1-EE26CA34627D}"/>
              </a:ext>
            </a:extLst>
          </p:cNvPr>
          <p:cNvSpPr txBox="1"/>
          <p:nvPr/>
        </p:nvSpPr>
        <p:spPr>
          <a:xfrm>
            <a:off x="4444182" y="63976"/>
            <a:ext cx="7653966" cy="3365024"/>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The Swiss Cheese Model is effective in explaining any adverse event that can occur when weaknesses in several defensive assistance, which allows risk factors to penetrate and pass through the entire system </a:t>
            </a:r>
            <a:r>
              <a:rPr lang="en-IN" kern="0" dirty="0">
                <a:effectLst/>
                <a:latin typeface="Arial" panose="020B0604020202020204" pitchFamily="34" charset="0"/>
                <a:ea typeface="Times New Roman" panose="02020603050405020304" pitchFamily="18" charset="0"/>
                <a:cs typeface="Arial" panose="020B0604020202020204" pitchFamily="34" charset="0"/>
              </a:rPr>
              <a:t>(Ockenden, 2022)</a:t>
            </a:r>
            <a:endParaRPr lang="en-IN"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In maternity care, such systematic layers include person-centric clinical monitoring, escalation processes, multidisciplinary communication, incident reporting, and oversight from senior leadership </a:t>
            </a:r>
            <a:r>
              <a:rPr lang="en-IN" kern="0" dirty="0">
                <a:effectLst/>
                <a:latin typeface="Arial" panose="020B0604020202020204" pitchFamily="34" charset="0"/>
                <a:ea typeface="Times New Roman" panose="02020603050405020304" pitchFamily="18" charset="0"/>
                <a:cs typeface="Arial" panose="020B0604020202020204" pitchFamily="34" charset="0"/>
              </a:rPr>
              <a:t>(Muslu and Yurt, 2026)</a:t>
            </a:r>
            <a:endParaRPr lang="en-IN"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DC5195F-0362-EB5B-C3E8-E2E6484E40E2}"/>
              </a:ext>
            </a:extLst>
          </p:cNvPr>
          <p:cNvSpPr txBox="1"/>
          <p:nvPr/>
        </p:nvSpPr>
        <p:spPr>
          <a:xfrm>
            <a:off x="-58994" y="3324389"/>
            <a:ext cx="12309987" cy="3718967"/>
          </a:xfrm>
          <a:prstGeom prst="rect">
            <a:avLst/>
          </a:prstGeom>
          <a:noFill/>
        </p:spPr>
        <p:txBody>
          <a:bodyPr wrap="square" rtlCol="0">
            <a:spAutoFit/>
          </a:bodyPr>
          <a:lstStyle/>
          <a:p>
            <a:pPr marL="342900" indent="-342900" algn="just">
              <a:lnSpc>
                <a:spcPct val="150000"/>
              </a:lnSpc>
              <a:buFont typeface="Symbol" panose="05050102010706020507" pitchFamily="18" charset="2"/>
              <a:buChar char=""/>
            </a:pPr>
            <a:r>
              <a:rPr lang="en-GB" kern="100" dirty="0">
                <a:latin typeface="Arial" panose="020B0604020202020204" pitchFamily="34" charset="0"/>
                <a:ea typeface="Aptos" panose="020B0004020202020204" pitchFamily="34" charset="0"/>
                <a:cs typeface="Arial" panose="020B0604020202020204" pitchFamily="34" charset="0"/>
              </a:rPr>
              <a:t>The findings of Ockenden's report demonstrate weakness in leadership, investigation, and continuous learning, which compromised the efficiency of present safeguards in the hospital.</a:t>
            </a:r>
            <a:endParaRPr lang="en-IN" kern="100" dirty="0">
              <a:latin typeface="Arial" panose="020B0604020202020204" pitchFamily="34" charset="0"/>
              <a:ea typeface="Aptos" panose="020B0004020202020204" pitchFamily="34" charset="0"/>
              <a:cs typeface="Arial" panose="020B0604020202020204" pitchFamily="34" charset="0"/>
            </a:endParaRPr>
          </a:p>
          <a:p>
            <a:pPr marL="342900" indent="-342900" algn="just">
              <a:lnSpc>
                <a:spcPct val="150000"/>
              </a:lnSpc>
              <a:spcAft>
                <a:spcPts val="200"/>
              </a:spcAft>
              <a:buFont typeface="Symbol" panose="05050102010706020507" pitchFamily="18" charset="2"/>
              <a:buChar char=""/>
            </a:pPr>
            <a:r>
              <a:rPr lang="en-GB" kern="100" dirty="0">
                <a:latin typeface="Arial" panose="020B0604020202020204" pitchFamily="34" charset="0"/>
                <a:ea typeface="Aptos" panose="020B0004020202020204" pitchFamily="34" charset="0"/>
                <a:cs typeface="Arial" panose="020B0604020202020204" pitchFamily="34" charset="0"/>
              </a:rPr>
              <a:t>This framework focuses on adding strength to several layers of defence mechanisms instead of depending exclusively on retrospective disciplinary initiative or individual vigilance.</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Failures in clinical escalation, incident investigation and senior management oversight diminished the ability of several safety barriers to control hazards.</a:t>
            </a:r>
          </a:p>
          <a:p>
            <a:pPr marL="285750" indent="-28575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It calls for each layer of defence to be improved via effective communication reporting accountability and continued organisational learning.</a:t>
            </a:r>
          </a:p>
          <a:p>
            <a:endParaRPr lang="en-IN" dirty="0"/>
          </a:p>
        </p:txBody>
      </p:sp>
    </p:spTree>
    <p:extLst>
      <p:ext uri="{BB962C8B-B14F-4D97-AF65-F5344CB8AC3E}">
        <p14:creationId xmlns:p14="http://schemas.microsoft.com/office/powerpoint/2010/main" val="3610885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D0830A-4F48-CE45-DD68-ABD95990801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B536452-C85E-9F5F-1CFE-FD838EA01BE1}"/>
              </a:ext>
            </a:extLst>
          </p:cNvPr>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Policy and governance issues </a:t>
            </a:r>
            <a:endParaRPr lang="en-IN"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AD26160-9574-6EB7-EBBB-F652272623B6}"/>
              </a:ext>
            </a:extLst>
          </p:cNvPr>
          <p:cNvSpPr txBox="1"/>
          <p:nvPr/>
        </p:nvSpPr>
        <p:spPr>
          <a:xfrm>
            <a:off x="374522" y="1204450"/>
            <a:ext cx="7190060" cy="4893647"/>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Effective clinical governance needs healthcare organisations to perform quality checks, investigate incidents, manage hazards and to focus on corrective actions to improve service quality and to ensure patient safety </a:t>
            </a:r>
            <a:r>
              <a:rPr lang="en-IN" sz="1600" dirty="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Alsharari</a:t>
            </a:r>
            <a:r>
              <a:rPr lang="en-IN" sz="1600" dirty="0">
                <a:latin typeface="Arial" panose="020B0604020202020204" pitchFamily="34" charset="0"/>
                <a:cs typeface="Arial" panose="020B0604020202020204" pitchFamily="34" charset="0"/>
              </a:rPr>
              <a:t> et al., 2024)</a:t>
            </a:r>
          </a:p>
          <a:p>
            <a:pPr marL="285750" lvl="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However, in this case, the review identified the need for better accountability, organisational capacity, leadership, and proactive escalation processes while offering maternity services </a:t>
            </a:r>
            <a:r>
              <a:rPr lang="en-IN" sz="1600" dirty="0">
                <a:latin typeface="Arial" panose="020B0604020202020204" pitchFamily="34" charset="0"/>
                <a:cs typeface="Arial" panose="020B0604020202020204" pitchFamily="34" charset="0"/>
              </a:rPr>
              <a:t>(The Guardian, 2022)</a:t>
            </a:r>
          </a:p>
          <a:p>
            <a:pPr marL="285750" lvl="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 the UK, 15 essential and immediate actions are established as the priorities to improve maternal safety </a:t>
            </a:r>
            <a:r>
              <a:rPr lang="en-IN" sz="1600" dirty="0">
                <a:latin typeface="Arial" panose="020B0604020202020204" pitchFamily="34" charset="0"/>
                <a:cs typeface="Arial" panose="020B0604020202020204" pitchFamily="34" charset="0"/>
              </a:rPr>
              <a:t>(National Health Executive, 2022)</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However, this case shows that policy publishing exclusively is inadequate without sufficient implementation, measurable responsibility, and independent tracking of progress.</a:t>
            </a:r>
            <a:endParaRPr lang="en-IN"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8299D7E-BCDF-DCDD-9D0F-7F7E21F5108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175283" y="1225232"/>
            <a:ext cx="2842895" cy="5036820"/>
          </a:xfrm>
          <a:prstGeom prst="rect">
            <a:avLst/>
          </a:prstGeom>
          <a:noFill/>
          <a:ln>
            <a:noFill/>
          </a:ln>
        </p:spPr>
      </p:pic>
    </p:spTree>
    <p:extLst>
      <p:ext uri="{BB962C8B-B14F-4D97-AF65-F5344CB8AC3E}">
        <p14:creationId xmlns:p14="http://schemas.microsoft.com/office/powerpoint/2010/main" val="204990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FDF53-55D2-C9B3-4102-EBB42AAB355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BC5644A-D01A-A9ED-A0D2-E97F0A064BB0}"/>
              </a:ext>
            </a:extLst>
          </p:cNvPr>
          <p:cNvSpPr/>
          <p:nvPr/>
        </p:nvSpPr>
        <p:spPr>
          <a:xfrm>
            <a:off x="0" y="-235974"/>
            <a:ext cx="12192000" cy="71628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lvl="0">
              <a:lnSpc>
                <a:spcPct val="150000"/>
              </a:lnSpc>
            </a:pPr>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C343CE9-2164-F3C2-AECC-00470B94114B}"/>
              </a:ext>
            </a:extLst>
          </p:cNvPr>
          <p:cNvSpPr txBox="1"/>
          <p:nvPr/>
        </p:nvSpPr>
        <p:spPr>
          <a:xfrm>
            <a:off x="3048000" y="0"/>
            <a:ext cx="6096000" cy="369332"/>
          </a:xfrm>
          <a:prstGeom prst="rect">
            <a:avLst/>
          </a:prstGeom>
          <a:noFill/>
        </p:spPr>
        <p:txBody>
          <a:bodyPr wrap="square">
            <a:spAutoFit/>
          </a:bodyPr>
          <a:lstStyle/>
          <a:p>
            <a:pPr algn="ctr">
              <a:lnSpc>
                <a:spcPct val="100000"/>
              </a:lnSpc>
              <a:spcBef>
                <a:spcPts val="1200"/>
              </a:spcBef>
              <a:buNone/>
            </a:pPr>
            <a:r>
              <a:rPr lang="en-GB" sz="18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Impact on quality, efficiency, and equity </a:t>
            </a:r>
            <a:endParaRPr lang="en-IN" sz="16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4D8D96D4-DD56-5F2C-4CA5-04DA9813F540}"/>
              </a:ext>
            </a:extLst>
          </p:cNvPr>
          <p:cNvSpPr txBox="1"/>
          <p:nvPr/>
        </p:nvSpPr>
        <p:spPr>
          <a:xfrm>
            <a:off x="240889" y="1020495"/>
            <a:ext cx="8196529" cy="5724644"/>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1600" b="1" u="sng" dirty="0">
                <a:latin typeface="Arial" panose="020B0604020202020204" pitchFamily="34" charset="0"/>
                <a:cs typeface="Arial" panose="020B0604020202020204" pitchFamily="34" charset="0"/>
              </a:rPr>
              <a:t>Quality and safety</a:t>
            </a:r>
            <a:endParaRPr lang="en-IN" sz="1600" b="1"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Failure in maternity care and organisational learning created risk factors for mothers and babies to face mostly preventable hazards and undermined confidence in maternity services </a:t>
            </a:r>
            <a:r>
              <a:rPr lang="en-IN" sz="1600" dirty="0">
                <a:latin typeface="Arial" panose="020B0604020202020204" pitchFamily="34" charset="0"/>
                <a:cs typeface="Arial" panose="020B0604020202020204" pitchFamily="34" charset="0"/>
              </a:rPr>
              <a:t>(BBC, 2022)</a:t>
            </a:r>
          </a:p>
          <a:p>
            <a:pPr marL="285750" lvl="0" indent="-285750" algn="just">
              <a:lnSpc>
                <a:spcPct val="150000"/>
              </a:lnSpc>
              <a:buFont typeface="Arial" panose="020B0604020202020204" pitchFamily="34" charset="0"/>
              <a:buChar char="•"/>
            </a:pPr>
            <a:r>
              <a:rPr lang="en-GB" sz="1600" b="1" u="sng" dirty="0">
                <a:latin typeface="Arial" panose="020B0604020202020204" pitchFamily="34" charset="0"/>
                <a:cs typeface="Arial" panose="020B0604020202020204" pitchFamily="34" charset="0"/>
              </a:rPr>
              <a:t>Efficiency</a:t>
            </a:r>
            <a:endParaRPr lang="en-IN" sz="1600" b="1"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Repeated examinations, complaints, and remedial interventions might create diversion of resources from offering frontline care and effective prevention. </a:t>
            </a:r>
            <a:endParaRPr lang="en-IN" sz="16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600" b="1" u="sng" dirty="0">
                <a:latin typeface="Arial" panose="020B0604020202020204" pitchFamily="34" charset="0"/>
                <a:cs typeface="Arial" panose="020B0604020202020204" pitchFamily="34" charset="0"/>
              </a:rPr>
              <a:t>Equity and person-centred care</a:t>
            </a:r>
            <a:endParaRPr lang="en-IN" sz="1600" b="1"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Inadequate responses to the concerns of the families might create concern regarding weakened participation, trust and the capability for obtaining accurate explanations. </a:t>
            </a:r>
            <a:endParaRPr lang="en-IN" sz="1600"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600" b="1" u="sng" dirty="0">
                <a:latin typeface="Arial" panose="020B0604020202020204" pitchFamily="34" charset="0"/>
                <a:cs typeface="Arial" panose="020B0604020202020204" pitchFamily="34" charset="0"/>
              </a:rPr>
              <a:t>Public confidence</a:t>
            </a:r>
            <a:endParaRPr lang="en-IN" sz="1600" b="1"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Consistent failures in governance might create reputational damage in healthcare institutions and illustrate the requirement to measure the experience along with clinical results </a:t>
            </a:r>
            <a:r>
              <a:rPr lang="en-IN" sz="1600" dirty="0">
                <a:latin typeface="Arial" panose="020B0604020202020204" pitchFamily="34" charset="0"/>
                <a:cs typeface="Arial" panose="020B0604020202020204" pitchFamily="34" charset="0"/>
              </a:rPr>
              <a:t>(Brown and </a:t>
            </a:r>
            <a:r>
              <a:rPr lang="en-IN" sz="1600" dirty="0" err="1">
                <a:latin typeface="Arial" panose="020B0604020202020204" pitchFamily="34" charset="0"/>
                <a:cs typeface="Arial" panose="020B0604020202020204" pitchFamily="34" charset="0"/>
              </a:rPr>
              <a:t>Scamell</a:t>
            </a:r>
            <a:r>
              <a:rPr lang="en-IN" sz="1600" dirty="0">
                <a:latin typeface="Arial" panose="020B0604020202020204" pitchFamily="34" charset="0"/>
                <a:cs typeface="Arial" panose="020B0604020202020204" pitchFamily="34" charset="0"/>
              </a:rPr>
              <a:t>, 2026)</a:t>
            </a:r>
            <a:r>
              <a:rPr lang="en-GB" sz="1600" dirty="0">
                <a:latin typeface="Arial" panose="020B0604020202020204" pitchFamily="34" charset="0"/>
                <a:cs typeface="Arial" panose="020B0604020202020204" pitchFamily="34" charset="0"/>
              </a:rPr>
              <a:t>. </a:t>
            </a:r>
            <a:endParaRPr lang="en-IN" sz="1600" dirty="0">
              <a:latin typeface="Arial" panose="020B0604020202020204" pitchFamily="34" charset="0"/>
              <a:cs typeface="Arial" panose="020B0604020202020204" pitchFamily="34" charset="0"/>
            </a:endParaRPr>
          </a:p>
          <a:p>
            <a:pPr algn="just"/>
            <a:endParaRPr lang="en-IN" sz="1600" dirty="0"/>
          </a:p>
        </p:txBody>
      </p:sp>
      <p:pic>
        <p:nvPicPr>
          <p:cNvPr id="7" name="Picture 6">
            <a:extLst>
              <a:ext uri="{FF2B5EF4-FFF2-40B4-BE49-F238E27FC236}">
                <a16:creationId xmlns:a16="http://schemas.microsoft.com/office/drawing/2014/main" id="{610ED973-7099-C363-706F-2065F396B5CF}"/>
              </a:ext>
            </a:extLst>
          </p:cNvPr>
          <p:cNvPicPr>
            <a:picLocks noChangeAspect="1"/>
          </p:cNvPicPr>
          <p:nvPr/>
        </p:nvPicPr>
        <p:blipFill>
          <a:blip r:embed="rId4"/>
          <a:stretch>
            <a:fillRect/>
          </a:stretch>
        </p:blipFill>
        <p:spPr>
          <a:xfrm>
            <a:off x="8534063" y="2361911"/>
            <a:ext cx="3561291" cy="2572336"/>
          </a:xfrm>
          <a:prstGeom prst="rect">
            <a:avLst/>
          </a:prstGeom>
        </p:spPr>
      </p:pic>
    </p:spTree>
    <p:extLst>
      <p:ext uri="{BB962C8B-B14F-4D97-AF65-F5344CB8AC3E}">
        <p14:creationId xmlns:p14="http://schemas.microsoft.com/office/powerpoint/2010/main" val="1879112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A19244-B0B8-7383-67FB-BAF292AD583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16466F0-1E33-D015-05C3-C98F9D410F75}"/>
              </a:ext>
            </a:extLst>
          </p:cNvPr>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algn="ctr"/>
            <a:endParaRPr lang="en-GB" b="1"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Application of the Donabedian Model- Evaluating healthcare quality </a:t>
            </a:r>
            <a:endParaRPr lang="en-IN"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17A6DCD1-B6F1-3CD0-5466-643FF221E31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8860"/>
          <a:stretch/>
        </p:blipFill>
        <p:spPr bwMode="auto">
          <a:xfrm>
            <a:off x="4155924" y="1122218"/>
            <a:ext cx="3813700" cy="1955260"/>
          </a:xfrm>
          <a:prstGeom prst="rect">
            <a:avLst/>
          </a:prstGeom>
          <a:noFill/>
        </p:spPr>
      </p:pic>
      <p:sp>
        <p:nvSpPr>
          <p:cNvPr id="4" name="TextBox 3">
            <a:extLst>
              <a:ext uri="{FF2B5EF4-FFF2-40B4-BE49-F238E27FC236}">
                <a16:creationId xmlns:a16="http://schemas.microsoft.com/office/drawing/2014/main" id="{A721863B-715D-36D6-15E2-A87B5E1C6E65}"/>
              </a:ext>
            </a:extLst>
          </p:cNvPr>
          <p:cNvSpPr txBox="1"/>
          <p:nvPr/>
        </p:nvSpPr>
        <p:spPr>
          <a:xfrm>
            <a:off x="786581" y="3248580"/>
            <a:ext cx="2851354" cy="3365024"/>
          </a:xfrm>
          <a:prstGeom prst="rect">
            <a:avLst/>
          </a:prstGeom>
          <a:noFill/>
        </p:spPr>
        <p:txBody>
          <a:bodyPr wrap="square" rtlCol="0">
            <a:spAutoFit/>
          </a:bodyPr>
          <a:lstStyle/>
          <a:p>
            <a:pPr lvl="0" algn="ctr">
              <a:lnSpc>
                <a:spcPct val="150000"/>
              </a:lnSpc>
            </a:pPr>
            <a:r>
              <a:rPr lang="en-GB" b="1" u="sng" dirty="0">
                <a:latin typeface="Arial" panose="020B0604020202020204" pitchFamily="34" charset="0"/>
                <a:cs typeface="Arial" panose="020B0604020202020204" pitchFamily="34" charset="0"/>
              </a:rPr>
              <a:t>Structure</a:t>
            </a:r>
            <a:endParaRPr lang="en-IN" b="1"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Evaluating staffing, leadership, training, governance, arrangements, and resources that support safe maternity care </a:t>
            </a:r>
            <a:endParaRPr lang="en-IN" dirty="0">
              <a:latin typeface="Arial" panose="020B0604020202020204" pitchFamily="34" charset="0"/>
              <a:cs typeface="Arial" panose="020B0604020202020204" pitchFamily="34" charset="0"/>
            </a:endParaRPr>
          </a:p>
          <a:p>
            <a:pPr algn="ctr">
              <a:lnSpc>
                <a:spcPct val="150000"/>
              </a:lnSpc>
            </a:pPr>
            <a:endParaRPr lang="en-IN"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3CA6397-D5C0-B4DC-934D-0537CF2E28C1}"/>
              </a:ext>
            </a:extLst>
          </p:cNvPr>
          <p:cNvSpPr txBox="1"/>
          <p:nvPr/>
        </p:nvSpPr>
        <p:spPr>
          <a:xfrm>
            <a:off x="4026889" y="3077478"/>
            <a:ext cx="3942735" cy="3780522"/>
          </a:xfrm>
          <a:prstGeom prst="rect">
            <a:avLst/>
          </a:prstGeom>
          <a:noFill/>
        </p:spPr>
        <p:txBody>
          <a:bodyPr wrap="square" rtlCol="0">
            <a:spAutoFit/>
          </a:bodyPr>
          <a:lstStyle/>
          <a:p>
            <a:pPr algn="ctr">
              <a:lnSpc>
                <a:spcPct val="150000"/>
              </a:lnSpc>
            </a:pPr>
            <a:r>
              <a:rPr lang="en-GB" b="1" dirty="0">
                <a:latin typeface="Arial" panose="020B0604020202020204" pitchFamily="34" charset="0"/>
                <a:cs typeface="Arial" panose="020B0604020202020204" pitchFamily="34" charset="0"/>
              </a:rPr>
              <a:t>Quality </a:t>
            </a:r>
            <a:endParaRPr lang="en-IN" b="1" dirty="0">
              <a:latin typeface="Arial" panose="020B0604020202020204" pitchFamily="34" charset="0"/>
              <a:cs typeface="Arial" panose="020B0604020202020204" pitchFamily="34" charset="0"/>
            </a:endParaRPr>
          </a:p>
          <a:p>
            <a:pPr lvl="0" algn="ctr">
              <a:lnSpc>
                <a:spcPct val="150000"/>
              </a:lnSpc>
            </a:pPr>
            <a:r>
              <a:rPr lang="en-GB" b="1" u="sng" dirty="0">
                <a:latin typeface="Arial" panose="020B0604020202020204" pitchFamily="34" charset="0"/>
                <a:cs typeface="Arial" panose="020B0604020202020204" pitchFamily="34" charset="0"/>
              </a:rPr>
              <a:t>Process</a:t>
            </a:r>
            <a:r>
              <a:rPr lang="en-GB" u="sng"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Effective audit of clinical surveillance, escalation of issues, multidisciplinary teamwork, and communication, investigation of incidents, and adherence to relevant guidance in clinical service delivery</a:t>
            </a:r>
            <a:endParaRPr lang="en-IN" dirty="0">
              <a:latin typeface="Arial" panose="020B0604020202020204" pitchFamily="34" charset="0"/>
              <a:cs typeface="Arial" panose="020B0604020202020204" pitchFamily="34" charset="0"/>
            </a:endParaRPr>
          </a:p>
          <a:p>
            <a:pPr algn="ctr">
              <a:lnSpc>
                <a:spcPct val="150000"/>
              </a:lnSpc>
            </a:pP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CC3E4B0-F942-2514-FF32-8ECAE91B5B60}"/>
              </a:ext>
            </a:extLst>
          </p:cNvPr>
          <p:cNvSpPr txBox="1"/>
          <p:nvPr/>
        </p:nvSpPr>
        <p:spPr>
          <a:xfrm>
            <a:off x="8358578" y="3248580"/>
            <a:ext cx="3244645" cy="2975173"/>
          </a:xfrm>
          <a:prstGeom prst="rect">
            <a:avLst/>
          </a:prstGeom>
          <a:noFill/>
        </p:spPr>
        <p:txBody>
          <a:bodyPr wrap="square">
            <a:spAutoFit/>
          </a:bodyPr>
          <a:lstStyle/>
          <a:p>
            <a:pPr lvl="0" algn="ctr">
              <a:lnSpc>
                <a:spcPct val="150000"/>
              </a:lnSpc>
              <a:spcAft>
                <a:spcPts val="200"/>
              </a:spcAft>
            </a:pPr>
            <a:r>
              <a:rPr lang="en-GB" sz="1800" b="1" u="sng" kern="100" dirty="0">
                <a:effectLst/>
                <a:latin typeface="Arial" panose="020B0604020202020204" pitchFamily="34" charset="0"/>
                <a:ea typeface="Aptos" panose="020B0004020202020204" pitchFamily="34" charset="0"/>
                <a:cs typeface="Arial" panose="020B0604020202020204" pitchFamily="34" charset="0"/>
              </a:rPr>
              <a:t>Outcomes</a:t>
            </a:r>
            <a:r>
              <a:rPr lang="en-GB" sz="1800" u="sng" kern="100" dirty="0">
                <a:effectLst/>
                <a:latin typeface="Arial" panose="020B0604020202020204" pitchFamily="34" charset="0"/>
                <a:ea typeface="Aptos" panose="020B0004020202020204" pitchFamily="34" charset="0"/>
                <a:cs typeface="Arial" panose="020B0604020202020204" pitchFamily="34" charset="0"/>
              </a:rPr>
              <a:t> </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p>
            <a:pPr marL="228600" algn="ctr">
              <a:lnSpc>
                <a:spcPct val="150000"/>
              </a:lnSpc>
              <a:spcAft>
                <a:spcPts val="2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Monitoring new or maternal harm, patient experience, offering resolution to patients, complaints, and evidenced progress in organisational learning.</a:t>
            </a:r>
            <a:endParaRPr lang="en-IN"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239906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2C374-6AC2-F5F4-1E7D-EF24EC21261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8B8B803-CE5A-3B45-FBF0-3852BE3FD554}"/>
              </a:ext>
            </a:extLst>
          </p:cNvPr>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r>
              <a:rPr lang="en-GB" sz="2000" b="1" dirty="0">
                <a:latin typeface="Arial" panose="020B0604020202020204" pitchFamily="34" charset="0"/>
                <a:cs typeface="Arial" panose="020B0604020202020204" pitchFamily="34" charset="0"/>
              </a:rPr>
              <a:t>Recommendations for service improvement</a:t>
            </a:r>
          </a:p>
          <a:p>
            <a:pPr algn="ctr">
              <a:lnSpc>
                <a:spcPct val="150000"/>
              </a:lnSpc>
            </a:pPr>
            <a:endParaRPr lang="en-IN" b="1" dirty="0">
              <a:latin typeface="Arial" panose="020B0604020202020204" pitchFamily="34" charset="0"/>
              <a:cs typeface="Arial" panose="020B0604020202020204" pitchFamily="34" charset="0"/>
            </a:endParaRPr>
          </a:p>
          <a:p>
            <a:pPr marL="285750" lvl="0" indent="-285750" algn="ct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The management should establish clear accountability for the executive members responsible for ensuring quality assurance in maternity safety through multidisciplinary governance reviews and the transfer and reporting of unsolved hazards.</a:t>
            </a:r>
            <a:endParaRPr lang="en-IN" sz="1600" dirty="0">
              <a:latin typeface="Arial" panose="020B0604020202020204" pitchFamily="34" charset="0"/>
              <a:cs typeface="Arial" panose="020B0604020202020204" pitchFamily="34" charset="0"/>
            </a:endParaRPr>
          </a:p>
          <a:p>
            <a:pPr marL="285750" lvl="0" indent="-285750" algn="ct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 the hospital management also should add strength to the escalation process, protect staff from retaliation, and improve documentation to record responses to staff concerns. </a:t>
            </a:r>
            <a:endParaRPr lang="en-IN" sz="1600" dirty="0">
              <a:latin typeface="Arial" panose="020B0604020202020204" pitchFamily="34" charset="0"/>
              <a:cs typeface="Arial" panose="020B0604020202020204" pitchFamily="34" charset="0"/>
            </a:endParaRPr>
          </a:p>
          <a:p>
            <a:pPr marL="285750" lvl="0" indent="-285750" algn="ct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The hospital management also needs to perform incident investigations to recognise the contributors to the risk factors at system level, to involve affected families in an appropriate manner and to assign time-bound corrective actions.</a:t>
            </a:r>
            <a:endParaRPr lang="en-IN" sz="1600" dirty="0">
              <a:latin typeface="Arial" panose="020B0604020202020204" pitchFamily="34" charset="0"/>
              <a:cs typeface="Arial" panose="020B0604020202020204" pitchFamily="34" charset="0"/>
            </a:endParaRPr>
          </a:p>
          <a:p>
            <a:pPr marL="285750" lvl="0" indent="-285750" algn="ct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 order to improve organisational capability, the management should prioritise work for planning through simulation training.</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1235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360D7-1A05-33FC-65C4-CF03BC0FA30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E2684D1-A103-80B4-9030-8EE0679A6F41}"/>
              </a:ext>
            </a:extLst>
          </p:cNvPr>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sz="861" dirty="0"/>
          </a:p>
        </p:txBody>
      </p:sp>
      <p:sp>
        <p:nvSpPr>
          <p:cNvPr id="4" name="TextBox 3">
            <a:extLst>
              <a:ext uri="{FF2B5EF4-FFF2-40B4-BE49-F238E27FC236}">
                <a16:creationId xmlns:a16="http://schemas.microsoft.com/office/drawing/2014/main" id="{C62B6184-05B9-29B6-42CF-E8ACEE321C10}"/>
              </a:ext>
            </a:extLst>
          </p:cNvPr>
          <p:cNvSpPr txBox="1"/>
          <p:nvPr/>
        </p:nvSpPr>
        <p:spPr>
          <a:xfrm>
            <a:off x="554182" y="615409"/>
            <a:ext cx="10377501" cy="5627181"/>
          </a:xfrm>
          <a:prstGeom prst="rect">
            <a:avLst/>
          </a:prstGeom>
          <a:noFill/>
        </p:spPr>
        <p:txBody>
          <a:bodyPr wrap="square">
            <a:spAutoFit/>
          </a:bodyPr>
          <a:lstStyle/>
          <a:p>
            <a:pPr algn="ctr">
              <a:lnSpc>
                <a:spcPct val="150000"/>
              </a:lnSpc>
              <a:spcBef>
                <a:spcPts val="1200"/>
              </a:spcBef>
              <a:buNone/>
            </a:pPr>
            <a:r>
              <a:rPr lang="en-GB" sz="20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Implementation and assessment</a:t>
            </a:r>
            <a:endParaRPr lang="en-IN" sz="20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200"/>
              </a:spcAft>
              <a:buFont typeface="Symbol" panose="05050102010706020507" pitchFamily="18" charset="2"/>
              <a:buChar char=""/>
            </a:pPr>
            <a:endParaRPr lang="en-IN" sz="2000" b="1" u="sng" kern="100" dirty="0">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200"/>
              </a:spcAft>
              <a:buFont typeface="Symbol" panose="05050102010706020507" pitchFamily="18" charset="2"/>
              <a:buChar char=""/>
            </a:pPr>
            <a:r>
              <a:rPr lang="en-GB" sz="1600" u="sng" kern="100" dirty="0">
                <a:effectLst/>
                <a:latin typeface="Arial" panose="020B0604020202020204" pitchFamily="34" charset="0"/>
                <a:ea typeface="Aptos" panose="020B0004020202020204" pitchFamily="34" charset="0"/>
                <a:cs typeface="Arial" panose="020B0604020202020204" pitchFamily="34" charset="0"/>
              </a:rPr>
              <a:t>First three months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228600" algn="just">
              <a:lnSpc>
                <a:spcPct val="150000"/>
              </a:lnSpc>
              <a:spcAft>
                <a:spcPts val="200"/>
              </a:spcAft>
              <a:buNone/>
            </a:pPr>
            <a:r>
              <a:rPr lang="en-GB" sz="1600" kern="100" dirty="0">
                <a:effectLst/>
                <a:latin typeface="Arial" panose="020B0604020202020204" pitchFamily="34" charset="0"/>
                <a:ea typeface="Aptos" panose="020B0004020202020204" pitchFamily="34" charset="0"/>
                <a:cs typeface="Arial" panose="020B0604020202020204" pitchFamily="34" charset="0"/>
              </a:rPr>
              <a:t>Establishment of baseline performance, reviewing governance arrangements, risk prioritisation, and assigning accountable leads for improvement </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200"/>
              </a:spcAft>
              <a:buFont typeface="Symbol" panose="05050102010706020507" pitchFamily="18" charset="2"/>
              <a:buChar char=""/>
            </a:pPr>
            <a:r>
              <a:rPr lang="en-GB" sz="1600" u="sng" kern="100" dirty="0">
                <a:effectLst/>
                <a:latin typeface="Arial" panose="020B0604020202020204" pitchFamily="34" charset="0"/>
                <a:ea typeface="Aptos" panose="020B0004020202020204" pitchFamily="34" charset="0"/>
                <a:cs typeface="Arial" panose="020B0604020202020204" pitchFamily="34" charset="0"/>
              </a:rPr>
              <a:t>Within six months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228600" algn="just">
              <a:lnSpc>
                <a:spcPct val="150000"/>
              </a:lnSpc>
              <a:spcAft>
                <a:spcPts val="200"/>
              </a:spcAft>
              <a:buNone/>
            </a:pPr>
            <a:r>
              <a:rPr lang="en-GB" sz="1600" kern="100" dirty="0">
                <a:effectLst/>
                <a:latin typeface="Arial" panose="020B0604020202020204" pitchFamily="34" charset="0"/>
                <a:ea typeface="Aptos" panose="020B0004020202020204" pitchFamily="34" charset="0"/>
                <a:cs typeface="Arial" panose="020B0604020202020204" pitchFamily="34" charset="0"/>
              </a:rPr>
              <a:t>Implementation of targeted simulation, training, compliance audits, escalation, and monitoring, completion, and effectiveness of corrective mechanisms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200"/>
              </a:spcAft>
              <a:buFont typeface="Symbol" panose="05050102010706020507" pitchFamily="18" charset="2"/>
              <a:buChar char=""/>
            </a:pPr>
            <a:r>
              <a:rPr lang="en-GB" sz="1600" u="sng" kern="100" dirty="0">
                <a:effectLst/>
                <a:latin typeface="Arial" panose="020B0604020202020204" pitchFamily="34" charset="0"/>
                <a:ea typeface="Aptos" panose="020B0004020202020204" pitchFamily="34" charset="0"/>
                <a:cs typeface="Arial" panose="020B0604020202020204" pitchFamily="34" charset="0"/>
              </a:rPr>
              <a:t>Within one year </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228600" algn="just">
              <a:lnSpc>
                <a:spcPct val="150000"/>
              </a:lnSpc>
              <a:spcAft>
                <a:spcPts val="200"/>
              </a:spcAft>
              <a:buNone/>
            </a:pPr>
            <a:r>
              <a:rPr lang="en-GB" sz="1600" kern="100" dirty="0">
                <a:effectLst/>
                <a:latin typeface="Arial" panose="020B0604020202020204" pitchFamily="34" charset="0"/>
                <a:ea typeface="Aptos" panose="020B0004020202020204" pitchFamily="34" charset="0"/>
                <a:cs typeface="Arial" panose="020B0604020202020204" pitchFamily="34" charset="0"/>
              </a:rPr>
              <a:t>Assessment of trends in clinical results, evaluating staffing, and organisational capability, staff-reported issues, complaints, and patient experience against the pre-determined baseline measures </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just">
              <a:lnSpc>
                <a:spcPct val="150000"/>
              </a:lnSpc>
              <a:spcAft>
                <a:spcPts val="200"/>
              </a:spcAft>
              <a:buFont typeface="Symbol" panose="05050102010706020507" pitchFamily="18" charset="2"/>
              <a:buChar char=""/>
            </a:pPr>
            <a:r>
              <a:rPr lang="en-GB" sz="1600" kern="100" dirty="0">
                <a:effectLst/>
                <a:latin typeface="Arial" panose="020B0604020202020204" pitchFamily="34" charset="0"/>
                <a:ea typeface="Aptos" panose="020B0004020202020204" pitchFamily="34" charset="0"/>
                <a:cs typeface="Arial" panose="020B0604020202020204" pitchFamily="34" charset="0"/>
              </a:rPr>
              <a:t>A multidisciplinary quality committee should be responsible for the review process, to check the progress, to investigate the unintended consequences, and to revise interventions in case evidence provides for improvement.</a:t>
            </a:r>
            <a:endParaRPr lang="en-IN" sz="105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66541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E7632-D3FE-9082-2B67-37FD43409C5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3DC9F74-EEE4-F732-792A-D8E7392E1DA8}"/>
              </a:ext>
            </a:extLst>
          </p:cNvPr>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endParaRPr lang="en-GB" b="1" dirty="0">
              <a:latin typeface="Arial" panose="020B0604020202020204" pitchFamily="34" charset="0"/>
              <a:cs typeface="Arial" panose="020B0604020202020204" pitchFamily="34" charset="0"/>
            </a:endParaRPr>
          </a:p>
          <a:p>
            <a:pPr algn="ctr">
              <a:lnSpc>
                <a:spcPct val="150000"/>
              </a:lnSpc>
            </a:pPr>
            <a:r>
              <a:rPr lang="en-GB" b="1" dirty="0">
                <a:latin typeface="Arial" panose="020B0604020202020204" pitchFamily="34" charset="0"/>
                <a:cs typeface="Arial" panose="020B0604020202020204" pitchFamily="34" charset="0"/>
              </a:rPr>
              <a:t>Conclusion and structure for component 2</a:t>
            </a:r>
          </a:p>
          <a:p>
            <a:pPr algn="ctr">
              <a:lnSpc>
                <a:spcPct val="150000"/>
              </a:lnSpc>
            </a:pPr>
            <a:endParaRPr lang="en-IN" b="1" dirty="0">
              <a:latin typeface="Arial" panose="020B0604020202020204" pitchFamily="34" charset="0"/>
              <a:cs typeface="Arial" panose="020B0604020202020204" pitchFamily="34" charset="0"/>
            </a:endParaRPr>
          </a:p>
          <a:p>
            <a:pPr marL="342900" lvl="0" indent="-342900" algn="ct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case analysis has been effective in identifying how weaknesses in the escalation process, governance, and organisational learning can hinder maternity safety.</a:t>
            </a:r>
            <a:endParaRPr lang="en-IN" dirty="0">
              <a:latin typeface="Arial" panose="020B0604020202020204" pitchFamily="34" charset="0"/>
              <a:cs typeface="Arial" panose="020B0604020202020204" pitchFamily="34" charset="0"/>
            </a:endParaRPr>
          </a:p>
          <a:p>
            <a:pPr marL="342900" lvl="0" indent="-342900" algn="ct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Hence, the hospital management needs to improve its existing system in terms of improving organisational culture, better employee preparedness, and an integrated mechanism to measure progress. </a:t>
            </a:r>
            <a:endParaRPr lang="en-IN" dirty="0">
              <a:latin typeface="Arial" panose="020B0604020202020204" pitchFamily="34" charset="0"/>
              <a:cs typeface="Arial" panose="020B0604020202020204" pitchFamily="34" charset="0"/>
            </a:endParaRPr>
          </a:p>
          <a:p>
            <a:pPr marL="342900" lvl="0" indent="-342900" algn="ct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 addition to a literature review will be performed for the case study analysis and more detailed policy evaluation, a root cause evaluation will be presented. </a:t>
            </a:r>
            <a:endParaRPr lang="en-IN" dirty="0">
              <a:latin typeface="Arial" panose="020B0604020202020204" pitchFamily="34" charset="0"/>
              <a:cs typeface="Arial" panose="020B0604020202020204" pitchFamily="34" charset="0"/>
            </a:endParaRPr>
          </a:p>
          <a:p>
            <a:pPr marL="342900" lvl="0" indent="-342900" algn="ct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 addition, an informed improvement plan will be presented that will include the evaluation measures and questions.</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3583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7DE372-4055-7A0D-9C46-2566697FA9B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D4D0D64-BDEB-BFA6-D896-F65BCCFE5F4B}"/>
              </a:ext>
            </a:extLst>
          </p:cNvPr>
          <p:cNvSpPr/>
          <p:nvPr/>
        </p:nvSpPr>
        <p:spPr>
          <a:xfrm>
            <a:off x="0"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sz="861" dirty="0"/>
          </a:p>
        </p:txBody>
      </p:sp>
      <p:sp>
        <p:nvSpPr>
          <p:cNvPr id="4" name="TextBox 3">
            <a:extLst>
              <a:ext uri="{FF2B5EF4-FFF2-40B4-BE49-F238E27FC236}">
                <a16:creationId xmlns:a16="http://schemas.microsoft.com/office/drawing/2014/main" id="{E3A207D9-F2F2-F2A9-25FD-A8D119392253}"/>
              </a:ext>
            </a:extLst>
          </p:cNvPr>
          <p:cNvSpPr txBox="1"/>
          <p:nvPr/>
        </p:nvSpPr>
        <p:spPr>
          <a:xfrm>
            <a:off x="1094509" y="589761"/>
            <a:ext cx="10113818" cy="5893921"/>
          </a:xfrm>
          <a:prstGeom prst="rect">
            <a:avLst/>
          </a:prstGeom>
          <a:noFill/>
        </p:spPr>
        <p:txBody>
          <a:bodyPr wrap="square">
            <a:spAutoFit/>
          </a:bodyPr>
          <a:lstStyle/>
          <a:p>
            <a:pPr algn="ctr">
              <a:lnSpc>
                <a:spcPct val="100000"/>
              </a:lnSpc>
              <a:spcBef>
                <a:spcPts val="1200"/>
              </a:spcBef>
              <a:buNone/>
            </a:pPr>
            <a:r>
              <a:rPr lang="en-GB"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References</a:t>
            </a:r>
            <a:endParaRPr lang="en-GB" sz="12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ctr">
              <a:lnSpc>
                <a:spcPct val="100000"/>
              </a:lnSpc>
              <a:spcBef>
                <a:spcPts val="1200"/>
              </a:spcBef>
              <a:buNone/>
            </a:pPr>
            <a:endParaRPr lang="en-IN" sz="1200" b="1"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err="1">
                <a:effectLst/>
                <a:latin typeface="Arial" panose="020B0604020202020204" pitchFamily="34" charset="0"/>
                <a:ea typeface="Aptos" panose="020B0004020202020204" pitchFamily="34" charset="0"/>
                <a:cs typeface="Arial" panose="020B0604020202020204" pitchFamily="34" charset="0"/>
              </a:rPr>
              <a:t>Alsharari</a:t>
            </a:r>
            <a:r>
              <a:rPr lang="en-GB" sz="1200" kern="100" dirty="0">
                <a:effectLst/>
                <a:latin typeface="Arial" panose="020B0604020202020204" pitchFamily="34" charset="0"/>
                <a:ea typeface="Aptos" panose="020B0004020202020204" pitchFamily="34" charset="0"/>
                <a:cs typeface="Arial" panose="020B0604020202020204" pitchFamily="34" charset="0"/>
              </a:rPr>
              <a:t>, M.D.M., </a:t>
            </a:r>
            <a:r>
              <a:rPr lang="en-GB" sz="1200" kern="100" dirty="0" err="1">
                <a:effectLst/>
                <a:latin typeface="Arial" panose="020B0604020202020204" pitchFamily="34" charset="0"/>
                <a:ea typeface="Aptos" panose="020B0004020202020204" pitchFamily="34" charset="0"/>
                <a:cs typeface="Arial" panose="020B0604020202020204" pitchFamily="34" charset="0"/>
              </a:rPr>
              <a:t>Ghazwany</a:t>
            </a:r>
            <a:r>
              <a:rPr lang="en-GB" sz="1200" kern="100" dirty="0">
                <a:effectLst/>
                <a:latin typeface="Arial" panose="020B0604020202020204" pitchFamily="34" charset="0"/>
                <a:ea typeface="Aptos" panose="020B0004020202020204" pitchFamily="34" charset="0"/>
                <a:cs typeface="Arial" panose="020B0604020202020204" pitchFamily="34" charset="0"/>
              </a:rPr>
              <a:t>, M.M., Alanazi, A.A., </a:t>
            </a:r>
            <a:r>
              <a:rPr lang="en-GB" sz="1200" kern="100" dirty="0" err="1">
                <a:effectLst/>
                <a:latin typeface="Arial" panose="020B0604020202020204" pitchFamily="34" charset="0"/>
                <a:ea typeface="Aptos" panose="020B0004020202020204" pitchFamily="34" charset="0"/>
                <a:cs typeface="Arial" panose="020B0604020202020204" pitchFamily="34" charset="0"/>
              </a:rPr>
              <a:t>Almuwallad</a:t>
            </a:r>
            <a:r>
              <a:rPr lang="en-GB" sz="1200" kern="100" dirty="0">
                <a:effectLst/>
                <a:latin typeface="Arial" panose="020B0604020202020204" pitchFamily="34" charset="0"/>
                <a:ea typeface="Aptos" panose="020B0004020202020204" pitchFamily="34" charset="0"/>
                <a:cs typeface="Arial" panose="020B0604020202020204" pitchFamily="34" charset="0"/>
              </a:rPr>
              <a:t>, M.A.S., Rahimi, R.A.A., </a:t>
            </a:r>
            <a:r>
              <a:rPr lang="en-GB" sz="1200" kern="100" dirty="0" err="1">
                <a:effectLst/>
                <a:latin typeface="Arial" panose="020B0604020202020204" pitchFamily="34" charset="0"/>
                <a:ea typeface="Aptos" panose="020B0004020202020204" pitchFamily="34" charset="0"/>
                <a:cs typeface="Arial" panose="020B0604020202020204" pitchFamily="34" charset="0"/>
              </a:rPr>
              <a:t>Alsahhari</a:t>
            </a:r>
            <a:r>
              <a:rPr lang="en-GB" sz="1200" kern="100" dirty="0">
                <a:effectLst/>
                <a:latin typeface="Arial" panose="020B0604020202020204" pitchFamily="34" charset="0"/>
                <a:ea typeface="Aptos" panose="020B0004020202020204" pitchFamily="34" charset="0"/>
                <a:cs typeface="Arial" panose="020B0604020202020204" pitchFamily="34" charset="0"/>
              </a:rPr>
              <a:t>, F.A.B., </a:t>
            </a:r>
            <a:r>
              <a:rPr lang="en-GB" sz="1200" kern="100" dirty="0" err="1">
                <a:effectLst/>
                <a:latin typeface="Arial" panose="020B0604020202020204" pitchFamily="34" charset="0"/>
                <a:ea typeface="Aptos" panose="020B0004020202020204" pitchFamily="34" charset="0"/>
                <a:cs typeface="Arial" panose="020B0604020202020204" pitchFamily="34" charset="0"/>
              </a:rPr>
              <a:t>Alsharari</a:t>
            </a:r>
            <a:r>
              <a:rPr lang="en-GB" sz="1200" kern="100" dirty="0">
                <a:effectLst/>
                <a:latin typeface="Arial" panose="020B0604020202020204" pitchFamily="34" charset="0"/>
                <a:ea typeface="Aptos" panose="020B0004020202020204" pitchFamily="34" charset="0"/>
                <a:cs typeface="Arial" panose="020B0604020202020204" pitchFamily="34" charset="0"/>
              </a:rPr>
              <a:t>, A.M., Almutairi, J.M.N., </a:t>
            </a:r>
            <a:r>
              <a:rPr lang="en-GB" sz="1200" kern="100" dirty="0" err="1">
                <a:effectLst/>
                <a:latin typeface="Arial" panose="020B0604020202020204" pitchFamily="34" charset="0"/>
                <a:ea typeface="Aptos" panose="020B0004020202020204" pitchFamily="34" charset="0"/>
                <a:cs typeface="Arial" panose="020B0604020202020204" pitchFamily="34" charset="0"/>
              </a:rPr>
              <a:t>Alyahya</a:t>
            </a:r>
            <a:r>
              <a:rPr lang="en-GB" sz="1200" kern="100" dirty="0">
                <a:effectLst/>
                <a:latin typeface="Arial" panose="020B0604020202020204" pitchFamily="34" charset="0"/>
                <a:ea typeface="Aptos" panose="020B0004020202020204" pitchFamily="34" charset="0"/>
                <a:cs typeface="Arial" panose="020B0604020202020204" pitchFamily="34" charset="0"/>
              </a:rPr>
              <a:t>, H.A.H., Alshahrani, S.N., Alsaedi, S.A., </a:t>
            </a:r>
            <a:r>
              <a:rPr lang="en-GB" sz="1200" kern="100" dirty="0" err="1">
                <a:effectLst/>
                <a:latin typeface="Arial" panose="020B0604020202020204" pitchFamily="34" charset="0"/>
                <a:ea typeface="Aptos" panose="020B0004020202020204" pitchFamily="34" charset="0"/>
                <a:cs typeface="Arial" panose="020B0604020202020204" pitchFamily="34" charset="0"/>
              </a:rPr>
              <a:t>Alrashidi</a:t>
            </a:r>
            <a:r>
              <a:rPr lang="en-GB" sz="1200" kern="100" dirty="0">
                <a:effectLst/>
                <a:latin typeface="Arial" panose="020B0604020202020204" pitchFamily="34" charset="0"/>
                <a:ea typeface="Aptos" panose="020B0004020202020204" pitchFamily="34" charset="0"/>
                <a:cs typeface="Arial" panose="020B0604020202020204" pitchFamily="34" charset="0"/>
              </a:rPr>
              <a:t>, N.M.A.R., </a:t>
            </a:r>
            <a:r>
              <a:rPr lang="en-GB" sz="1200" kern="100" dirty="0" err="1">
                <a:effectLst/>
                <a:latin typeface="Arial" panose="020B0604020202020204" pitchFamily="34" charset="0"/>
                <a:ea typeface="Aptos" panose="020B0004020202020204" pitchFamily="34" charset="0"/>
                <a:cs typeface="Arial" panose="020B0604020202020204" pitchFamily="34" charset="0"/>
              </a:rPr>
              <a:t>Alreshidi</a:t>
            </a:r>
            <a:r>
              <a:rPr lang="en-GB" sz="1200" kern="100" dirty="0">
                <a:effectLst/>
                <a:latin typeface="Arial" panose="020B0604020202020204" pitchFamily="34" charset="0"/>
                <a:ea typeface="Aptos" panose="020B0004020202020204" pitchFamily="34" charset="0"/>
                <a:cs typeface="Arial" panose="020B0604020202020204" pitchFamily="34" charset="0"/>
              </a:rPr>
              <a:t>, M.A.A. and Almutairi, M.S.M. (2024). Interdisciplinary approaches to influenza vaccination: Roles of family medicine, nursing, and medical administration. </a:t>
            </a:r>
            <a:r>
              <a:rPr lang="en-GB" sz="1200" i="1" kern="100" dirty="0">
                <a:effectLst/>
                <a:latin typeface="Arial" panose="020B0604020202020204" pitchFamily="34" charset="0"/>
                <a:ea typeface="Aptos" panose="020B0004020202020204" pitchFamily="34" charset="0"/>
                <a:cs typeface="Arial" panose="020B0604020202020204" pitchFamily="34" charset="0"/>
              </a:rPr>
              <a:t>Saudi Journal of Medicine and Public Health</a:t>
            </a:r>
            <a:r>
              <a:rPr lang="en-GB" sz="1200" kern="100" dirty="0">
                <a:effectLst/>
                <a:latin typeface="Arial" panose="020B0604020202020204" pitchFamily="34" charset="0"/>
                <a:ea typeface="Aptos" panose="020B0004020202020204" pitchFamily="34" charset="0"/>
                <a:cs typeface="Arial" panose="020B0604020202020204" pitchFamily="34" charset="0"/>
              </a:rPr>
              <a:t>, [online] 1(1), pp.547–560. DOI:10.64483/2025112.</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BBC (2022). Shrewsbury maternity scandal: Repeated failures led to deaths. </a:t>
            </a:r>
            <a:r>
              <a:rPr lang="en-GB" sz="1200" i="1" kern="100" dirty="0">
                <a:effectLst/>
                <a:latin typeface="Arial" panose="020B0604020202020204" pitchFamily="34" charset="0"/>
                <a:ea typeface="Aptos" panose="020B0004020202020204" pitchFamily="34" charset="0"/>
                <a:cs typeface="Arial" panose="020B0604020202020204" pitchFamily="34" charset="0"/>
              </a:rPr>
              <a:t>www.bbc.com</a:t>
            </a:r>
            <a:r>
              <a:rPr lang="en-GB" sz="1200" kern="100" dirty="0">
                <a:effectLst/>
                <a:latin typeface="Arial" panose="020B0604020202020204" pitchFamily="34" charset="0"/>
                <a:ea typeface="Aptos" panose="020B0004020202020204" pitchFamily="34" charset="0"/>
                <a:cs typeface="Arial" panose="020B0604020202020204" pitchFamily="34" charset="0"/>
              </a:rPr>
              <a:t>. [online] 30 Mar. Available at: </a:t>
            </a:r>
            <a:r>
              <a:rPr lang="en-GB" sz="120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4"/>
              </a:rPr>
              <a:t>https://www.bbc.com/news/uk-england-shropshire-60925959</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12 Oct. 2026].</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Brown, P. and </a:t>
            </a:r>
            <a:r>
              <a:rPr lang="en-GB" sz="1200" kern="100" dirty="0" err="1">
                <a:effectLst/>
                <a:latin typeface="Arial" panose="020B0604020202020204" pitchFamily="34" charset="0"/>
                <a:ea typeface="Aptos" panose="020B0004020202020204" pitchFamily="34" charset="0"/>
                <a:cs typeface="Arial" panose="020B0604020202020204" pitchFamily="34" charset="0"/>
              </a:rPr>
              <a:t>Scamell</a:t>
            </a:r>
            <a:r>
              <a:rPr lang="en-GB" sz="1200" kern="100" dirty="0">
                <a:effectLst/>
                <a:latin typeface="Arial" panose="020B0604020202020204" pitchFamily="34" charset="0"/>
                <a:ea typeface="Aptos" panose="020B0004020202020204" pitchFamily="34" charset="0"/>
                <a:cs typeface="Arial" panose="020B0604020202020204" pitchFamily="34" charset="0"/>
              </a:rPr>
              <a:t>, M. (2026). Organisational management of risk and uncertainty through clinical governance in maternity care. </a:t>
            </a:r>
            <a:r>
              <a:rPr lang="en-GB" sz="1200" i="1" kern="100" dirty="0">
                <a:effectLst/>
                <a:latin typeface="Arial" panose="020B0604020202020204" pitchFamily="34" charset="0"/>
                <a:ea typeface="Aptos" panose="020B0004020202020204" pitchFamily="34" charset="0"/>
                <a:cs typeface="Arial" panose="020B0604020202020204" pitchFamily="34" charset="0"/>
              </a:rPr>
              <a:t>Critical Studies in Risk and Uncertainty</a:t>
            </a:r>
            <a:r>
              <a:rPr lang="en-GB" sz="1200" kern="100" dirty="0">
                <a:effectLst/>
                <a:latin typeface="Arial" panose="020B0604020202020204" pitchFamily="34" charset="0"/>
                <a:ea typeface="Aptos" panose="020B0004020202020204" pitchFamily="34" charset="0"/>
                <a:cs typeface="Arial" panose="020B0604020202020204" pitchFamily="34" charset="0"/>
              </a:rPr>
              <a:t>, 1(1), pp.373–392. DOI:10.1007/978-3-032-02731-3_18.</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McCullough, K., Andrew, L., </a:t>
            </a:r>
            <a:r>
              <a:rPr lang="en-GB" sz="1200" kern="100" dirty="0" err="1">
                <a:effectLst/>
                <a:latin typeface="Arial" panose="020B0604020202020204" pitchFamily="34" charset="0"/>
                <a:ea typeface="Aptos" panose="020B0004020202020204" pitchFamily="34" charset="0"/>
                <a:cs typeface="Arial" panose="020B0604020202020204" pitchFamily="34" charset="0"/>
              </a:rPr>
              <a:t>Genoni</a:t>
            </a:r>
            <a:r>
              <a:rPr lang="en-GB" sz="1200" kern="100" dirty="0">
                <a:effectLst/>
                <a:latin typeface="Arial" panose="020B0604020202020204" pitchFamily="34" charset="0"/>
                <a:ea typeface="Aptos" panose="020B0004020202020204" pitchFamily="34" charset="0"/>
                <a:cs typeface="Arial" panose="020B0604020202020204" pitchFamily="34" charset="0"/>
              </a:rPr>
              <a:t>, A., Dunham, M., Whitehead, L. and </a:t>
            </a:r>
            <a:r>
              <a:rPr lang="en-GB" sz="1200" kern="100" dirty="0" err="1">
                <a:effectLst/>
                <a:latin typeface="Arial" panose="020B0604020202020204" pitchFamily="34" charset="0"/>
                <a:ea typeface="Aptos" panose="020B0004020202020204" pitchFamily="34" charset="0"/>
                <a:cs typeface="Arial" panose="020B0604020202020204" pitchFamily="34" charset="0"/>
              </a:rPr>
              <a:t>Porock</a:t>
            </a:r>
            <a:r>
              <a:rPr lang="en-GB" sz="1200" kern="100" dirty="0">
                <a:effectLst/>
                <a:latin typeface="Arial" panose="020B0604020202020204" pitchFamily="34" charset="0"/>
                <a:ea typeface="Aptos" panose="020B0004020202020204" pitchFamily="34" charset="0"/>
                <a:cs typeface="Arial" panose="020B0604020202020204" pitchFamily="34" charset="0"/>
              </a:rPr>
              <a:t>, D. (2022). An examination of primary health care nursing service evaluation using the Donabedian model: A systematic review. </a:t>
            </a:r>
            <a:r>
              <a:rPr lang="en-GB" sz="1200" i="1" kern="100" dirty="0">
                <a:effectLst/>
                <a:latin typeface="Arial" panose="020B0604020202020204" pitchFamily="34" charset="0"/>
                <a:ea typeface="Aptos" panose="020B0004020202020204" pitchFamily="34" charset="0"/>
                <a:cs typeface="Arial" panose="020B0604020202020204" pitchFamily="34" charset="0"/>
              </a:rPr>
              <a:t>Research in Nursing &amp; Health</a:t>
            </a:r>
            <a:r>
              <a:rPr lang="en-GB" sz="1200" kern="100" dirty="0">
                <a:effectLst/>
                <a:latin typeface="Arial" panose="020B0604020202020204" pitchFamily="34" charset="0"/>
                <a:ea typeface="Aptos" panose="020B0004020202020204" pitchFamily="34" charset="0"/>
                <a:cs typeface="Arial" panose="020B0604020202020204" pitchFamily="34" charset="0"/>
              </a:rPr>
              <a:t>, [online] 46(1), pp.159–176. DOI:10.1002/nur.22291.</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Muslu, A. and Yurt, E. (2026). Paramedics’ experiences in managing obstetric emergencies: A qualitative study based on Reason’s Swiss cheese model. </a:t>
            </a:r>
            <a:r>
              <a:rPr lang="en-GB" sz="1200" i="1" kern="100" dirty="0">
                <a:effectLst/>
                <a:latin typeface="Arial" panose="020B0604020202020204" pitchFamily="34" charset="0"/>
                <a:ea typeface="Aptos" panose="020B0004020202020204" pitchFamily="34" charset="0"/>
                <a:cs typeface="Arial" panose="020B0604020202020204" pitchFamily="34" charset="0"/>
              </a:rPr>
              <a:t>The Journal of Obstetrics and Gynaecology Research</a:t>
            </a:r>
            <a:r>
              <a:rPr lang="en-GB" sz="1200" kern="100" dirty="0">
                <a:effectLst/>
                <a:latin typeface="Arial" panose="020B0604020202020204" pitchFamily="34" charset="0"/>
                <a:ea typeface="Aptos" panose="020B0004020202020204" pitchFamily="34" charset="0"/>
                <a:cs typeface="Arial" panose="020B0604020202020204" pitchFamily="34" charset="0"/>
              </a:rPr>
              <a:t>, [online] 52(6), p.e70370. DOI:10.1111/jog.70370.</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National Health Executive (2022). </a:t>
            </a:r>
            <a:r>
              <a:rPr lang="en-GB" sz="1200" i="1" kern="100" dirty="0">
                <a:effectLst/>
                <a:latin typeface="Arial" panose="020B0604020202020204" pitchFamily="34" charset="0"/>
                <a:ea typeface="Aptos" panose="020B0004020202020204" pitchFamily="34" charset="0"/>
                <a:cs typeface="Arial" panose="020B0604020202020204" pitchFamily="34" charset="0"/>
              </a:rPr>
              <a:t>Ockenden report highlights 15 immediate actions for NHS to take | National Health Executive</a:t>
            </a:r>
            <a:r>
              <a:rPr lang="en-GB" sz="1200" kern="100" dirty="0">
                <a:effectLst/>
                <a:latin typeface="Arial" panose="020B0604020202020204" pitchFamily="34" charset="0"/>
                <a:ea typeface="Aptos" panose="020B0004020202020204" pitchFamily="34" charset="0"/>
                <a:cs typeface="Arial" panose="020B0604020202020204" pitchFamily="34" charset="0"/>
              </a:rPr>
              <a:t>. [online] National Health Executive. Available at: </a:t>
            </a:r>
            <a:r>
              <a:rPr lang="en-GB" sz="120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5"/>
              </a:rPr>
              <a:t>https://www.nationalhealthexecutive.com/articles/ockenden-report-highlights-15-immediate-actions-nhs-take</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12 Oct. 2026].</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Ockenden, D. (2022). </a:t>
            </a:r>
            <a:r>
              <a:rPr lang="en-GB" sz="1200" i="1" kern="100" dirty="0">
                <a:effectLst/>
                <a:latin typeface="Arial" panose="020B0604020202020204" pitchFamily="34" charset="0"/>
                <a:ea typeface="Aptos" panose="020B0004020202020204" pitchFamily="34" charset="0"/>
                <a:cs typeface="Arial" panose="020B0604020202020204" pitchFamily="34" charset="0"/>
              </a:rPr>
              <a:t>Ockenden review: Summary of findings, conclusions and essential actions</a:t>
            </a:r>
            <a:r>
              <a:rPr lang="en-GB" sz="1200" kern="100" dirty="0">
                <a:effectLst/>
                <a:latin typeface="Arial" panose="020B0604020202020204" pitchFamily="34" charset="0"/>
                <a:ea typeface="Aptos" panose="020B0004020202020204" pitchFamily="34" charset="0"/>
                <a:cs typeface="Arial" panose="020B0604020202020204" pitchFamily="34" charset="0"/>
              </a:rPr>
              <a:t>. [online] GOV.UK. Available at: </a:t>
            </a:r>
            <a:r>
              <a:rPr lang="en-GB" sz="120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6"/>
              </a:rPr>
              <a:t>https://www.gov.uk/government/publications/final-report-of-the-ockenden-review/ockenden-review-summary-of-findings-conclusions-and-essential-actions</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12 Oct. 2026].</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err="1">
                <a:effectLst/>
                <a:latin typeface="Arial" panose="020B0604020202020204" pitchFamily="34" charset="0"/>
                <a:ea typeface="Aptos" panose="020B0004020202020204" pitchFamily="34" charset="0"/>
                <a:cs typeface="Arial" panose="020B0604020202020204" pitchFamily="34" charset="0"/>
              </a:rPr>
              <a:t>Sakizloglou</a:t>
            </a:r>
            <a:r>
              <a:rPr lang="en-GB" sz="1200" kern="100" dirty="0">
                <a:effectLst/>
                <a:latin typeface="Arial" panose="020B0604020202020204" pitchFamily="34" charset="0"/>
                <a:ea typeface="Aptos" panose="020B0004020202020204" pitchFamily="34" charset="0"/>
                <a:cs typeface="Arial" panose="020B0604020202020204" pitchFamily="34" charset="0"/>
              </a:rPr>
              <a:t>, L., </a:t>
            </a:r>
            <a:r>
              <a:rPr lang="en-GB" sz="1200" kern="100" dirty="0" err="1">
                <a:effectLst/>
                <a:latin typeface="Arial" panose="020B0604020202020204" pitchFamily="34" charset="0"/>
                <a:ea typeface="Aptos" panose="020B0004020202020204" pitchFamily="34" charset="0"/>
                <a:cs typeface="Arial" panose="020B0604020202020204" pitchFamily="34" charset="0"/>
              </a:rPr>
              <a:t>Khakharova</a:t>
            </a:r>
            <a:r>
              <a:rPr lang="en-GB" sz="1200" kern="100" dirty="0">
                <a:effectLst/>
                <a:latin typeface="Arial" panose="020B0604020202020204" pitchFamily="34" charset="0"/>
                <a:ea typeface="Aptos" panose="020B0004020202020204" pitchFamily="34" charset="0"/>
                <a:cs typeface="Arial" panose="020B0604020202020204" pitchFamily="34" charset="0"/>
              </a:rPr>
              <a:t>, T., Ruehs, F. and Lambers, L. (2024). On an exemplar supporting model-based quality assurance research for healthcare systems-of-systems. </a:t>
            </a:r>
            <a:r>
              <a:rPr lang="en-GB" sz="1200" i="1" kern="100" dirty="0">
                <a:effectLst/>
                <a:latin typeface="Arial" panose="020B0604020202020204" pitchFamily="34" charset="0"/>
                <a:ea typeface="Aptos" panose="020B0004020202020204" pitchFamily="34" charset="0"/>
                <a:cs typeface="Arial" panose="020B0604020202020204" pitchFamily="34" charset="0"/>
              </a:rPr>
              <a:t>Proceedings of the 12th ACM/IEEE International Workshop on Software Engineering for Systems-of-Systems and Software Ecosystems</a:t>
            </a:r>
            <a:r>
              <a:rPr lang="en-GB" sz="1200" kern="100" dirty="0">
                <a:effectLst/>
                <a:latin typeface="Arial" panose="020B0604020202020204" pitchFamily="34" charset="0"/>
                <a:ea typeface="Aptos" panose="020B0004020202020204" pitchFamily="34" charset="0"/>
                <a:cs typeface="Arial" panose="020B0604020202020204" pitchFamily="34" charset="0"/>
              </a:rPr>
              <a:t>, 1(1), pp.57–60. DOI:10.1145/3643655.3643879.</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Shabani, T., Jerie, S. and Shabani, T. (2023). A comprehensive review of the Swiss cheese model in risk management. </a:t>
            </a:r>
            <a:r>
              <a:rPr lang="en-GB" sz="1200" i="1" kern="100" dirty="0">
                <a:effectLst/>
                <a:latin typeface="Arial" panose="020B0604020202020204" pitchFamily="34" charset="0"/>
                <a:ea typeface="Aptos" panose="020B0004020202020204" pitchFamily="34" charset="0"/>
                <a:cs typeface="Arial" panose="020B0604020202020204" pitchFamily="34" charset="0"/>
              </a:rPr>
              <a:t>Safety in Extreme Environments</a:t>
            </a:r>
            <a:r>
              <a:rPr lang="en-GB" sz="1200" kern="100" dirty="0">
                <a:effectLst/>
                <a:latin typeface="Arial" panose="020B0604020202020204" pitchFamily="34" charset="0"/>
                <a:ea typeface="Aptos" panose="020B0004020202020204" pitchFamily="34" charset="0"/>
                <a:cs typeface="Arial" panose="020B0604020202020204" pitchFamily="34" charset="0"/>
              </a:rPr>
              <a:t>, 6(6), pp.43–57. DOI:10.1007/s42797-023-00091-7.</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gn="just">
              <a:lnSpc>
                <a:spcPct val="100000"/>
              </a:lnSpc>
              <a:spcAft>
                <a:spcPts val="200"/>
              </a:spcAft>
              <a:buFont typeface="Arial" panose="020B0604020202020204" pitchFamily="34" charset="0"/>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The Guardian (2022). </a:t>
            </a:r>
            <a:r>
              <a:rPr lang="en-GB" sz="1200" i="1" kern="100" dirty="0">
                <a:effectLst/>
                <a:latin typeface="Arial" panose="020B0604020202020204" pitchFamily="34" charset="0"/>
                <a:ea typeface="Aptos" panose="020B0004020202020204" pitchFamily="34" charset="0"/>
                <a:cs typeface="Arial" panose="020B0604020202020204" pitchFamily="34" charset="0"/>
              </a:rPr>
              <a:t>Baby deaths inquiry points to issues across England’s maternity services</a:t>
            </a:r>
            <a:r>
              <a:rPr lang="en-GB" sz="1200" kern="100" dirty="0">
                <a:effectLst/>
                <a:latin typeface="Arial" panose="020B0604020202020204" pitchFamily="34" charset="0"/>
                <a:ea typeface="Aptos" panose="020B0004020202020204" pitchFamily="34" charset="0"/>
                <a:cs typeface="Arial" panose="020B0604020202020204" pitchFamily="34" charset="0"/>
              </a:rPr>
              <a:t>. [online] The Guardian. Available at: </a:t>
            </a:r>
            <a:r>
              <a:rPr lang="en-GB" sz="1200"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hlinkClick r:id="rId7"/>
              </a:rPr>
              <a:t>https://www.theguardian.com/society/2022/mar/30/baby-deaths-inquiry-reveals-issues-across-englands-maternity-services</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12 Oct. 2026].</a:t>
            </a:r>
            <a:endParaRPr lang="en-IN" sz="9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450601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81F9F-4603-3F0F-DD44-21304B10F19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C0D442B-F2A8-0688-7553-EE0790A9A798}"/>
              </a:ext>
            </a:extLst>
          </p:cNvPr>
          <p:cNvSpPr/>
          <p:nvPr/>
        </p:nvSpPr>
        <p:spPr>
          <a:xfrm>
            <a:off x="-78658" y="0"/>
            <a:ext cx="12192000" cy="6858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sz="861" dirty="0"/>
          </a:p>
        </p:txBody>
      </p:sp>
      <p:sp>
        <p:nvSpPr>
          <p:cNvPr id="3" name="TextBox 2">
            <a:extLst>
              <a:ext uri="{FF2B5EF4-FFF2-40B4-BE49-F238E27FC236}">
                <a16:creationId xmlns:a16="http://schemas.microsoft.com/office/drawing/2014/main" id="{632F020C-8461-0D78-886D-B23512D53907}"/>
              </a:ext>
            </a:extLst>
          </p:cNvPr>
          <p:cNvSpPr txBox="1"/>
          <p:nvPr/>
        </p:nvSpPr>
        <p:spPr>
          <a:xfrm>
            <a:off x="2230582" y="2861187"/>
            <a:ext cx="6788727" cy="923330"/>
          </a:xfrm>
          <a:prstGeom prst="rect">
            <a:avLst/>
          </a:prstGeom>
          <a:noFill/>
        </p:spPr>
        <p:txBody>
          <a:bodyPr wrap="square" rtlCol="0">
            <a:spAutoFit/>
          </a:bodyPr>
          <a:lstStyle/>
          <a:p>
            <a:pPr algn="ctr"/>
            <a:r>
              <a:rPr lang="en-IN" sz="5400" b="1"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10479585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