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9"/>
  </p:notesMasterIdLst>
  <p:handoutMasterIdLst>
    <p:handoutMasterId r:id="rId20"/>
  </p:handoutMasterIdLst>
  <p:sldIdLst>
    <p:sldId id="256" r:id="rId5"/>
    <p:sldId id="281" r:id="rId6"/>
    <p:sldId id="285" r:id="rId7"/>
    <p:sldId id="286" r:id="rId8"/>
    <p:sldId id="287" r:id="rId9"/>
    <p:sldId id="298" r:id="rId10"/>
    <p:sldId id="295" r:id="rId11"/>
    <p:sldId id="288" r:id="rId12"/>
    <p:sldId id="290" r:id="rId13"/>
    <p:sldId id="300" r:id="rId14"/>
    <p:sldId id="301" r:id="rId15"/>
    <p:sldId id="302" r:id="rId16"/>
    <p:sldId id="297" r:id="rId17"/>
    <p:sldId id="27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6" d="100"/>
          <a:sy n="86" d="100"/>
        </p:scale>
        <p:origin x="105" y="45"/>
      </p:cViewPr>
      <p:guideLst>
        <p:guide orient="horz" pos="2160"/>
        <p:guide pos="384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02/10/2019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9A401A-15FF-431A-B23A-67E3E3C860F1}" type="datetimeFigureOut">
              <a:rPr lang="en-GB" smtClean="0"/>
              <a:t>02/10/2019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640009-F439-4916-801E-BA2064851CB0}" type="slidenum">
              <a:rPr lang="en-GB" smtClean="0"/>
              <a:t>‹#›</a:t>
            </a:fld>
            <a:endParaRPr lang="en-GB"/>
          </a:p>
        </p:txBody>
      </p:sp>
    </p:spTree>
    <p:extLst>
      <p:ext uri="{BB962C8B-B14F-4D97-AF65-F5344CB8AC3E}">
        <p14:creationId xmlns:p14="http://schemas.microsoft.com/office/powerpoint/2010/main" val="16180385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5640009-F439-4916-801E-BA2064851CB0}" type="slidenum">
              <a:rPr lang="en-GB" smtClean="0"/>
              <a:t>5</a:t>
            </a:fld>
            <a:endParaRPr lang="en-GB"/>
          </a:p>
        </p:txBody>
      </p:sp>
    </p:spTree>
    <p:extLst>
      <p:ext uri="{BB962C8B-B14F-4D97-AF65-F5344CB8AC3E}">
        <p14:creationId xmlns:p14="http://schemas.microsoft.com/office/powerpoint/2010/main" val="40514318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02/10/2019</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02/10/2019</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02/10/2019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02/10/2019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02/10/2019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02/10/2019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02/10/2019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02/10/2019</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55440" y="2276872"/>
            <a:ext cx="8352928" cy="3528392"/>
          </a:xfrm>
        </p:spPr>
        <p:txBody>
          <a:bodyPr>
            <a:normAutofit/>
          </a:bodyPr>
          <a:lstStyle/>
          <a:p>
            <a:r>
              <a:rPr lang="en-GB" b="1" dirty="0" smtClean="0">
                <a:solidFill>
                  <a:schemeClr val="accent1">
                    <a:lumMod val="20000"/>
                    <a:lumOff val="80000"/>
                  </a:schemeClr>
                </a:solidFill>
              </a:rPr>
              <a:t>Postmodernism Counselling Theories </a:t>
            </a:r>
            <a:br>
              <a:rPr lang="en-GB" b="1" dirty="0" smtClean="0">
                <a:solidFill>
                  <a:schemeClr val="accent1">
                    <a:lumMod val="20000"/>
                    <a:lumOff val="80000"/>
                  </a:schemeClr>
                </a:solidFill>
              </a:rPr>
            </a:br>
            <a:r>
              <a:rPr lang="en-GB" dirty="0" smtClean="0">
                <a:solidFill>
                  <a:schemeClr val="accent1">
                    <a:lumMod val="20000"/>
                    <a:lumOff val="80000"/>
                  </a:schemeClr>
                </a:solidFill>
              </a:rPr>
              <a:t>Module </a:t>
            </a:r>
            <a:r>
              <a:rPr lang="en-GB" dirty="0">
                <a:solidFill>
                  <a:schemeClr val="accent1">
                    <a:lumMod val="20000"/>
                    <a:lumOff val="80000"/>
                  </a:schemeClr>
                </a:solidFill>
              </a:rPr>
              <a:t>Lead – Ruth Groff</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28248" y="260648"/>
            <a:ext cx="3528392" cy="2808312"/>
          </a:xfrm>
          <a:prstGeom prst="rect">
            <a:avLst/>
          </a:prstGeom>
        </p:spPr>
      </p:pic>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2060"/>
                </a:solidFill>
              </a:rPr>
              <a:t>Schedule for Today</a:t>
            </a:r>
            <a:endParaRPr lang="en-GB" dirty="0">
              <a:solidFill>
                <a:srgbClr val="002060"/>
              </a:solidFill>
            </a:endParaRPr>
          </a:p>
        </p:txBody>
      </p:sp>
      <p:sp>
        <p:nvSpPr>
          <p:cNvPr id="3" name="Content Placeholder 2"/>
          <p:cNvSpPr>
            <a:spLocks noGrp="1"/>
          </p:cNvSpPr>
          <p:nvPr>
            <p:ph idx="1"/>
          </p:nvPr>
        </p:nvSpPr>
        <p:spPr>
          <a:xfrm>
            <a:off x="551384" y="1340768"/>
            <a:ext cx="10972800" cy="3917032"/>
          </a:xfrm>
        </p:spPr>
        <p:txBody>
          <a:bodyPr>
            <a:normAutofit/>
          </a:bodyPr>
          <a:lstStyle/>
          <a:p>
            <a:pPr marL="0" indent="0">
              <a:buNone/>
            </a:pPr>
            <a:r>
              <a:rPr lang="en-GB" dirty="0" smtClean="0">
                <a:solidFill>
                  <a:srgbClr val="002060"/>
                </a:solidFill>
              </a:rPr>
              <a:t>Welcome Back</a:t>
            </a:r>
          </a:p>
          <a:p>
            <a:r>
              <a:rPr lang="en-GB" dirty="0" smtClean="0">
                <a:solidFill>
                  <a:srgbClr val="002060"/>
                </a:solidFill>
              </a:rPr>
              <a:t>Introduction to Postmodern Counselling Theories, module aims, learning outcomes and assessment</a:t>
            </a:r>
          </a:p>
          <a:p>
            <a:r>
              <a:rPr lang="en-GB" dirty="0" smtClean="0">
                <a:solidFill>
                  <a:srgbClr val="002060"/>
                </a:solidFill>
              </a:rPr>
              <a:t>Scheme of Work – Overview</a:t>
            </a:r>
          </a:p>
          <a:p>
            <a:r>
              <a:rPr lang="en-GB" dirty="0" smtClean="0">
                <a:solidFill>
                  <a:srgbClr val="002060"/>
                </a:solidFill>
              </a:rPr>
              <a:t>Concerns &amp; Questions</a:t>
            </a:r>
          </a:p>
          <a:p>
            <a:pPr marL="0" indent="0">
              <a:buNone/>
            </a:pPr>
            <a:r>
              <a:rPr lang="en-GB" b="1" dirty="0" smtClean="0">
                <a:solidFill>
                  <a:srgbClr val="002060"/>
                </a:solidFill>
              </a:rPr>
              <a:t>Ruth’s Personal Tutorial Check – In </a:t>
            </a:r>
            <a:endParaRPr lang="en-GB" b="1" dirty="0">
              <a:solidFill>
                <a:srgbClr val="002060"/>
              </a:solidFill>
            </a:endParaRPr>
          </a:p>
          <a:p>
            <a:pPr marL="0" indent="0">
              <a:buNone/>
            </a:pPr>
            <a:endParaRPr lang="en-GB" b="1" dirty="0" smtClean="0">
              <a:solidFill>
                <a:schemeClr val="accent1">
                  <a:lumMod val="50000"/>
                </a:schemeClr>
              </a:solidFill>
            </a:endParaRPr>
          </a:p>
          <a:p>
            <a:pPr marL="0" indent="0">
              <a:buNone/>
            </a:pPr>
            <a:endParaRPr lang="en-GB" dirty="0">
              <a:solidFill>
                <a:schemeClr val="accent1">
                  <a:lumMod val="50000"/>
                </a:schemeClr>
              </a:solidFill>
            </a:endParaRPr>
          </a:p>
        </p:txBody>
      </p:sp>
    </p:spTree>
    <p:extLst>
      <p:ext uri="{BB962C8B-B14F-4D97-AF65-F5344CB8AC3E}">
        <p14:creationId xmlns:p14="http://schemas.microsoft.com/office/powerpoint/2010/main" val="294715194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11424" y="1268760"/>
            <a:ext cx="10369152" cy="3888432"/>
          </a:xfrm>
        </p:spPr>
        <p:txBody>
          <a:bodyPr>
            <a:normAutofit/>
          </a:bodyPr>
          <a:lstStyle/>
          <a:p>
            <a:pPr marL="0" indent="0">
              <a:buNone/>
            </a:pPr>
            <a:endParaRPr lang="en-GB" dirty="0" smtClean="0">
              <a:solidFill>
                <a:srgbClr val="0070C0"/>
              </a:solidFill>
            </a:endParaRPr>
          </a:p>
          <a:p>
            <a:pPr marL="0" lvl="0" indent="0" algn="ctr">
              <a:buNone/>
            </a:pPr>
            <a:r>
              <a:rPr lang="en-GB" b="1" i="1" dirty="0">
                <a:solidFill>
                  <a:schemeClr val="tx2"/>
                </a:solidFill>
              </a:rPr>
              <a:t>T</a:t>
            </a:r>
            <a:r>
              <a:rPr lang="en-GB" b="1" i="1" dirty="0" smtClean="0">
                <a:solidFill>
                  <a:schemeClr val="tx2"/>
                </a:solidFill>
              </a:rPr>
              <a:t>o </a:t>
            </a:r>
            <a:r>
              <a:rPr lang="en-GB" b="1" i="1" dirty="0">
                <a:solidFill>
                  <a:schemeClr val="tx2"/>
                </a:solidFill>
              </a:rPr>
              <a:t>investigate contemporary Postmodern Counselling </a:t>
            </a:r>
            <a:r>
              <a:rPr lang="en-GB" b="1" i="1" dirty="0" smtClean="0">
                <a:solidFill>
                  <a:schemeClr val="tx2"/>
                </a:solidFill>
              </a:rPr>
              <a:t>theories</a:t>
            </a:r>
          </a:p>
          <a:p>
            <a:pPr marL="0" lvl="0" indent="0" algn="ctr">
              <a:buNone/>
            </a:pPr>
            <a:endParaRPr lang="en-GB" b="1" i="1" dirty="0">
              <a:solidFill>
                <a:schemeClr val="tx2"/>
              </a:solidFill>
            </a:endParaRPr>
          </a:p>
        </p:txBody>
      </p:sp>
      <p:sp>
        <p:nvSpPr>
          <p:cNvPr id="4" name="Title 3"/>
          <p:cNvSpPr>
            <a:spLocks noGrp="1"/>
          </p:cNvSpPr>
          <p:nvPr>
            <p:ph type="title"/>
          </p:nvPr>
        </p:nvSpPr>
        <p:spPr/>
        <p:txBody>
          <a:bodyPr/>
          <a:lstStyle/>
          <a:p>
            <a:r>
              <a:rPr lang="en-GB" dirty="0" smtClean="0">
                <a:solidFill>
                  <a:schemeClr val="accent1">
                    <a:lumMod val="50000"/>
                  </a:schemeClr>
                </a:solidFill>
              </a:rPr>
              <a:t>Module Aims</a:t>
            </a:r>
            <a:endParaRPr lang="en-GB" dirty="0">
              <a:solidFill>
                <a:schemeClr val="accent1">
                  <a:lumMod val="50000"/>
                </a:schemeClr>
              </a:solidFill>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32104" y="2780928"/>
            <a:ext cx="4399385" cy="2520280"/>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1344" y="3017377"/>
            <a:ext cx="2847975" cy="1905000"/>
          </a:xfrm>
          <a:prstGeom prst="rect">
            <a:avLst/>
          </a:prstGeom>
        </p:spPr>
      </p:pic>
    </p:spTree>
    <p:extLst>
      <p:ext uri="{BB962C8B-B14F-4D97-AF65-F5344CB8AC3E}">
        <p14:creationId xmlns:p14="http://schemas.microsoft.com/office/powerpoint/2010/main" val="7954101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2060"/>
                </a:solidFill>
              </a:rPr>
              <a:t>Module Learning Outcomes</a:t>
            </a:r>
            <a:endParaRPr lang="en-GB" dirty="0">
              <a:solidFill>
                <a:srgbClr val="002060"/>
              </a:solidFill>
            </a:endParaRPr>
          </a:p>
        </p:txBody>
      </p:sp>
      <p:sp>
        <p:nvSpPr>
          <p:cNvPr id="3" name="Content Placeholder 2"/>
          <p:cNvSpPr>
            <a:spLocks noGrp="1"/>
          </p:cNvSpPr>
          <p:nvPr>
            <p:ph idx="1"/>
          </p:nvPr>
        </p:nvSpPr>
        <p:spPr>
          <a:xfrm>
            <a:off x="767408" y="1417639"/>
            <a:ext cx="10513168" cy="4099595"/>
          </a:xfrm>
        </p:spPr>
        <p:txBody>
          <a:bodyPr>
            <a:normAutofit/>
          </a:bodyPr>
          <a:lstStyle/>
          <a:p>
            <a:pPr marL="0" indent="0">
              <a:buNone/>
            </a:pPr>
            <a:r>
              <a:rPr lang="en-GB" sz="2000" b="1" dirty="0" smtClean="0">
                <a:solidFill>
                  <a:srgbClr val="002060"/>
                </a:solidFill>
              </a:rPr>
              <a:t>Upon the successful completion of this module, the student should be able to demonstrate the ability to:</a:t>
            </a:r>
          </a:p>
          <a:p>
            <a:pPr marL="0" indent="0">
              <a:buNone/>
            </a:pPr>
            <a:endParaRPr lang="en-GB" sz="2000" b="1" dirty="0" smtClean="0">
              <a:solidFill>
                <a:srgbClr val="002060"/>
              </a:solidFill>
            </a:endParaRPr>
          </a:p>
          <a:p>
            <a:pPr lvl="0" fontAlgn="base" hangingPunct="0"/>
            <a:r>
              <a:rPr lang="en-GB" sz="2800" dirty="0" smtClean="0">
                <a:solidFill>
                  <a:schemeClr val="tx2"/>
                </a:solidFill>
              </a:rPr>
              <a:t>Critically evaluate the value of cultural and social diversity. </a:t>
            </a:r>
          </a:p>
          <a:p>
            <a:pPr lvl="0" fontAlgn="base" hangingPunct="0"/>
            <a:r>
              <a:rPr lang="en-GB" sz="2800" dirty="0" smtClean="0">
                <a:solidFill>
                  <a:schemeClr val="tx2"/>
                </a:solidFill>
              </a:rPr>
              <a:t>Critically evaluate the significance of cultural diversity within Care and wellbeing. </a:t>
            </a:r>
          </a:p>
          <a:p>
            <a:r>
              <a:rPr lang="en-GB" sz="2800" dirty="0" smtClean="0">
                <a:solidFill>
                  <a:schemeClr val="tx2"/>
                </a:solidFill>
              </a:rPr>
              <a:t>Employ appropriate academic conventions in the production and presentation of work</a:t>
            </a:r>
            <a:endParaRPr lang="en-GB" sz="2800" dirty="0">
              <a:solidFill>
                <a:schemeClr val="tx2"/>
              </a:solidFill>
            </a:endParaRPr>
          </a:p>
        </p:txBody>
      </p:sp>
    </p:spTree>
    <p:extLst>
      <p:ext uri="{BB962C8B-B14F-4D97-AF65-F5344CB8AC3E}">
        <p14:creationId xmlns:p14="http://schemas.microsoft.com/office/powerpoint/2010/main" val="22010625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Module Synopsis</a:t>
            </a:r>
            <a:endParaRPr lang="en-GB" dirty="0">
              <a:solidFill>
                <a:schemeClr val="accent1">
                  <a:lumMod val="50000"/>
                </a:schemeClr>
              </a:solidFill>
            </a:endParaRPr>
          </a:p>
        </p:txBody>
      </p:sp>
      <p:sp>
        <p:nvSpPr>
          <p:cNvPr id="3" name="Content Placeholder 2"/>
          <p:cNvSpPr>
            <a:spLocks noGrp="1"/>
          </p:cNvSpPr>
          <p:nvPr>
            <p:ph idx="1"/>
          </p:nvPr>
        </p:nvSpPr>
        <p:spPr>
          <a:xfrm>
            <a:off x="609600" y="1417638"/>
            <a:ext cx="10972800" cy="4099596"/>
          </a:xfrm>
        </p:spPr>
        <p:txBody>
          <a:bodyPr>
            <a:normAutofit/>
          </a:bodyPr>
          <a:lstStyle/>
          <a:p>
            <a:pPr marL="0" indent="0" algn="ctr">
              <a:buNone/>
            </a:pPr>
            <a:endParaRPr lang="en-GB" sz="2800" b="1" dirty="0" smtClean="0">
              <a:solidFill>
                <a:schemeClr val="tx2"/>
              </a:solidFill>
            </a:endParaRPr>
          </a:p>
          <a:p>
            <a:pPr marL="0" indent="0" algn="ctr">
              <a:buNone/>
            </a:pPr>
            <a:endParaRPr lang="en-GB" sz="2800" b="1" dirty="0">
              <a:solidFill>
                <a:schemeClr val="tx2"/>
              </a:solidFill>
            </a:endParaRPr>
          </a:p>
          <a:p>
            <a:pPr marL="0" indent="0" algn="ctr">
              <a:buNone/>
            </a:pPr>
            <a:r>
              <a:rPr lang="en-GB" sz="2800" b="1" dirty="0" smtClean="0">
                <a:solidFill>
                  <a:schemeClr val="tx2"/>
                </a:solidFill>
              </a:rPr>
              <a:t>There </a:t>
            </a:r>
            <a:r>
              <a:rPr lang="en-GB" sz="2800" b="1" dirty="0">
                <a:solidFill>
                  <a:schemeClr val="tx2"/>
                </a:solidFill>
              </a:rPr>
              <a:t>is an increasing voice within the Counselling field claiming that the theoretical orientation of Counselling needs to be moving more firmly towards a </a:t>
            </a:r>
            <a:r>
              <a:rPr lang="en-GB" sz="2800" b="1" i="1" dirty="0">
                <a:solidFill>
                  <a:srgbClr val="FF0000"/>
                </a:solidFill>
              </a:rPr>
              <a:t>social constructivist model </a:t>
            </a:r>
            <a:r>
              <a:rPr lang="en-GB" sz="2800" b="1" dirty="0">
                <a:solidFill>
                  <a:schemeClr val="tx2"/>
                </a:solidFill>
              </a:rPr>
              <a:t>of understanding human nature and the way in which humans are affected by social and cultural positioning. </a:t>
            </a:r>
          </a:p>
        </p:txBody>
      </p:sp>
    </p:spTree>
    <p:extLst>
      <p:ext uri="{BB962C8B-B14F-4D97-AF65-F5344CB8AC3E}">
        <p14:creationId xmlns:p14="http://schemas.microsoft.com/office/powerpoint/2010/main" val="27851018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solidFill>
              </a:rPr>
              <a:t>Course Overview</a:t>
            </a:r>
            <a:endParaRPr lang="en-GB" dirty="0">
              <a:solidFill>
                <a:schemeClr val="tx2"/>
              </a:solidFill>
            </a:endParaRPr>
          </a:p>
        </p:txBody>
      </p:sp>
      <p:sp>
        <p:nvSpPr>
          <p:cNvPr id="3" name="Content Placeholder 2"/>
          <p:cNvSpPr>
            <a:spLocks noGrp="1"/>
          </p:cNvSpPr>
          <p:nvPr>
            <p:ph idx="1"/>
          </p:nvPr>
        </p:nvSpPr>
        <p:spPr/>
        <p:txBody>
          <a:bodyPr>
            <a:normAutofit fontScale="85000" lnSpcReduction="10000"/>
          </a:bodyPr>
          <a:lstStyle/>
          <a:p>
            <a:r>
              <a:rPr lang="en-GB" dirty="0">
                <a:solidFill>
                  <a:schemeClr val="tx2"/>
                </a:solidFill>
              </a:rPr>
              <a:t>The </a:t>
            </a:r>
            <a:r>
              <a:rPr lang="en-GB" b="1" i="1" dirty="0">
                <a:solidFill>
                  <a:schemeClr val="tx2"/>
                </a:solidFill>
              </a:rPr>
              <a:t>first semester </a:t>
            </a:r>
            <a:r>
              <a:rPr lang="en-GB" dirty="0">
                <a:solidFill>
                  <a:schemeClr val="tx2"/>
                </a:solidFill>
              </a:rPr>
              <a:t>will consider the claims and position of the current discourse on cultural diversity. Taking into consideration of Postmodern Counselling Theories that view the individual from their cultural lens.  </a:t>
            </a:r>
          </a:p>
          <a:p>
            <a:pPr marL="0" indent="0">
              <a:buNone/>
            </a:pPr>
            <a:r>
              <a:rPr lang="en-GB" dirty="0">
                <a:solidFill>
                  <a:schemeClr val="tx2"/>
                </a:solidFill>
              </a:rPr>
              <a:t>  </a:t>
            </a:r>
          </a:p>
          <a:p>
            <a:r>
              <a:rPr lang="en-GB" dirty="0">
                <a:solidFill>
                  <a:schemeClr val="tx2"/>
                </a:solidFill>
              </a:rPr>
              <a:t>The </a:t>
            </a:r>
            <a:r>
              <a:rPr lang="en-GB" b="1" i="1" dirty="0">
                <a:solidFill>
                  <a:schemeClr val="tx2"/>
                </a:solidFill>
              </a:rPr>
              <a:t>second semester </a:t>
            </a:r>
            <a:r>
              <a:rPr lang="en-GB" dirty="0">
                <a:solidFill>
                  <a:schemeClr val="tx2"/>
                </a:solidFill>
              </a:rPr>
              <a:t>will consider the claims and position of the current discourse on gender and diverse sexuality and consider their relationship to contemporary Counselling theory and practice. These themes will be explored through the concept of ‘identity’</a:t>
            </a:r>
          </a:p>
          <a:p>
            <a:endParaRPr lang="en-GB" dirty="0"/>
          </a:p>
        </p:txBody>
      </p:sp>
    </p:spTree>
    <p:extLst>
      <p:ext uri="{BB962C8B-B14F-4D97-AF65-F5344CB8AC3E}">
        <p14:creationId xmlns:p14="http://schemas.microsoft.com/office/powerpoint/2010/main" val="20676169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GB" sz="4100" b="1" dirty="0">
                <a:solidFill>
                  <a:srgbClr val="002060"/>
                </a:solidFill>
              </a:rPr>
              <a:t>Current Debates in Mental Health </a:t>
            </a:r>
          </a:p>
          <a:p>
            <a:endParaRPr lang="en-GB" dirty="0">
              <a:solidFill>
                <a:srgbClr val="002060"/>
              </a:solidFill>
            </a:endParaRPr>
          </a:p>
          <a:p>
            <a:r>
              <a:rPr lang="en-GB" dirty="0" smtClean="0">
                <a:solidFill>
                  <a:srgbClr val="002060"/>
                </a:solidFill>
              </a:rPr>
              <a:t>Global </a:t>
            </a:r>
            <a:r>
              <a:rPr lang="en-GB" dirty="0">
                <a:solidFill>
                  <a:srgbClr val="002060"/>
                </a:solidFill>
              </a:rPr>
              <a:t>Mental Health Perspectives </a:t>
            </a:r>
            <a:endParaRPr lang="en-GB" dirty="0" smtClean="0">
              <a:solidFill>
                <a:srgbClr val="002060"/>
              </a:solidFill>
            </a:endParaRPr>
          </a:p>
          <a:p>
            <a:r>
              <a:rPr lang="en-GB" dirty="0" smtClean="0">
                <a:solidFill>
                  <a:srgbClr val="002060"/>
                </a:solidFill>
              </a:rPr>
              <a:t>Mental </a:t>
            </a:r>
            <a:r>
              <a:rPr lang="en-GB" dirty="0">
                <a:solidFill>
                  <a:srgbClr val="002060"/>
                </a:solidFill>
              </a:rPr>
              <a:t>Health Strategies – Wales, UK </a:t>
            </a:r>
            <a:endParaRPr lang="en-GB" dirty="0" smtClean="0">
              <a:solidFill>
                <a:srgbClr val="002060"/>
              </a:solidFill>
            </a:endParaRPr>
          </a:p>
          <a:p>
            <a:r>
              <a:rPr lang="en-GB" dirty="0" smtClean="0">
                <a:solidFill>
                  <a:srgbClr val="002060"/>
                </a:solidFill>
              </a:rPr>
              <a:t>Children </a:t>
            </a:r>
            <a:r>
              <a:rPr lang="en-GB" dirty="0">
                <a:solidFill>
                  <a:srgbClr val="002060"/>
                </a:solidFill>
              </a:rPr>
              <a:t>and Young Peoples Mental Health </a:t>
            </a:r>
            <a:endParaRPr lang="en-GB" dirty="0" smtClean="0">
              <a:solidFill>
                <a:srgbClr val="002060"/>
              </a:solidFill>
            </a:endParaRPr>
          </a:p>
          <a:p>
            <a:r>
              <a:rPr lang="en-GB" dirty="0" smtClean="0">
                <a:solidFill>
                  <a:srgbClr val="002060"/>
                </a:solidFill>
              </a:rPr>
              <a:t>Older </a:t>
            </a:r>
            <a:r>
              <a:rPr lang="en-GB" dirty="0">
                <a:solidFill>
                  <a:srgbClr val="002060"/>
                </a:solidFill>
              </a:rPr>
              <a:t>Persons Mental Health – Loneliness  </a:t>
            </a:r>
            <a:endParaRPr lang="en-GB" dirty="0" smtClean="0">
              <a:solidFill>
                <a:srgbClr val="002060"/>
              </a:solidFill>
            </a:endParaRPr>
          </a:p>
          <a:p>
            <a:r>
              <a:rPr lang="en-GB" dirty="0" smtClean="0">
                <a:solidFill>
                  <a:srgbClr val="002060"/>
                </a:solidFill>
              </a:rPr>
              <a:t>Environmental </a:t>
            </a:r>
            <a:r>
              <a:rPr lang="en-GB" dirty="0">
                <a:solidFill>
                  <a:srgbClr val="002060"/>
                </a:solidFill>
              </a:rPr>
              <a:t>and Nature-based approaches to wellbeing </a:t>
            </a:r>
            <a:endParaRPr lang="en-GB" dirty="0" smtClean="0">
              <a:solidFill>
                <a:srgbClr val="002060"/>
              </a:solidFill>
            </a:endParaRPr>
          </a:p>
          <a:p>
            <a:r>
              <a:rPr lang="en-GB" dirty="0" smtClean="0">
                <a:solidFill>
                  <a:srgbClr val="002060"/>
                </a:solidFill>
              </a:rPr>
              <a:t>Other </a:t>
            </a:r>
            <a:r>
              <a:rPr lang="en-GB" dirty="0">
                <a:solidFill>
                  <a:srgbClr val="002060"/>
                </a:solidFill>
              </a:rPr>
              <a:t>current topics will be </a:t>
            </a:r>
            <a:r>
              <a:rPr lang="en-GB" dirty="0" smtClean="0">
                <a:solidFill>
                  <a:srgbClr val="002060"/>
                </a:solidFill>
              </a:rPr>
              <a:t>considered </a:t>
            </a:r>
            <a:endParaRPr lang="en-GB" dirty="0">
              <a:solidFill>
                <a:srgbClr val="002060"/>
              </a:solidFill>
            </a:endParaRPr>
          </a:p>
          <a:p>
            <a:pPr marL="0" indent="0">
              <a:buNone/>
            </a:pPr>
            <a:r>
              <a:rPr lang="en-GB" dirty="0" smtClean="0"/>
              <a:t> </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88288" y="274638"/>
            <a:ext cx="3240360" cy="3658418"/>
          </a:xfrm>
          <a:prstGeom prst="rect">
            <a:avLst/>
          </a:prstGeom>
        </p:spPr>
      </p:pic>
    </p:spTree>
    <p:extLst>
      <p:ext uri="{BB962C8B-B14F-4D97-AF65-F5344CB8AC3E}">
        <p14:creationId xmlns:p14="http://schemas.microsoft.com/office/powerpoint/2010/main" val="40934100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Module Structure</a:t>
            </a:r>
            <a:endParaRPr lang="en-GB" dirty="0">
              <a:solidFill>
                <a:schemeClr val="accent1">
                  <a:lumMod val="50000"/>
                </a:schemeClr>
              </a:solidFill>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46149526"/>
              </p:ext>
            </p:extLst>
          </p:nvPr>
        </p:nvGraphicFramePr>
        <p:xfrm>
          <a:off x="609600" y="1196752"/>
          <a:ext cx="11103023" cy="4464497"/>
        </p:xfrm>
        <a:graphic>
          <a:graphicData uri="http://schemas.openxmlformats.org/drawingml/2006/table">
            <a:tbl>
              <a:tblPr firstRow="1" firstCol="1" bandRow="1">
                <a:tableStyleId>{5C22544A-7EE6-4342-B048-85BDC9FD1C3A}</a:tableStyleId>
              </a:tblPr>
              <a:tblGrid>
                <a:gridCol w="3695431">
                  <a:extLst>
                    <a:ext uri="{9D8B030D-6E8A-4147-A177-3AD203B41FA5}">
                      <a16:colId xmlns:a16="http://schemas.microsoft.com/office/drawing/2014/main" val="2668595501"/>
                    </a:ext>
                  </a:extLst>
                </a:gridCol>
                <a:gridCol w="1802094">
                  <a:extLst>
                    <a:ext uri="{9D8B030D-6E8A-4147-A177-3AD203B41FA5}">
                      <a16:colId xmlns:a16="http://schemas.microsoft.com/office/drawing/2014/main" val="1422271748"/>
                    </a:ext>
                  </a:extLst>
                </a:gridCol>
                <a:gridCol w="5605498">
                  <a:extLst>
                    <a:ext uri="{9D8B030D-6E8A-4147-A177-3AD203B41FA5}">
                      <a16:colId xmlns:a16="http://schemas.microsoft.com/office/drawing/2014/main" val="3567871615"/>
                    </a:ext>
                  </a:extLst>
                </a:gridCol>
              </a:tblGrid>
              <a:tr h="970206">
                <a:tc>
                  <a:txBody>
                    <a:bodyPr/>
                    <a:lstStyle/>
                    <a:p>
                      <a:pPr>
                        <a:lnSpc>
                          <a:spcPct val="115000"/>
                        </a:lnSpc>
                        <a:spcAft>
                          <a:spcPts val="0"/>
                        </a:spcAft>
                      </a:pPr>
                      <a:r>
                        <a:rPr lang="en-US" sz="2400" dirty="0" smtClean="0">
                          <a:effectLst/>
                          <a:latin typeface="+mn-lt"/>
                          <a:ea typeface="+mn-ea"/>
                          <a:cs typeface="+mn-cs"/>
                        </a:rPr>
                        <a:t>Allocated</a:t>
                      </a:r>
                      <a:r>
                        <a:rPr lang="en-US" sz="2400" baseline="0" dirty="0" smtClean="0">
                          <a:effectLst/>
                          <a:latin typeface="+mn-lt"/>
                          <a:ea typeface="+mn-ea"/>
                          <a:cs typeface="+mn-cs"/>
                        </a:rPr>
                        <a:t> Teaching</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US" sz="2400">
                          <a:effectLst/>
                        </a:rPr>
                        <a:t>Hours</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US" sz="2400">
                          <a:effectLst/>
                        </a:rPr>
                        <a:t>Percentage</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23119391"/>
                  </a:ext>
                </a:extLst>
              </a:tr>
              <a:tr h="1471404">
                <a:tc>
                  <a:txBody>
                    <a:bodyPr/>
                    <a:lstStyle/>
                    <a:p>
                      <a:pPr>
                        <a:lnSpc>
                          <a:spcPct val="115000"/>
                        </a:lnSpc>
                        <a:spcAft>
                          <a:spcPts val="0"/>
                        </a:spcAft>
                      </a:pPr>
                      <a:r>
                        <a:rPr lang="en-US" sz="2400" dirty="0">
                          <a:effectLst/>
                        </a:rPr>
                        <a:t>Scheduled learning</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US" sz="2400" dirty="0">
                          <a:effectLst/>
                        </a:rPr>
                        <a:t>40</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US" sz="2400" dirty="0">
                          <a:effectLst/>
                        </a:rPr>
                        <a:t>20%</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38398910"/>
                  </a:ext>
                </a:extLst>
              </a:tr>
              <a:tr h="1471404">
                <a:tc>
                  <a:txBody>
                    <a:bodyPr/>
                    <a:lstStyle/>
                    <a:p>
                      <a:pPr>
                        <a:lnSpc>
                          <a:spcPct val="115000"/>
                        </a:lnSpc>
                        <a:spcAft>
                          <a:spcPts val="0"/>
                        </a:spcAft>
                      </a:pPr>
                      <a:r>
                        <a:rPr lang="en-US" sz="2400" dirty="0">
                          <a:effectLst/>
                        </a:rPr>
                        <a:t>Independent learning</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US" sz="2400">
                          <a:effectLst/>
                        </a:rPr>
                        <a:t>160</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US" sz="2400" dirty="0">
                          <a:effectLst/>
                        </a:rPr>
                        <a:t>80%</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78132036"/>
                  </a:ext>
                </a:extLst>
              </a:tr>
              <a:tr h="551483">
                <a:tc>
                  <a:txBody>
                    <a:bodyPr/>
                    <a:lstStyle/>
                    <a:p>
                      <a:pPr>
                        <a:lnSpc>
                          <a:spcPct val="115000"/>
                        </a:lnSpc>
                        <a:spcAft>
                          <a:spcPts val="0"/>
                        </a:spcAft>
                      </a:pPr>
                      <a:r>
                        <a:rPr lang="en-US" sz="2400" dirty="0">
                          <a:effectLst/>
                        </a:rPr>
                        <a:t>TOTAL</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US" sz="2400">
                          <a:effectLst/>
                        </a:rPr>
                        <a:t>200</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US" sz="2400" dirty="0">
                          <a:effectLst/>
                        </a:rPr>
                        <a:t>100%</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56682211"/>
                  </a:ext>
                </a:extLst>
              </a:tr>
            </a:tbl>
          </a:graphicData>
        </a:graphic>
      </p:graphicFrame>
    </p:spTree>
    <p:extLst>
      <p:ext uri="{BB962C8B-B14F-4D97-AF65-F5344CB8AC3E}">
        <p14:creationId xmlns:p14="http://schemas.microsoft.com/office/powerpoint/2010/main" val="39060064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rgbClr val="002060"/>
                </a:solidFill>
              </a:rPr>
              <a:t>Readings</a:t>
            </a:r>
            <a:r>
              <a:rPr lang="en-GB" dirty="0" smtClean="0">
                <a:solidFill>
                  <a:schemeClr val="accent1">
                    <a:lumMod val="50000"/>
                  </a:schemeClr>
                </a:solidFill>
              </a:rPr>
              <a:t/>
            </a:r>
            <a:br>
              <a:rPr lang="en-GB" dirty="0" smtClean="0">
                <a:solidFill>
                  <a:schemeClr val="accent1">
                    <a:lumMod val="50000"/>
                  </a:schemeClr>
                </a:solidFill>
              </a:rPr>
            </a:br>
            <a:r>
              <a:rPr lang="en-GB" i="1" dirty="0" smtClean="0">
                <a:solidFill>
                  <a:srgbClr val="FF0000"/>
                </a:solidFill>
              </a:rPr>
              <a:t>Not the only resources</a:t>
            </a:r>
            <a:endParaRPr lang="en-GB" i="1" dirty="0">
              <a:solidFill>
                <a:srgbClr val="FF0000"/>
              </a:solidFill>
            </a:endParaRPr>
          </a:p>
        </p:txBody>
      </p:sp>
      <p:sp>
        <p:nvSpPr>
          <p:cNvPr id="3" name="Content Placeholder 2"/>
          <p:cNvSpPr>
            <a:spLocks noGrp="1"/>
          </p:cNvSpPr>
          <p:nvPr>
            <p:ph idx="1"/>
          </p:nvPr>
        </p:nvSpPr>
        <p:spPr>
          <a:xfrm>
            <a:off x="407368" y="1417638"/>
            <a:ext cx="11377264" cy="4099596"/>
          </a:xfrm>
        </p:spPr>
        <p:txBody>
          <a:bodyPr>
            <a:normAutofit lnSpcReduction="10000"/>
          </a:bodyPr>
          <a:lstStyle/>
          <a:p>
            <a:pPr marL="0" indent="0">
              <a:buNone/>
            </a:pPr>
            <a:r>
              <a:rPr lang="en-GB" dirty="0" smtClean="0">
                <a:solidFill>
                  <a:schemeClr val="accent1">
                    <a:lumMod val="50000"/>
                  </a:schemeClr>
                </a:solidFill>
              </a:rPr>
              <a:t> </a:t>
            </a:r>
            <a:endParaRPr lang="en-GB" dirty="0">
              <a:solidFill>
                <a:schemeClr val="accent1">
                  <a:lumMod val="50000"/>
                </a:schemeClr>
              </a:solidFill>
            </a:endParaRPr>
          </a:p>
          <a:p>
            <a:pPr marL="228600" lvl="0" indent="-228600">
              <a:lnSpc>
                <a:spcPct val="90000"/>
              </a:lnSpc>
              <a:spcBef>
                <a:spcPts val="1800"/>
              </a:spcBef>
              <a:buFont typeface="Wingdings" panose="05000000000000000000" pitchFamily="2" charset="2"/>
              <a:buChar char="§"/>
            </a:pPr>
            <a:r>
              <a:rPr lang="en-GB" sz="2800" dirty="0">
                <a:solidFill>
                  <a:schemeClr val="tx2"/>
                </a:solidFill>
                <a:latin typeface="Euphemia"/>
              </a:rPr>
              <a:t>Jones-Smith, E, 2012 </a:t>
            </a:r>
            <a:r>
              <a:rPr lang="en-GB" sz="2800" i="1" dirty="0">
                <a:solidFill>
                  <a:schemeClr val="tx2"/>
                </a:solidFill>
                <a:latin typeface="Euphemia"/>
              </a:rPr>
              <a:t>Theories of Counselling and Psychotherapy: an integrative approach</a:t>
            </a:r>
            <a:r>
              <a:rPr lang="en-GB" sz="2800" dirty="0">
                <a:solidFill>
                  <a:schemeClr val="tx2"/>
                </a:solidFill>
                <a:latin typeface="Euphemia"/>
              </a:rPr>
              <a:t>. London:  Sage.  Part IV Chapter 10-19</a:t>
            </a:r>
          </a:p>
          <a:p>
            <a:pPr marL="228600" lvl="0" indent="-228600">
              <a:lnSpc>
                <a:spcPct val="90000"/>
              </a:lnSpc>
              <a:spcBef>
                <a:spcPts val="1800"/>
              </a:spcBef>
              <a:buFont typeface="Wingdings" panose="05000000000000000000" pitchFamily="2" charset="2"/>
              <a:buChar char="§"/>
            </a:pPr>
            <a:r>
              <a:rPr lang="en-GB" sz="2800" dirty="0">
                <a:solidFill>
                  <a:schemeClr val="tx2"/>
                </a:solidFill>
                <a:latin typeface="Euphemia"/>
              </a:rPr>
              <a:t>Lago, C., ed., 2011.</a:t>
            </a:r>
            <a:r>
              <a:rPr lang="en-GB" sz="2800" i="1" dirty="0">
                <a:solidFill>
                  <a:schemeClr val="tx2"/>
                </a:solidFill>
                <a:latin typeface="Euphemia"/>
              </a:rPr>
              <a:t> The handbook of transcultural counselling and psychotherapy. </a:t>
            </a:r>
            <a:r>
              <a:rPr lang="en-GB" sz="2800" dirty="0">
                <a:solidFill>
                  <a:schemeClr val="tx2"/>
                </a:solidFill>
                <a:latin typeface="Euphemia"/>
              </a:rPr>
              <a:t>Maidenhead, Berkshire: Open University/McGraw-Hill Press Part 1: Chapters 1, 2, &amp; 3 </a:t>
            </a:r>
            <a:r>
              <a:rPr lang="en-GB" sz="2800" b="1" dirty="0" err="1">
                <a:solidFill>
                  <a:schemeClr val="tx2"/>
                </a:solidFill>
                <a:latin typeface="Euphemia"/>
              </a:rPr>
              <a:t>Ebook</a:t>
            </a:r>
            <a:endParaRPr lang="en-GB" sz="2800" b="1" dirty="0">
              <a:solidFill>
                <a:schemeClr val="tx2"/>
              </a:solidFill>
              <a:latin typeface="Euphemia"/>
            </a:endParaRPr>
          </a:p>
          <a:p>
            <a:pPr marL="228600" lvl="0" indent="-228600">
              <a:lnSpc>
                <a:spcPct val="90000"/>
              </a:lnSpc>
              <a:spcBef>
                <a:spcPts val="1800"/>
              </a:spcBef>
              <a:buFont typeface="Wingdings" panose="05000000000000000000" pitchFamily="2" charset="2"/>
              <a:buChar char="§"/>
            </a:pPr>
            <a:r>
              <a:rPr lang="en-GB" sz="2800" dirty="0" err="1">
                <a:solidFill>
                  <a:schemeClr val="tx2"/>
                </a:solidFill>
                <a:latin typeface="Euphemia"/>
              </a:rPr>
              <a:t>Laungani</a:t>
            </a:r>
            <a:r>
              <a:rPr lang="en-GB" sz="2800" dirty="0">
                <a:solidFill>
                  <a:schemeClr val="tx2"/>
                </a:solidFill>
                <a:latin typeface="Euphemia"/>
              </a:rPr>
              <a:t>, P., 2005. Building Multicultural Counselling Bridges: The Holy Grail or a Poisoned chalice. </a:t>
            </a:r>
            <a:r>
              <a:rPr lang="en-GB" sz="2800" i="1" dirty="0">
                <a:solidFill>
                  <a:schemeClr val="tx2"/>
                </a:solidFill>
                <a:latin typeface="Euphemia"/>
              </a:rPr>
              <a:t> Counselling Psychology Quarterly, </a:t>
            </a:r>
            <a:r>
              <a:rPr lang="en-GB" sz="2800" dirty="0">
                <a:solidFill>
                  <a:schemeClr val="tx2"/>
                </a:solidFill>
                <a:latin typeface="Euphemia"/>
              </a:rPr>
              <a:t>18(4), 247-259</a:t>
            </a:r>
          </a:p>
          <a:p>
            <a:pPr marL="0" indent="0">
              <a:buNone/>
            </a:pPr>
            <a:endParaRPr lang="en-GB" sz="6200" dirty="0">
              <a:solidFill>
                <a:srgbClr val="002060"/>
              </a:solidFill>
            </a:endParaRPr>
          </a:p>
          <a:p>
            <a:endParaRPr lang="en-GB" sz="6200" dirty="0">
              <a:solidFill>
                <a:schemeClr val="accent1">
                  <a:lumMod val="50000"/>
                </a:schemeClr>
              </a:solidFill>
            </a:endParaRPr>
          </a:p>
        </p:txBody>
      </p:sp>
    </p:spTree>
    <p:extLst>
      <p:ext uri="{BB962C8B-B14F-4D97-AF65-F5344CB8AC3E}">
        <p14:creationId xmlns:p14="http://schemas.microsoft.com/office/powerpoint/2010/main" val="37289015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solidFill>
                  <a:schemeClr val="tx2"/>
                </a:solidFill>
              </a:rPr>
              <a:t>Social Constructionism: </a:t>
            </a:r>
            <a:br>
              <a:rPr lang="en-US" dirty="0">
                <a:solidFill>
                  <a:schemeClr val="tx2"/>
                </a:solidFill>
              </a:rPr>
            </a:br>
            <a:r>
              <a:rPr lang="en-US" dirty="0">
                <a:solidFill>
                  <a:schemeClr val="tx2"/>
                </a:solidFill>
              </a:rPr>
              <a:t>Key Concepts</a:t>
            </a:r>
            <a:endParaRPr lang="en-GB" dirty="0">
              <a:solidFill>
                <a:schemeClr val="tx2"/>
              </a:solidFill>
            </a:endParaRPr>
          </a:p>
        </p:txBody>
      </p:sp>
      <p:sp>
        <p:nvSpPr>
          <p:cNvPr id="3" name="Content Placeholder 2"/>
          <p:cNvSpPr>
            <a:spLocks noGrp="1"/>
          </p:cNvSpPr>
          <p:nvPr>
            <p:ph idx="1"/>
          </p:nvPr>
        </p:nvSpPr>
        <p:spPr/>
        <p:txBody>
          <a:bodyPr>
            <a:noAutofit/>
          </a:bodyPr>
          <a:lstStyle/>
          <a:p>
            <a:pPr marL="566928" indent="-457200">
              <a:buFont typeface="Wingdings" panose="05000000000000000000" pitchFamily="2" charset="2"/>
              <a:buChar char="Ø"/>
              <a:defRPr/>
            </a:pPr>
            <a:r>
              <a:rPr lang="en-US" sz="2800" dirty="0">
                <a:solidFill>
                  <a:schemeClr val="tx2"/>
                </a:solidFill>
              </a:rPr>
              <a:t>Postmodernists assume there are multiple </a:t>
            </a:r>
            <a:r>
              <a:rPr lang="en-US" sz="2800" dirty="0" smtClean="0">
                <a:solidFill>
                  <a:schemeClr val="tx2"/>
                </a:solidFill>
              </a:rPr>
              <a:t>truths. </a:t>
            </a:r>
            <a:endParaRPr lang="en-US" sz="2800" dirty="0">
              <a:solidFill>
                <a:schemeClr val="tx2"/>
              </a:solidFill>
            </a:endParaRPr>
          </a:p>
          <a:p>
            <a:pPr marL="566928" indent="-457200">
              <a:buFont typeface="Wingdings" panose="05000000000000000000" pitchFamily="2" charset="2"/>
              <a:buChar char="Ø"/>
              <a:defRPr/>
            </a:pPr>
            <a:endParaRPr lang="en-US" sz="2800" dirty="0">
              <a:solidFill>
                <a:schemeClr val="tx2"/>
              </a:solidFill>
            </a:endParaRPr>
          </a:p>
          <a:p>
            <a:pPr marL="566928" indent="-457200">
              <a:buFont typeface="Wingdings" panose="05000000000000000000" pitchFamily="2" charset="2"/>
              <a:buChar char="Ø"/>
              <a:defRPr/>
            </a:pPr>
            <a:r>
              <a:rPr lang="en-US" sz="2800" dirty="0">
                <a:solidFill>
                  <a:schemeClr val="tx2"/>
                </a:solidFill>
              </a:rPr>
              <a:t>Reality is subjective and is based on the use of </a:t>
            </a:r>
            <a:r>
              <a:rPr lang="en-US" sz="2800" dirty="0" smtClean="0">
                <a:solidFill>
                  <a:schemeClr val="tx2"/>
                </a:solidFill>
              </a:rPr>
              <a:t>language.</a:t>
            </a:r>
            <a:endParaRPr lang="en-US" sz="2800" dirty="0">
              <a:solidFill>
                <a:schemeClr val="tx2"/>
              </a:solidFill>
            </a:endParaRPr>
          </a:p>
          <a:p>
            <a:pPr marL="566928" indent="-457200">
              <a:buFont typeface="Wingdings" panose="05000000000000000000" pitchFamily="2" charset="2"/>
              <a:buChar char="Ø"/>
              <a:defRPr/>
            </a:pPr>
            <a:endParaRPr lang="en-US" sz="2800" dirty="0">
              <a:solidFill>
                <a:schemeClr val="tx2"/>
              </a:solidFill>
            </a:endParaRPr>
          </a:p>
          <a:p>
            <a:pPr marL="566928" indent="-457200">
              <a:buFont typeface="Wingdings" panose="05000000000000000000" pitchFamily="2" charset="2"/>
              <a:buChar char="Ø"/>
              <a:defRPr/>
            </a:pPr>
            <a:r>
              <a:rPr lang="en-US" sz="2800" dirty="0">
                <a:solidFill>
                  <a:schemeClr val="tx2"/>
                </a:solidFill>
              </a:rPr>
              <a:t>Postmodernists strive for a collaborative and consultative </a:t>
            </a:r>
            <a:r>
              <a:rPr lang="en-US" sz="2800" dirty="0" smtClean="0">
                <a:solidFill>
                  <a:schemeClr val="tx2"/>
                </a:solidFill>
              </a:rPr>
              <a:t>stance.</a:t>
            </a:r>
            <a:endParaRPr lang="en-US" sz="2800" dirty="0">
              <a:solidFill>
                <a:schemeClr val="tx2"/>
              </a:solidFill>
            </a:endParaRPr>
          </a:p>
          <a:p>
            <a:pPr marL="566928" indent="-457200">
              <a:buFont typeface="Wingdings" panose="05000000000000000000" pitchFamily="2" charset="2"/>
              <a:buChar char="Ø"/>
              <a:defRPr/>
            </a:pPr>
            <a:endParaRPr lang="en-US" sz="2800" dirty="0">
              <a:solidFill>
                <a:schemeClr val="tx2"/>
              </a:solidFill>
            </a:endParaRPr>
          </a:p>
          <a:p>
            <a:pPr marL="566928" indent="-457200">
              <a:buFont typeface="Wingdings" panose="05000000000000000000" pitchFamily="2" charset="2"/>
              <a:buChar char="Ø"/>
              <a:defRPr/>
            </a:pPr>
            <a:r>
              <a:rPr lang="en-US" sz="2800" dirty="0">
                <a:solidFill>
                  <a:schemeClr val="tx2"/>
                </a:solidFill>
              </a:rPr>
              <a:t>Postmodern thought has an impact on the development of </a:t>
            </a:r>
            <a:r>
              <a:rPr lang="en-US" sz="2800" dirty="0" smtClean="0">
                <a:solidFill>
                  <a:schemeClr val="tx2"/>
                </a:solidFill>
              </a:rPr>
              <a:t>many. </a:t>
            </a:r>
            <a:r>
              <a:rPr lang="en-US" sz="2800" dirty="0">
                <a:solidFill>
                  <a:schemeClr val="tx2"/>
                </a:solidFill>
              </a:rPr>
              <a:t>theories</a:t>
            </a:r>
          </a:p>
        </p:txBody>
      </p:sp>
    </p:spTree>
    <p:extLst>
      <p:ext uri="{BB962C8B-B14F-4D97-AF65-F5344CB8AC3E}">
        <p14:creationId xmlns:p14="http://schemas.microsoft.com/office/powerpoint/2010/main" val="25804996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tx2"/>
                </a:solidFill>
              </a:rPr>
              <a:t>Postmodern/</a:t>
            </a:r>
            <a:br>
              <a:rPr lang="en-GB" dirty="0" smtClean="0">
                <a:solidFill>
                  <a:schemeClr val="tx2"/>
                </a:solidFill>
              </a:rPr>
            </a:br>
            <a:r>
              <a:rPr lang="en-GB" dirty="0" smtClean="0">
                <a:solidFill>
                  <a:schemeClr val="tx2"/>
                </a:solidFill>
              </a:rPr>
              <a:t>Constructivist Psychotherapeutic Perspective </a:t>
            </a:r>
            <a:endParaRPr lang="en-GB" dirty="0">
              <a:solidFill>
                <a:schemeClr val="tx2"/>
              </a:solidFill>
            </a:endParaRPr>
          </a:p>
        </p:txBody>
      </p:sp>
      <p:sp>
        <p:nvSpPr>
          <p:cNvPr id="3" name="Content Placeholder 2"/>
          <p:cNvSpPr>
            <a:spLocks noGrp="1"/>
          </p:cNvSpPr>
          <p:nvPr>
            <p:ph idx="1"/>
          </p:nvPr>
        </p:nvSpPr>
        <p:spPr/>
        <p:txBody>
          <a:bodyPr>
            <a:normAutofit fontScale="92500" lnSpcReduction="10000"/>
          </a:bodyPr>
          <a:lstStyle/>
          <a:p>
            <a:pPr>
              <a:buFont typeface="Wingdings" panose="05000000000000000000" pitchFamily="2" charset="2"/>
              <a:buChar char="Ø"/>
            </a:pPr>
            <a:r>
              <a:rPr lang="en-US" sz="2800" dirty="0">
                <a:solidFill>
                  <a:schemeClr val="tx2"/>
                </a:solidFill>
              </a:rPr>
              <a:t>The client, not the therapist, is the </a:t>
            </a:r>
            <a:r>
              <a:rPr lang="en-US" sz="2800" dirty="0" smtClean="0">
                <a:solidFill>
                  <a:schemeClr val="tx2"/>
                </a:solidFill>
              </a:rPr>
              <a:t>expert. </a:t>
            </a:r>
            <a:endParaRPr lang="en-US" sz="2800" dirty="0">
              <a:solidFill>
                <a:schemeClr val="tx2"/>
              </a:solidFill>
            </a:endParaRPr>
          </a:p>
          <a:p>
            <a:pPr>
              <a:buFont typeface="Wingdings" panose="05000000000000000000" pitchFamily="2" charset="2"/>
              <a:buChar char="Ø"/>
            </a:pPr>
            <a:endParaRPr lang="en-US" sz="2800" dirty="0">
              <a:solidFill>
                <a:schemeClr val="tx2"/>
              </a:solidFill>
            </a:endParaRPr>
          </a:p>
          <a:p>
            <a:pPr>
              <a:buFont typeface="Wingdings" panose="05000000000000000000" pitchFamily="2" charset="2"/>
              <a:buChar char="Ø"/>
            </a:pPr>
            <a:r>
              <a:rPr lang="en-US" sz="2800" dirty="0">
                <a:solidFill>
                  <a:schemeClr val="tx2"/>
                </a:solidFill>
              </a:rPr>
              <a:t>Dialogue is used to elicit perspective, resources, and unique </a:t>
            </a:r>
            <a:r>
              <a:rPr lang="en-US" sz="2800" dirty="0" smtClean="0">
                <a:solidFill>
                  <a:schemeClr val="tx2"/>
                </a:solidFill>
              </a:rPr>
              <a:t>client. </a:t>
            </a:r>
            <a:r>
              <a:rPr lang="en-US" sz="2800" dirty="0">
                <a:solidFill>
                  <a:schemeClr val="tx2"/>
                </a:solidFill>
              </a:rPr>
              <a:t>experiences</a:t>
            </a:r>
          </a:p>
          <a:p>
            <a:pPr>
              <a:buFont typeface="Wingdings" panose="05000000000000000000" pitchFamily="2" charset="2"/>
              <a:buChar char="Ø"/>
            </a:pPr>
            <a:endParaRPr lang="en-US" sz="2800" dirty="0">
              <a:solidFill>
                <a:schemeClr val="tx2"/>
              </a:solidFill>
            </a:endParaRPr>
          </a:p>
          <a:p>
            <a:pPr>
              <a:buFont typeface="Wingdings" panose="05000000000000000000" pitchFamily="2" charset="2"/>
              <a:buChar char="Ø"/>
            </a:pPr>
            <a:r>
              <a:rPr lang="en-US" sz="2800" dirty="0">
                <a:solidFill>
                  <a:schemeClr val="tx2"/>
                </a:solidFill>
              </a:rPr>
              <a:t>Questions empower clients to speak and to express their diverse </a:t>
            </a:r>
            <a:r>
              <a:rPr lang="en-US" sz="2800" dirty="0" smtClean="0">
                <a:solidFill>
                  <a:schemeClr val="tx2"/>
                </a:solidFill>
              </a:rPr>
              <a:t>.positions</a:t>
            </a:r>
            <a:endParaRPr lang="en-US" sz="2800" dirty="0">
              <a:solidFill>
                <a:schemeClr val="tx2"/>
              </a:solidFill>
            </a:endParaRPr>
          </a:p>
          <a:p>
            <a:pPr>
              <a:buFont typeface="Wingdings" panose="05000000000000000000" pitchFamily="2" charset="2"/>
              <a:buChar char="Ø"/>
            </a:pPr>
            <a:endParaRPr lang="en-US" sz="2800" dirty="0">
              <a:solidFill>
                <a:schemeClr val="tx2"/>
              </a:solidFill>
            </a:endParaRPr>
          </a:p>
          <a:p>
            <a:pPr>
              <a:buFont typeface="Wingdings" panose="05000000000000000000" pitchFamily="2" charset="2"/>
              <a:buChar char="Ø"/>
            </a:pPr>
            <a:r>
              <a:rPr lang="en-US" sz="2800" dirty="0">
                <a:solidFill>
                  <a:schemeClr val="tx2"/>
                </a:solidFill>
              </a:rPr>
              <a:t>The therapist supplies optimism and the </a:t>
            </a:r>
            <a:r>
              <a:rPr lang="en-US" sz="2800" dirty="0" smtClean="0">
                <a:solidFill>
                  <a:schemeClr val="tx2"/>
                </a:solidFill>
              </a:rPr>
              <a:t>process.</a:t>
            </a:r>
            <a:endParaRPr lang="en-US" sz="2800" dirty="0">
              <a:solidFill>
                <a:schemeClr val="tx2"/>
              </a:solidFill>
            </a:endParaRPr>
          </a:p>
          <a:p>
            <a:pPr>
              <a:buFont typeface="Wingdings" panose="05000000000000000000" pitchFamily="2" charset="2"/>
              <a:buChar char="Ø"/>
            </a:pPr>
            <a:endParaRPr lang="en-GB" dirty="0">
              <a:solidFill>
                <a:schemeClr val="tx2"/>
              </a:solidFill>
            </a:endParaRPr>
          </a:p>
        </p:txBody>
      </p:sp>
    </p:spTree>
    <p:extLst>
      <p:ext uri="{BB962C8B-B14F-4D97-AF65-F5344CB8AC3E}">
        <p14:creationId xmlns:p14="http://schemas.microsoft.com/office/powerpoint/2010/main" val="7069201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pPr>
              <a:lnSpc>
                <a:spcPct val="80000"/>
              </a:lnSpc>
              <a:buFont typeface="Wingdings" panose="05000000000000000000" pitchFamily="2" charset="2"/>
              <a:buChar char="Ø"/>
            </a:pPr>
            <a:r>
              <a:rPr lang="en-US" sz="2400" dirty="0">
                <a:solidFill>
                  <a:schemeClr val="tx2"/>
                </a:solidFill>
              </a:rPr>
              <a:t>Generate new meanings in the lives of </a:t>
            </a:r>
            <a:r>
              <a:rPr lang="en-US" sz="2400" dirty="0" smtClean="0">
                <a:solidFill>
                  <a:schemeClr val="tx2"/>
                </a:solidFill>
              </a:rPr>
              <a:t>clients.</a:t>
            </a:r>
            <a:endParaRPr lang="en-US" sz="2400" dirty="0">
              <a:solidFill>
                <a:schemeClr val="tx2"/>
              </a:solidFill>
            </a:endParaRPr>
          </a:p>
          <a:p>
            <a:pPr marL="0" indent="0">
              <a:lnSpc>
                <a:spcPct val="80000"/>
              </a:lnSpc>
              <a:buNone/>
            </a:pPr>
            <a:endParaRPr lang="en-US" sz="2400" dirty="0">
              <a:solidFill>
                <a:schemeClr val="tx2"/>
              </a:solidFill>
            </a:endParaRPr>
          </a:p>
          <a:p>
            <a:pPr>
              <a:lnSpc>
                <a:spcPct val="80000"/>
              </a:lnSpc>
              <a:buFont typeface="Wingdings" panose="05000000000000000000" pitchFamily="2" charset="2"/>
              <a:buChar char="Ø"/>
            </a:pPr>
            <a:r>
              <a:rPr lang="en-US" sz="2400" dirty="0">
                <a:solidFill>
                  <a:schemeClr val="tx2"/>
                </a:solidFill>
              </a:rPr>
              <a:t>Co-develop, with clients, solutions that are unique to the </a:t>
            </a:r>
            <a:r>
              <a:rPr lang="en-US" sz="2400" dirty="0" smtClean="0">
                <a:solidFill>
                  <a:schemeClr val="tx2"/>
                </a:solidFill>
              </a:rPr>
              <a:t>situation.</a:t>
            </a:r>
            <a:endParaRPr lang="en-US" sz="2400" dirty="0">
              <a:solidFill>
                <a:schemeClr val="tx2"/>
              </a:solidFill>
            </a:endParaRPr>
          </a:p>
          <a:p>
            <a:pPr>
              <a:lnSpc>
                <a:spcPct val="80000"/>
              </a:lnSpc>
              <a:buFont typeface="Wingdings" panose="05000000000000000000" pitchFamily="2" charset="2"/>
              <a:buChar char="Ø"/>
            </a:pPr>
            <a:endParaRPr lang="en-US" sz="2400" dirty="0">
              <a:solidFill>
                <a:schemeClr val="tx2"/>
              </a:solidFill>
            </a:endParaRPr>
          </a:p>
          <a:p>
            <a:pPr>
              <a:lnSpc>
                <a:spcPct val="80000"/>
              </a:lnSpc>
              <a:buFont typeface="Wingdings" panose="05000000000000000000" pitchFamily="2" charset="2"/>
              <a:buChar char="Ø"/>
            </a:pPr>
            <a:r>
              <a:rPr lang="en-US" sz="2400" b="1" dirty="0">
                <a:solidFill>
                  <a:schemeClr val="tx2"/>
                </a:solidFill>
              </a:rPr>
              <a:t>Enhance awareness of the impact of various aspects of the </a:t>
            </a:r>
            <a:r>
              <a:rPr lang="en-US" sz="2400" b="1" dirty="0" smtClean="0">
                <a:solidFill>
                  <a:schemeClr val="tx2"/>
                </a:solidFill>
              </a:rPr>
              <a:t>dominant. .culture </a:t>
            </a:r>
            <a:r>
              <a:rPr lang="en-US" sz="2400" b="1" dirty="0">
                <a:solidFill>
                  <a:schemeClr val="tx2"/>
                </a:solidFill>
              </a:rPr>
              <a:t>on the individual</a:t>
            </a:r>
          </a:p>
          <a:p>
            <a:pPr>
              <a:lnSpc>
                <a:spcPct val="80000"/>
              </a:lnSpc>
              <a:buFont typeface="Wingdings" panose="05000000000000000000" pitchFamily="2" charset="2"/>
              <a:buChar char="Ø"/>
            </a:pPr>
            <a:endParaRPr lang="en-US" sz="2400" dirty="0">
              <a:solidFill>
                <a:schemeClr val="tx2"/>
              </a:solidFill>
            </a:endParaRPr>
          </a:p>
          <a:p>
            <a:pPr>
              <a:lnSpc>
                <a:spcPct val="80000"/>
              </a:lnSpc>
              <a:buFont typeface="Wingdings" panose="05000000000000000000" pitchFamily="2" charset="2"/>
              <a:buChar char="Ø"/>
            </a:pPr>
            <a:r>
              <a:rPr lang="en-US" sz="2400" dirty="0">
                <a:solidFill>
                  <a:schemeClr val="tx2"/>
                </a:solidFill>
              </a:rPr>
              <a:t>Help people develop alternative ways of being, acting, knowing, and </a:t>
            </a:r>
            <a:r>
              <a:rPr lang="en-US" sz="2400" dirty="0" smtClean="0">
                <a:solidFill>
                  <a:schemeClr val="tx2"/>
                </a:solidFill>
              </a:rPr>
              <a:t>living.</a:t>
            </a:r>
            <a:endParaRPr lang="en-US" sz="2400" dirty="0">
              <a:solidFill>
                <a:schemeClr val="tx2"/>
              </a:solidFill>
            </a:endParaRPr>
          </a:p>
          <a:p>
            <a:pPr>
              <a:buFont typeface="Wingdings" panose="05000000000000000000" pitchFamily="2" charset="2"/>
              <a:buChar char="Ø"/>
            </a:pPr>
            <a:endParaRPr lang="en-GB" dirty="0">
              <a:solidFill>
                <a:schemeClr val="tx2"/>
              </a:solidFill>
            </a:endParaRPr>
          </a:p>
        </p:txBody>
      </p:sp>
    </p:spTree>
    <p:extLst>
      <p:ext uri="{BB962C8B-B14F-4D97-AF65-F5344CB8AC3E}">
        <p14:creationId xmlns:p14="http://schemas.microsoft.com/office/powerpoint/2010/main" val="34495218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solidFill>
              </a:rPr>
              <a:t>Scheme of Work &amp; Assessment Questions</a:t>
            </a:r>
            <a:endParaRPr lang="en-GB" dirty="0">
              <a:solidFill>
                <a:schemeClr val="tx2"/>
              </a:solidFill>
            </a:endParaRPr>
          </a:p>
        </p:txBody>
      </p:sp>
      <p:sp>
        <p:nvSpPr>
          <p:cNvPr id="3" name="Content Placeholder 2"/>
          <p:cNvSpPr>
            <a:spLocks noGrp="1"/>
          </p:cNvSpPr>
          <p:nvPr>
            <p:ph idx="1"/>
          </p:nvPr>
        </p:nvSpPr>
        <p:spPr/>
        <p:txBody>
          <a:bodyPr/>
          <a:lstStyle/>
          <a:p>
            <a:pPr marL="0" indent="0">
              <a:buNone/>
            </a:pPr>
            <a:r>
              <a:rPr lang="en-GB" dirty="0" smtClean="0">
                <a:solidFill>
                  <a:schemeClr val="tx2"/>
                </a:solidFill>
              </a:rPr>
              <a:t>Brief Overview on Moodle</a:t>
            </a:r>
          </a:p>
          <a:p>
            <a:pPr marL="0" indent="0">
              <a:buNone/>
            </a:pPr>
            <a:r>
              <a:rPr lang="en-GB" dirty="0" smtClean="0">
                <a:solidFill>
                  <a:schemeClr val="tx2"/>
                </a:solidFill>
              </a:rPr>
              <a:t>Assessments:  Component 1:  Presentation</a:t>
            </a:r>
          </a:p>
          <a:p>
            <a:pPr marL="0" indent="0">
              <a:buNone/>
            </a:pPr>
            <a:r>
              <a:rPr lang="en-GB" dirty="0">
                <a:solidFill>
                  <a:schemeClr val="tx2"/>
                </a:solidFill>
              </a:rPr>
              <a:t> </a:t>
            </a:r>
            <a:r>
              <a:rPr lang="en-GB" dirty="0" smtClean="0">
                <a:solidFill>
                  <a:schemeClr val="tx2"/>
                </a:solidFill>
              </a:rPr>
              <a:t>                        Component 2:  Essay</a:t>
            </a:r>
          </a:p>
          <a:p>
            <a:pPr marL="0" indent="0">
              <a:buNone/>
            </a:pPr>
            <a:endParaRPr lang="en-GB" dirty="0"/>
          </a:p>
        </p:txBody>
      </p:sp>
    </p:spTree>
    <p:extLst>
      <p:ext uri="{BB962C8B-B14F-4D97-AF65-F5344CB8AC3E}">
        <p14:creationId xmlns:p14="http://schemas.microsoft.com/office/powerpoint/2010/main" val="20789632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9336" y="274638"/>
            <a:ext cx="11881320" cy="5458618"/>
          </a:xfrm>
          <a:prstGeom prst="rect">
            <a:avLst/>
          </a:prstGeom>
        </p:spPr>
      </p:pic>
      <p:sp>
        <p:nvSpPr>
          <p:cNvPr id="2" name="Title 1"/>
          <p:cNvSpPr>
            <a:spLocks noGrp="1"/>
          </p:cNvSpPr>
          <p:nvPr>
            <p:ph type="title"/>
          </p:nvPr>
        </p:nvSpPr>
        <p:spPr>
          <a:xfrm>
            <a:off x="1981200" y="274638"/>
            <a:ext cx="8229600" cy="490066"/>
          </a:xfrm>
        </p:spPr>
        <p:txBody>
          <a:bodyPr>
            <a:normAutofit fontScale="90000"/>
          </a:bodyPr>
          <a:lstStyle/>
          <a:p>
            <a:endParaRPr lang="en-GB" dirty="0"/>
          </a:p>
        </p:txBody>
      </p:sp>
      <p:sp>
        <p:nvSpPr>
          <p:cNvPr id="3" name="Content Placeholder 2"/>
          <p:cNvSpPr>
            <a:spLocks noGrp="1"/>
          </p:cNvSpPr>
          <p:nvPr>
            <p:ph idx="1"/>
          </p:nvPr>
        </p:nvSpPr>
        <p:spPr>
          <a:xfrm>
            <a:off x="1981200" y="980728"/>
            <a:ext cx="8229600" cy="4608512"/>
          </a:xfrm>
        </p:spPr>
        <p:txBody>
          <a:bodyPr>
            <a:normAutofit fontScale="85000" lnSpcReduction="20000"/>
          </a:bodyPr>
          <a:lstStyle/>
          <a:p>
            <a:pPr marL="0" indent="0" algn="ctr">
              <a:buNone/>
            </a:pPr>
            <a:r>
              <a:rPr lang="en-GB" sz="2800" b="1" dirty="0"/>
              <a:t>Take deep breaths on every occasion.</a:t>
            </a:r>
          </a:p>
          <a:p>
            <a:pPr marL="0" indent="0" algn="ctr">
              <a:buNone/>
            </a:pPr>
            <a:r>
              <a:rPr lang="en-GB" sz="2800" b="1" dirty="0"/>
              <a:t>When you wake up, take a deep breath, and let out all of the stale night air.</a:t>
            </a:r>
          </a:p>
          <a:p>
            <a:pPr marL="0" indent="0" algn="ctr">
              <a:buNone/>
            </a:pPr>
            <a:r>
              <a:rPr lang="en-GB" sz="2800" b="1" dirty="0"/>
              <a:t>When you are anxious, take a deep cleansing breath.</a:t>
            </a:r>
          </a:p>
          <a:p>
            <a:pPr marL="0" indent="0" algn="ctr">
              <a:buNone/>
            </a:pPr>
            <a:r>
              <a:rPr lang="en-GB" sz="2800" b="1" dirty="0"/>
              <a:t>When you are happy, breathe in</a:t>
            </a:r>
          </a:p>
          <a:p>
            <a:pPr marL="0" indent="0" algn="ctr">
              <a:buNone/>
            </a:pPr>
            <a:r>
              <a:rPr lang="en-GB" sz="2800" b="1" dirty="0"/>
              <a:t> all the joy you feel.</a:t>
            </a:r>
          </a:p>
          <a:p>
            <a:pPr marL="0" indent="0" algn="ctr">
              <a:buNone/>
            </a:pPr>
            <a:r>
              <a:rPr lang="en-GB" sz="2800" b="1" dirty="0"/>
              <a:t>You will forget sometimes, to breathe deeply. </a:t>
            </a:r>
          </a:p>
          <a:p>
            <a:pPr marL="0" indent="0" algn="ctr">
              <a:buNone/>
            </a:pPr>
            <a:r>
              <a:rPr lang="en-GB" sz="2800" b="1" dirty="0"/>
              <a:t>Don’t kick yourself.</a:t>
            </a:r>
          </a:p>
          <a:p>
            <a:pPr marL="0" indent="0" algn="ctr">
              <a:buNone/>
            </a:pPr>
            <a:r>
              <a:rPr lang="en-GB" sz="2800" b="1" dirty="0"/>
              <a:t>Just take a deep breath.</a:t>
            </a:r>
          </a:p>
          <a:p>
            <a:pPr marL="0" indent="0" algn="ctr">
              <a:buNone/>
            </a:pPr>
            <a:r>
              <a:rPr lang="en-GB" sz="2800" b="1" dirty="0"/>
              <a:t>“Ah well,” say to yourself, “</a:t>
            </a:r>
          </a:p>
          <a:p>
            <a:pPr marL="0" indent="0" algn="ctr">
              <a:buNone/>
            </a:pPr>
            <a:r>
              <a:rPr lang="en-GB" sz="2800" b="1" dirty="0"/>
              <a:t>“How good that I remembered.” </a:t>
            </a:r>
          </a:p>
          <a:p>
            <a:pPr marL="0" indent="0" algn="r">
              <a:buNone/>
            </a:pPr>
            <a:r>
              <a:rPr lang="en-GB" sz="2400" b="1" dirty="0"/>
              <a:t>~Christine </a:t>
            </a:r>
            <a:r>
              <a:rPr lang="en-GB" sz="2400" b="1" dirty="0" err="1"/>
              <a:t>Wiebe</a:t>
            </a:r>
            <a:r>
              <a:rPr lang="en-GB" sz="2400" dirty="0"/>
              <a:t>~</a:t>
            </a:r>
          </a:p>
        </p:txBody>
      </p:sp>
    </p:spTree>
    <p:extLst>
      <p:ext uri="{BB962C8B-B14F-4D97-AF65-F5344CB8AC3E}">
        <p14:creationId xmlns:p14="http://schemas.microsoft.com/office/powerpoint/2010/main" val="3093429288"/>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1718</TotalTime>
  <Words>625</Words>
  <Application>Microsoft Office PowerPoint</Application>
  <PresentationFormat>Widescreen</PresentationFormat>
  <Paragraphs>90</Paragraphs>
  <Slides>14</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Euphemia</vt:lpstr>
      <vt:lpstr>Myriad Pro</vt:lpstr>
      <vt:lpstr>Times New Roman</vt:lpstr>
      <vt:lpstr>Wingdings</vt:lpstr>
      <vt:lpstr>20140311PresentationUWTSDTemplate</vt:lpstr>
      <vt:lpstr>Postmodernism Counselling Theories  Module Lead – Ruth Groff</vt:lpstr>
      <vt:lpstr>Schedule for Today</vt:lpstr>
      <vt:lpstr>Module Aims</vt:lpstr>
      <vt:lpstr>Module Learning Outcomes</vt:lpstr>
      <vt:lpstr>Module Synopsis</vt:lpstr>
      <vt:lpstr>Course Overview</vt:lpstr>
      <vt:lpstr>PowerPoint Presentation</vt:lpstr>
      <vt:lpstr>Module Structure</vt:lpstr>
      <vt:lpstr>Readings Not the only resources</vt:lpstr>
      <vt:lpstr>Social Constructionism:  Key Concepts</vt:lpstr>
      <vt:lpstr>Postmodern/ Constructivist Psychotherapeutic Perspective </vt:lpstr>
      <vt:lpstr>PowerPoint Presentation</vt:lpstr>
      <vt:lpstr>Scheme of Work &amp; Assessment Questions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Ruth Groff</cp:lastModifiedBy>
  <cp:revision>64</cp:revision>
  <dcterms:created xsi:type="dcterms:W3CDTF">2015-04-14T15:21:28Z</dcterms:created>
  <dcterms:modified xsi:type="dcterms:W3CDTF">2019-10-02T13:31:29Z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