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8"/>
  </p:notesMasterIdLst>
  <p:handoutMasterIdLst>
    <p:handoutMasterId r:id="rId59"/>
  </p:handout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70" d="100"/>
          <a:sy n="70" d="100"/>
        </p:scale>
        <p:origin x="15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 custLinFactNeighborY="1542"/>
      <dgm:spPr/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</dgm:pt>
  </dgm:ptLst>
  <dgm:cxnLst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900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710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095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78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Position (Lecturer)</a:t>
            </a:r>
            <a:r>
              <a:rPr lang="en-GB" baseline="0" dirty="0"/>
              <a:t> is associated with staff numbers from multiple rows.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59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807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StudentID</a:t>
            </a:r>
            <a:r>
              <a:rPr lang="en-GB" dirty="0"/>
              <a:t> not shown in Table 2</a:t>
            </a:r>
            <a:r>
              <a:rPr lang="en-GB" baseline="0" dirty="0"/>
              <a:t> here – see next slide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6288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242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153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Normalisation Refresher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2: Database Application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7E393F-D4AD-4104-9506-D867EF3A07C9}"/>
              </a:ext>
            </a:extLst>
          </p:cNvPr>
          <p:cNvSpPr txBox="1"/>
          <p:nvPr/>
        </p:nvSpPr>
        <p:spPr>
          <a:xfrm>
            <a:off x="78809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Normalisation and Why it is Needed</a:t>
            </a:r>
          </a:p>
          <a:p>
            <a:r>
              <a:rPr lang="en-GB" dirty="0"/>
              <a:t>Functional Dependencies</a:t>
            </a:r>
          </a:p>
          <a:p>
            <a:r>
              <a:rPr lang="en-GB" dirty="0"/>
              <a:t>The Normalisation Process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Normalisation?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Normalisation</a:t>
            </a:r>
            <a:r>
              <a:rPr lang="en-GB" dirty="0"/>
              <a:t> is a technique 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958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Normalisation</a:t>
            </a:r>
            <a:br>
              <a:rPr lang="en-GB" dirty="0"/>
            </a:br>
            <a:r>
              <a:rPr lang="en-GB" sz="3100" dirty="0"/>
              <a:t>Characteristics of a Suitable Set of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Characteristics of a suitable set of relations include:</a:t>
            </a:r>
          </a:p>
          <a:p>
            <a:r>
              <a:rPr lang="en-GB" dirty="0"/>
              <a:t>the </a:t>
            </a:r>
            <a:r>
              <a:rPr lang="en-GB" b="1" i="1" dirty="0"/>
              <a:t>minimal number of attributes </a:t>
            </a:r>
            <a:r>
              <a:rPr lang="en-GB" dirty="0"/>
              <a:t>necessary to support the data requirements of the enterprise;</a:t>
            </a:r>
          </a:p>
          <a:p>
            <a:r>
              <a:rPr lang="en-GB" dirty="0"/>
              <a:t>attributes with a close logical relationship (described as functional dependency) are found in the same relation; </a:t>
            </a:r>
          </a:p>
          <a:p>
            <a:r>
              <a:rPr lang="en-GB" b="1" i="1" dirty="0"/>
              <a:t>minimal redundancy </a:t>
            </a:r>
            <a:r>
              <a:rPr lang="en-GB" dirty="0"/>
              <a:t>with each attribute represented only once with the important exception of attributes that form all or part of foreign keys (needed for relationships).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36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redundancy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Normalisation, helps to achieve this.</a:t>
            </a:r>
          </a:p>
          <a:p>
            <a:r>
              <a:rPr lang="en-GB" dirty="0"/>
              <a:t>Benefits 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81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of not properly normalised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for: </a:t>
            </a:r>
          </a:p>
          <a:p>
            <a:pPr lvl="2"/>
            <a:r>
              <a:rPr lang="en-GB" dirty="0"/>
              <a:t>Insertions (adding new),</a:t>
            </a:r>
          </a:p>
          <a:p>
            <a:pPr lvl="2"/>
            <a:r>
              <a:rPr lang="en-GB" dirty="0"/>
              <a:t>Deletions, and </a:t>
            </a:r>
          </a:p>
          <a:p>
            <a:pPr lvl="2"/>
            <a:r>
              <a:rPr lang="en-GB" dirty="0"/>
              <a:t>Updates (modifications).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06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Redundancy and Update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will be the primary key for this table?</a:t>
            </a:r>
          </a:p>
          <a:p>
            <a:r>
              <a:rPr lang="en-GB" dirty="0"/>
              <a:t>Can you spot potential problems with this table design?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5010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12976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</p:spTree>
    <p:extLst>
      <p:ext uri="{BB962C8B-B14F-4D97-AF65-F5344CB8AC3E}">
        <p14:creationId xmlns:p14="http://schemas.microsoft.com/office/powerpoint/2010/main" val="167895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dirty="0" err="1"/>
              <a:t>CampusStaff</a:t>
            </a:r>
            <a:r>
              <a:rPr lang="en-GB" dirty="0"/>
              <a:t> table has redundant data.</a:t>
            </a:r>
          </a:p>
          <a:p>
            <a:r>
              <a:rPr lang="en-GB" dirty="0"/>
              <a:t>The details (e.g. address) of each campus are 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Staff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35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Swansea IQ address is repeated for 3 staff members</a:t>
            </a:r>
          </a:p>
          <a:p>
            <a:r>
              <a:rPr lang="en-GB" dirty="0"/>
              <a:t>Carmarthen is repeated for 2 staff members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6178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57768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012160" y="397784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5750" y="4769936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012160" y="602128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12160" y="4337888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012160" y="5171972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5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(Add New)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4768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pPr lvl="1"/>
            <a:r>
              <a:rPr lang="en-GB" b="1" dirty="0"/>
              <a:t>Problem 1</a:t>
            </a:r>
            <a:r>
              <a:rPr lang="en-GB" dirty="0"/>
              <a:t>: To add the details of any new members of staff, we must include the details of the campus the staff is located at.</a:t>
            </a:r>
          </a:p>
          <a:p>
            <a:pPr lvl="2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pPr lvl="2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1694767"/>
              </p:ext>
            </p:extLst>
          </p:nvPr>
        </p:nvGraphicFramePr>
        <p:xfrm>
          <a:off x="729452" y="4045257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190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(Add New)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33285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two types of insertion anomalies.</a:t>
            </a:r>
          </a:p>
          <a:p>
            <a:pPr lvl="1"/>
            <a:r>
              <a:rPr lang="en-GB" b="1" dirty="0"/>
              <a:t>Problem 2</a:t>
            </a:r>
            <a:r>
              <a:rPr lang="en-GB" dirty="0"/>
              <a:t>: To add a new campus that currently has no staff assigned (there is no separate campus table), it is necessary to fill the staff related columns with NULL values..</a:t>
            </a:r>
          </a:p>
          <a:p>
            <a:pPr lvl="2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3340596"/>
              </p:ext>
            </p:extLst>
          </p:nvPr>
        </p:nvGraphicFramePr>
        <p:xfrm>
          <a:off x="612648" y="406409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673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47687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Suppose a campus moves to another address, we need to update the campus address details. </a:t>
            </a:r>
          </a:p>
          <a:p>
            <a:r>
              <a:rPr lang="en-GB" dirty="0"/>
              <a:t>In this table design, we must also remember to update the rows of all the staff located at the “moving” campus.</a:t>
            </a:r>
          </a:p>
          <a:p>
            <a:pPr lvl="1"/>
            <a:r>
              <a:rPr lang="en-GB" dirty="0"/>
              <a:t>If this update is not carried out for any one of the staff at the campus , the database will become inconsistent.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79214"/>
              </p:ext>
            </p:extLst>
          </p:nvPr>
        </p:nvGraphicFramePr>
        <p:xfrm>
          <a:off x="729452" y="4039541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84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/>
              <a:t>CampusStaff</a:t>
            </a:r>
            <a:r>
              <a:rPr lang="en-GB" sz="2800" dirty="0"/>
              <a:t> table representing the last member of staff at the campus, the details about that campus are lost.</a:t>
            </a:r>
          </a:p>
          <a:p>
            <a:r>
              <a:rPr lang="en-GB" sz="2800" dirty="0"/>
              <a:t>For example, deleting the record for Mary Howe means the details for the campus C003 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12649" y="41218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11560" y="38338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2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Staff 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Campus</a:t>
            </a:r>
            <a:r>
              <a:rPr lang="en-GB" dirty="0"/>
              <a:t> (</a:t>
            </a:r>
            <a:r>
              <a:rPr lang="en-GB" u="sng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Staff</a:t>
            </a:r>
            <a:r>
              <a:rPr lang="en-GB" dirty="0"/>
              <a:t>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)</a:t>
            </a:r>
          </a:p>
          <a:p>
            <a:r>
              <a:rPr lang="en-GB" dirty="0"/>
              <a:t>The primary keys (PKs) for each table are </a:t>
            </a:r>
            <a:r>
              <a:rPr lang="en-GB" u="sng" dirty="0"/>
              <a:t>underlined</a:t>
            </a:r>
            <a:r>
              <a:rPr lang="en-GB" dirty="0"/>
              <a:t>.</a:t>
            </a:r>
          </a:p>
          <a:p>
            <a:r>
              <a:rPr lang="en-GB" dirty="0" err="1"/>
              <a:t>CampusID</a:t>
            </a:r>
            <a:r>
              <a:rPr lang="en-GB" dirty="0"/>
              <a:t> is a foreign key (FK) in the Staff table linking a member of staff to the correct campus.</a:t>
            </a:r>
          </a:p>
        </p:txBody>
      </p:sp>
    </p:spTree>
    <p:extLst>
      <p:ext uri="{BB962C8B-B14F-4D97-AF65-F5344CB8AC3E}">
        <p14:creationId xmlns:p14="http://schemas.microsoft.com/office/powerpoint/2010/main" val="366730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relations.</a:t>
            </a:r>
          </a:p>
        </p:txBody>
      </p:sp>
    </p:spTree>
    <p:extLst>
      <p:ext uri="{BB962C8B-B14F-4D97-AF65-F5344CB8AC3E}">
        <p14:creationId xmlns:p14="http://schemas.microsoft.com/office/powerpoint/2010/main" val="161538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</a:t>
            </a:r>
            <a:r>
              <a:rPr lang="en-GB" b="1" i="1" dirty="0"/>
              <a:t>relationships</a:t>
            </a:r>
            <a:r>
              <a:rPr lang="en-GB" i="1" dirty="0"/>
              <a:t> between attributes (columns) in a relation (table)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Aims to identify table attributes such that the chosen candidate key (PK) identifies exactly one record.</a:t>
            </a:r>
          </a:p>
        </p:txBody>
      </p:sp>
    </p:spTree>
    <p:extLst>
      <p:ext uri="{BB962C8B-B14F-4D97-AF65-F5344CB8AC3E}">
        <p14:creationId xmlns:p14="http://schemas.microsoft.com/office/powerpoint/2010/main" val="417198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b="1" i="1" dirty="0">
                <a:sym typeface="Wingdings" panose="05000000000000000000" pitchFamily="2" charset="2"/>
              </a:rPr>
              <a:t>A is a candidate key (unique)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b="1" dirty="0">
                <a:sym typeface="Wingdings" panose="05000000000000000000" pitchFamily="2" charset="2"/>
              </a:rPr>
              <a:t>Note</a:t>
            </a:r>
            <a:r>
              <a:rPr lang="en-GB" dirty="0">
                <a:sym typeface="Wingdings" panose="05000000000000000000" pitchFamily="2" charset="2"/>
              </a:rPr>
              <a:t>: A 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Thus, from the candidate key, A, you can determine the values of the other attributes, B (from one row only).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38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attribute(s) on the left-side (LHS) functionally determine the values of the attribute(s) on the right-side (RHS).</a:t>
            </a:r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b="1" dirty="0"/>
              <a:t>A</a:t>
            </a:r>
            <a:r>
              <a:rPr lang="en-GB" dirty="0"/>
              <a:t> is any attribute(s) that can be a </a:t>
            </a:r>
            <a:r>
              <a:rPr lang="en-GB" b="1" i="1" dirty="0"/>
              <a:t>key for some or all the other attributes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B</a:t>
            </a:r>
            <a:r>
              <a:rPr lang="en-GB" dirty="0"/>
              <a:t> is made up of the </a:t>
            </a:r>
            <a:r>
              <a:rPr lang="en-GB" b="1" i="1" dirty="0"/>
              <a:t>other attributes that can be determined (identified) by the key, A</a:t>
            </a:r>
            <a:r>
              <a:rPr lang="en-GB" dirty="0"/>
              <a:t>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1412984" y="4005064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36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15741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this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sz="2400" dirty="0"/>
              <a:t>Staff Number SW106			Dean, Humanities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62399" y="3783413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5" name="Group 4"/>
          <p:cNvGrpSpPr/>
          <p:nvPr/>
        </p:nvGrpSpPr>
        <p:grpSpPr>
          <a:xfrm>
            <a:off x="1763688" y="2348880"/>
            <a:ext cx="6552728" cy="584775"/>
            <a:chOff x="1835696" y="2204864"/>
            <a:chExt cx="6552728" cy="584775"/>
          </a:xfrm>
        </p:grpSpPr>
        <p:sp>
          <p:nvSpPr>
            <p:cNvPr id="6" name="Oval 5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6" idx="6"/>
              <a:endCxn id="7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356992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2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this case, however: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462399" y="42210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1763688" y="2132856"/>
            <a:ext cx="6552728" cy="654001"/>
            <a:chOff x="1763688" y="4177725"/>
            <a:chExt cx="6552728" cy="654001"/>
          </a:xfrm>
        </p:grpSpPr>
        <p:grpSp>
          <p:nvGrpSpPr>
            <p:cNvPr id="7" name="Group 6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9" name="Oval 8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1" name="Straight Arrow Connector 10"/>
              <p:cNvCxnSpPr>
                <a:stCxn id="9" idx="6"/>
                <a:endCxn id="10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3679852" y="2204864"/>
                <a:ext cx="283834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</a:t>
                </a:r>
                <a:r>
                  <a:rPr lang="en-GB" sz="1600" b="1" dirty="0"/>
                  <a:t>does not </a:t>
                </a:r>
                <a:r>
                  <a:rPr lang="en-GB" sz="1600" dirty="0"/>
                  <a:t>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1763688" y="3018596"/>
            <a:ext cx="6020854" cy="1058476"/>
            <a:chOff x="1763688" y="3018596"/>
            <a:chExt cx="6020854" cy="1058476"/>
          </a:xfrm>
        </p:grpSpPr>
        <p:sp>
          <p:nvSpPr>
            <p:cNvPr id="13" name="TextBox 12"/>
            <p:cNvSpPr txBox="1"/>
            <p:nvPr/>
          </p:nvSpPr>
          <p:spPr>
            <a:xfrm>
              <a:off x="1763688" y="3457600"/>
              <a:ext cx="22680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Position (Lecturer)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08810" y="3018596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Staff Number (SW101)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08810" y="3676962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Staff Number (SW103)</a:t>
              </a:r>
            </a:p>
          </p:txBody>
        </p:sp>
        <p:cxnSp>
          <p:nvCxnSpPr>
            <p:cNvPr id="17" name="Straight Arrow Connector 16"/>
            <p:cNvCxnSpPr>
              <a:stCxn id="13" idx="3"/>
              <a:endCxn id="14" idx="1"/>
            </p:cNvCxnSpPr>
            <p:nvPr/>
          </p:nvCxnSpPr>
          <p:spPr>
            <a:xfrm flipV="1">
              <a:off x="4031745" y="3218651"/>
              <a:ext cx="1077065" cy="439004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endCxn id="15" idx="1"/>
            </p:cNvCxnSpPr>
            <p:nvPr/>
          </p:nvCxnSpPr>
          <p:spPr>
            <a:xfrm>
              <a:off x="4031745" y="3676962"/>
              <a:ext cx="1077065" cy="200055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725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we consider the current data in the Staff 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1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designing tables:</a:t>
            </a:r>
          </a:p>
          <a:p>
            <a:pPr lvl="1"/>
            <a:r>
              <a:rPr lang="en-GB" dirty="0"/>
              <a:t>We 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pPr lvl="1"/>
            <a:r>
              <a:rPr lang="en-GB" dirty="0"/>
              <a:t>As these represent the types of integrity constraints we need to identify.</a:t>
            </a:r>
          </a:p>
          <a:p>
            <a:r>
              <a:rPr lang="en-GB" dirty="0"/>
              <a:t>Determinants 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91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7886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campus value.</a:t>
            </a:r>
          </a:p>
          <a:p>
            <a:r>
              <a:rPr lang="en-GB" dirty="0"/>
              <a:t>It is, however, </a:t>
            </a:r>
            <a:r>
              <a:rPr lang="en-GB" u="sng" dirty="0"/>
              <a:t>not</a:t>
            </a:r>
            <a:r>
              <a:rPr lang="en-GB" dirty="0"/>
              <a:t>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campusID</a:t>
            </a:r>
            <a:r>
              <a:rPr lang="en-GB" dirty="0"/>
              <a:t>, 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>
                <a:sym typeface="Wingdings" panose="05000000000000000000" pitchFamily="2" charset="2"/>
              </a:rPr>
              <a:t>You can determine the </a:t>
            </a:r>
            <a:r>
              <a:rPr lang="en-GB" i="1" dirty="0" err="1">
                <a:sym typeface="Wingdings" panose="05000000000000000000" pitchFamily="2" charset="2"/>
              </a:rPr>
              <a:t>campusID</a:t>
            </a:r>
            <a:r>
              <a:rPr lang="en-GB" i="1" dirty="0">
                <a:sym typeface="Wingdings" panose="05000000000000000000" pitchFamily="2" charset="2"/>
              </a:rPr>
              <a:t> from just the </a:t>
            </a:r>
            <a:r>
              <a:rPr lang="en-GB" i="1" dirty="0" err="1">
                <a:sym typeface="Wingdings" panose="05000000000000000000" pitchFamily="2" charset="2"/>
              </a:rPr>
              <a:t>staffNo</a:t>
            </a:r>
            <a:r>
              <a:rPr lang="en-GB" i="1" dirty="0">
                <a:sym typeface="Wingdings" panose="05000000000000000000" pitchFamily="2" charset="2"/>
              </a:rPr>
              <a:t> alone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15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11114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b="1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r>
              <a:rPr lang="en-GB" dirty="0"/>
              <a:t>The following functional dependencies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r>
              <a:rPr lang="en-GB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/>
              <a:t>But </a:t>
            </a:r>
            <a:r>
              <a:rPr lang="en-GB" dirty="0" err="1"/>
              <a:t>campusAddress</a:t>
            </a:r>
            <a:r>
              <a:rPr lang="en-GB" dirty="0"/>
              <a:t> 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/>
              <a:t>campusID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3850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Functional Dependencies?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45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Dependency In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 a </a:t>
            </a:r>
            <a:r>
              <a:rPr lang="en-GB" b="1" dirty="0"/>
              <a:t>one-to-one</a:t>
            </a:r>
            <a:r>
              <a:rPr lang="en-GB" dirty="0"/>
              <a:t> relationship between the LHS (determinant) attributes and the RHS attributes.</a:t>
            </a:r>
          </a:p>
          <a:p>
            <a:pPr lvl="1"/>
            <a:r>
              <a:rPr lang="en-GB" dirty="0"/>
              <a:t>That is the LHS attribute(s) will identify exactly one row.</a:t>
            </a:r>
          </a:p>
          <a:p>
            <a:pPr lvl="1"/>
            <a:r>
              <a:rPr lang="en-GB" dirty="0"/>
              <a:t>In other words, the LHS attribute(s) is a candidate key.</a:t>
            </a:r>
          </a:p>
          <a:p>
            <a:r>
              <a:rPr lang="en-GB" dirty="0"/>
              <a:t>The reverse RHS attributes can have both a one-to-one and one-to-many relationship with the determinant (LHS).</a:t>
            </a:r>
          </a:p>
          <a:p>
            <a:r>
              <a:rPr lang="en-GB" dirty="0"/>
              <a:t>They hold for </a:t>
            </a:r>
            <a:r>
              <a:rPr lang="en-GB" b="1" i="1" dirty="0"/>
              <a:t>all time</a:t>
            </a:r>
            <a:r>
              <a:rPr lang="en-GB" dirty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13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37711319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67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2060848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1556792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2505776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25320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Data: Student Module 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/>
              <a:t>Assume each module has two assessments and the marks are stored in mark1 and mark2.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6628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value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82753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/>
              <a:t>unnormalise</a:t>
            </a:r>
            <a:r>
              <a:rPr lang="en-GB" dirty="0"/>
              <a:t> (i.e. convert UNF to 1NF):</a:t>
            </a:r>
          </a:p>
          <a:p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316447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365500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Key:</a:t>
            </a:r>
          </a:p>
          <a:p>
            <a:r>
              <a:rPr lang="en-GB" dirty="0"/>
              <a:t>What are the repeating groups?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1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 1: </a:t>
            </a:r>
            <a:br>
              <a:rPr lang="en-GB" dirty="0"/>
            </a:br>
            <a:r>
              <a:rPr lang="en-GB" sz="3600" dirty="0"/>
              <a:t>Step 2 - Flattening the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Fill 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6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Method1: </a:t>
            </a:r>
            <a:br>
              <a:rPr lang="en-GB" dirty="0"/>
            </a:br>
            <a:r>
              <a:rPr lang="en-GB" sz="3600" dirty="0"/>
              <a:t>Step 2 - Creating Separate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</p:txBody>
      </p:sp>
      <p:graphicFrame>
        <p:nvGraphicFramePr>
          <p:cNvPr id="12" name="Content Placeholder 3"/>
          <p:cNvGraphicFramePr>
            <a:graphicFrameLocks/>
          </p:cNvGraphicFramePr>
          <p:nvPr>
            <p:extLst/>
          </p:nvPr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/>
                <a:t>studentID</a:t>
              </a:r>
              <a:endParaRPr lang="en-GB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31497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Tables (from Method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Student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14177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370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each 1NF 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278887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Student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studentNo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6821833" y="1484784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43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880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StudentModule</a:t>
            </a:r>
            <a:r>
              <a:rPr lang="en-GB" dirty="0"/>
              <a:t> 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mark1, mark2,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/>
              <a:t>Nothing is functionally dependent on </a:t>
            </a:r>
            <a:r>
              <a:rPr lang="en-GB" dirty="0" err="1"/>
              <a:t>studentID</a:t>
            </a:r>
            <a:r>
              <a:rPr lang="en-GB" dirty="0"/>
              <a:t> alone (you need both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moduleCode</a:t>
            </a:r>
            <a:r>
              <a:rPr lang="en-GB" dirty="0"/>
              <a:t> to determine other values).</a:t>
            </a:r>
          </a:p>
          <a:p>
            <a:pPr lvl="1"/>
            <a:r>
              <a:rPr lang="en-GB" dirty="0"/>
              <a:t>But what about </a:t>
            </a:r>
            <a:r>
              <a:rPr lang="en-GB" dirty="0" err="1"/>
              <a:t>moduleCode</a:t>
            </a:r>
            <a:r>
              <a:rPr lang="en-GB" dirty="0"/>
              <a:t>?</a:t>
            </a:r>
          </a:p>
          <a:p>
            <a:pPr marL="685800" lvl="2" indent="0">
              <a:buNone/>
            </a:pPr>
            <a:r>
              <a:rPr lang="en-GB" dirty="0" err="1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table, leaving the remaining fields for functional dependency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we get the two tables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80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ModuleLecturer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66244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Tables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ModuleLecturer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514018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87194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determinant.</a:t>
            </a:r>
          </a:p>
        </p:txBody>
      </p:sp>
    </p:spTree>
    <p:extLst>
      <p:ext uri="{BB962C8B-B14F-4D97-AF65-F5344CB8AC3E}">
        <p14:creationId xmlns:p14="http://schemas.microsoft.com/office/powerpoint/2010/main" val="377867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/>
              <a:t>Student and </a:t>
            </a:r>
            <a:r>
              <a:rPr lang="en-GB" sz="3100" dirty="0" err="1"/>
              <a:t>StudentModule</a:t>
            </a:r>
            <a:r>
              <a:rPr lang="en-GB" sz="3100" dirty="0"/>
              <a:t>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non-primary keys in the Student and </a:t>
            </a:r>
            <a:r>
              <a:rPr lang="en-GB" dirty="0" err="1"/>
              <a:t>StudentModule</a:t>
            </a:r>
            <a:r>
              <a:rPr lang="en-GB" dirty="0"/>
              <a:t> tables are functionally dependent on only their primary keys.</a:t>
            </a:r>
          </a:p>
          <a:p>
            <a:r>
              <a:rPr lang="en-GB" dirty="0"/>
              <a:t>They do not have any transitive dependencies.</a:t>
            </a:r>
          </a:p>
          <a:p>
            <a:endParaRPr lang="en-GB" dirty="0"/>
          </a:p>
        </p:txBody>
      </p:sp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44734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4077072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83947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 err="1"/>
              <a:t>ModuleLecturer</a:t>
            </a:r>
            <a:r>
              <a:rPr lang="en-GB" sz="3100" dirty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425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 err="1"/>
              <a:t>ModuleLecturer</a:t>
            </a:r>
            <a:r>
              <a:rPr lang="en-GB" sz="3100" dirty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two tables from the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  <a:p>
            <a:pPr lvl="1"/>
            <a:r>
              <a:rPr lang="en-GB" dirty="0"/>
              <a:t>Lecturer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Module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671535" y="2604512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2671534" y="4609936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198628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22383187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10082</TotalTime>
  <Words>4199</Words>
  <Application>Microsoft Office PowerPoint</Application>
  <PresentationFormat>On-screen Show (4:3)</PresentationFormat>
  <Paragraphs>1265</Paragraphs>
  <Slides>54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Arial</vt:lpstr>
      <vt:lpstr>Calibri</vt:lpstr>
      <vt:lpstr>Cambria</vt:lpstr>
      <vt:lpstr>Wingdings</vt:lpstr>
      <vt:lpstr>Wingdings 2</vt:lpstr>
      <vt:lpstr>Median</vt:lpstr>
      <vt:lpstr>Normalisation Refresher</vt:lpstr>
      <vt:lpstr>Today’s Lecture</vt:lpstr>
      <vt:lpstr>What is Normalisation?</vt:lpstr>
      <vt:lpstr>Normalisation Characteristics of a Suitable Set of Relations</vt:lpstr>
      <vt:lpstr>The Purpose of Normalisation</vt:lpstr>
      <vt:lpstr>Problems of not properly normalised tables</vt:lpstr>
      <vt:lpstr>Data Redundancy and Update Anomalies</vt:lpstr>
      <vt:lpstr>Redundancy</vt:lpstr>
      <vt:lpstr>Redundancy</vt:lpstr>
      <vt:lpstr>Insertion (Add New) Anomalies</vt:lpstr>
      <vt:lpstr>Insertion (Add New)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Dependency</vt:lpstr>
      <vt:lpstr>Functional Dependencies</vt:lpstr>
      <vt:lpstr>Functional Dependency Examples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Functional Dependencies?</vt:lpstr>
      <vt:lpstr>Functional Dependency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UNF to 1NF: Step 1</vt:lpstr>
      <vt:lpstr>UNF to 1NF: Step 2</vt:lpstr>
      <vt:lpstr>UNF to 1NF: Step 1</vt:lpstr>
      <vt:lpstr>UNF to 1NF Method 1:  Step 2 - Flattening the Table</vt:lpstr>
      <vt:lpstr>UNF to 1NF Method1:  Step 2 -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 Student and StudentModule Tables</vt:lpstr>
      <vt:lpstr>2NF to 3NF ModuleLecturer Table</vt:lpstr>
      <vt:lpstr>2NF to 3NF ModuleLecturer Table</vt:lpstr>
      <vt:lpstr>The Normalised 3NF Relations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1319</cp:revision>
  <cp:lastPrinted>2014-09-29T16:21:25Z</cp:lastPrinted>
  <dcterms:created xsi:type="dcterms:W3CDTF">2013-09-18T07:00:31Z</dcterms:created>
  <dcterms:modified xsi:type="dcterms:W3CDTF">2020-10-02T09:55:13Z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