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5"/>
  </p:notesMasterIdLst>
  <p:sldIdLst>
    <p:sldId id="256" r:id="rId2"/>
    <p:sldId id="257" r:id="rId3"/>
    <p:sldId id="258" r:id="rId4"/>
    <p:sldId id="280" r:id="rId5"/>
    <p:sldId id="259" r:id="rId6"/>
    <p:sldId id="260" r:id="rId7"/>
    <p:sldId id="267" r:id="rId8"/>
    <p:sldId id="261" r:id="rId9"/>
    <p:sldId id="262" r:id="rId10"/>
    <p:sldId id="264" r:id="rId11"/>
    <p:sldId id="265" r:id="rId12"/>
    <p:sldId id="266" r:id="rId13"/>
    <p:sldId id="268" r:id="rId14"/>
    <p:sldId id="269" r:id="rId15"/>
    <p:sldId id="270" r:id="rId16"/>
    <p:sldId id="271" r:id="rId17"/>
    <p:sldId id="272" r:id="rId18"/>
    <p:sldId id="275" r:id="rId19"/>
    <p:sldId id="277" r:id="rId20"/>
    <p:sldId id="276" r:id="rId21"/>
    <p:sldId id="278" r:id="rId22"/>
    <p:sldId id="281" r:id="rId23"/>
    <p:sldId id="282" r:id="rId2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2E8CD"/>
    <a:srgbClr val="92B9DE"/>
    <a:srgbClr val="61D2D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4F1943-4C34-9CC8-8D66-162AAE0C61A8}" v="508" dt="2024-02-25T18:31:41.633"/>
    <p1510:client id="{7A710A8D-65E5-F33F-E596-5CF9FA9BCB3D}" v="987" dt="2024-02-25T21:41:37.621"/>
    <p1510:client id="{C74B2381-4055-D39F-7EAC-5054976C03DA}" v="194" dt="2024-02-25T15:49:41.6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56487" autoAdjust="0"/>
  </p:normalViewPr>
  <p:slideViewPr>
    <p:cSldViewPr snapToGrid="0">
      <p:cViewPr varScale="1">
        <p:scale>
          <a:sx n="52" d="100"/>
          <a:sy n="52" d="100"/>
        </p:scale>
        <p:origin x="14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B8BD77C-FC60-4790-851D-E32AC3C1806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56CDED-2663-41E4-AAC0-B84353043BDB}">
      <dgm:prSet/>
      <dgm:spPr/>
      <dgm:t>
        <a:bodyPr/>
        <a:lstStyle/>
        <a:p>
          <a:r>
            <a:rPr lang="en-US"/>
            <a:t>decides which cases should be prosecuted; </a:t>
          </a:r>
        </a:p>
      </dgm:t>
    </dgm:pt>
    <dgm:pt modelId="{17F88AE7-24D7-405D-8F3D-E23762590835}" type="parTrans" cxnId="{D6269EB3-4AD5-4702-84D4-9C9FC773E5E9}">
      <dgm:prSet/>
      <dgm:spPr/>
      <dgm:t>
        <a:bodyPr/>
        <a:lstStyle/>
        <a:p>
          <a:endParaRPr lang="en-US"/>
        </a:p>
      </dgm:t>
    </dgm:pt>
    <dgm:pt modelId="{3B68F75F-56FC-4349-8A1F-C81F3FA45380}" type="sibTrans" cxnId="{D6269EB3-4AD5-4702-84D4-9C9FC773E5E9}">
      <dgm:prSet/>
      <dgm:spPr/>
      <dgm:t>
        <a:bodyPr/>
        <a:lstStyle/>
        <a:p>
          <a:endParaRPr lang="en-US"/>
        </a:p>
      </dgm:t>
    </dgm:pt>
    <dgm:pt modelId="{AF41AC5B-FBAB-424F-9C91-86B5C13451E9}">
      <dgm:prSet/>
      <dgm:spPr/>
      <dgm:t>
        <a:bodyPr/>
        <a:lstStyle/>
        <a:p>
          <a:r>
            <a:rPr lang="en-US"/>
            <a:t>determines the appropriate charges in more serious or complex cases, and advises the police during the early stages of investigations; </a:t>
          </a:r>
        </a:p>
      </dgm:t>
    </dgm:pt>
    <dgm:pt modelId="{454E5A81-3CCE-4FD5-A54E-FED6E7FC497B}" type="parTrans" cxnId="{18931926-0834-44BF-B563-8C95EF0C89C7}">
      <dgm:prSet/>
      <dgm:spPr/>
      <dgm:t>
        <a:bodyPr/>
        <a:lstStyle/>
        <a:p>
          <a:endParaRPr lang="en-US"/>
        </a:p>
      </dgm:t>
    </dgm:pt>
    <dgm:pt modelId="{0F373A47-1C14-448E-9A71-3547827839B6}" type="sibTrans" cxnId="{18931926-0834-44BF-B563-8C95EF0C89C7}">
      <dgm:prSet/>
      <dgm:spPr/>
      <dgm:t>
        <a:bodyPr/>
        <a:lstStyle/>
        <a:p>
          <a:endParaRPr lang="en-US"/>
        </a:p>
      </dgm:t>
    </dgm:pt>
    <dgm:pt modelId="{0E0D2198-D319-4251-B327-F432BBAD2508}">
      <dgm:prSet/>
      <dgm:spPr/>
      <dgm:t>
        <a:bodyPr/>
        <a:lstStyle/>
        <a:p>
          <a:r>
            <a:rPr lang="en-US"/>
            <a:t>prepares cases and presents them at court; and</a:t>
          </a:r>
        </a:p>
      </dgm:t>
    </dgm:pt>
    <dgm:pt modelId="{9ACBCFDE-8B16-4EF9-A810-AE99ABFD779E}" type="parTrans" cxnId="{67872B0F-07C9-4C89-9332-E44A6BB80107}">
      <dgm:prSet/>
      <dgm:spPr/>
      <dgm:t>
        <a:bodyPr/>
        <a:lstStyle/>
        <a:p>
          <a:endParaRPr lang="en-US"/>
        </a:p>
      </dgm:t>
    </dgm:pt>
    <dgm:pt modelId="{90EBFD7E-752D-4895-94B2-DAC1BFD208E0}" type="sibTrans" cxnId="{67872B0F-07C9-4C89-9332-E44A6BB80107}">
      <dgm:prSet/>
      <dgm:spPr/>
      <dgm:t>
        <a:bodyPr/>
        <a:lstStyle/>
        <a:p>
          <a:endParaRPr lang="en-US"/>
        </a:p>
      </dgm:t>
    </dgm:pt>
    <dgm:pt modelId="{1DC3A771-49C8-4DE5-8D71-2060966C1B0B}">
      <dgm:prSet/>
      <dgm:spPr/>
      <dgm:t>
        <a:bodyPr/>
        <a:lstStyle/>
        <a:p>
          <a:r>
            <a:rPr lang="en-US"/>
            <a:t>provides information, assistance and support to victims and prosecution witnesses. </a:t>
          </a:r>
        </a:p>
      </dgm:t>
    </dgm:pt>
    <dgm:pt modelId="{36C3BD29-EB7E-4374-8CEB-F7FEB5F57E49}" type="parTrans" cxnId="{3FCC6D78-2F92-4834-B09D-61F7D7C186D5}">
      <dgm:prSet/>
      <dgm:spPr/>
      <dgm:t>
        <a:bodyPr/>
        <a:lstStyle/>
        <a:p>
          <a:endParaRPr lang="en-US"/>
        </a:p>
      </dgm:t>
    </dgm:pt>
    <dgm:pt modelId="{5E0AD999-B650-46E0-BD65-3A5AA64D9845}" type="sibTrans" cxnId="{3FCC6D78-2F92-4834-B09D-61F7D7C186D5}">
      <dgm:prSet/>
      <dgm:spPr/>
      <dgm:t>
        <a:bodyPr/>
        <a:lstStyle/>
        <a:p>
          <a:endParaRPr lang="en-US"/>
        </a:p>
      </dgm:t>
    </dgm:pt>
    <dgm:pt modelId="{86F29DD1-45EA-4B12-BCE8-16F7DEE5FF65}">
      <dgm:prSet/>
      <dgm:spPr/>
      <dgm:t>
        <a:bodyPr/>
        <a:lstStyle/>
        <a:p>
          <a:r>
            <a:rPr lang="en-US"/>
            <a:t>https://www.cps.gov.uk/</a:t>
          </a:r>
        </a:p>
      </dgm:t>
    </dgm:pt>
    <dgm:pt modelId="{670BF86E-9B4A-4068-9D0A-860625D65BC7}" type="parTrans" cxnId="{5073837A-222F-4C68-885A-56CBB49B3112}">
      <dgm:prSet/>
      <dgm:spPr/>
      <dgm:t>
        <a:bodyPr/>
        <a:lstStyle/>
        <a:p>
          <a:endParaRPr lang="en-US"/>
        </a:p>
      </dgm:t>
    </dgm:pt>
    <dgm:pt modelId="{20A9BD3E-D98D-43F4-AD4F-5C6836A0F59E}" type="sibTrans" cxnId="{5073837A-222F-4C68-885A-56CBB49B3112}">
      <dgm:prSet/>
      <dgm:spPr/>
      <dgm:t>
        <a:bodyPr/>
        <a:lstStyle/>
        <a:p>
          <a:endParaRPr lang="en-US"/>
        </a:p>
      </dgm:t>
    </dgm:pt>
    <dgm:pt modelId="{93B56189-66E2-4C36-9280-265458F118C8}" type="pres">
      <dgm:prSet presAssocID="{5B8BD77C-FC60-4790-851D-E32AC3C18069}" presName="linear" presStyleCnt="0">
        <dgm:presLayoutVars>
          <dgm:animLvl val="lvl"/>
          <dgm:resizeHandles val="exact"/>
        </dgm:presLayoutVars>
      </dgm:prSet>
      <dgm:spPr/>
    </dgm:pt>
    <dgm:pt modelId="{F269F164-8788-43EB-87EB-8BA538FF253B}" type="pres">
      <dgm:prSet presAssocID="{1856CDED-2663-41E4-AAC0-B84353043BD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22A5C0-D3EA-49EB-9C17-1A69328B93C7}" type="pres">
      <dgm:prSet presAssocID="{3B68F75F-56FC-4349-8A1F-C81F3FA45380}" presName="spacer" presStyleCnt="0"/>
      <dgm:spPr/>
    </dgm:pt>
    <dgm:pt modelId="{392B7CA5-7160-4A2D-B1BC-5DFAC3154F66}" type="pres">
      <dgm:prSet presAssocID="{AF41AC5B-FBAB-424F-9C91-86B5C13451E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EC53BB1-9AE9-4D2C-BE8B-F569CCADBCD8}" type="pres">
      <dgm:prSet presAssocID="{0F373A47-1C14-448E-9A71-3547827839B6}" presName="spacer" presStyleCnt="0"/>
      <dgm:spPr/>
    </dgm:pt>
    <dgm:pt modelId="{F1D4C0B4-63E8-4058-95DC-DBCF0A0BF741}" type="pres">
      <dgm:prSet presAssocID="{0E0D2198-D319-4251-B327-F432BBAD250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2A90D65-102B-4D04-BFD4-E9410BC99250}" type="pres">
      <dgm:prSet presAssocID="{90EBFD7E-752D-4895-94B2-DAC1BFD208E0}" presName="spacer" presStyleCnt="0"/>
      <dgm:spPr/>
    </dgm:pt>
    <dgm:pt modelId="{5664B5C4-410D-4E78-ADD7-D43C98EB6B8F}" type="pres">
      <dgm:prSet presAssocID="{1DC3A771-49C8-4DE5-8D71-2060966C1B0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F0A849D-05B6-4120-91C8-5E1F1CAE2A3A}" type="pres">
      <dgm:prSet presAssocID="{5E0AD999-B650-46E0-BD65-3A5AA64D9845}" presName="spacer" presStyleCnt="0"/>
      <dgm:spPr/>
    </dgm:pt>
    <dgm:pt modelId="{F93AA772-35B9-4970-8947-A3D60899BA1B}" type="pres">
      <dgm:prSet presAssocID="{86F29DD1-45EA-4B12-BCE8-16F7DEE5FF6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3E8E204-4371-4265-A712-DE835FBF0ABB}" type="presOf" srcId="{0E0D2198-D319-4251-B327-F432BBAD2508}" destId="{F1D4C0B4-63E8-4058-95DC-DBCF0A0BF741}" srcOrd="0" destOrd="0" presId="urn:microsoft.com/office/officeart/2005/8/layout/vList2"/>
    <dgm:cxn modelId="{67872B0F-07C9-4C89-9332-E44A6BB80107}" srcId="{5B8BD77C-FC60-4790-851D-E32AC3C18069}" destId="{0E0D2198-D319-4251-B327-F432BBAD2508}" srcOrd="2" destOrd="0" parTransId="{9ACBCFDE-8B16-4EF9-A810-AE99ABFD779E}" sibTransId="{90EBFD7E-752D-4895-94B2-DAC1BFD208E0}"/>
    <dgm:cxn modelId="{77A22F12-0280-406C-84CF-38F6524A8E74}" type="presOf" srcId="{1DC3A771-49C8-4DE5-8D71-2060966C1B0B}" destId="{5664B5C4-410D-4E78-ADD7-D43C98EB6B8F}" srcOrd="0" destOrd="0" presId="urn:microsoft.com/office/officeart/2005/8/layout/vList2"/>
    <dgm:cxn modelId="{18931926-0834-44BF-B563-8C95EF0C89C7}" srcId="{5B8BD77C-FC60-4790-851D-E32AC3C18069}" destId="{AF41AC5B-FBAB-424F-9C91-86B5C13451E9}" srcOrd="1" destOrd="0" parTransId="{454E5A81-3CCE-4FD5-A54E-FED6E7FC497B}" sibTransId="{0F373A47-1C14-448E-9A71-3547827839B6}"/>
    <dgm:cxn modelId="{B8DFFC2F-7EB7-440D-A20C-37F088E46CF9}" type="presOf" srcId="{86F29DD1-45EA-4B12-BCE8-16F7DEE5FF65}" destId="{F93AA772-35B9-4970-8947-A3D60899BA1B}" srcOrd="0" destOrd="0" presId="urn:microsoft.com/office/officeart/2005/8/layout/vList2"/>
    <dgm:cxn modelId="{3FCC6D78-2F92-4834-B09D-61F7D7C186D5}" srcId="{5B8BD77C-FC60-4790-851D-E32AC3C18069}" destId="{1DC3A771-49C8-4DE5-8D71-2060966C1B0B}" srcOrd="3" destOrd="0" parTransId="{36C3BD29-EB7E-4374-8CEB-F7FEB5F57E49}" sibTransId="{5E0AD999-B650-46E0-BD65-3A5AA64D9845}"/>
    <dgm:cxn modelId="{5073837A-222F-4C68-885A-56CBB49B3112}" srcId="{5B8BD77C-FC60-4790-851D-E32AC3C18069}" destId="{86F29DD1-45EA-4B12-BCE8-16F7DEE5FF65}" srcOrd="4" destOrd="0" parTransId="{670BF86E-9B4A-4068-9D0A-860625D65BC7}" sibTransId="{20A9BD3E-D98D-43F4-AD4F-5C6836A0F59E}"/>
    <dgm:cxn modelId="{E3A25D80-3FDF-42B1-AA8A-DA15AEAE90C4}" type="presOf" srcId="{5B8BD77C-FC60-4790-851D-E32AC3C18069}" destId="{93B56189-66E2-4C36-9280-265458F118C8}" srcOrd="0" destOrd="0" presId="urn:microsoft.com/office/officeart/2005/8/layout/vList2"/>
    <dgm:cxn modelId="{D6269EB3-4AD5-4702-84D4-9C9FC773E5E9}" srcId="{5B8BD77C-FC60-4790-851D-E32AC3C18069}" destId="{1856CDED-2663-41E4-AAC0-B84353043BDB}" srcOrd="0" destOrd="0" parTransId="{17F88AE7-24D7-405D-8F3D-E23762590835}" sibTransId="{3B68F75F-56FC-4349-8A1F-C81F3FA45380}"/>
    <dgm:cxn modelId="{2E0B30E3-6C41-4317-B72F-B0013BF5821C}" type="presOf" srcId="{AF41AC5B-FBAB-424F-9C91-86B5C13451E9}" destId="{392B7CA5-7160-4A2D-B1BC-5DFAC3154F66}" srcOrd="0" destOrd="0" presId="urn:microsoft.com/office/officeart/2005/8/layout/vList2"/>
    <dgm:cxn modelId="{31E40AEE-5627-498F-B770-E01D1721D262}" type="presOf" srcId="{1856CDED-2663-41E4-AAC0-B84353043BDB}" destId="{F269F164-8788-43EB-87EB-8BA538FF253B}" srcOrd="0" destOrd="0" presId="urn:microsoft.com/office/officeart/2005/8/layout/vList2"/>
    <dgm:cxn modelId="{38587581-451C-4586-BED9-66A6A6E2CC85}" type="presParOf" srcId="{93B56189-66E2-4C36-9280-265458F118C8}" destId="{F269F164-8788-43EB-87EB-8BA538FF253B}" srcOrd="0" destOrd="0" presId="urn:microsoft.com/office/officeart/2005/8/layout/vList2"/>
    <dgm:cxn modelId="{D796ED06-AD81-4743-AF01-8FF12B4A82DC}" type="presParOf" srcId="{93B56189-66E2-4C36-9280-265458F118C8}" destId="{7722A5C0-D3EA-49EB-9C17-1A69328B93C7}" srcOrd="1" destOrd="0" presId="urn:microsoft.com/office/officeart/2005/8/layout/vList2"/>
    <dgm:cxn modelId="{C0329E81-5F82-4A61-999F-0FFE403E4F84}" type="presParOf" srcId="{93B56189-66E2-4C36-9280-265458F118C8}" destId="{392B7CA5-7160-4A2D-B1BC-5DFAC3154F66}" srcOrd="2" destOrd="0" presId="urn:microsoft.com/office/officeart/2005/8/layout/vList2"/>
    <dgm:cxn modelId="{A9686D1C-92B0-4521-B8AF-A1407703B9DC}" type="presParOf" srcId="{93B56189-66E2-4C36-9280-265458F118C8}" destId="{6EC53BB1-9AE9-4D2C-BE8B-F569CCADBCD8}" srcOrd="3" destOrd="0" presId="urn:microsoft.com/office/officeart/2005/8/layout/vList2"/>
    <dgm:cxn modelId="{711FA1EB-9316-4E35-A3BC-9BF80AC42AB2}" type="presParOf" srcId="{93B56189-66E2-4C36-9280-265458F118C8}" destId="{F1D4C0B4-63E8-4058-95DC-DBCF0A0BF741}" srcOrd="4" destOrd="0" presId="urn:microsoft.com/office/officeart/2005/8/layout/vList2"/>
    <dgm:cxn modelId="{7D802F39-7B90-4E47-AE48-02249E13C4B0}" type="presParOf" srcId="{93B56189-66E2-4C36-9280-265458F118C8}" destId="{42A90D65-102B-4D04-BFD4-E9410BC99250}" srcOrd="5" destOrd="0" presId="urn:microsoft.com/office/officeart/2005/8/layout/vList2"/>
    <dgm:cxn modelId="{52082070-094B-4E73-964E-933D7B593042}" type="presParOf" srcId="{93B56189-66E2-4C36-9280-265458F118C8}" destId="{5664B5C4-410D-4E78-ADD7-D43C98EB6B8F}" srcOrd="6" destOrd="0" presId="urn:microsoft.com/office/officeart/2005/8/layout/vList2"/>
    <dgm:cxn modelId="{6F20E7B0-B83F-43BD-A967-AADC0D73D75A}" type="presParOf" srcId="{93B56189-66E2-4C36-9280-265458F118C8}" destId="{EF0A849D-05B6-4120-91C8-5E1F1CAE2A3A}" srcOrd="7" destOrd="0" presId="urn:microsoft.com/office/officeart/2005/8/layout/vList2"/>
    <dgm:cxn modelId="{C8101479-D3E6-472A-8B4D-C50612E6AC07}" type="presParOf" srcId="{93B56189-66E2-4C36-9280-265458F118C8}" destId="{F93AA772-35B9-4970-8947-A3D60899BA1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69F164-8788-43EB-87EB-8BA538FF253B}">
      <dsp:nvSpPr>
        <dsp:cNvPr id="0" name=""/>
        <dsp:cNvSpPr/>
      </dsp:nvSpPr>
      <dsp:spPr>
        <a:xfrm>
          <a:off x="0" y="819685"/>
          <a:ext cx="9671194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decides which cases should be prosecuted; </a:t>
          </a:r>
        </a:p>
      </dsp:txBody>
      <dsp:txXfrm>
        <a:off x="46777" y="866462"/>
        <a:ext cx="9577640" cy="864675"/>
      </dsp:txXfrm>
    </dsp:sp>
    <dsp:sp modelId="{392B7CA5-7160-4A2D-B1BC-5DFAC3154F66}">
      <dsp:nvSpPr>
        <dsp:cNvPr id="0" name=""/>
        <dsp:cNvSpPr/>
      </dsp:nvSpPr>
      <dsp:spPr>
        <a:xfrm>
          <a:off x="0" y="1847035"/>
          <a:ext cx="9671194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determines the appropriate charges in more serious or complex cases, and advises the police during the early stages of investigations; </a:t>
          </a:r>
        </a:p>
      </dsp:txBody>
      <dsp:txXfrm>
        <a:off x="46777" y="1893812"/>
        <a:ext cx="9577640" cy="864675"/>
      </dsp:txXfrm>
    </dsp:sp>
    <dsp:sp modelId="{F1D4C0B4-63E8-4058-95DC-DBCF0A0BF741}">
      <dsp:nvSpPr>
        <dsp:cNvPr id="0" name=""/>
        <dsp:cNvSpPr/>
      </dsp:nvSpPr>
      <dsp:spPr>
        <a:xfrm>
          <a:off x="0" y="2874385"/>
          <a:ext cx="9671194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prepares cases and presents them at court; and</a:t>
          </a:r>
        </a:p>
      </dsp:txBody>
      <dsp:txXfrm>
        <a:off x="46777" y="2921162"/>
        <a:ext cx="9577640" cy="864675"/>
      </dsp:txXfrm>
    </dsp:sp>
    <dsp:sp modelId="{5664B5C4-410D-4E78-ADD7-D43C98EB6B8F}">
      <dsp:nvSpPr>
        <dsp:cNvPr id="0" name=""/>
        <dsp:cNvSpPr/>
      </dsp:nvSpPr>
      <dsp:spPr>
        <a:xfrm>
          <a:off x="0" y="3901735"/>
          <a:ext cx="9671194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provides information, assistance and support to victims and prosecution witnesses. </a:t>
          </a:r>
        </a:p>
      </dsp:txBody>
      <dsp:txXfrm>
        <a:off x="46777" y="3948512"/>
        <a:ext cx="9577640" cy="864675"/>
      </dsp:txXfrm>
    </dsp:sp>
    <dsp:sp modelId="{F93AA772-35B9-4970-8947-A3D60899BA1B}">
      <dsp:nvSpPr>
        <dsp:cNvPr id="0" name=""/>
        <dsp:cNvSpPr/>
      </dsp:nvSpPr>
      <dsp:spPr>
        <a:xfrm>
          <a:off x="0" y="4929085"/>
          <a:ext cx="9671194" cy="9582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https://www.cps.gov.uk/</a:t>
          </a:r>
        </a:p>
      </dsp:txBody>
      <dsp:txXfrm>
        <a:off x="46777" y="4975862"/>
        <a:ext cx="9577640" cy="8646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4C998C-AC1A-4D6E-8CD6-AADC32636BB2}" type="datetimeFigureOut">
              <a:t>2/27/2024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A4F023-7310-450F-B58F-251C0E8CE3F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723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27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3065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62900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2362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" dirty="0">
              <a:cs typeface="Calibri" panose="020F0502020204030204"/>
            </a:endParaRPr>
          </a:p>
          <a:p>
            <a:pPr marL="228600" indent="-228600">
              <a:buFontTx/>
              <a:buAutoNum type="arabicParenR"/>
            </a:pPr>
            <a:endParaRPr lang="en" dirty="0">
              <a:cs typeface="Calibri" panose="020F0502020204030204"/>
            </a:endParaRPr>
          </a:p>
          <a:p>
            <a:pPr marL="228600" indent="-228600">
              <a:buFontTx/>
              <a:buAutoNum type="arabicParenR"/>
            </a:pPr>
            <a:endParaRPr lang="en" dirty="0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6758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/>
              <a:t>National Crime Agency</a:t>
            </a:r>
            <a:endParaRPr lang="en-US"/>
          </a:p>
          <a:p>
            <a:r>
              <a:rPr lang="en-US" b="1" u="sng">
                <a:cs typeface="Calibri"/>
              </a:rPr>
              <a:t>What do you know already about the National Crime Agency?? </a:t>
            </a:r>
            <a:endParaRPr lang="en-US" b="1" u="sng"/>
          </a:p>
          <a:p>
            <a:endParaRPr lang="en-US" b="1" u="sng"/>
          </a:p>
          <a:p>
            <a:r>
              <a:rPr lang="en-US"/>
              <a:t>The National Crime Agency leads the UK's fight to cut serious and </a:t>
            </a:r>
            <a:r>
              <a:rPr lang="en-US" err="1"/>
              <a:t>organised</a:t>
            </a:r>
            <a:r>
              <a:rPr lang="en-US"/>
              <a:t> crime, protecting the public by disrupting and bringing to justice those serious and </a:t>
            </a:r>
            <a:r>
              <a:rPr lang="en-US" err="1"/>
              <a:t>organised</a:t>
            </a:r>
            <a:r>
              <a:rPr lang="en-US"/>
              <a:t> criminals who pose the highest risk to the UK.</a:t>
            </a:r>
            <a:endParaRPr lang="en-GB"/>
          </a:p>
          <a:p>
            <a:r>
              <a:rPr lang="en-US"/>
              <a:t>NCA officers work at the forefront of law enforcement, building the best possible </a:t>
            </a:r>
            <a:r>
              <a:rPr lang="en-US" u="sng"/>
              <a:t>intelligence picture of all serious and </a:t>
            </a:r>
            <a:r>
              <a:rPr lang="en-US" u="sng" err="1"/>
              <a:t>organised</a:t>
            </a:r>
            <a:r>
              <a:rPr lang="en-US" u="sng"/>
              <a:t> crime</a:t>
            </a:r>
            <a:r>
              <a:rPr lang="en-US"/>
              <a:t> threats; relentlessly </a:t>
            </a:r>
            <a:r>
              <a:rPr lang="en-US" u="sng"/>
              <a:t>pursuing the most serious and dangerous offenders</a:t>
            </a:r>
            <a:r>
              <a:rPr lang="en-US"/>
              <a:t>; and developing and delivering </a:t>
            </a:r>
            <a:r>
              <a:rPr lang="en-US" u="sng"/>
              <a:t>specialist capabilities</a:t>
            </a:r>
            <a:r>
              <a:rPr lang="en-US"/>
              <a:t> on behalf of law enforcement and other partners.</a:t>
            </a:r>
            <a:endParaRPr lang="en-GB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7675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54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00050" lvl="1" indent="-171450">
              <a:buFont typeface="Arial"/>
              <a:buChar char="•"/>
            </a:pP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5160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23027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73422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19222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1799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915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67509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60309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477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+mn-lt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1152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u="sng"/>
              <a:t>Parole Board</a:t>
            </a:r>
            <a:endParaRPr lang="en-US"/>
          </a:p>
          <a:p>
            <a:r>
              <a:rPr lang="en-US"/>
              <a:t>Independent body which makes assessments about whether prisoners can be released or whether they should be returned to custody</a:t>
            </a:r>
            <a:endParaRPr lang="en-GB"/>
          </a:p>
          <a:p>
            <a:r>
              <a:rPr lang="en-US"/>
              <a:t>Assessed by three members of the parole board and are often done via paperwork</a:t>
            </a:r>
            <a:endParaRPr lang="en-GB"/>
          </a:p>
          <a:p>
            <a:r>
              <a:rPr lang="en-US"/>
              <a:t>The odd case which may concern prisoners serving life or extended sentences will involve hearings</a:t>
            </a:r>
            <a:endParaRPr lang="en-GB"/>
          </a:p>
          <a:p>
            <a:br>
              <a:rPr lang="en-US"/>
            </a:b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71189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A4F023-7310-450F-B58F-251C0E8CE3F1}" type="slidenum">
              <a:rPr lang="en-GB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5922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EMtmLcDcC4?feature=oembed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8X4gmEYy0I?start=3&amp;feature=oembed" TargetMode="External"/><Relationship Id="rId4" Type="http://schemas.openxmlformats.org/officeDocument/2006/relationships/image" Target="../media/image2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avel and handcuffs on a table&#10;&#10;Description automatically generated">
            <a:extLst>
              <a:ext uri="{FF2B5EF4-FFF2-40B4-BE49-F238E27FC236}">
                <a16:creationId xmlns:a16="http://schemas.microsoft.com/office/drawing/2014/main" id="{0A9C3C48-2A77-BCA1-4331-21186C4EA0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92" r="2848" b="1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26842" y="1576567"/>
            <a:ext cx="3445765" cy="3692028"/>
          </a:xfrm>
          <a:noFill/>
        </p:spPr>
        <p:txBody>
          <a:bodyPr>
            <a:normAutofit/>
          </a:bodyPr>
          <a:lstStyle/>
          <a:p>
            <a:pPr algn="l"/>
            <a:r>
              <a:rPr lang="en-GB" sz="4800"/>
              <a:t>The Criminal Justice System in England and Wales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9EE79-801D-DCB5-4474-A3A87345F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Learning Objectives 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A651BB7-2D40-1D21-A827-969036BAEFBE}"/>
              </a:ext>
            </a:extLst>
          </p:cNvPr>
          <p:cNvSpPr/>
          <p:nvPr/>
        </p:nvSpPr>
        <p:spPr>
          <a:xfrm>
            <a:off x="3694762" y="97161"/>
            <a:ext cx="7853680" cy="1361440"/>
          </a:xfrm>
          <a:prstGeom prst="roundRect">
            <a:avLst/>
          </a:prstGeom>
          <a:solidFill>
            <a:srgbClr val="82E8C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chemeClr val="tx1"/>
                </a:solidFill>
              </a:rPr>
              <a:t>BY THE END OF THIS SESSION, YOU SHOULD BE ABLE TO ….</a:t>
            </a:r>
            <a:endParaRPr lang="en-US" sz="3200" b="1">
              <a:solidFill>
                <a:schemeClr val="tx1"/>
              </a:solidFill>
            </a:endParaRP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1835053-13DF-C94F-606E-AC3F96D8C007}"/>
              </a:ext>
            </a:extLst>
          </p:cNvPr>
          <p:cNvSpPr/>
          <p:nvPr/>
        </p:nvSpPr>
        <p:spPr>
          <a:xfrm>
            <a:off x="3694762" y="1590680"/>
            <a:ext cx="7853680" cy="1635760"/>
          </a:xfrm>
          <a:prstGeom prst="roundRect">
            <a:avLst/>
          </a:prstGeom>
          <a:solidFill>
            <a:schemeClr val="tx2">
              <a:lumMod val="25000"/>
              <a:lumOff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>
                <a:solidFill>
                  <a:schemeClr val="tx1"/>
                </a:solidFill>
              </a:rPr>
              <a:t>Explain the steps in the criminal justice system from commission of the offence to prison</a:t>
            </a:r>
            <a:endParaRPr lang="en-US" sz="3200">
              <a:solidFill>
                <a:schemeClr val="tx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F61EC4A-BED1-3FD8-19FC-41572B22CD7D}"/>
              </a:ext>
            </a:extLst>
          </p:cNvPr>
          <p:cNvSpPr/>
          <p:nvPr/>
        </p:nvSpPr>
        <p:spPr>
          <a:xfrm>
            <a:off x="3745562" y="3328040"/>
            <a:ext cx="7843520" cy="1645920"/>
          </a:xfrm>
          <a:prstGeom prst="roundRect">
            <a:avLst/>
          </a:prstGeom>
          <a:solidFill>
            <a:srgbClr val="61D2D4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>
                <a:solidFill>
                  <a:schemeClr val="tx1"/>
                </a:solidFill>
              </a:rPr>
              <a:t>Identify the main agencies that play a role in this system</a:t>
            </a:r>
            <a:endParaRPr lang="en-US" sz="3200">
              <a:solidFill>
                <a:schemeClr val="tx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376B6CD1-0319-389B-C55D-FA4930A2D796}"/>
              </a:ext>
            </a:extLst>
          </p:cNvPr>
          <p:cNvSpPr/>
          <p:nvPr/>
        </p:nvSpPr>
        <p:spPr>
          <a:xfrm>
            <a:off x="3694762" y="5065400"/>
            <a:ext cx="7945120" cy="1757680"/>
          </a:xfrm>
          <a:prstGeom prst="roundRect">
            <a:avLst/>
          </a:prstGeom>
          <a:solidFill>
            <a:srgbClr val="92B9D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600">
                <a:solidFill>
                  <a:schemeClr val="tx1"/>
                </a:solidFill>
              </a:rPr>
              <a:t>Explain how the criminal justice system is managed </a:t>
            </a:r>
            <a:endParaRPr lang="en-US" sz="3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190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2E161-CF25-E4B6-B741-161A6D5CFE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621" y="124493"/>
            <a:ext cx="4535055" cy="1348653"/>
          </a:xfrm>
        </p:spPr>
        <p:txBody>
          <a:bodyPr/>
          <a:lstStyle/>
          <a:p>
            <a:r>
              <a:rPr lang="en-GB"/>
              <a:t>Civil Law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1F63756-60F5-7B3A-2B69-A842AB4E3B8B}"/>
              </a:ext>
            </a:extLst>
          </p:cNvPr>
          <p:cNvSpPr txBox="1">
            <a:spLocks/>
          </p:cNvSpPr>
          <p:nvPr/>
        </p:nvSpPr>
        <p:spPr>
          <a:xfrm>
            <a:off x="6892758" y="124372"/>
            <a:ext cx="4535055" cy="134865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Criminal Law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A8FB9E69-7AC5-0EE6-F141-CA11F6C2C682}"/>
              </a:ext>
            </a:extLst>
          </p:cNvPr>
          <p:cNvSpPr/>
          <p:nvPr/>
        </p:nvSpPr>
        <p:spPr>
          <a:xfrm>
            <a:off x="533129" y="1162423"/>
            <a:ext cx="4799263" cy="1644316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aseline="0">
                <a:solidFill>
                  <a:schemeClr val="tx1"/>
                </a:solidFill>
                <a:latin typeface="Aptos"/>
              </a:rPr>
              <a:t>Disputes between people</a:t>
            </a:r>
            <a:endParaRPr lang="en-GB" sz="3600">
              <a:solidFill>
                <a:schemeClr val="tx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45E5DCC-E778-3E7A-AF88-74F382CC8B28}"/>
              </a:ext>
            </a:extLst>
          </p:cNvPr>
          <p:cNvSpPr/>
          <p:nvPr/>
        </p:nvSpPr>
        <p:spPr>
          <a:xfrm>
            <a:off x="479654" y="2913685"/>
            <a:ext cx="4919579" cy="1778000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aseline="0">
                <a:solidFill>
                  <a:schemeClr val="tx1"/>
                </a:solidFill>
                <a:latin typeface="Aptos"/>
              </a:rPr>
              <a:t>Example: Divorce, Unfair </a:t>
            </a:r>
            <a:r>
              <a:rPr lang="en-GB" sz="2800">
                <a:solidFill>
                  <a:schemeClr val="tx1"/>
                </a:solidFill>
                <a:latin typeface="Aptos"/>
              </a:rPr>
              <a:t>dis-missal</a:t>
            </a:r>
            <a:r>
              <a:rPr lang="en-GB" sz="2800" baseline="0">
                <a:solidFill>
                  <a:schemeClr val="tx1"/>
                </a:solidFill>
                <a:latin typeface="Aptos"/>
              </a:rPr>
              <a:t> or discrimination at work or Personal </a:t>
            </a:r>
            <a:r>
              <a:rPr lang="en-GB" sz="2800">
                <a:solidFill>
                  <a:schemeClr val="tx1"/>
                </a:solidFill>
                <a:latin typeface="Aptos"/>
              </a:rPr>
              <a:t>injury</a:t>
            </a:r>
            <a:endParaRPr lang="en-GB" sz="2800">
              <a:solidFill>
                <a:schemeClr val="tx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B2540B7C-97C6-0000-8D34-D056E8F46840}"/>
              </a:ext>
            </a:extLst>
          </p:cNvPr>
          <p:cNvSpPr/>
          <p:nvPr/>
        </p:nvSpPr>
        <p:spPr>
          <a:xfrm>
            <a:off x="479653" y="4798632"/>
            <a:ext cx="5026526" cy="1925052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baseline="0">
                <a:solidFill>
                  <a:schemeClr val="tx1"/>
                </a:solidFill>
                <a:latin typeface="Aptos"/>
                <a:ea typeface="Arial"/>
                <a:cs typeface="Arial"/>
              </a:rPr>
              <a:t>AIM: Financial recovery for the plaintiff </a:t>
            </a:r>
            <a:r>
              <a:rPr lang="en-US" sz="3200">
                <a:solidFill>
                  <a:schemeClr val="tx1"/>
                </a:solidFill>
                <a:latin typeface="Aptos"/>
                <a:ea typeface="Arial"/>
                <a:cs typeface="Arial"/>
              </a:rPr>
              <a:t>​</a:t>
            </a:r>
            <a:endParaRPr lang="en-GB" sz="3200">
              <a:solidFill>
                <a:schemeClr val="tx1"/>
              </a:solidFill>
            </a:endParaRPr>
          </a:p>
        </p:txBody>
      </p: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9C2AEFF0-5C2B-C3B2-A955-54449A8A4DE7}"/>
              </a:ext>
            </a:extLst>
          </p:cNvPr>
          <p:cNvSpPr/>
          <p:nvPr/>
        </p:nvSpPr>
        <p:spPr>
          <a:xfrm>
            <a:off x="6214709" y="1108948"/>
            <a:ext cx="4919578" cy="1697789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3200" baseline="0">
                <a:solidFill>
                  <a:schemeClr val="tx1"/>
                </a:solidFill>
                <a:latin typeface="Aptos"/>
                <a:ea typeface="Arial"/>
                <a:cs typeface="Arial"/>
              </a:rPr>
              <a:t>Enforces penalties for the commission of offences</a:t>
            </a:r>
            <a:r>
              <a:rPr lang="en-US" sz="3200">
                <a:solidFill>
                  <a:schemeClr val="tx1"/>
                </a:solidFill>
                <a:latin typeface="Aptos"/>
                <a:ea typeface="Arial"/>
                <a:cs typeface="Arial"/>
              </a:rPr>
              <a:t>​</a:t>
            </a:r>
            <a:endParaRPr lang="en-GB" sz="3600">
              <a:solidFill>
                <a:schemeClr val="tx1"/>
              </a:solidFill>
              <a:cs typeface="Arial"/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C55E1453-2A82-C9FA-37D7-2D77B29779FC}"/>
              </a:ext>
            </a:extLst>
          </p:cNvPr>
          <p:cNvSpPr/>
          <p:nvPr/>
        </p:nvSpPr>
        <p:spPr>
          <a:xfrm>
            <a:off x="6214708" y="2913685"/>
            <a:ext cx="4919578" cy="17780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aseline="0">
                <a:solidFill>
                  <a:schemeClr val="tx1"/>
                </a:solidFill>
                <a:latin typeface="Aptos"/>
              </a:rPr>
              <a:t>Example: Murder, Manslaughter, Money laundering or criminal damage</a:t>
            </a:r>
            <a:endParaRPr lang="en-US" sz="2800">
              <a:solidFill>
                <a:schemeClr val="tx1"/>
              </a:solidFill>
              <a:cs typeface="Arial"/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E8EBFE2E-FABA-83CB-9A47-8E31C8DC3AD2}"/>
              </a:ext>
            </a:extLst>
          </p:cNvPr>
          <p:cNvSpPr/>
          <p:nvPr/>
        </p:nvSpPr>
        <p:spPr>
          <a:xfrm>
            <a:off x="6214708" y="4798632"/>
            <a:ext cx="5026526" cy="1925052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aseline="0">
                <a:solidFill>
                  <a:schemeClr val="tx1"/>
                </a:solidFill>
                <a:latin typeface="Aptos"/>
              </a:rPr>
              <a:t>AIM: Use criminal sanctions to deter criminals from offending behavior</a:t>
            </a:r>
            <a:endParaRPr lang="en-US" sz="2800">
              <a:solidFill>
                <a:schemeClr val="tx1"/>
              </a:solidFill>
              <a:cs typeface="Arial"/>
            </a:endParaRP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87CF6592-8A72-1AA8-9C87-EF313A4B1596}"/>
              </a:ext>
            </a:extLst>
          </p:cNvPr>
          <p:cNvCxnSpPr/>
          <p:nvPr/>
        </p:nvCxnSpPr>
        <p:spPr>
          <a:xfrm>
            <a:off x="5745747" y="4011"/>
            <a:ext cx="152401" cy="6903452"/>
          </a:xfrm>
          <a:prstGeom prst="straightConnector1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84809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4BCA88-6B05-0599-5EE9-078EC7203A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200" y="690"/>
            <a:ext cx="10515600" cy="1325563"/>
          </a:xfrm>
        </p:spPr>
        <p:txBody>
          <a:bodyPr/>
          <a:lstStyle/>
          <a:p>
            <a:r>
              <a:rPr lang="en-GB"/>
              <a:t>TASK: </a:t>
            </a:r>
          </a:p>
        </p:txBody>
      </p:sp>
      <p:pic>
        <p:nvPicPr>
          <p:cNvPr id="7" name="Picture 6" descr="A list of black and white check boxes&#10;&#10;Description automatically generated">
            <a:extLst>
              <a:ext uri="{FF2B5EF4-FFF2-40B4-BE49-F238E27FC236}">
                <a16:creationId xmlns:a16="http://schemas.microsoft.com/office/drawing/2014/main" id="{8E0A3916-6938-B265-E013-C9D3D08EEB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5932425" y="1220720"/>
            <a:ext cx="6262081" cy="4408016"/>
          </a:xfrm>
          <a:prstGeom prst="rect">
            <a:avLst/>
          </a:prstGeom>
        </p:spPr>
      </p:pic>
      <p:sp>
        <p:nvSpPr>
          <p:cNvPr id="10" name="Thought Bubble: Cloud 9">
            <a:extLst>
              <a:ext uri="{FF2B5EF4-FFF2-40B4-BE49-F238E27FC236}">
                <a16:creationId xmlns:a16="http://schemas.microsoft.com/office/drawing/2014/main" id="{262BFE36-2B39-E7AF-7886-A88185341B73}"/>
              </a:ext>
            </a:extLst>
          </p:cNvPr>
          <p:cNvSpPr/>
          <p:nvPr/>
        </p:nvSpPr>
        <p:spPr>
          <a:xfrm rot="540000" flipH="1">
            <a:off x="93653" y="1181280"/>
            <a:ext cx="6846956" cy="4505739"/>
          </a:xfrm>
          <a:prstGeom prst="cloudCallout">
            <a:avLst/>
          </a:prstGeom>
          <a:solidFill>
            <a:srgbClr val="92B9D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baseline="0">
                <a:solidFill>
                  <a:schemeClr val="tx1"/>
                </a:solidFill>
                <a:latin typeface="Aptos"/>
                <a:ea typeface="Arial"/>
                <a:cs typeface="Arial"/>
              </a:rPr>
              <a:t>Use the flowchart to correctly explain the steps  in the criminal justice system from commission of the offence to prison</a:t>
            </a:r>
            <a:r>
              <a:rPr lang="en-GB" sz="2800" b="1">
                <a:solidFill>
                  <a:schemeClr val="tx1"/>
                </a:solidFill>
                <a:latin typeface="Aptos"/>
                <a:ea typeface="Arial"/>
                <a:cs typeface="Arial"/>
              </a:rPr>
              <a:t>​</a:t>
            </a:r>
            <a:endParaRPr lang="en-GB" sz="2800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97776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diagram of a law enforcement system&#10;&#10;Description automatically generated">
            <a:extLst>
              <a:ext uri="{FF2B5EF4-FFF2-40B4-BE49-F238E27FC236}">
                <a16:creationId xmlns:a16="http://schemas.microsoft.com/office/drawing/2014/main" id="{9A872575-4043-1BF2-D7DF-19270E2857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153" y="126144"/>
            <a:ext cx="6174114" cy="6619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41963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A logo of a home office&#10;&#10;Description automatically generated">
            <a:extLst>
              <a:ext uri="{FF2B5EF4-FFF2-40B4-BE49-F238E27FC236}">
                <a16:creationId xmlns:a16="http://schemas.microsoft.com/office/drawing/2014/main" id="{102373CA-05CD-E47B-F480-1B32BC7E57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8867" y="-2667"/>
            <a:ext cx="3723948" cy="2126047"/>
          </a:xfrm>
        </p:spPr>
      </p:pic>
      <p:pic>
        <p:nvPicPr>
          <p:cNvPr id="9" name="Picture 8" descr="A black and white logo with lions and lions&#10;&#10;Description automatically generated">
            <a:extLst>
              <a:ext uri="{FF2B5EF4-FFF2-40B4-BE49-F238E27FC236}">
                <a16:creationId xmlns:a16="http://schemas.microsoft.com/office/drawing/2014/main" id="{AC6DA267-1A57-38E8-44EB-4588B31D7A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3954" y="59866"/>
            <a:ext cx="2472888" cy="2119477"/>
          </a:xfrm>
          <a:prstGeom prst="rect">
            <a:avLst/>
          </a:prstGeom>
        </p:spPr>
      </p:pic>
      <p:pic>
        <p:nvPicPr>
          <p:cNvPr id="10" name="Picture 9" descr="A close-up of a logo&#10;&#10;Description automatically generated">
            <a:extLst>
              <a:ext uri="{FF2B5EF4-FFF2-40B4-BE49-F238E27FC236}">
                <a16:creationId xmlns:a16="http://schemas.microsoft.com/office/drawing/2014/main" id="{709A76AB-C1C6-1B33-C006-32DC64F0A0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9592" y="-565"/>
            <a:ext cx="3293022" cy="211126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E02A77B-CC39-258B-C065-87110E826CB6}"/>
              </a:ext>
            </a:extLst>
          </p:cNvPr>
          <p:cNvSpPr txBox="1"/>
          <p:nvPr/>
        </p:nvSpPr>
        <p:spPr>
          <a:xfrm>
            <a:off x="126107" y="2974770"/>
            <a:ext cx="3625943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The lead government department for;</a:t>
            </a:r>
            <a:endParaRPr lang="en-US"/>
          </a:p>
          <a:p>
            <a:r>
              <a:rPr lang="en-GB" sz="2800"/>
              <a:t>immigration and passports</a:t>
            </a:r>
            <a:endParaRPr lang="en-US"/>
          </a:p>
          <a:p>
            <a:r>
              <a:rPr lang="en-GB" sz="2800"/>
              <a:t>drugs policy</a:t>
            </a:r>
            <a:endParaRPr lang="en-US"/>
          </a:p>
          <a:p>
            <a:r>
              <a:rPr lang="en-GB" sz="2800"/>
              <a:t>Crime</a:t>
            </a:r>
            <a:endParaRPr lang="en-US"/>
          </a:p>
          <a:p>
            <a:r>
              <a:rPr lang="en-GB" sz="2800"/>
              <a:t>Fire</a:t>
            </a:r>
            <a:endParaRPr lang="en-US"/>
          </a:p>
          <a:p>
            <a:r>
              <a:rPr lang="en-GB" sz="2800"/>
              <a:t>counter-terrorism and police. </a:t>
            </a:r>
            <a:endParaRPr lang="en-US"/>
          </a:p>
          <a:p>
            <a:endParaRPr lang="en-GB"/>
          </a:p>
          <a:p>
            <a:endParaRPr lang="en-GB"/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D9E10ACA-F444-2882-E7D5-1E8E1913C627}"/>
              </a:ext>
            </a:extLst>
          </p:cNvPr>
          <p:cNvSpPr/>
          <p:nvPr/>
        </p:nvSpPr>
        <p:spPr>
          <a:xfrm>
            <a:off x="1760439" y="2126454"/>
            <a:ext cx="827689" cy="85396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53553EC-44D4-4CAD-28EF-A4AB9B84254C}"/>
              </a:ext>
            </a:extLst>
          </p:cNvPr>
          <p:cNvSpPr txBox="1"/>
          <p:nvPr/>
        </p:nvSpPr>
        <p:spPr>
          <a:xfrm>
            <a:off x="4553590" y="3040459"/>
            <a:ext cx="3468287" cy="38164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solidFill>
                  <a:srgbClr val="0B0C0C"/>
                </a:solidFill>
                <a:ea typeface="+mn-lt"/>
                <a:cs typeface="+mn-lt"/>
              </a:rPr>
              <a:t>Is a major government department, at the heart of the justice system. They work to protect and advance the principles of justice. </a:t>
            </a:r>
            <a:endParaRPr lang="en-US" sz="2800"/>
          </a:p>
          <a:p>
            <a:endParaRPr lang="en-GB"/>
          </a:p>
        </p:txBody>
      </p:sp>
      <p:sp>
        <p:nvSpPr>
          <p:cNvPr id="15" name="Arrow: Down 14">
            <a:extLst>
              <a:ext uri="{FF2B5EF4-FFF2-40B4-BE49-F238E27FC236}">
                <a16:creationId xmlns:a16="http://schemas.microsoft.com/office/drawing/2014/main" id="{20FAEDA5-CC9C-DE97-2229-C04DCF5652A5}"/>
              </a:ext>
            </a:extLst>
          </p:cNvPr>
          <p:cNvSpPr/>
          <p:nvPr/>
        </p:nvSpPr>
        <p:spPr>
          <a:xfrm>
            <a:off x="5728094" y="2192144"/>
            <a:ext cx="827689" cy="85396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6F1D3AF-7992-7C91-C312-863F6F06B905}"/>
              </a:ext>
            </a:extLst>
          </p:cNvPr>
          <p:cNvSpPr txBox="1"/>
          <p:nvPr/>
        </p:nvSpPr>
        <p:spPr>
          <a:xfrm>
            <a:off x="8586952" y="2924504"/>
            <a:ext cx="3413234" cy="31085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solidFill>
                  <a:srgbClr val="0B0C0C"/>
                </a:solidFill>
                <a:highlight>
                  <a:srgbClr val="FFFFFF"/>
                </a:highlight>
                <a:latin typeface="GDS Transport"/>
              </a:rPr>
              <a:t>Provides legal advice and support to the Attorney General and the Solicitor General (the Law Officers) who give legal advice to government. </a:t>
            </a: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649CE55C-797F-4DFB-8BE6-C50026A7EE48}"/>
              </a:ext>
            </a:extLst>
          </p:cNvPr>
          <p:cNvSpPr/>
          <p:nvPr/>
        </p:nvSpPr>
        <p:spPr>
          <a:xfrm>
            <a:off x="9722025" y="2073903"/>
            <a:ext cx="827689" cy="85396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33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Content Placeholder 3" descr="A close-up of a logo&#10;&#10;Description automatically generated">
            <a:extLst>
              <a:ext uri="{FF2B5EF4-FFF2-40B4-BE49-F238E27FC236}">
                <a16:creationId xmlns:a16="http://schemas.microsoft.com/office/drawing/2014/main" id="{3181D188-79AF-9AB8-1284-CFAA4E7E5B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71520" y="369392"/>
            <a:ext cx="9952863" cy="2836567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Oval 4">
            <a:extLst>
              <a:ext uri="{FF2B5EF4-FFF2-40B4-BE49-F238E27FC236}">
                <a16:creationId xmlns:a16="http://schemas.microsoft.com/office/drawing/2014/main" id="{2B029472-EC60-CE91-A9B6-91CF158D2A4B}"/>
              </a:ext>
            </a:extLst>
          </p:cNvPr>
          <p:cNvSpPr/>
          <p:nvPr/>
        </p:nvSpPr>
        <p:spPr>
          <a:xfrm>
            <a:off x="4502136" y="2710317"/>
            <a:ext cx="6808838" cy="3969774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400" baseline="0">
                <a:solidFill>
                  <a:srgbClr val="0E2841"/>
                </a:solidFill>
                <a:latin typeface="Aptos Display"/>
              </a:rPr>
              <a:t>Who is the current Attorney General – and what is their background? </a:t>
            </a:r>
            <a:r>
              <a:rPr lang="en-US" sz="4400">
                <a:latin typeface="Aptos Display"/>
                <a:ea typeface="Aptos Display"/>
                <a:cs typeface="Aptos Display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6005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849950-35CF-ED74-C50B-31D5FF7143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29" y="766326"/>
            <a:ext cx="4522731" cy="6088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400"/>
              <a:t>Police 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08C63F-3172-65C2-7D86-8DF8283D8D7C}"/>
              </a:ext>
            </a:extLst>
          </p:cNvPr>
          <p:cNvSpPr txBox="1"/>
          <p:nvPr/>
        </p:nvSpPr>
        <p:spPr>
          <a:xfrm>
            <a:off x="177963" y="1422433"/>
            <a:ext cx="5113364" cy="3584448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Q: </a:t>
            </a:r>
            <a:r>
              <a:rPr lang="en-US" sz="2000"/>
              <a:t>How many police constabularies are there in England and Wales? </a:t>
            </a: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Q: </a:t>
            </a:r>
            <a:r>
              <a:rPr lang="en-US" sz="2000"/>
              <a:t>How many current serving officers in England and Wales?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Q</a:t>
            </a:r>
            <a:r>
              <a:rPr lang="en-US" sz="2000"/>
              <a:t>: Has the number of police officers increased or decreased compared to year ending March 2022?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Q</a:t>
            </a:r>
            <a:r>
              <a:rPr lang="en-US" sz="2000"/>
              <a:t>: What can you find about the diversity of the force? i.e. number of white officers, women, BAME officers.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Be prepared to discuss your answer with the class and to tell us the source from which you found the information.</a:t>
            </a:r>
          </a:p>
        </p:txBody>
      </p:sp>
      <p:pic>
        <p:nvPicPr>
          <p:cNvPr id="10" name="Picture 9" descr="A group of police officers standing in a line&#10;&#10;Description automatically generated">
            <a:extLst>
              <a:ext uri="{FF2B5EF4-FFF2-40B4-BE49-F238E27FC236}">
                <a16:creationId xmlns:a16="http://schemas.microsoft.com/office/drawing/2014/main" id="{B2C0D11B-BEAE-E9CC-C3A2-2F1100DD21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9364" r="23922"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50987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nline Media 7" title="National Crime Agency: Protecting the public">
            <a:hlinkClick r:id="" action="ppaction://media"/>
            <a:extLst>
              <a:ext uri="{FF2B5EF4-FFF2-40B4-BE49-F238E27FC236}">
                <a16:creationId xmlns:a16="http://schemas.microsoft.com/office/drawing/2014/main" id="{2B2BFFED-0414-7F42-CB94-E2A94DDC9A8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413489" y="1214284"/>
            <a:ext cx="9710738" cy="5486400"/>
          </a:xfrm>
          <a:prstGeom prst="rect">
            <a:avLst/>
          </a:prstGeom>
        </p:spPr>
      </p:pic>
      <p:pic>
        <p:nvPicPr>
          <p:cNvPr id="4" name="Content Placeholder 3" descr="A black and white logo&#10;&#10;Description automatically generated">
            <a:extLst>
              <a:ext uri="{FF2B5EF4-FFF2-40B4-BE49-F238E27FC236}">
                <a16:creationId xmlns:a16="http://schemas.microsoft.com/office/drawing/2014/main" id="{DA6F9ACB-033A-8766-2DD3-A5DE010816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277761" y="47651"/>
            <a:ext cx="3819834" cy="1958771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6038C81-5891-B11D-0CF4-5F65BC427194}"/>
              </a:ext>
            </a:extLst>
          </p:cNvPr>
          <p:cNvSpPr txBox="1"/>
          <p:nvPr/>
        </p:nvSpPr>
        <p:spPr>
          <a:xfrm rot="5400000">
            <a:off x="10107561" y="4933335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https://www.youtube.com/watch?v=IEMtmLcDcC4</a:t>
            </a:r>
          </a:p>
        </p:txBody>
      </p:sp>
    </p:spTree>
    <p:extLst>
      <p:ext uri="{BB962C8B-B14F-4D97-AF65-F5344CB8AC3E}">
        <p14:creationId xmlns:p14="http://schemas.microsoft.com/office/powerpoint/2010/main" val="5706168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23EB1-103B-17DA-241C-43CDF09C3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Crown Prosecution Service </a:t>
            </a:r>
          </a:p>
        </p:txBody>
      </p:sp>
      <p:graphicFrame>
        <p:nvGraphicFramePr>
          <p:cNvPr id="14" name="TextBox 4">
            <a:extLst>
              <a:ext uri="{FF2B5EF4-FFF2-40B4-BE49-F238E27FC236}">
                <a16:creationId xmlns:a16="http://schemas.microsoft.com/office/drawing/2014/main" id="{72EC2462-8C4B-D2ED-6DFD-4AF8E4F15B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1926039"/>
              </p:ext>
            </p:extLst>
          </p:nvPr>
        </p:nvGraphicFramePr>
        <p:xfrm>
          <a:off x="338789" y="697978"/>
          <a:ext cx="9671194" cy="67070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2" name="Picture 91" descr="A blue and white logo&#10;&#10;Description automatically generated">
            <a:extLst>
              <a:ext uri="{FF2B5EF4-FFF2-40B4-BE49-F238E27FC236}">
                <a16:creationId xmlns:a16="http://schemas.microsoft.com/office/drawing/2014/main" id="{D9FE5327-0698-F162-A851-722B62BBF8D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06349" y="3087448"/>
            <a:ext cx="2677604" cy="3414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9895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0DD074FB-11EF-A68A-F8C2-606881FF2AED}"/>
              </a:ext>
            </a:extLst>
          </p:cNvPr>
          <p:cNvSpPr/>
          <p:nvPr/>
        </p:nvSpPr>
        <p:spPr>
          <a:xfrm>
            <a:off x="6203570" y="540150"/>
            <a:ext cx="5760153" cy="6115462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marL="457200" indent="-457200">
              <a:buFont typeface="Arial"/>
              <a:buChar char="•"/>
            </a:pPr>
            <a:endParaRPr lang="en-GB" sz="2800">
              <a:solidFill>
                <a:schemeClr val="tx1"/>
              </a:solidFill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400">
                <a:solidFill>
                  <a:schemeClr val="tx1"/>
                </a:solidFill>
              </a:rPr>
              <a:t>How serious is the offence committed?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>
                <a:solidFill>
                  <a:schemeClr val="tx1"/>
                </a:solidFill>
              </a:rPr>
              <a:t>What is the level of culpability of the suspect?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>
                <a:solidFill>
                  <a:schemeClr val="tx1"/>
                </a:solidFill>
              </a:rPr>
              <a:t>What are the circumstances of the harm caused to the victim?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>
                <a:solidFill>
                  <a:schemeClr val="tx1"/>
                </a:solidFill>
              </a:rPr>
              <a:t>What was the suspects age and maturity at the time of the offence?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>
                <a:solidFill>
                  <a:schemeClr val="tx1"/>
                </a:solidFill>
              </a:rPr>
              <a:t>What is the impact on the community?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>
                <a:solidFill>
                  <a:schemeClr val="tx1"/>
                </a:solidFill>
              </a:rPr>
              <a:t>Is prosecution a proportionate response? </a:t>
            </a:r>
          </a:p>
          <a:p>
            <a:pPr marL="285750" indent="-285750" algn="ctr">
              <a:buFont typeface="Arial"/>
              <a:buChar char="•"/>
            </a:pPr>
            <a:r>
              <a:rPr lang="en-GB" sz="2400">
                <a:solidFill>
                  <a:schemeClr val="tx1"/>
                </a:solidFill>
              </a:rPr>
              <a:t>Do sources of information require protecting? 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92E606D9-B83F-0A5C-68A1-B20403CF6C1C}"/>
              </a:ext>
            </a:extLst>
          </p:cNvPr>
          <p:cNvSpPr/>
          <p:nvPr/>
        </p:nvSpPr>
        <p:spPr>
          <a:xfrm>
            <a:off x="228923" y="1813647"/>
            <a:ext cx="5319622" cy="4931433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Font typeface="Arial"/>
              <a:buChar char="•"/>
            </a:pPr>
            <a:endParaRPr lang="en-GB" sz="2800">
              <a:solidFill>
                <a:schemeClr val="tx1"/>
              </a:solidFill>
            </a:endParaRPr>
          </a:p>
          <a:p>
            <a:pPr marL="342900" indent="-342900">
              <a:buFont typeface="Arial"/>
              <a:buChar char="•"/>
            </a:pPr>
            <a:endParaRPr lang="en-GB" sz="2800">
              <a:solidFill>
                <a:schemeClr val="tx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800">
                <a:solidFill>
                  <a:schemeClr val="tx1"/>
                </a:solidFill>
              </a:rPr>
              <a:t>Can this evidence be used in court?</a:t>
            </a:r>
            <a:endParaRPr lang="en-US" sz="2800">
              <a:solidFill>
                <a:schemeClr val="tx1"/>
              </a:solidFill>
            </a:endParaRPr>
          </a:p>
          <a:p>
            <a:pPr marL="342900" indent="-342900">
              <a:buFont typeface="Arial"/>
              <a:buChar char="•"/>
            </a:pPr>
            <a:r>
              <a:rPr lang="en-GB" sz="2800">
                <a:solidFill>
                  <a:schemeClr val="tx1"/>
                </a:solidFill>
              </a:rPr>
              <a:t>Is the evidence reliable? </a:t>
            </a:r>
          </a:p>
          <a:p>
            <a:pPr marL="342900" indent="-342900">
              <a:buFont typeface="Arial"/>
              <a:buChar char="•"/>
            </a:pPr>
            <a:r>
              <a:rPr lang="en-GB" sz="2800">
                <a:solidFill>
                  <a:schemeClr val="tx1"/>
                </a:solidFill>
              </a:rPr>
              <a:t>Is the evidence credible? </a:t>
            </a:r>
          </a:p>
          <a:p>
            <a:pPr marL="342900" indent="-342900">
              <a:buFont typeface="Arial"/>
              <a:buChar char="•"/>
            </a:pPr>
            <a:r>
              <a:rPr lang="en-GB" sz="2800">
                <a:solidFill>
                  <a:schemeClr val="tx1"/>
                </a:solidFill>
              </a:rPr>
              <a:t>Is there any other material that might affect the sufficiency of evidence? </a:t>
            </a:r>
          </a:p>
          <a:p>
            <a:pPr marL="285750" indent="-285750" algn="ctr">
              <a:buFont typeface="Arial"/>
              <a:buChar char="•"/>
            </a:pP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EC3AFA-F5F2-D352-0A62-C82C5F614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4" y="331725"/>
            <a:ext cx="7385981" cy="1325563"/>
          </a:xfrm>
        </p:spPr>
        <p:txBody>
          <a:bodyPr/>
          <a:lstStyle/>
          <a:p>
            <a:r>
              <a:rPr lang="en-GB"/>
              <a:t>The Crown Prosecution Service</a:t>
            </a:r>
            <a:br>
              <a:rPr lang="en-GB"/>
            </a:br>
            <a:r>
              <a:rPr lang="en-GB" sz="3600" b="1" u="sng">
                <a:solidFill>
                  <a:srgbClr val="000000"/>
                </a:solidFill>
                <a:ea typeface="+mj-lt"/>
                <a:cs typeface="+mj-lt"/>
              </a:rPr>
              <a:t>The Full-code test:</a:t>
            </a:r>
            <a:endParaRPr lang="en-GB" sz="3600">
              <a:solidFill>
                <a:srgbClr val="000000"/>
              </a:solidFill>
              <a:ea typeface="+mj-lt"/>
              <a:cs typeface="+mj-lt"/>
            </a:endParaRPr>
          </a:p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9FC20-219D-35FC-8963-1C61E5CE2B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8773" y="1709128"/>
            <a:ext cx="6545457" cy="149024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endParaRPr lang="en-GB" sz="3600" b="1" u="sng"/>
          </a:p>
          <a:p>
            <a:pPr marL="971550" lvl="1">
              <a:buAutoNum type="arabicParenR"/>
            </a:pPr>
            <a:r>
              <a:rPr lang="en-GB" sz="2800" b="1" u="sng"/>
              <a:t>  The evidential stage    </a:t>
            </a:r>
            <a:r>
              <a:rPr lang="en-GB" sz="2800"/>
              <a:t>                            </a:t>
            </a:r>
            <a:endParaRPr lang="en-GB" sz="2800" b="1" u="sng"/>
          </a:p>
          <a:p>
            <a:pPr>
              <a:buAutoNum type="arabicParenR"/>
            </a:pPr>
            <a:endParaRPr lang="en-GB"/>
          </a:p>
          <a:p>
            <a:pPr>
              <a:buAutoNum type="arabicParenR"/>
            </a:pPr>
            <a:endParaRPr lang="en-GB"/>
          </a:p>
          <a:p>
            <a:pPr>
              <a:buAutoNum type="arabicParenR"/>
            </a:pPr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48A90FF-19E2-A988-D47C-BAB5E1605F21}"/>
              </a:ext>
            </a:extLst>
          </p:cNvPr>
          <p:cNvSpPr txBox="1"/>
          <p:nvPr/>
        </p:nvSpPr>
        <p:spPr>
          <a:xfrm>
            <a:off x="7069015" y="691662"/>
            <a:ext cx="545123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u="sng"/>
              <a:t>2) The public interest stage </a:t>
            </a:r>
            <a:r>
              <a:rPr lang="en-GB" sz="2800"/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135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689DD8-884F-A797-715F-6D576A13B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7731" y="579438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/>
              <a:t>The Crown Prosecution Service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CB8DC69-2813-69D0-37CC-482A8B883884}"/>
              </a:ext>
            </a:extLst>
          </p:cNvPr>
          <p:cNvSpPr/>
          <p:nvPr/>
        </p:nvSpPr>
        <p:spPr>
          <a:xfrm>
            <a:off x="124463" y="1657292"/>
            <a:ext cx="11737090" cy="4959290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r>
              <a:rPr lang="en-GB" sz="3200" b="1" u="sng">
                <a:solidFill>
                  <a:schemeClr val="tx1"/>
                </a:solidFill>
              </a:rPr>
              <a:t>The Threshold Test: </a:t>
            </a:r>
          </a:p>
          <a:p>
            <a:endParaRPr lang="en-GB" sz="2800">
              <a:solidFill>
                <a:schemeClr val="tx1"/>
              </a:solidFill>
            </a:endParaRPr>
          </a:p>
          <a:p>
            <a:r>
              <a:rPr lang="en-GB" sz="2800">
                <a:solidFill>
                  <a:schemeClr val="tx1"/>
                </a:solidFill>
              </a:rPr>
              <a:t>Where the full code test is not met, and there isn't enough evidence - but reasonable suspicion </a:t>
            </a:r>
          </a:p>
          <a:p>
            <a:endParaRPr lang="en-GB" sz="2800">
              <a:solidFill>
                <a:schemeClr val="tx1"/>
              </a:solidFill>
            </a:endParaRPr>
          </a:p>
          <a:p>
            <a:r>
              <a:rPr lang="en-GB" sz="2800">
                <a:solidFill>
                  <a:schemeClr val="tx1"/>
                </a:solidFill>
              </a:rPr>
              <a:t>Must meet the five conditions!!!</a:t>
            </a:r>
          </a:p>
          <a:p>
            <a:pPr marL="514350" indent="-514350">
              <a:buAutoNum type="arabicParenR"/>
            </a:pPr>
            <a:r>
              <a:rPr lang="en-GB" sz="2800">
                <a:solidFill>
                  <a:schemeClr val="tx1"/>
                </a:solidFill>
              </a:rPr>
              <a:t>Reasonable grounds</a:t>
            </a:r>
          </a:p>
          <a:p>
            <a:pPr marL="514350" indent="-514350">
              <a:buAutoNum type="arabicParenR"/>
            </a:pPr>
            <a:r>
              <a:rPr lang="en-GB" sz="2800">
                <a:solidFill>
                  <a:schemeClr val="tx1"/>
                </a:solidFill>
              </a:rPr>
              <a:t>Further evidence can be obtained</a:t>
            </a:r>
          </a:p>
          <a:p>
            <a:pPr marL="514350" indent="-514350">
              <a:buAutoNum type="arabicParenR"/>
            </a:pPr>
            <a:r>
              <a:rPr lang="en-GB" sz="2800">
                <a:solidFill>
                  <a:schemeClr val="tx1"/>
                </a:solidFill>
              </a:rPr>
              <a:t>Seriousness of the case</a:t>
            </a:r>
          </a:p>
          <a:p>
            <a:pPr marL="514350" indent="-514350">
              <a:buAutoNum type="arabicParenR"/>
            </a:pPr>
            <a:r>
              <a:rPr lang="en-GB" sz="2800">
                <a:solidFill>
                  <a:schemeClr val="tx1"/>
                </a:solidFill>
              </a:rPr>
              <a:t>Continuing substantial grounds to object bail </a:t>
            </a:r>
          </a:p>
          <a:p>
            <a:pPr marL="514350" indent="-514350">
              <a:buAutoNum type="arabicParenR"/>
            </a:pPr>
            <a:r>
              <a:rPr lang="en-GB" sz="2800">
                <a:solidFill>
                  <a:schemeClr val="tx1"/>
                </a:solidFill>
              </a:rPr>
              <a:t>In the public interest </a:t>
            </a:r>
          </a:p>
        </p:txBody>
      </p:sp>
    </p:spTree>
    <p:extLst>
      <p:ext uri="{BB962C8B-B14F-4D97-AF65-F5344CB8AC3E}">
        <p14:creationId xmlns:p14="http://schemas.microsoft.com/office/powerpoint/2010/main" val="18343647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14CAE-3324-2111-818A-A56B9CA20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389" y="4657964"/>
            <a:ext cx="10889411" cy="151899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4000" b="1" u="sng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ea typeface="Tw Cen MT"/>
                <a:cs typeface="Tw Cen MT"/>
              </a:rPr>
              <a:t>TASK:</a:t>
            </a:r>
            <a:r>
              <a:rPr lang="en-GB" sz="4000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ea typeface="Tw Cen MT"/>
                <a:cs typeface="Tw Cen MT"/>
              </a:rPr>
              <a:t> Using the ‘News’ section of the CPS website, find a recent case example which the CPS was involved.</a:t>
            </a:r>
            <a:endParaRPr lang="en-GB" sz="4000"/>
          </a:p>
        </p:txBody>
      </p:sp>
      <p:pic>
        <p:nvPicPr>
          <p:cNvPr id="5" name="Picture 4" descr="A blue and white logo&#10;&#10;Description automatically generated">
            <a:extLst>
              <a:ext uri="{FF2B5EF4-FFF2-40B4-BE49-F238E27FC236}">
                <a16:creationId xmlns:a16="http://schemas.microsoft.com/office/drawing/2014/main" id="{D9546700-415F-F5ED-2FEA-AE124F34A5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5783" y="557033"/>
            <a:ext cx="2677604" cy="3414803"/>
          </a:xfrm>
          <a:prstGeom prst="rect">
            <a:avLst/>
          </a:prstGeom>
        </p:spPr>
      </p:pic>
      <p:pic>
        <p:nvPicPr>
          <p:cNvPr id="8" name="Picture 7" descr="A person standing next to a cardboard box&#10;&#10;Description automatically generated">
            <a:extLst>
              <a:ext uri="{FF2B5EF4-FFF2-40B4-BE49-F238E27FC236}">
                <a16:creationId xmlns:a16="http://schemas.microsoft.com/office/drawing/2014/main" id="{B76E7C50-3382-C6DC-1C9E-C5E211EC4FB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8889" y="898675"/>
            <a:ext cx="4638675" cy="3076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5523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8BDCF-5E05-F8FA-ABC0-D7B11FDD2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classification of criminal offences: 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8A36C5C-BC47-31B7-10E4-F097C14EF1AC}"/>
              </a:ext>
            </a:extLst>
          </p:cNvPr>
          <p:cNvSpPr/>
          <p:nvPr/>
        </p:nvSpPr>
        <p:spPr>
          <a:xfrm>
            <a:off x="51490" y="1583875"/>
            <a:ext cx="4011282" cy="1408979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>
                <a:solidFill>
                  <a:schemeClr val="tx1"/>
                </a:solidFill>
              </a:rPr>
              <a:t>SUMMARY-ONLY OFFENCES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3610238-0319-C82A-AB9F-43BF31CC5DA2}"/>
              </a:ext>
            </a:extLst>
          </p:cNvPr>
          <p:cNvSpPr/>
          <p:nvPr/>
        </p:nvSpPr>
        <p:spPr>
          <a:xfrm>
            <a:off x="4206547" y="1583874"/>
            <a:ext cx="3781244" cy="1408979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>
                <a:solidFill>
                  <a:schemeClr val="tx1"/>
                </a:solidFill>
              </a:rPr>
              <a:t>INDICTMENT-ONLY OFFENCES</a:t>
            </a:r>
            <a:endParaRPr lang="en-US" sz="2800" b="1">
              <a:solidFill>
                <a:schemeClr val="tx1"/>
              </a:solidFill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C09FDC7D-F9D2-FB94-D94A-3D9FDC765229}"/>
              </a:ext>
            </a:extLst>
          </p:cNvPr>
          <p:cNvSpPr/>
          <p:nvPr/>
        </p:nvSpPr>
        <p:spPr>
          <a:xfrm>
            <a:off x="8117190" y="1583875"/>
            <a:ext cx="3996904" cy="1408979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>
                <a:solidFill>
                  <a:schemeClr val="tx1"/>
                </a:solidFill>
              </a:rPr>
              <a:t>TRIABLE-EITHER WAY OFFENCES</a:t>
            </a:r>
            <a:endParaRPr lang="en-US" sz="2800" b="1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923635-63FB-8ADB-EF1D-96C78695EA11}"/>
              </a:ext>
            </a:extLst>
          </p:cNvPr>
          <p:cNvSpPr txBox="1"/>
          <p:nvPr/>
        </p:nvSpPr>
        <p:spPr>
          <a:xfrm>
            <a:off x="684362" y="3128513"/>
            <a:ext cx="274320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</a:rPr>
              <a:t>Less serious</a:t>
            </a:r>
          </a:p>
          <a:p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</a:rPr>
              <a:t>Normally dealt with in the magistrates</a:t>
            </a:r>
          </a:p>
          <a:p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</a:rPr>
              <a:t>Common assault</a:t>
            </a:r>
          </a:p>
          <a:p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</a:rPr>
              <a:t>Some offences can be added to the indictment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62F4ECF-A7A2-5D22-4118-96091F307678}"/>
              </a:ext>
            </a:extLst>
          </p:cNvPr>
          <p:cNvSpPr txBox="1"/>
          <p:nvPr/>
        </p:nvSpPr>
        <p:spPr>
          <a:xfrm>
            <a:off x="4609381" y="3214777"/>
            <a:ext cx="2743200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</a:rPr>
              <a:t>Most serious</a:t>
            </a:r>
          </a:p>
          <a:p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</a:rPr>
              <a:t>Can only be dealt with at Crown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7724BF-BBD7-96F0-FF23-DEE73866BAFB}"/>
              </a:ext>
            </a:extLst>
          </p:cNvPr>
          <p:cNvSpPr txBox="1"/>
          <p:nvPr/>
        </p:nvSpPr>
        <p:spPr>
          <a:xfrm>
            <a:off x="8261230" y="3214778"/>
            <a:ext cx="2743200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</a:rPr>
              <a:t>Can be tried in a magistrates' court or crown.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37042920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" name="Picture 3" descr="A hand placing blocks on a table&#10;&#10;Description automatically generated">
            <a:extLst>
              <a:ext uri="{FF2B5EF4-FFF2-40B4-BE49-F238E27FC236}">
                <a16:creationId xmlns:a16="http://schemas.microsoft.com/office/drawing/2014/main" id="{B9F703CF-C7BB-4F70-A45D-446A948317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807" y="1804622"/>
            <a:ext cx="5468347" cy="32399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5803F8-0374-0E84-CD6B-1994C28955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0111" y="909630"/>
            <a:ext cx="5006271" cy="538841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3600">
                <a:ea typeface="+mn-lt"/>
                <a:cs typeface="+mn-lt"/>
              </a:rPr>
              <a:t>Research the following in relation to the offence of robbery:</a:t>
            </a:r>
            <a:endParaRPr lang="en-GB" sz="3600"/>
          </a:p>
          <a:p>
            <a:endParaRPr lang="en-GB" sz="3600"/>
          </a:p>
          <a:p>
            <a:pPr marL="0" indent="0">
              <a:buNone/>
            </a:pPr>
            <a:r>
              <a:rPr lang="en-GB" sz="3600">
                <a:ea typeface="+mn-lt"/>
                <a:cs typeface="+mn-lt"/>
              </a:rPr>
              <a:t>• the relevant Act, including section;</a:t>
            </a:r>
            <a:endParaRPr lang="en-GB" sz="3600"/>
          </a:p>
          <a:p>
            <a:pPr marL="0" indent="0">
              <a:buNone/>
            </a:pPr>
            <a:r>
              <a:rPr lang="en-GB" sz="3600">
                <a:ea typeface="+mn-lt"/>
                <a:cs typeface="+mn-lt"/>
              </a:rPr>
              <a:t>• the mode of trial; and</a:t>
            </a:r>
            <a:endParaRPr lang="en-GB" sz="3600"/>
          </a:p>
          <a:p>
            <a:pPr marL="0" indent="0">
              <a:buNone/>
            </a:pPr>
            <a:r>
              <a:rPr lang="en-GB" sz="3600">
                <a:ea typeface="+mn-lt"/>
                <a:cs typeface="+mn-lt"/>
              </a:rPr>
              <a:t>• the maximum penalty for a person found guilty.</a:t>
            </a:r>
            <a:endParaRPr lang="en-GB" sz="3600"/>
          </a:p>
        </p:txBody>
      </p:sp>
    </p:spTree>
    <p:extLst>
      <p:ext uri="{BB962C8B-B14F-4D97-AF65-F5344CB8AC3E}">
        <p14:creationId xmlns:p14="http://schemas.microsoft.com/office/powerpoint/2010/main" val="33357786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2EA5365-96FE-0825-5099-C7B834095EBE}"/>
              </a:ext>
            </a:extLst>
          </p:cNvPr>
          <p:cNvCxnSpPr/>
          <p:nvPr/>
        </p:nvCxnSpPr>
        <p:spPr>
          <a:xfrm>
            <a:off x="7847494" y="1558235"/>
            <a:ext cx="8835" cy="318051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3" name="Picture 2" descr="A building with columns and a statue&#10;&#10;Description automatically generated">
            <a:extLst>
              <a:ext uri="{FF2B5EF4-FFF2-40B4-BE49-F238E27FC236}">
                <a16:creationId xmlns:a16="http://schemas.microsoft.com/office/drawing/2014/main" id="{2F6EBECB-12A2-5A47-0EC6-C551849EDD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734" y="638534"/>
            <a:ext cx="4447816" cy="2734215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CF05957F-EE1F-2B11-7A30-3AA0CFE8B286}"/>
              </a:ext>
            </a:extLst>
          </p:cNvPr>
          <p:cNvSpPr/>
          <p:nvPr/>
        </p:nvSpPr>
        <p:spPr>
          <a:xfrm>
            <a:off x="6412015" y="246809"/>
            <a:ext cx="3033622" cy="123645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>
                <a:solidFill>
                  <a:schemeClr val="tx1"/>
                </a:solidFill>
              </a:rPr>
              <a:t>Supreme court 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9F1E4E3B-5AD1-7756-943F-8E8A50D2DB87}"/>
              </a:ext>
            </a:extLst>
          </p:cNvPr>
          <p:cNvSpPr/>
          <p:nvPr/>
        </p:nvSpPr>
        <p:spPr>
          <a:xfrm>
            <a:off x="6412014" y="1911248"/>
            <a:ext cx="3033622" cy="123645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>
                <a:solidFill>
                  <a:schemeClr val="tx1"/>
                </a:solidFill>
              </a:rPr>
              <a:t>Court of Appeal</a:t>
            </a:r>
            <a:endParaRPr lang="en-US" sz="2000" b="1">
              <a:solidFill>
                <a:schemeClr val="tx1"/>
              </a:solidFill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AE19F5B3-0E52-F189-6432-7A38F9C9DEFE}"/>
              </a:ext>
            </a:extLst>
          </p:cNvPr>
          <p:cNvSpPr/>
          <p:nvPr/>
        </p:nvSpPr>
        <p:spPr>
          <a:xfrm>
            <a:off x="8721143" y="3324397"/>
            <a:ext cx="3033622" cy="123645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>
                <a:solidFill>
                  <a:schemeClr val="tx1"/>
                </a:solidFill>
              </a:rPr>
              <a:t>High Court</a:t>
            </a:r>
            <a:endParaRPr lang="en-US" sz="2000" b="1">
              <a:solidFill>
                <a:schemeClr val="tx1"/>
              </a:solidFill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9D2CE867-409C-D971-4C6B-8D1DAB89EDFD}"/>
              </a:ext>
            </a:extLst>
          </p:cNvPr>
          <p:cNvSpPr/>
          <p:nvPr/>
        </p:nvSpPr>
        <p:spPr>
          <a:xfrm>
            <a:off x="8713433" y="5095729"/>
            <a:ext cx="3033622" cy="123645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>
                <a:solidFill>
                  <a:schemeClr val="tx1"/>
                </a:solidFill>
              </a:rPr>
              <a:t>County Court </a:t>
            </a:r>
            <a:endParaRPr lang="en-US" sz="2000" b="1">
              <a:solidFill>
                <a:schemeClr val="tx1"/>
              </a:solidFill>
            </a:endParaRP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79519B3-7322-8C59-43D2-E38D9464A715}"/>
              </a:ext>
            </a:extLst>
          </p:cNvPr>
          <p:cNvSpPr/>
          <p:nvPr/>
        </p:nvSpPr>
        <p:spPr>
          <a:xfrm>
            <a:off x="4832379" y="5184077"/>
            <a:ext cx="3033622" cy="123645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>
                <a:solidFill>
                  <a:schemeClr val="tx1"/>
                </a:solidFill>
              </a:rPr>
              <a:t>Magistrates' Court</a:t>
            </a:r>
            <a:endParaRPr lang="en-US" sz="2000" b="1">
              <a:solidFill>
                <a:schemeClr val="tx1"/>
              </a:solidFill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C906A76-09E8-2522-58F2-A765085E39E5}"/>
              </a:ext>
            </a:extLst>
          </p:cNvPr>
          <p:cNvSpPr/>
          <p:nvPr/>
        </p:nvSpPr>
        <p:spPr>
          <a:xfrm>
            <a:off x="2549087" y="3744048"/>
            <a:ext cx="3033622" cy="123645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>
                <a:solidFill>
                  <a:schemeClr val="tx1"/>
                </a:solidFill>
              </a:rPr>
              <a:t>Crown Court</a:t>
            </a:r>
            <a:endParaRPr lang="en-US" sz="2000" b="1">
              <a:solidFill>
                <a:schemeClr val="tx1"/>
              </a:solidFill>
            </a:endParaRP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8B44A952-2F7C-1DA8-FA65-4E898DED4279}"/>
              </a:ext>
            </a:extLst>
          </p:cNvPr>
          <p:cNvSpPr/>
          <p:nvPr/>
        </p:nvSpPr>
        <p:spPr>
          <a:xfrm>
            <a:off x="539801" y="5239294"/>
            <a:ext cx="3033622" cy="123645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b="1">
                <a:solidFill>
                  <a:schemeClr val="tx1"/>
                </a:solidFill>
              </a:rPr>
              <a:t>Youth Court</a:t>
            </a:r>
            <a:endParaRPr lang="en-US" sz="2000" b="1">
              <a:solidFill>
                <a:schemeClr val="tx1"/>
              </a:solidFill>
            </a:endParaRP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CD08B17A-803B-7322-D3D4-26F1AA49CC75}"/>
              </a:ext>
            </a:extLst>
          </p:cNvPr>
          <p:cNvCxnSpPr>
            <a:cxnSpLocks/>
          </p:cNvCxnSpPr>
          <p:nvPr/>
        </p:nvCxnSpPr>
        <p:spPr>
          <a:xfrm flipH="1">
            <a:off x="5250068" y="2993888"/>
            <a:ext cx="1316383" cy="859180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4108658-0F32-7E88-0C24-C50CB3FB6D32}"/>
              </a:ext>
            </a:extLst>
          </p:cNvPr>
          <p:cNvCxnSpPr>
            <a:cxnSpLocks/>
          </p:cNvCxnSpPr>
          <p:nvPr/>
        </p:nvCxnSpPr>
        <p:spPr>
          <a:xfrm>
            <a:off x="8984972" y="3038059"/>
            <a:ext cx="395357" cy="318052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D7307A91-5566-7152-F525-0C562732CCA4}"/>
              </a:ext>
            </a:extLst>
          </p:cNvPr>
          <p:cNvCxnSpPr>
            <a:cxnSpLocks/>
          </p:cNvCxnSpPr>
          <p:nvPr/>
        </p:nvCxnSpPr>
        <p:spPr>
          <a:xfrm flipH="1">
            <a:off x="10219633" y="4606234"/>
            <a:ext cx="24295" cy="406399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80308F57-CA36-159C-DB6F-5DD1833C67B8}"/>
              </a:ext>
            </a:extLst>
          </p:cNvPr>
          <p:cNvCxnSpPr>
            <a:cxnSpLocks/>
          </p:cNvCxnSpPr>
          <p:nvPr/>
        </p:nvCxnSpPr>
        <p:spPr>
          <a:xfrm>
            <a:off x="5318537" y="4793972"/>
            <a:ext cx="538922" cy="373269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AAACA1C-7726-4F2A-F83F-3C6FD793D8E5}"/>
              </a:ext>
            </a:extLst>
          </p:cNvPr>
          <p:cNvCxnSpPr>
            <a:cxnSpLocks/>
          </p:cNvCxnSpPr>
          <p:nvPr/>
        </p:nvCxnSpPr>
        <p:spPr>
          <a:xfrm flipH="1">
            <a:off x="2687980" y="4904408"/>
            <a:ext cx="432905" cy="373269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43E18917-1AA0-2F79-8C61-D89A70FBBA28}"/>
              </a:ext>
            </a:extLst>
          </p:cNvPr>
          <p:cNvCxnSpPr>
            <a:cxnSpLocks/>
          </p:cNvCxnSpPr>
          <p:nvPr/>
        </p:nvCxnSpPr>
        <p:spPr>
          <a:xfrm flipH="1">
            <a:off x="7171632" y="4219713"/>
            <a:ext cx="1559340" cy="969616"/>
          </a:xfrm>
          <a:prstGeom prst="straightConnector1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45655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77DB58-6689-9F6D-E8CA-1FFD20989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408" y="1184635"/>
            <a:ext cx="3916393" cy="1339940"/>
          </a:xfrm>
        </p:spPr>
        <p:txBody>
          <a:bodyPr>
            <a:normAutofit/>
          </a:bodyPr>
          <a:lstStyle/>
          <a:p>
            <a:r>
              <a:rPr lang="en-GB" sz="4000" u="sng"/>
              <a:t>Lay Magistrates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C563E6-95D7-AF5C-F26C-436E142793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408" y="2343210"/>
            <a:ext cx="5095336" cy="435133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ea typeface="Tw Cen MT"/>
                <a:cs typeface="Tw Cen MT"/>
              </a:rPr>
              <a:t>What role does a lay magistrate play within the CJS?</a:t>
            </a:r>
          </a:p>
          <a:p>
            <a:r>
              <a:rPr lang="en-GB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ea typeface="Tw Cen MT"/>
                <a:cs typeface="Tw Cen MT"/>
              </a:rPr>
              <a:t>What qualities must they possess?</a:t>
            </a:r>
          </a:p>
          <a:p>
            <a:r>
              <a:rPr lang="en-GB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ea typeface="Tw Cen MT"/>
                <a:cs typeface="Tw Cen MT"/>
              </a:rPr>
              <a:t>Are any occupations excluded from becoming a magistrate?</a:t>
            </a:r>
          </a:p>
          <a:p>
            <a:r>
              <a:rPr lang="en-GB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ea typeface="Tw Cen MT"/>
                <a:cs typeface="Tw Cen MT"/>
              </a:rPr>
              <a:t>Age?</a:t>
            </a:r>
          </a:p>
          <a:p>
            <a:r>
              <a:rPr lang="en-GB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ea typeface="Tw Cen MT"/>
                <a:cs typeface="Tw Cen MT"/>
              </a:rPr>
              <a:t>Advantages/Disadvantages?</a:t>
            </a:r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113B424-6266-23DB-FD3D-34D5BD7FC9D1}"/>
              </a:ext>
            </a:extLst>
          </p:cNvPr>
          <p:cNvSpPr txBox="1">
            <a:spLocks/>
          </p:cNvSpPr>
          <p:nvPr/>
        </p:nvSpPr>
        <p:spPr>
          <a:xfrm>
            <a:off x="6468374" y="1193261"/>
            <a:ext cx="3916393" cy="13399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000" u="sng"/>
              <a:t>Juries</a:t>
            </a:r>
            <a:endParaRPr lang="en-US" sz="4000" u="sng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2A1CA1-189C-A8BC-255B-56E5370B4679}"/>
              </a:ext>
            </a:extLst>
          </p:cNvPr>
          <p:cNvSpPr txBox="1"/>
          <p:nvPr/>
        </p:nvSpPr>
        <p:spPr>
          <a:xfrm>
            <a:off x="6090247" y="2237117"/>
            <a:ext cx="5963730" cy="440120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,Sans-Serif"/>
              <a:buChar char="•"/>
            </a:pPr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cs typeface="Arial"/>
              </a:rPr>
              <a:t>What role does a juror play in the CJS?</a:t>
            </a:r>
            <a:r>
              <a:rPr lang="en-US" sz="2800">
                <a:highlight>
                  <a:srgbClr val="EDEBE9"/>
                </a:highlight>
                <a:latin typeface="Tw Cen MT"/>
                <a:cs typeface="Arial"/>
              </a:rPr>
              <a:t>​</a:t>
            </a:r>
          </a:p>
          <a:p>
            <a:pPr marL="457200" indent="-457200">
              <a:buFont typeface="Arial,Sans-Serif"/>
              <a:buChar char="•"/>
            </a:pPr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cs typeface="Arial"/>
              </a:rPr>
              <a:t>S.44 Criminal Justice Act 2003 provides that a Crown Court trial may be ordered without a jury if there is serious danger of what?</a:t>
            </a:r>
            <a:r>
              <a:rPr lang="en-US" sz="2800">
                <a:highlight>
                  <a:srgbClr val="EDEBE9"/>
                </a:highlight>
                <a:latin typeface="Tw Cen MT"/>
                <a:cs typeface="Arial"/>
              </a:rPr>
              <a:t>​</a:t>
            </a:r>
          </a:p>
          <a:p>
            <a:pPr marL="457200" indent="-457200">
              <a:buFont typeface="Arial,Sans-Serif"/>
              <a:buChar char="•"/>
            </a:pPr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cs typeface="Arial"/>
              </a:rPr>
              <a:t>How are jurors selected?</a:t>
            </a:r>
            <a:r>
              <a:rPr lang="en-US" sz="2800">
                <a:highlight>
                  <a:srgbClr val="EDEBE9"/>
                </a:highlight>
                <a:latin typeface="Tw Cen MT"/>
                <a:cs typeface="Arial"/>
              </a:rPr>
              <a:t>​</a:t>
            </a:r>
          </a:p>
          <a:p>
            <a:pPr marL="457200" indent="-457200">
              <a:buFont typeface="Arial,Sans-Serif"/>
              <a:buChar char="•"/>
            </a:pPr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cs typeface="Arial"/>
              </a:rPr>
              <a:t>When might a juror be disqualified?</a:t>
            </a:r>
            <a:r>
              <a:rPr lang="en-US" sz="2800">
                <a:highlight>
                  <a:srgbClr val="EDEBE9"/>
                </a:highlight>
                <a:latin typeface="Tw Cen MT"/>
                <a:cs typeface="Arial"/>
              </a:rPr>
              <a:t>​</a:t>
            </a:r>
          </a:p>
          <a:p>
            <a:pPr marL="457200" indent="-457200">
              <a:buFont typeface="Arial,Sans-Serif"/>
              <a:buChar char="•"/>
            </a:pPr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cs typeface="Arial"/>
              </a:rPr>
              <a:t>What is jury secrecy?</a:t>
            </a:r>
            <a:r>
              <a:rPr lang="en-US" sz="2800">
                <a:highlight>
                  <a:srgbClr val="EDEBE9"/>
                </a:highlight>
                <a:latin typeface="Tw Cen MT"/>
                <a:cs typeface="Arial"/>
              </a:rPr>
              <a:t>​</a:t>
            </a:r>
          </a:p>
          <a:p>
            <a:pPr marL="457200" indent="-457200">
              <a:buFont typeface="Arial,Sans-Serif"/>
              <a:buChar char="•"/>
            </a:pPr>
            <a:r>
              <a:rPr lang="en-US" sz="2800">
                <a:solidFill>
                  <a:srgbClr val="2E2B21"/>
                </a:solidFill>
                <a:highlight>
                  <a:srgbClr val="FFFFFF"/>
                </a:highlight>
                <a:latin typeface="Tw Cen MT"/>
                <a:cs typeface="Arial"/>
              </a:rPr>
              <a:t>Advantages/Disadvantages?</a:t>
            </a:r>
          </a:p>
        </p:txBody>
      </p:sp>
      <p:pic>
        <p:nvPicPr>
          <p:cNvPr id="7" name="Picture 6" descr="A hand writing on a white board&#10;&#10;Description automatically generated">
            <a:extLst>
              <a:ext uri="{FF2B5EF4-FFF2-40B4-BE49-F238E27FC236}">
                <a16:creationId xmlns:a16="http://schemas.microsoft.com/office/drawing/2014/main" id="{E41379E9-6756-67A7-30A5-DF9D010AF1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5102" y="214582"/>
            <a:ext cx="7980512" cy="13392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30096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-up of a number&#10;&#10;Description automatically generated">
            <a:extLst>
              <a:ext uri="{FF2B5EF4-FFF2-40B4-BE49-F238E27FC236}">
                <a16:creationId xmlns:a16="http://schemas.microsoft.com/office/drawing/2014/main" id="{E01D66A6-828D-36C2-A12C-40C879BEDD7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64987" y="1718469"/>
            <a:ext cx="3886200" cy="1009650"/>
          </a:xfrm>
        </p:spPr>
      </p:pic>
      <p:pic>
        <p:nvPicPr>
          <p:cNvPr id="6" name="Picture 5" descr="A black and white logo with text&#10;&#10;Description automatically generated">
            <a:extLst>
              <a:ext uri="{FF2B5EF4-FFF2-40B4-BE49-F238E27FC236}">
                <a16:creationId xmlns:a16="http://schemas.microsoft.com/office/drawing/2014/main" id="{D20DB7A5-F137-BFEE-D1B3-9035B08E82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460" y="1196423"/>
            <a:ext cx="2771775" cy="2609850"/>
          </a:xfrm>
          <a:prstGeom prst="rect">
            <a:avLst/>
          </a:prstGeom>
        </p:spPr>
      </p:pic>
      <p:pic>
        <p:nvPicPr>
          <p:cNvPr id="7" name="Picture 6" descr="Purple and white text on a white background&#10;&#10;Description automatically generated">
            <a:extLst>
              <a:ext uri="{FF2B5EF4-FFF2-40B4-BE49-F238E27FC236}">
                <a16:creationId xmlns:a16="http://schemas.microsoft.com/office/drawing/2014/main" id="{0DCBC141-3180-7EE8-354B-F880591B43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9843" y="1445109"/>
            <a:ext cx="3962400" cy="178117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2CFAA686-F733-495B-AC2C-C19DA3318DCA}"/>
              </a:ext>
            </a:extLst>
          </p:cNvPr>
          <p:cNvSpPr txBox="1"/>
          <p:nvPr/>
        </p:nvSpPr>
        <p:spPr>
          <a:xfrm>
            <a:off x="999262" y="320396"/>
            <a:ext cx="775546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u="sng"/>
              <a:t>Probation Service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18F01FA6-E7E4-F82D-4E42-17A7CD2C9F3D}"/>
              </a:ext>
            </a:extLst>
          </p:cNvPr>
          <p:cNvSpPr/>
          <p:nvPr/>
        </p:nvSpPr>
        <p:spPr>
          <a:xfrm>
            <a:off x="4001340" y="1971494"/>
            <a:ext cx="1004956" cy="41965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C46A1D1C-B2D9-C159-F142-C79B754C26FA}"/>
              </a:ext>
            </a:extLst>
          </p:cNvPr>
          <p:cNvSpPr/>
          <p:nvPr/>
        </p:nvSpPr>
        <p:spPr>
          <a:xfrm>
            <a:off x="7181861" y="1971494"/>
            <a:ext cx="1004956" cy="41965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A46ADDDC-8910-5404-56B9-67EE7740B62D}"/>
              </a:ext>
            </a:extLst>
          </p:cNvPr>
          <p:cNvSpPr/>
          <p:nvPr/>
        </p:nvSpPr>
        <p:spPr>
          <a:xfrm>
            <a:off x="1915900" y="4159867"/>
            <a:ext cx="8647043" cy="2286000"/>
          </a:xfrm>
          <a:prstGeom prst="roundRect">
            <a:avLst/>
          </a:prstGeom>
          <a:solidFill>
            <a:srgbClr val="92B9D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aseline="0">
                <a:solidFill>
                  <a:schemeClr val="tx1"/>
                </a:solidFill>
                <a:latin typeface="Aptos"/>
              </a:rPr>
              <a:t>There was a shift in emphasis on the welfare of the offender to safeguarding the public from the effects of offending</a:t>
            </a:r>
            <a:r>
              <a:rPr lang="en-US" sz="3200">
                <a:solidFill>
                  <a:schemeClr val="tx1"/>
                </a:solidFill>
                <a:latin typeface="Aptos"/>
              </a:rPr>
              <a:t> behavior</a:t>
            </a:r>
            <a:endParaRPr lang="en-US" sz="3200" err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899065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logo with a lion and a sword&#10;&#10;Description automatically generated">
            <a:extLst>
              <a:ext uri="{FF2B5EF4-FFF2-40B4-BE49-F238E27FC236}">
                <a16:creationId xmlns:a16="http://schemas.microsoft.com/office/drawing/2014/main" id="{62751404-3161-F3C5-74CE-A6DB54D25A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728" y="125889"/>
            <a:ext cx="3820103" cy="2001982"/>
          </a:xfrm>
          <a:prstGeom prst="rect">
            <a:avLst/>
          </a:prstGeom>
        </p:spPr>
      </p:pic>
      <p:sp>
        <p:nvSpPr>
          <p:cNvPr id="7" name="Star: 7 Points 6">
            <a:extLst>
              <a:ext uri="{FF2B5EF4-FFF2-40B4-BE49-F238E27FC236}">
                <a16:creationId xmlns:a16="http://schemas.microsoft.com/office/drawing/2014/main" id="{2F9563AC-9968-9929-3362-01E4EE1A40F0}"/>
              </a:ext>
            </a:extLst>
          </p:cNvPr>
          <p:cNvSpPr/>
          <p:nvPr/>
        </p:nvSpPr>
        <p:spPr>
          <a:xfrm>
            <a:off x="7964699" y="1790550"/>
            <a:ext cx="3993638" cy="2977419"/>
          </a:xfrm>
          <a:prstGeom prst="ellipse">
            <a:avLst/>
          </a:prstGeom>
          <a:solidFill>
            <a:srgbClr val="92B9DE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</a:rPr>
              <a:t>Responsible for:</a:t>
            </a:r>
            <a:endParaRPr lang="en-US" sz="2400">
              <a:solidFill>
                <a:schemeClr val="tx1"/>
              </a:solidFill>
            </a:endParaRPr>
          </a:p>
          <a:p>
            <a:pPr algn="ctr"/>
            <a:r>
              <a:rPr lang="en-GB" sz="2400">
                <a:solidFill>
                  <a:schemeClr val="tx1"/>
                </a:solidFill>
              </a:rPr>
              <a:t>Running prison and probation services in England and Wales </a:t>
            </a:r>
          </a:p>
        </p:txBody>
      </p:sp>
      <p:sp>
        <p:nvSpPr>
          <p:cNvPr id="8" name="Star: 7 Points 7">
            <a:extLst>
              <a:ext uri="{FF2B5EF4-FFF2-40B4-BE49-F238E27FC236}">
                <a16:creationId xmlns:a16="http://schemas.microsoft.com/office/drawing/2014/main" id="{61857933-D759-0E7C-B328-AE7AF97C1D6D}"/>
              </a:ext>
            </a:extLst>
          </p:cNvPr>
          <p:cNvSpPr/>
          <p:nvPr/>
        </p:nvSpPr>
        <p:spPr>
          <a:xfrm>
            <a:off x="4459237" y="162858"/>
            <a:ext cx="3907373" cy="2948667"/>
          </a:xfrm>
          <a:prstGeom prst="ellipse">
            <a:avLst/>
          </a:prstGeom>
          <a:solidFill>
            <a:srgbClr val="82E8CD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</a:rPr>
              <a:t>Carrying out sentences given by the courts either in custody or the community </a:t>
            </a:r>
          </a:p>
        </p:txBody>
      </p:sp>
      <p:sp>
        <p:nvSpPr>
          <p:cNvPr id="13" name="Star: 7 Points 6">
            <a:extLst>
              <a:ext uri="{FF2B5EF4-FFF2-40B4-BE49-F238E27FC236}">
                <a16:creationId xmlns:a16="http://schemas.microsoft.com/office/drawing/2014/main" id="{CC5BE29D-CEB7-3F35-42A6-FE5167F3921A}"/>
              </a:ext>
            </a:extLst>
          </p:cNvPr>
          <p:cNvSpPr/>
          <p:nvPr/>
        </p:nvSpPr>
        <p:spPr>
          <a:xfrm>
            <a:off x="4370359" y="3832134"/>
            <a:ext cx="3993638" cy="2977419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400">
                <a:solidFill>
                  <a:schemeClr val="tx1"/>
                </a:solidFill>
              </a:rPr>
              <a:t>Reduce reoffending through rehabilitating offenders through employment and education </a:t>
            </a:r>
          </a:p>
        </p:txBody>
      </p:sp>
      <p:sp>
        <p:nvSpPr>
          <p:cNvPr id="14" name="Star: 7 Points 6">
            <a:extLst>
              <a:ext uri="{FF2B5EF4-FFF2-40B4-BE49-F238E27FC236}">
                <a16:creationId xmlns:a16="http://schemas.microsoft.com/office/drawing/2014/main" id="{5908EDDC-D5C4-2A9C-3FC3-9FBF06E40FB2}"/>
              </a:ext>
            </a:extLst>
          </p:cNvPr>
          <p:cNvSpPr/>
          <p:nvPr/>
        </p:nvSpPr>
        <p:spPr>
          <a:xfrm>
            <a:off x="574737" y="2336890"/>
            <a:ext cx="3993638" cy="2977419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200">
                <a:solidFill>
                  <a:schemeClr val="tx1"/>
                </a:solidFill>
              </a:rPr>
              <a:t>Provides rehabilitation care for people In their care leaving prison, making sure support is available to stop reoffending </a:t>
            </a:r>
            <a:endParaRPr lang="en-US" sz="22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68175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white sign with white text&#10;&#10;Description automatically generated">
            <a:extLst>
              <a:ext uri="{FF2B5EF4-FFF2-40B4-BE49-F238E27FC236}">
                <a16:creationId xmlns:a16="http://schemas.microsoft.com/office/drawing/2014/main" id="{03BA57D1-D8EA-238C-D8AE-E841BD2862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210" y="1410587"/>
            <a:ext cx="5331578" cy="4178891"/>
          </a:xfrm>
          <a:prstGeom prst="rect">
            <a:avLst/>
          </a:prstGeo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48824AE-B76D-E42E-2A94-674BAB09074D}"/>
              </a:ext>
            </a:extLst>
          </p:cNvPr>
          <p:cNvSpPr/>
          <p:nvPr/>
        </p:nvSpPr>
        <p:spPr>
          <a:xfrm>
            <a:off x="6286527" y="777646"/>
            <a:ext cx="5230677" cy="5295254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rtl="0"/>
            <a:r>
              <a:rPr lang="en-US" sz="2300" baseline="0">
                <a:solidFill>
                  <a:schemeClr val="tx1"/>
                </a:solidFill>
                <a:latin typeface="PT Sans"/>
                <a:ea typeface="Segoe UI"/>
                <a:cs typeface="Segoe UI"/>
              </a:rPr>
              <a:t>HM Prison Service runs 105 of the 122 prisons in England and Wales. The others are run by private companies.</a:t>
            </a:r>
            <a:r>
              <a:rPr lang="en-US" sz="2300">
                <a:solidFill>
                  <a:schemeClr val="tx1"/>
                </a:solidFill>
                <a:latin typeface="PT San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2300">
                <a:solidFill>
                  <a:schemeClr val="tx1"/>
                </a:solidFill>
                <a:latin typeface="PT Sans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2300" b="1" baseline="0">
                <a:solidFill>
                  <a:schemeClr val="tx1"/>
                </a:solidFill>
                <a:latin typeface="PT Sans"/>
                <a:ea typeface="Segoe UI"/>
                <a:cs typeface="Segoe UI"/>
              </a:rPr>
              <a:t>They are responsible for: </a:t>
            </a:r>
            <a:r>
              <a:rPr lang="en-US" sz="2300" b="1">
                <a:solidFill>
                  <a:schemeClr val="tx1"/>
                </a:solidFill>
                <a:latin typeface="PT Sans"/>
                <a:ea typeface="Segoe UI"/>
                <a:cs typeface="Segoe UI"/>
              </a:rPr>
              <a:t>​</a:t>
            </a:r>
          </a:p>
          <a:p>
            <a:r>
              <a:rPr lang="en-US" sz="2300">
                <a:solidFill>
                  <a:schemeClr val="tx1"/>
                </a:solidFill>
                <a:latin typeface="PT Sans"/>
                <a:ea typeface="Segoe UI"/>
                <a:cs typeface="Segoe UI"/>
              </a:rPr>
              <a:t>Keeping those sentenced to prison in custody, helping them lead law-abiding and useful lives, both while they are in prison and after they are released.</a:t>
            </a:r>
          </a:p>
          <a:p>
            <a:r>
              <a:rPr lang="en-US" sz="2300">
                <a:solidFill>
                  <a:schemeClr val="tx1"/>
                </a:solidFill>
                <a:latin typeface="PT Sans"/>
                <a:ea typeface="Segoe UI"/>
                <a:cs typeface="Segoe UI"/>
              </a:rPr>
              <a:t>-Executive agency sponsored by HMPPS</a:t>
            </a:r>
          </a:p>
        </p:txBody>
      </p:sp>
    </p:spTree>
    <p:extLst>
      <p:ext uri="{BB962C8B-B14F-4D97-AF65-F5344CB8AC3E}">
        <p14:creationId xmlns:p14="http://schemas.microsoft.com/office/powerpoint/2010/main" val="27352783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urple and grey logo&#10;&#10;Description automatically generated">
            <a:extLst>
              <a:ext uri="{FF2B5EF4-FFF2-40B4-BE49-F238E27FC236}">
                <a16:creationId xmlns:a16="http://schemas.microsoft.com/office/drawing/2014/main" id="{6956E917-D330-99D7-CDCB-5D903BAA61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8600" y="1047750"/>
            <a:ext cx="3014663" cy="2028825"/>
          </a:xfrm>
          <a:prstGeom prst="rect">
            <a:avLst/>
          </a:prstGeom>
        </p:spPr>
      </p:pic>
      <p:pic>
        <p:nvPicPr>
          <p:cNvPr id="5" name="Picture 4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8D59823E-61CE-DED1-42C4-71AC3629E5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4260" y="3550668"/>
            <a:ext cx="3014663" cy="2670175"/>
          </a:xfrm>
          <a:prstGeom prst="rect">
            <a:avLst/>
          </a:prstGeom>
        </p:spPr>
      </p:pic>
      <p:pic>
        <p:nvPicPr>
          <p:cNvPr id="3" name="Picture 2" descr="A close-up of a logo&#10;&#10;Description automatically generated">
            <a:extLst>
              <a:ext uri="{FF2B5EF4-FFF2-40B4-BE49-F238E27FC236}">
                <a16:creationId xmlns:a16="http://schemas.microsoft.com/office/drawing/2014/main" id="{37B048C9-96EB-6603-49E1-C662C2D1D9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620" y="1258"/>
            <a:ext cx="4114800" cy="29559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2698799-9C63-D122-D28D-5905457DB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18" y="1643043"/>
            <a:ext cx="3701259" cy="3528784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Community safety partnerships in Swansea</a:t>
            </a:r>
            <a:endParaRPr lang="en-US" sz="3600" kern="120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D588130-78D7-91B2-C723-5AA25780604F}"/>
              </a:ext>
            </a:extLst>
          </p:cNvPr>
          <p:cNvSpPr txBox="1"/>
          <p:nvPr/>
        </p:nvSpPr>
        <p:spPr>
          <a:xfrm>
            <a:off x="7950859" y="3312596"/>
            <a:ext cx="377792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/>
              <a:t>Can consider claims for;</a:t>
            </a:r>
          </a:p>
          <a:p>
            <a:pPr marL="285750" indent="-285750">
              <a:buFont typeface="Calibri"/>
              <a:buChar char="-"/>
            </a:pPr>
            <a:r>
              <a:rPr lang="en-GB" sz="2400"/>
              <a:t>Mental or physical injury following a crime of violence</a:t>
            </a:r>
          </a:p>
          <a:p>
            <a:pPr marL="285750" indent="-285750">
              <a:buFont typeface="Calibri"/>
              <a:buChar char="-"/>
            </a:pPr>
            <a:r>
              <a:rPr lang="en-GB" sz="2400"/>
              <a:t>Loss of earnings</a:t>
            </a:r>
          </a:p>
          <a:p>
            <a:pPr marL="285750" indent="-285750">
              <a:buFont typeface="Calibri"/>
              <a:buChar char="-"/>
            </a:pPr>
            <a:r>
              <a:rPr lang="en-GB" sz="2400"/>
              <a:t>Special expenses payments </a:t>
            </a:r>
          </a:p>
          <a:p>
            <a:pPr marL="285750" indent="-285750">
              <a:buFont typeface="Calibri"/>
              <a:buChar char="-"/>
            </a:pPr>
            <a:r>
              <a:rPr lang="en-GB" sz="2400"/>
              <a:t>A fatality caused by a crime of violence </a:t>
            </a: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50BFE366-CB7F-761D-7419-66F370181498}"/>
              </a:ext>
            </a:extLst>
          </p:cNvPr>
          <p:cNvSpPr/>
          <p:nvPr/>
        </p:nvSpPr>
        <p:spPr>
          <a:xfrm>
            <a:off x="10231881" y="2420233"/>
            <a:ext cx="575094" cy="89139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4679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About the Parole Board">
            <a:hlinkClick r:id="" action="ppaction://media"/>
            <a:extLst>
              <a:ext uri="{FF2B5EF4-FFF2-40B4-BE49-F238E27FC236}">
                <a16:creationId xmlns:a16="http://schemas.microsoft.com/office/drawing/2014/main" id="{BAE503F8-1DEB-09AD-D5CE-5BF9966256C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4423" y="157852"/>
            <a:ext cx="11467830" cy="6479187"/>
          </a:xfrm>
        </p:spPr>
      </p:pic>
    </p:spTree>
    <p:extLst>
      <p:ext uri="{BB962C8B-B14F-4D97-AF65-F5344CB8AC3E}">
        <p14:creationId xmlns:p14="http://schemas.microsoft.com/office/powerpoint/2010/main" val="222972344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73758-B05A-4036-4A3F-4123D9199B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u="sng">
                <a:ea typeface="+mj-lt"/>
                <a:cs typeface="+mj-lt"/>
              </a:rPr>
              <a:t>Management and oversight of criminal justice  </a:t>
            </a:r>
            <a:endParaRPr lang="en-GB" sz="4000" u="sng">
              <a:ea typeface="+mj-lt"/>
              <a:cs typeface="+mj-lt"/>
            </a:endParaRPr>
          </a:p>
          <a:p>
            <a:endParaRPr lang="en-GB"/>
          </a:p>
        </p:txBody>
      </p:sp>
      <p:pic>
        <p:nvPicPr>
          <p:cNvPr id="4" name="Content Placeholder 3" descr="A group of business cards&#10;&#10;Description automatically generated">
            <a:extLst>
              <a:ext uri="{FF2B5EF4-FFF2-40B4-BE49-F238E27FC236}">
                <a16:creationId xmlns:a16="http://schemas.microsoft.com/office/drawing/2014/main" id="{59364D27-B16B-0A9F-7819-76706C3C69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85169" y="2211705"/>
            <a:ext cx="7452862" cy="438181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634E54-189B-D0D9-73CC-E4BFFD0470A9}"/>
              </a:ext>
            </a:extLst>
          </p:cNvPr>
          <p:cNvSpPr txBox="1"/>
          <p:nvPr/>
        </p:nvSpPr>
        <p:spPr>
          <a:xfrm>
            <a:off x="1137000" y="1779033"/>
            <a:ext cx="5459832" cy="13542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 u="sng">
                <a:solidFill>
                  <a:srgbClr val="545454"/>
                </a:solidFill>
              </a:rPr>
              <a:t>Criminal Justice Inspectorates</a:t>
            </a:r>
            <a:endParaRPr lang="en-US" sz="2800" u="sng"/>
          </a:p>
          <a:p>
            <a:br>
              <a:rPr lang="en-US"/>
            </a:br>
            <a:endParaRPr lang="en-US"/>
          </a:p>
          <a:p>
            <a:pPr algn="l"/>
            <a:endParaRPr lang="en-GB"/>
          </a:p>
        </p:txBody>
      </p:sp>
      <p:pic>
        <p:nvPicPr>
          <p:cNvPr id="7" name="Picture 6" descr="A green and white logo&#10;&#10;Description automatically generated">
            <a:extLst>
              <a:ext uri="{FF2B5EF4-FFF2-40B4-BE49-F238E27FC236}">
                <a16:creationId xmlns:a16="http://schemas.microsoft.com/office/drawing/2014/main" id="{10BDD74E-1EE7-CA79-FBFB-721B468AEC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2802" y="2294705"/>
            <a:ext cx="2686921" cy="2432120"/>
          </a:xfrm>
          <a:prstGeom prst="rect">
            <a:avLst/>
          </a:prstGeom>
        </p:spPr>
      </p:pic>
      <p:pic>
        <p:nvPicPr>
          <p:cNvPr id="9" name="Content Placeholder 11" descr="A close-up of a logo&#10;&#10;Description automatically generated">
            <a:extLst>
              <a:ext uri="{FF2B5EF4-FFF2-40B4-BE49-F238E27FC236}">
                <a16:creationId xmlns:a16="http://schemas.microsoft.com/office/drawing/2014/main" id="{08D11C59-A720-A0D7-726F-BCB3C03064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28070" y="5317043"/>
            <a:ext cx="3600084" cy="1279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046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1136</Words>
  <Application>Microsoft Office PowerPoint</Application>
  <PresentationFormat>Widescreen</PresentationFormat>
  <Paragraphs>160</Paragraphs>
  <Slides>23</Slides>
  <Notes>19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2" baseType="lpstr">
      <vt:lpstr>Arial,Sans-Serif</vt:lpstr>
      <vt:lpstr>GDS Transport</vt:lpstr>
      <vt:lpstr>Aptos</vt:lpstr>
      <vt:lpstr>Aptos Display</vt:lpstr>
      <vt:lpstr>Arial</vt:lpstr>
      <vt:lpstr>Calibri</vt:lpstr>
      <vt:lpstr>PT Sans</vt:lpstr>
      <vt:lpstr>Tw Cen MT</vt:lpstr>
      <vt:lpstr>office theme</vt:lpstr>
      <vt:lpstr>The Criminal Justice System in England and Wales</vt:lpstr>
      <vt:lpstr>Learning Objectives </vt:lpstr>
      <vt:lpstr>Civil Law</vt:lpstr>
      <vt:lpstr>TASK: </vt:lpstr>
      <vt:lpstr>PowerPoint Presentation</vt:lpstr>
      <vt:lpstr>PowerPoint Presentation</vt:lpstr>
      <vt:lpstr>PowerPoint Presentation</vt:lpstr>
      <vt:lpstr>Police </vt:lpstr>
      <vt:lpstr>PowerPoint Presentation</vt:lpstr>
      <vt:lpstr>The Crown Prosecution Service </vt:lpstr>
      <vt:lpstr>The Crown Prosecution Service The Full-code test: </vt:lpstr>
      <vt:lpstr>The Crown Prosecution Service</vt:lpstr>
      <vt:lpstr>PowerPoint Presentation</vt:lpstr>
      <vt:lpstr>The classification of criminal offences: </vt:lpstr>
      <vt:lpstr>PowerPoint Presentation</vt:lpstr>
      <vt:lpstr>PowerPoint Presentation</vt:lpstr>
      <vt:lpstr>Lay Magistrates</vt:lpstr>
      <vt:lpstr>PowerPoint Presentation</vt:lpstr>
      <vt:lpstr>PowerPoint Presentation</vt:lpstr>
      <vt:lpstr>PowerPoint Presentation</vt:lpstr>
      <vt:lpstr>Community safety partnerships in Swansea</vt:lpstr>
      <vt:lpstr>PowerPoint Presentation</vt:lpstr>
      <vt:lpstr>Management and oversight of criminal justice 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Laura Knight</cp:lastModifiedBy>
  <cp:revision>2</cp:revision>
  <dcterms:created xsi:type="dcterms:W3CDTF">2024-02-22T17:40:36Z</dcterms:created>
  <dcterms:modified xsi:type="dcterms:W3CDTF">2024-02-27T09:22:08Z</dcterms:modified>
</cp:coreProperties>
</file>